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5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6858000" type="screen4x3"/>
  <p:notesSz cx="6858000" cy="9144000"/>
  <p:defaultTextStyle>
    <a:defPPr>
      <a:defRPr lang="en-GB"/>
    </a:defPPr>
    <a:lvl1pPr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5pPr>
    <a:lvl6pPr marL="2286000" algn="l" defTabSz="914400" rtl="0" eaLnBrk="1" latinLnBrk="0" hangingPunct="1">
      <a:defRPr sz="2400" kern="1200">
        <a:solidFill>
          <a:schemeClr val="bg1"/>
        </a:solidFill>
        <a:latin typeface="Times New Roman" panose="02020603050405020304" pitchFamily="18" charset="0"/>
        <a:ea typeface="+mn-ea"/>
        <a:cs typeface="+mn-cs"/>
      </a:defRPr>
    </a:lvl6pPr>
    <a:lvl7pPr marL="2743200" algn="l" defTabSz="914400" rtl="0" eaLnBrk="1" latinLnBrk="0" hangingPunct="1">
      <a:defRPr sz="2400" kern="1200">
        <a:solidFill>
          <a:schemeClr val="bg1"/>
        </a:solidFill>
        <a:latin typeface="Times New Roman" panose="02020603050405020304" pitchFamily="18" charset="0"/>
        <a:ea typeface="+mn-ea"/>
        <a:cs typeface="+mn-cs"/>
      </a:defRPr>
    </a:lvl7pPr>
    <a:lvl8pPr marL="3200400" algn="l" defTabSz="914400" rtl="0" eaLnBrk="1" latinLnBrk="0" hangingPunct="1">
      <a:defRPr sz="2400" kern="1200">
        <a:solidFill>
          <a:schemeClr val="bg1"/>
        </a:solidFill>
        <a:latin typeface="Times New Roman" panose="02020603050405020304" pitchFamily="18" charset="0"/>
        <a:ea typeface="+mn-ea"/>
        <a:cs typeface="+mn-cs"/>
      </a:defRPr>
    </a:lvl8pPr>
    <a:lvl9pPr marL="3657600" algn="l" defTabSz="914400" rtl="0" eaLnBrk="1" latinLnBrk="0" hangingPunct="1">
      <a:defRPr sz="2400" kern="1200">
        <a:solidFill>
          <a:schemeClr val="bg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6981" autoAdjust="0"/>
    <p:restoredTop sz="90929"/>
  </p:normalViewPr>
  <p:slideViewPr>
    <p:cSldViewPr>
      <p:cViewPr varScale="1">
        <p:scale>
          <a:sx n="51" d="100"/>
          <a:sy n="51" d="100"/>
        </p:scale>
        <p:origin x="1670" y="43"/>
      </p:cViewPr>
      <p:guideLst>
        <p:guide orient="horz" pos="2160"/>
        <p:guide pos="2880"/>
      </p:guideLst>
    </p:cSldViewPr>
  </p:slideViewPr>
  <p:outlineViewPr>
    <p:cViewPr>
      <p:scale>
        <a:sx n="25" d="100"/>
        <a:sy n="25" d="1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a:extLst>
              <a:ext uri="{FF2B5EF4-FFF2-40B4-BE49-F238E27FC236}">
                <a16:creationId xmlns:a16="http://schemas.microsoft.com/office/drawing/2014/main" id="{7C70C962-2E59-4653-8B23-1E04059A7609}"/>
              </a:ext>
            </a:extLst>
          </p:cNvPr>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074" name="Rectangle 2">
            <a:extLst>
              <a:ext uri="{FF2B5EF4-FFF2-40B4-BE49-F238E27FC236}">
                <a16:creationId xmlns:a16="http://schemas.microsoft.com/office/drawing/2014/main" id="{6417839B-C246-4819-8241-4766343DE8E6}"/>
              </a:ext>
            </a:extLst>
          </p:cNvPr>
          <p:cNvSpPr>
            <a:spLocks noChangeArrowheads="1" noTextEdit="1"/>
          </p:cNvSpPr>
          <p:nvPr>
            <p:ph type="sldImg"/>
          </p:nvPr>
        </p:nvSpPr>
        <p:spPr bwMode="auto">
          <a:xfrm>
            <a:off x="1149350" y="692150"/>
            <a:ext cx="4559300" cy="34163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5" name="Rectangle 3">
            <a:extLst>
              <a:ext uri="{FF2B5EF4-FFF2-40B4-BE49-F238E27FC236}">
                <a16:creationId xmlns:a16="http://schemas.microsoft.com/office/drawing/2014/main" id="{31D00C5B-8881-466A-9E22-24CE83F0412D}"/>
              </a:ext>
            </a:extLst>
          </p:cNvPr>
          <p:cNvSpPr txBox="1">
            <a:spLocks noChangeArrowheads="1"/>
          </p:cNvSpPr>
          <p:nvPr>
            <p:ph type="body" idx="1"/>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7" name="Rectangle 1025">
            <a:extLst>
              <a:ext uri="{FF2B5EF4-FFF2-40B4-BE49-F238E27FC236}">
                <a16:creationId xmlns:a16="http://schemas.microsoft.com/office/drawing/2014/main" id="{845EDE49-5D81-40CF-8F1A-928E81ED542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0418" name="Rectangle 1026">
            <a:extLst>
              <a:ext uri="{FF2B5EF4-FFF2-40B4-BE49-F238E27FC236}">
                <a16:creationId xmlns:a16="http://schemas.microsoft.com/office/drawing/2014/main" id="{3AD7C5C2-E57E-440C-865E-CA824455C08F}"/>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1" name="Rectangle 1">
            <a:extLst>
              <a:ext uri="{FF2B5EF4-FFF2-40B4-BE49-F238E27FC236}">
                <a16:creationId xmlns:a16="http://schemas.microsoft.com/office/drawing/2014/main" id="{3C583C89-AA85-40EE-8983-8E50BF8B4EE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42" name="Rectangle 2">
            <a:extLst>
              <a:ext uri="{FF2B5EF4-FFF2-40B4-BE49-F238E27FC236}">
                <a16:creationId xmlns:a16="http://schemas.microsoft.com/office/drawing/2014/main" id="{9CCFED90-11C3-440D-9849-4F6CCF2AF1F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5" name="Rectangle 1">
            <a:extLst>
              <a:ext uri="{FF2B5EF4-FFF2-40B4-BE49-F238E27FC236}">
                <a16:creationId xmlns:a16="http://schemas.microsoft.com/office/drawing/2014/main" id="{75F877D5-89A8-450E-A0C0-255BA04FC86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2466" name="Rectangle 2">
            <a:extLst>
              <a:ext uri="{FF2B5EF4-FFF2-40B4-BE49-F238E27FC236}">
                <a16:creationId xmlns:a16="http://schemas.microsoft.com/office/drawing/2014/main" id="{C1E35A44-919D-4DC0-B69F-0C9DFFB93F2F}"/>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89" name="Rectangle 1">
            <a:extLst>
              <a:ext uri="{FF2B5EF4-FFF2-40B4-BE49-F238E27FC236}">
                <a16:creationId xmlns:a16="http://schemas.microsoft.com/office/drawing/2014/main" id="{E36E13F2-8CE5-4C70-80EF-96ED875F1B4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3490" name="Rectangle 2">
            <a:extLst>
              <a:ext uri="{FF2B5EF4-FFF2-40B4-BE49-F238E27FC236}">
                <a16:creationId xmlns:a16="http://schemas.microsoft.com/office/drawing/2014/main" id="{9FE5867C-4D72-4F02-8E97-9A6A1DF62B4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3" name="Rectangle 1">
            <a:extLst>
              <a:ext uri="{FF2B5EF4-FFF2-40B4-BE49-F238E27FC236}">
                <a16:creationId xmlns:a16="http://schemas.microsoft.com/office/drawing/2014/main" id="{CACDF87A-0B71-4932-8B13-0D86BFAD2D7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4514" name="Rectangle 2">
            <a:extLst>
              <a:ext uri="{FF2B5EF4-FFF2-40B4-BE49-F238E27FC236}">
                <a16:creationId xmlns:a16="http://schemas.microsoft.com/office/drawing/2014/main" id="{8AECD357-E606-44D4-A7E6-852329CFFB3A}"/>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7" name="Rectangle 1">
            <a:extLst>
              <a:ext uri="{FF2B5EF4-FFF2-40B4-BE49-F238E27FC236}">
                <a16:creationId xmlns:a16="http://schemas.microsoft.com/office/drawing/2014/main" id="{EF3C9540-5087-4C83-8A88-A62182DDFE7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5538" name="Rectangle 2">
            <a:extLst>
              <a:ext uri="{FF2B5EF4-FFF2-40B4-BE49-F238E27FC236}">
                <a16:creationId xmlns:a16="http://schemas.microsoft.com/office/drawing/2014/main" id="{B11CD218-3D39-49D3-8B13-76293B2C58C3}"/>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1" name="Rectangle 1">
            <a:extLst>
              <a:ext uri="{FF2B5EF4-FFF2-40B4-BE49-F238E27FC236}">
                <a16:creationId xmlns:a16="http://schemas.microsoft.com/office/drawing/2014/main" id="{B797FEB8-15D6-4177-95AE-21D255B82FD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2" name="Rectangle 2">
            <a:extLst>
              <a:ext uri="{FF2B5EF4-FFF2-40B4-BE49-F238E27FC236}">
                <a16:creationId xmlns:a16="http://schemas.microsoft.com/office/drawing/2014/main" id="{5CCB1AD9-6533-477F-9109-EAD5824697C3}"/>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5" name="Rectangle 1">
            <a:extLst>
              <a:ext uri="{FF2B5EF4-FFF2-40B4-BE49-F238E27FC236}">
                <a16:creationId xmlns:a16="http://schemas.microsoft.com/office/drawing/2014/main" id="{750C41D5-702E-4376-B80B-847F362978E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7586" name="Rectangle 2">
            <a:extLst>
              <a:ext uri="{FF2B5EF4-FFF2-40B4-BE49-F238E27FC236}">
                <a16:creationId xmlns:a16="http://schemas.microsoft.com/office/drawing/2014/main" id="{FF21620F-40F8-42B8-86C2-BC19DDD8644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09" name="Rectangle 1">
            <a:extLst>
              <a:ext uri="{FF2B5EF4-FFF2-40B4-BE49-F238E27FC236}">
                <a16:creationId xmlns:a16="http://schemas.microsoft.com/office/drawing/2014/main" id="{22D766A9-6185-4737-8F9B-8F5C7787C8B7}"/>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8610" name="Rectangle 2">
            <a:extLst>
              <a:ext uri="{FF2B5EF4-FFF2-40B4-BE49-F238E27FC236}">
                <a16:creationId xmlns:a16="http://schemas.microsoft.com/office/drawing/2014/main" id="{4076B496-ED1E-46AE-BA5A-E1CC06FF9794}"/>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3" name="Rectangle 1">
            <a:extLst>
              <a:ext uri="{FF2B5EF4-FFF2-40B4-BE49-F238E27FC236}">
                <a16:creationId xmlns:a16="http://schemas.microsoft.com/office/drawing/2014/main" id="{B2C768C0-758E-4ACB-B4C3-4E59E0EDF469}"/>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9634" name="Rectangle 2">
            <a:extLst>
              <a:ext uri="{FF2B5EF4-FFF2-40B4-BE49-F238E27FC236}">
                <a16:creationId xmlns:a16="http://schemas.microsoft.com/office/drawing/2014/main" id="{5F9C8827-FB5C-462F-B09B-45F4326BC0DD}"/>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7" name="Rectangle 1">
            <a:extLst>
              <a:ext uri="{FF2B5EF4-FFF2-40B4-BE49-F238E27FC236}">
                <a16:creationId xmlns:a16="http://schemas.microsoft.com/office/drawing/2014/main" id="{29CEC8A1-45E2-416F-8FA3-499080D39A0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0658" name="Rectangle 2">
            <a:extLst>
              <a:ext uri="{FF2B5EF4-FFF2-40B4-BE49-F238E27FC236}">
                <a16:creationId xmlns:a16="http://schemas.microsoft.com/office/drawing/2014/main" id="{90510A79-43ED-42E9-A80D-E24B7013A7E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1" name="Rectangle 1">
            <a:extLst>
              <a:ext uri="{FF2B5EF4-FFF2-40B4-BE49-F238E27FC236}">
                <a16:creationId xmlns:a16="http://schemas.microsoft.com/office/drawing/2014/main" id="{34B71283-71D9-495E-BE2B-BEC84819FD39}"/>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682" name="Rectangle 2">
            <a:extLst>
              <a:ext uri="{FF2B5EF4-FFF2-40B4-BE49-F238E27FC236}">
                <a16:creationId xmlns:a16="http://schemas.microsoft.com/office/drawing/2014/main" id="{5BD4750B-AD00-4B9E-AD52-67E412A1D80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5" name="Rectangle 1">
            <a:extLst>
              <a:ext uri="{FF2B5EF4-FFF2-40B4-BE49-F238E27FC236}">
                <a16:creationId xmlns:a16="http://schemas.microsoft.com/office/drawing/2014/main" id="{ED049B99-0119-4997-B909-DCA9A38F6292}"/>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6" name="Rectangle 2">
            <a:extLst>
              <a:ext uri="{FF2B5EF4-FFF2-40B4-BE49-F238E27FC236}">
                <a16:creationId xmlns:a16="http://schemas.microsoft.com/office/drawing/2014/main" id="{CE8D0C70-0F09-405A-BE39-4BF1E9A0D96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29" name="Rectangle 1">
            <a:extLst>
              <a:ext uri="{FF2B5EF4-FFF2-40B4-BE49-F238E27FC236}">
                <a16:creationId xmlns:a16="http://schemas.microsoft.com/office/drawing/2014/main" id="{BB686E34-62B9-4304-B93A-F80E59AFF302}"/>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3730" name="Rectangle 2">
            <a:extLst>
              <a:ext uri="{FF2B5EF4-FFF2-40B4-BE49-F238E27FC236}">
                <a16:creationId xmlns:a16="http://schemas.microsoft.com/office/drawing/2014/main" id="{EAC4673B-722A-4B6A-8135-E2662D10C58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3" name="Rectangle 1">
            <a:extLst>
              <a:ext uri="{FF2B5EF4-FFF2-40B4-BE49-F238E27FC236}">
                <a16:creationId xmlns:a16="http://schemas.microsoft.com/office/drawing/2014/main" id="{F7637BC4-2DE8-4C9D-AF68-A65978988EA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4754" name="Rectangle 2">
            <a:extLst>
              <a:ext uri="{FF2B5EF4-FFF2-40B4-BE49-F238E27FC236}">
                <a16:creationId xmlns:a16="http://schemas.microsoft.com/office/drawing/2014/main" id="{30284E00-2C46-4B12-AC5C-28EE02AEBD2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7" name="Rectangle 1">
            <a:extLst>
              <a:ext uri="{FF2B5EF4-FFF2-40B4-BE49-F238E27FC236}">
                <a16:creationId xmlns:a16="http://schemas.microsoft.com/office/drawing/2014/main" id="{D10508F6-35D6-41FB-90FD-EAE6A2E2F1F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5778" name="Rectangle 2">
            <a:extLst>
              <a:ext uri="{FF2B5EF4-FFF2-40B4-BE49-F238E27FC236}">
                <a16:creationId xmlns:a16="http://schemas.microsoft.com/office/drawing/2014/main" id="{768DB757-1152-4E1D-BA22-D9258C59ED84}"/>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Rectangle 1">
            <a:extLst>
              <a:ext uri="{FF2B5EF4-FFF2-40B4-BE49-F238E27FC236}">
                <a16:creationId xmlns:a16="http://schemas.microsoft.com/office/drawing/2014/main" id="{CDADC2F4-63C6-46FF-B153-853CC11D0FE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6802" name="Rectangle 2">
            <a:extLst>
              <a:ext uri="{FF2B5EF4-FFF2-40B4-BE49-F238E27FC236}">
                <a16:creationId xmlns:a16="http://schemas.microsoft.com/office/drawing/2014/main" id="{0A78DE26-2863-4E55-9CA5-45D25A509F5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5" name="Rectangle 1">
            <a:extLst>
              <a:ext uri="{FF2B5EF4-FFF2-40B4-BE49-F238E27FC236}">
                <a16:creationId xmlns:a16="http://schemas.microsoft.com/office/drawing/2014/main" id="{3AB68D03-5899-4F2F-88F7-1D1F4908E828}"/>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7826" name="Rectangle 2">
            <a:extLst>
              <a:ext uri="{FF2B5EF4-FFF2-40B4-BE49-F238E27FC236}">
                <a16:creationId xmlns:a16="http://schemas.microsoft.com/office/drawing/2014/main" id="{9D0FA026-17EC-4D4C-A62A-F185176A99B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49" name="Rectangle 1">
            <a:extLst>
              <a:ext uri="{FF2B5EF4-FFF2-40B4-BE49-F238E27FC236}">
                <a16:creationId xmlns:a16="http://schemas.microsoft.com/office/drawing/2014/main" id="{5FCF1EA5-D44D-4BA4-B79C-D428BC5D79B2}"/>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8850" name="Rectangle 2">
            <a:extLst>
              <a:ext uri="{FF2B5EF4-FFF2-40B4-BE49-F238E27FC236}">
                <a16:creationId xmlns:a16="http://schemas.microsoft.com/office/drawing/2014/main" id="{14C20F55-1EC8-44C8-B596-215B60D1B85D}"/>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3" name="Rectangle 1">
            <a:extLst>
              <a:ext uri="{FF2B5EF4-FFF2-40B4-BE49-F238E27FC236}">
                <a16:creationId xmlns:a16="http://schemas.microsoft.com/office/drawing/2014/main" id="{0E1155B9-F8F2-427A-A546-3231AC8694CF}"/>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9874" name="Rectangle 2">
            <a:extLst>
              <a:ext uri="{FF2B5EF4-FFF2-40B4-BE49-F238E27FC236}">
                <a16:creationId xmlns:a16="http://schemas.microsoft.com/office/drawing/2014/main" id="{76906F38-B750-4C88-B1D0-C19BC2D34C7E}"/>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7" name="Rectangle 1">
            <a:extLst>
              <a:ext uri="{FF2B5EF4-FFF2-40B4-BE49-F238E27FC236}">
                <a16:creationId xmlns:a16="http://schemas.microsoft.com/office/drawing/2014/main" id="{BD02DC1D-11B5-4B88-B746-33A2CC669444}"/>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0898" name="Rectangle 2">
            <a:extLst>
              <a:ext uri="{FF2B5EF4-FFF2-40B4-BE49-F238E27FC236}">
                <a16:creationId xmlns:a16="http://schemas.microsoft.com/office/drawing/2014/main" id="{D6103C0C-0376-4174-B24A-A2E46A671A3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1" name="Rectangle 1">
            <a:extLst>
              <a:ext uri="{FF2B5EF4-FFF2-40B4-BE49-F238E27FC236}">
                <a16:creationId xmlns:a16="http://schemas.microsoft.com/office/drawing/2014/main" id="{050B83FE-BEB0-45E3-9C32-279A6565B8A6}"/>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22" name="Rectangle 2">
            <a:extLst>
              <a:ext uri="{FF2B5EF4-FFF2-40B4-BE49-F238E27FC236}">
                <a16:creationId xmlns:a16="http://schemas.microsoft.com/office/drawing/2014/main" id="{5FC4D904-362D-40DE-9C95-5649F3D2A79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5" name="Rectangle 1">
            <a:extLst>
              <a:ext uri="{FF2B5EF4-FFF2-40B4-BE49-F238E27FC236}">
                <a16:creationId xmlns:a16="http://schemas.microsoft.com/office/drawing/2014/main" id="{6D9C3969-C150-4046-A64A-9EAF15D55B1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2946" name="Rectangle 2">
            <a:extLst>
              <a:ext uri="{FF2B5EF4-FFF2-40B4-BE49-F238E27FC236}">
                <a16:creationId xmlns:a16="http://schemas.microsoft.com/office/drawing/2014/main" id="{6A153A12-E267-4753-B7C2-62170DAC0DDA}"/>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69" name="Rectangle 1">
            <a:extLst>
              <a:ext uri="{FF2B5EF4-FFF2-40B4-BE49-F238E27FC236}">
                <a16:creationId xmlns:a16="http://schemas.microsoft.com/office/drawing/2014/main" id="{EBFE9F8C-01B0-4FA7-BF48-7079DFCC0F1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3970" name="Rectangle 2">
            <a:extLst>
              <a:ext uri="{FF2B5EF4-FFF2-40B4-BE49-F238E27FC236}">
                <a16:creationId xmlns:a16="http://schemas.microsoft.com/office/drawing/2014/main" id="{FD31EE6E-FC7C-4357-9315-961ED9C9486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3" name="Rectangle 1">
            <a:extLst>
              <a:ext uri="{FF2B5EF4-FFF2-40B4-BE49-F238E27FC236}">
                <a16:creationId xmlns:a16="http://schemas.microsoft.com/office/drawing/2014/main" id="{298EA012-2CAC-404D-B167-F63003C88F6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4994" name="Rectangle 2">
            <a:extLst>
              <a:ext uri="{FF2B5EF4-FFF2-40B4-BE49-F238E27FC236}">
                <a16:creationId xmlns:a16="http://schemas.microsoft.com/office/drawing/2014/main" id="{1498BC2B-7EBF-4413-9970-5892EDC607F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7" name="Rectangle 1">
            <a:extLst>
              <a:ext uri="{FF2B5EF4-FFF2-40B4-BE49-F238E27FC236}">
                <a16:creationId xmlns:a16="http://schemas.microsoft.com/office/drawing/2014/main" id="{A4539432-A161-4853-BA2B-AA2C36D00906}"/>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6018" name="Rectangle 2">
            <a:extLst>
              <a:ext uri="{FF2B5EF4-FFF2-40B4-BE49-F238E27FC236}">
                <a16:creationId xmlns:a16="http://schemas.microsoft.com/office/drawing/2014/main" id="{E617079B-7219-41B4-8909-A141A4834AE1}"/>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1" name="Rectangle 1">
            <a:extLst>
              <a:ext uri="{FF2B5EF4-FFF2-40B4-BE49-F238E27FC236}">
                <a16:creationId xmlns:a16="http://schemas.microsoft.com/office/drawing/2014/main" id="{B4938450-5F5C-44DA-8B8A-2FECBA598B7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7042" name="Rectangle 2">
            <a:extLst>
              <a:ext uri="{FF2B5EF4-FFF2-40B4-BE49-F238E27FC236}">
                <a16:creationId xmlns:a16="http://schemas.microsoft.com/office/drawing/2014/main" id="{41F8BE72-281B-43D5-999A-53AF40E8DF7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5" name="Rectangle 1">
            <a:extLst>
              <a:ext uri="{FF2B5EF4-FFF2-40B4-BE49-F238E27FC236}">
                <a16:creationId xmlns:a16="http://schemas.microsoft.com/office/drawing/2014/main" id="{BB280A92-B039-46C8-8C74-4A404A848FE8}"/>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8066" name="Rectangle 2">
            <a:extLst>
              <a:ext uri="{FF2B5EF4-FFF2-40B4-BE49-F238E27FC236}">
                <a16:creationId xmlns:a16="http://schemas.microsoft.com/office/drawing/2014/main" id="{8549BB03-728D-4827-B0E0-FCF1B21AB944}"/>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89" name="Rectangle 1">
            <a:extLst>
              <a:ext uri="{FF2B5EF4-FFF2-40B4-BE49-F238E27FC236}">
                <a16:creationId xmlns:a16="http://schemas.microsoft.com/office/drawing/2014/main" id="{020C939B-167A-4A2B-9BF8-E30C70AE9E4C}"/>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9090" name="Rectangle 2">
            <a:extLst>
              <a:ext uri="{FF2B5EF4-FFF2-40B4-BE49-F238E27FC236}">
                <a16:creationId xmlns:a16="http://schemas.microsoft.com/office/drawing/2014/main" id="{EA85B8A4-8E46-4A01-814E-42A76181565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3" name="Rectangle 1">
            <a:extLst>
              <a:ext uri="{FF2B5EF4-FFF2-40B4-BE49-F238E27FC236}">
                <a16:creationId xmlns:a16="http://schemas.microsoft.com/office/drawing/2014/main" id="{BAA95644-C06D-43AE-AF8D-AF6F8634601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0114" name="Rectangle 2">
            <a:extLst>
              <a:ext uri="{FF2B5EF4-FFF2-40B4-BE49-F238E27FC236}">
                <a16:creationId xmlns:a16="http://schemas.microsoft.com/office/drawing/2014/main" id="{EE9C7BE6-5266-436A-BEF9-35B85DA49C2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7" name="Rectangle 1">
            <a:extLst>
              <a:ext uri="{FF2B5EF4-FFF2-40B4-BE49-F238E27FC236}">
                <a16:creationId xmlns:a16="http://schemas.microsoft.com/office/drawing/2014/main" id="{C565C279-7980-4EDC-8495-616FE4F60F8E}"/>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1138" name="Rectangle 2">
            <a:extLst>
              <a:ext uri="{FF2B5EF4-FFF2-40B4-BE49-F238E27FC236}">
                <a16:creationId xmlns:a16="http://schemas.microsoft.com/office/drawing/2014/main" id="{BA7CF337-2F7A-46AB-A46D-E31045CFB56C}"/>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1" name="Rectangle 1">
            <a:extLst>
              <a:ext uri="{FF2B5EF4-FFF2-40B4-BE49-F238E27FC236}">
                <a16:creationId xmlns:a16="http://schemas.microsoft.com/office/drawing/2014/main" id="{0317E84B-4544-4A42-90B9-870E3A298654}"/>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162" name="Rectangle 2">
            <a:extLst>
              <a:ext uri="{FF2B5EF4-FFF2-40B4-BE49-F238E27FC236}">
                <a16:creationId xmlns:a16="http://schemas.microsoft.com/office/drawing/2014/main" id="{F5575973-4601-4BB2-B6F5-1ED2FFB5264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5" name="Rectangle 1">
            <a:extLst>
              <a:ext uri="{FF2B5EF4-FFF2-40B4-BE49-F238E27FC236}">
                <a16:creationId xmlns:a16="http://schemas.microsoft.com/office/drawing/2014/main" id="{D2F451FF-3810-4E31-801D-D447EFB777A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3186" name="Rectangle 2">
            <a:extLst>
              <a:ext uri="{FF2B5EF4-FFF2-40B4-BE49-F238E27FC236}">
                <a16:creationId xmlns:a16="http://schemas.microsoft.com/office/drawing/2014/main" id="{B6681DCD-F212-4ECC-BEEC-7DF89997D8A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09" name="Rectangle 1">
            <a:extLst>
              <a:ext uri="{FF2B5EF4-FFF2-40B4-BE49-F238E27FC236}">
                <a16:creationId xmlns:a16="http://schemas.microsoft.com/office/drawing/2014/main" id="{62AA69F0-0CD0-400C-8F29-4D10C0A0C9D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4210" name="Rectangle 2">
            <a:extLst>
              <a:ext uri="{FF2B5EF4-FFF2-40B4-BE49-F238E27FC236}">
                <a16:creationId xmlns:a16="http://schemas.microsoft.com/office/drawing/2014/main" id="{99A08AF8-52FA-4CE0-ACEF-11B020D91571}"/>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3" name="Rectangle 1">
            <a:extLst>
              <a:ext uri="{FF2B5EF4-FFF2-40B4-BE49-F238E27FC236}">
                <a16:creationId xmlns:a16="http://schemas.microsoft.com/office/drawing/2014/main" id="{07CC0C68-DAB2-42B8-A065-4ADF47E75C4C}"/>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5234" name="Rectangle 2">
            <a:extLst>
              <a:ext uri="{FF2B5EF4-FFF2-40B4-BE49-F238E27FC236}">
                <a16:creationId xmlns:a16="http://schemas.microsoft.com/office/drawing/2014/main" id="{DAFF65B2-1846-4424-A4B7-EB65B29585D5}"/>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Rectangle 1">
            <a:extLst>
              <a:ext uri="{FF2B5EF4-FFF2-40B4-BE49-F238E27FC236}">
                <a16:creationId xmlns:a16="http://schemas.microsoft.com/office/drawing/2014/main" id="{538CF6E6-EFC5-4AB7-B534-8687D8D729DC}"/>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6258" name="Rectangle 2">
            <a:extLst>
              <a:ext uri="{FF2B5EF4-FFF2-40B4-BE49-F238E27FC236}">
                <a16:creationId xmlns:a16="http://schemas.microsoft.com/office/drawing/2014/main" id="{437B7EAB-0F29-4754-B781-0D90AD98379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1" name="Rectangle 1">
            <a:extLst>
              <a:ext uri="{FF2B5EF4-FFF2-40B4-BE49-F238E27FC236}">
                <a16:creationId xmlns:a16="http://schemas.microsoft.com/office/drawing/2014/main" id="{B33C8C6E-A647-4AD8-8EEF-A22AC586B3EA}"/>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7282" name="Rectangle 2">
            <a:extLst>
              <a:ext uri="{FF2B5EF4-FFF2-40B4-BE49-F238E27FC236}">
                <a16:creationId xmlns:a16="http://schemas.microsoft.com/office/drawing/2014/main" id="{779A6F86-2379-449B-8BE1-534854C0D92F}"/>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5" name="Rectangle 1">
            <a:extLst>
              <a:ext uri="{FF2B5EF4-FFF2-40B4-BE49-F238E27FC236}">
                <a16:creationId xmlns:a16="http://schemas.microsoft.com/office/drawing/2014/main" id="{D4F5D928-7DD6-4D7F-9D4B-476133712697}"/>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8306" name="Rectangle 2">
            <a:extLst>
              <a:ext uri="{FF2B5EF4-FFF2-40B4-BE49-F238E27FC236}">
                <a16:creationId xmlns:a16="http://schemas.microsoft.com/office/drawing/2014/main" id="{1385ADBC-1139-4B5B-9136-0198C958E0AA}"/>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29" name="Rectangle 1">
            <a:extLst>
              <a:ext uri="{FF2B5EF4-FFF2-40B4-BE49-F238E27FC236}">
                <a16:creationId xmlns:a16="http://schemas.microsoft.com/office/drawing/2014/main" id="{25807CFC-CB26-4BB6-9BB5-CC8E386A7378}"/>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9330" name="Rectangle 2">
            <a:extLst>
              <a:ext uri="{FF2B5EF4-FFF2-40B4-BE49-F238E27FC236}">
                <a16:creationId xmlns:a16="http://schemas.microsoft.com/office/drawing/2014/main" id="{49D88FEA-37D2-4956-A8BE-1602F03AFE1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3" name="Rectangle 1">
            <a:extLst>
              <a:ext uri="{FF2B5EF4-FFF2-40B4-BE49-F238E27FC236}">
                <a16:creationId xmlns:a16="http://schemas.microsoft.com/office/drawing/2014/main" id="{7EB46A9A-A31D-4C14-9FB8-CE5B68677CE4}"/>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0354" name="Rectangle 2">
            <a:extLst>
              <a:ext uri="{FF2B5EF4-FFF2-40B4-BE49-F238E27FC236}">
                <a16:creationId xmlns:a16="http://schemas.microsoft.com/office/drawing/2014/main" id="{CA702B28-7279-4AEB-8580-B79C485A74C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7" name="Rectangle 1">
            <a:extLst>
              <a:ext uri="{FF2B5EF4-FFF2-40B4-BE49-F238E27FC236}">
                <a16:creationId xmlns:a16="http://schemas.microsoft.com/office/drawing/2014/main" id="{72A8EFF1-D087-4C29-BC18-DF842163A00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1378" name="Rectangle 2">
            <a:extLst>
              <a:ext uri="{FF2B5EF4-FFF2-40B4-BE49-F238E27FC236}">
                <a16:creationId xmlns:a16="http://schemas.microsoft.com/office/drawing/2014/main" id="{79FFFE77-2753-4F35-9F9C-6F1503956FB4}"/>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1" name="Rectangle 1">
            <a:extLst>
              <a:ext uri="{FF2B5EF4-FFF2-40B4-BE49-F238E27FC236}">
                <a16:creationId xmlns:a16="http://schemas.microsoft.com/office/drawing/2014/main" id="{E0A6F080-2773-4C9C-916F-4A26B7A612B7}"/>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02" name="Rectangle 2">
            <a:extLst>
              <a:ext uri="{FF2B5EF4-FFF2-40B4-BE49-F238E27FC236}">
                <a16:creationId xmlns:a16="http://schemas.microsoft.com/office/drawing/2014/main" id="{DBB47B01-34C5-49A2-989E-32B1D8AA3EED}"/>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5" name="Rectangle 1">
            <a:extLst>
              <a:ext uri="{FF2B5EF4-FFF2-40B4-BE49-F238E27FC236}">
                <a16:creationId xmlns:a16="http://schemas.microsoft.com/office/drawing/2014/main" id="{E6EB0526-59FB-4225-9956-E02B90C2B4E0}"/>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3426" name="Rectangle 2">
            <a:extLst>
              <a:ext uri="{FF2B5EF4-FFF2-40B4-BE49-F238E27FC236}">
                <a16:creationId xmlns:a16="http://schemas.microsoft.com/office/drawing/2014/main" id="{8E95BA3F-13C6-477F-A2CB-E9A17A33DBC9}"/>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49" name="Rectangle 1">
            <a:extLst>
              <a:ext uri="{FF2B5EF4-FFF2-40B4-BE49-F238E27FC236}">
                <a16:creationId xmlns:a16="http://schemas.microsoft.com/office/drawing/2014/main" id="{39F35852-A6B5-4866-8145-E1A8204751AB}"/>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4450" name="Rectangle 2">
            <a:extLst>
              <a:ext uri="{FF2B5EF4-FFF2-40B4-BE49-F238E27FC236}">
                <a16:creationId xmlns:a16="http://schemas.microsoft.com/office/drawing/2014/main" id="{EE91002F-F7A5-4DE3-A72A-E2E9F53FFFD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3" name="Rectangle 1">
            <a:extLst>
              <a:ext uri="{FF2B5EF4-FFF2-40B4-BE49-F238E27FC236}">
                <a16:creationId xmlns:a16="http://schemas.microsoft.com/office/drawing/2014/main" id="{9190ABC7-7642-40D6-A174-404F7CD3ACE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5474" name="Rectangle 2">
            <a:extLst>
              <a:ext uri="{FF2B5EF4-FFF2-40B4-BE49-F238E27FC236}">
                <a16:creationId xmlns:a16="http://schemas.microsoft.com/office/drawing/2014/main" id="{6F85148C-7E16-4137-A3DF-9D6817B89060}"/>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7" name="Rectangle 1">
            <a:extLst>
              <a:ext uri="{FF2B5EF4-FFF2-40B4-BE49-F238E27FC236}">
                <a16:creationId xmlns:a16="http://schemas.microsoft.com/office/drawing/2014/main" id="{AB805ED5-6965-4B8B-B970-79C6E60CABB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6498" name="Rectangle 2">
            <a:extLst>
              <a:ext uri="{FF2B5EF4-FFF2-40B4-BE49-F238E27FC236}">
                <a16:creationId xmlns:a16="http://schemas.microsoft.com/office/drawing/2014/main" id="{908E1E85-EBBA-46A6-8B71-81EC742FBB8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1" name="Rectangle 1">
            <a:extLst>
              <a:ext uri="{FF2B5EF4-FFF2-40B4-BE49-F238E27FC236}">
                <a16:creationId xmlns:a16="http://schemas.microsoft.com/office/drawing/2014/main" id="{63768B91-0C32-4ADE-8C28-BAD0169CCA61}"/>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7522" name="Rectangle 2">
            <a:extLst>
              <a:ext uri="{FF2B5EF4-FFF2-40B4-BE49-F238E27FC236}">
                <a16:creationId xmlns:a16="http://schemas.microsoft.com/office/drawing/2014/main" id="{099BFF10-E101-4687-B7C0-6C6D1C19668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5" name="Rectangle 1">
            <a:extLst>
              <a:ext uri="{FF2B5EF4-FFF2-40B4-BE49-F238E27FC236}">
                <a16:creationId xmlns:a16="http://schemas.microsoft.com/office/drawing/2014/main" id="{C2FC7B4B-8229-449E-8B5A-FE425001A0D8}"/>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8546" name="Rectangle 2">
            <a:extLst>
              <a:ext uri="{FF2B5EF4-FFF2-40B4-BE49-F238E27FC236}">
                <a16:creationId xmlns:a16="http://schemas.microsoft.com/office/drawing/2014/main" id="{11101580-C977-4287-B4AE-3D18E7E1B20B}"/>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69" name="Rectangle 1">
            <a:extLst>
              <a:ext uri="{FF2B5EF4-FFF2-40B4-BE49-F238E27FC236}">
                <a16:creationId xmlns:a16="http://schemas.microsoft.com/office/drawing/2014/main" id="{63A72AB6-C90B-4EC9-8ADC-28F63E81A646}"/>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9570" name="Rectangle 2">
            <a:extLst>
              <a:ext uri="{FF2B5EF4-FFF2-40B4-BE49-F238E27FC236}">
                <a16:creationId xmlns:a16="http://schemas.microsoft.com/office/drawing/2014/main" id="{A3C09458-89E2-461B-A612-72E7E7E4FDDE}"/>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3" name="Rectangle 1">
            <a:extLst>
              <a:ext uri="{FF2B5EF4-FFF2-40B4-BE49-F238E27FC236}">
                <a16:creationId xmlns:a16="http://schemas.microsoft.com/office/drawing/2014/main" id="{EF53A3BA-EEA5-451E-A1FC-9953F6B06A0D}"/>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0594" name="Rectangle 2">
            <a:extLst>
              <a:ext uri="{FF2B5EF4-FFF2-40B4-BE49-F238E27FC236}">
                <a16:creationId xmlns:a16="http://schemas.microsoft.com/office/drawing/2014/main" id="{CDEAD076-FDFE-43A9-BCE9-9CCB2CC82D12}"/>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7" name="Rectangle 1">
            <a:extLst>
              <a:ext uri="{FF2B5EF4-FFF2-40B4-BE49-F238E27FC236}">
                <a16:creationId xmlns:a16="http://schemas.microsoft.com/office/drawing/2014/main" id="{6A7EDE60-470E-4A70-86AB-03746A284453}"/>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1618" name="Rectangle 2">
            <a:extLst>
              <a:ext uri="{FF2B5EF4-FFF2-40B4-BE49-F238E27FC236}">
                <a16:creationId xmlns:a16="http://schemas.microsoft.com/office/drawing/2014/main" id="{A51C6C74-BE7A-4F9E-83BB-66C931A28EE8}"/>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1" name="Rectangle 1">
            <a:extLst>
              <a:ext uri="{FF2B5EF4-FFF2-40B4-BE49-F238E27FC236}">
                <a16:creationId xmlns:a16="http://schemas.microsoft.com/office/drawing/2014/main" id="{5952A569-C917-4FC9-A1BD-71444349EB95}"/>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2642" name="Rectangle 2">
            <a:extLst>
              <a:ext uri="{FF2B5EF4-FFF2-40B4-BE49-F238E27FC236}">
                <a16:creationId xmlns:a16="http://schemas.microsoft.com/office/drawing/2014/main" id="{E9F347B7-498F-4084-B06B-1223342BC7B7}"/>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5" name="Rectangle 1">
            <a:extLst>
              <a:ext uri="{FF2B5EF4-FFF2-40B4-BE49-F238E27FC236}">
                <a16:creationId xmlns:a16="http://schemas.microsoft.com/office/drawing/2014/main" id="{471277DF-DC1B-424F-9368-64AE63CD5D37}"/>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3666" name="Rectangle 2">
            <a:extLst>
              <a:ext uri="{FF2B5EF4-FFF2-40B4-BE49-F238E27FC236}">
                <a16:creationId xmlns:a16="http://schemas.microsoft.com/office/drawing/2014/main" id="{C4930B6F-6744-4033-992C-B8D21D4FD4CF}"/>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89" name="Rectangle 1">
            <a:extLst>
              <a:ext uri="{FF2B5EF4-FFF2-40B4-BE49-F238E27FC236}">
                <a16:creationId xmlns:a16="http://schemas.microsoft.com/office/drawing/2014/main" id="{7A3BEEA1-09B6-4E37-9562-068B31201DBF}"/>
              </a:ext>
            </a:extLst>
          </p:cNvPr>
          <p:cNvSpPr>
            <a:spLocks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4690" name="Rectangle 2">
            <a:extLst>
              <a:ext uri="{FF2B5EF4-FFF2-40B4-BE49-F238E27FC236}">
                <a16:creationId xmlns:a16="http://schemas.microsoft.com/office/drawing/2014/main" id="{ECED7F4D-BB46-4743-9520-F1460C275176}"/>
              </a:ext>
            </a:extLst>
          </p:cNvPr>
          <p:cNvSpPr txBox="1">
            <a:spLocks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B312B-C6FE-49D5-9FAA-6C186DE0759D}"/>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1F6136-7E6A-4B60-AAB0-C43BC311DC71}"/>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2697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056C0-3396-4FB4-84D0-8F4442380B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47A124-7C9F-410A-A3F8-1A28C79C992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0801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97E3-2328-4087-8F80-F948EDE6D2FC}"/>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D8BCD6-1531-4830-9606-57A4AD6FB577}"/>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4065472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1064A-E96D-496E-AFAE-8BB5CA1425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BA44E8-6857-4266-BE5B-FEAA5F2EB12A}"/>
              </a:ext>
            </a:extLst>
          </p:cNvPr>
          <p:cNvSpPr>
            <a:spLocks noGrp="1"/>
          </p:cNvSpPr>
          <p:nvPr>
            <p:ph sz="half" idx="1"/>
          </p:nvPr>
        </p:nvSpPr>
        <p:spPr>
          <a:xfrm>
            <a:off x="685800" y="2147888"/>
            <a:ext cx="3808413"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98354E-78ED-4F4B-8816-315E47956C9E}"/>
              </a:ext>
            </a:extLst>
          </p:cNvPr>
          <p:cNvSpPr>
            <a:spLocks noGrp="1"/>
          </p:cNvSpPr>
          <p:nvPr>
            <p:ph sz="half" idx="2"/>
          </p:nvPr>
        </p:nvSpPr>
        <p:spPr>
          <a:xfrm>
            <a:off x="4646613" y="2147888"/>
            <a:ext cx="3810000"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7408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FB884-C31E-472A-B214-D0E59E0F4B4B}"/>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EF49FF-CBF8-4562-BDCF-D8E4A09B1FDE}"/>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6338C09-B44A-4C45-A69A-BC327A43578E}"/>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77F12B-ACFE-4971-91BC-E47668F8E688}"/>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B6FAA71-59BC-40E3-9BE0-8102678868A1}"/>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4324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17CFE-3CBA-44F5-ACB1-5EF9A184497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47189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2448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CA4F4-46BD-4DC3-8DA8-45C0C11F585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957108-54C0-40E9-A77E-0D6697FD4FF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9474CE-8747-42A3-BA94-E1D3E09F950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495479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CF727-CDA6-44B5-A4BA-57A7CB13659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2E7441-FF8B-41D4-A9FA-24A8916BE96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4732BB-021F-4F65-A9B0-ADCB4622865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985098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8BD57-C8DE-4298-A039-EBDCDF99522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FF5C58-3F5F-4C03-8148-C30309D5BB1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9753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4C146A-12E4-4C19-A794-B652954FB2E5}"/>
              </a:ext>
            </a:extLst>
          </p:cNvPr>
          <p:cNvSpPr>
            <a:spLocks noGrp="1"/>
          </p:cNvSpPr>
          <p:nvPr>
            <p:ph type="title" orient="vert"/>
          </p:nvPr>
        </p:nvSpPr>
        <p:spPr>
          <a:xfrm>
            <a:off x="6403975" y="930275"/>
            <a:ext cx="2052638" cy="53308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F48586-66FB-4C76-A52D-FE1402E58484}"/>
              </a:ext>
            </a:extLst>
          </p:cNvPr>
          <p:cNvSpPr>
            <a:spLocks noGrp="1"/>
          </p:cNvSpPr>
          <p:nvPr>
            <p:ph type="body" orient="vert" idx="1"/>
          </p:nvPr>
        </p:nvSpPr>
        <p:spPr>
          <a:xfrm>
            <a:off x="246063" y="930275"/>
            <a:ext cx="6005512" cy="53308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8347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0A0A-0E98-49C1-AB2F-F62142D21380}"/>
              </a:ext>
            </a:extLst>
          </p:cNvPr>
          <p:cNvSpPr>
            <a:spLocks noGrp="1"/>
          </p:cNvSpPr>
          <p:nvPr>
            <p:ph type="title"/>
          </p:nvPr>
        </p:nvSpPr>
        <p:spPr>
          <a:xfrm>
            <a:off x="246063" y="930275"/>
            <a:ext cx="7770812" cy="1141413"/>
          </a:xfrm>
        </p:spPr>
        <p:txBody>
          <a:bodyPr/>
          <a:lstStyle/>
          <a:p>
            <a:r>
              <a:rPr lang="en-US"/>
              <a:t>Click to edit Master title style</a:t>
            </a:r>
          </a:p>
        </p:txBody>
      </p:sp>
      <p:sp>
        <p:nvSpPr>
          <p:cNvPr id="3" name="Table Placeholder 2">
            <a:extLst>
              <a:ext uri="{FF2B5EF4-FFF2-40B4-BE49-F238E27FC236}">
                <a16:creationId xmlns:a16="http://schemas.microsoft.com/office/drawing/2014/main" id="{41BF9783-3CCE-4598-A3AA-A54AF85413D4}"/>
              </a:ext>
            </a:extLst>
          </p:cNvPr>
          <p:cNvSpPr>
            <a:spLocks noGrp="1"/>
          </p:cNvSpPr>
          <p:nvPr>
            <p:ph type="tbl" idx="1"/>
          </p:nvPr>
        </p:nvSpPr>
        <p:spPr>
          <a:xfrm>
            <a:off x="685800" y="2147888"/>
            <a:ext cx="7770813" cy="4113212"/>
          </a:xfrm>
        </p:spPr>
        <p:txBody>
          <a:bodyPr/>
          <a:lstStyle/>
          <a:p>
            <a:endParaRPr lang="en-US"/>
          </a:p>
        </p:txBody>
      </p:sp>
    </p:spTree>
    <p:extLst>
      <p:ext uri="{BB962C8B-B14F-4D97-AF65-F5344CB8AC3E}">
        <p14:creationId xmlns:p14="http://schemas.microsoft.com/office/powerpoint/2010/main" val="42122631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EF155-0B2F-4860-917E-F00C7E4AE088}"/>
              </a:ext>
            </a:extLst>
          </p:cNvPr>
          <p:cNvSpPr>
            <a:spLocks noGrp="1"/>
          </p:cNvSpPr>
          <p:nvPr>
            <p:ph type="title"/>
          </p:nvPr>
        </p:nvSpPr>
        <p:spPr>
          <a:xfrm>
            <a:off x="246063" y="930275"/>
            <a:ext cx="7770812" cy="1141413"/>
          </a:xfrm>
        </p:spPr>
        <p:txBody>
          <a:bodyPr/>
          <a:lstStyle/>
          <a:p>
            <a:r>
              <a:rPr lang="en-US"/>
              <a:t>Click to edit Master title style</a:t>
            </a:r>
          </a:p>
        </p:txBody>
      </p:sp>
    </p:spTree>
    <p:extLst>
      <p:ext uri="{BB962C8B-B14F-4D97-AF65-F5344CB8AC3E}">
        <p14:creationId xmlns:p14="http://schemas.microsoft.com/office/powerpoint/2010/main" val="19651735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3C2DA-1BF1-43AF-B3CA-006A72C7ACC1}"/>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B5C909-CA71-4B2E-9D47-C07DD0E17D39}"/>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1926396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F281E-B887-4DEF-9951-6BAAA2094B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2B197D-F661-49FC-B8BC-E2AF1CA434F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1778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8D388-01BE-4E2D-AAA9-53A481A8EE84}"/>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94784C-3908-443A-804D-8AD2E6B7597E}"/>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19534055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7651F-511B-41D9-8279-9C6BCF6072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9C4625-EFD8-4485-8E2B-A2BB0B835BA8}"/>
              </a:ext>
            </a:extLst>
          </p:cNvPr>
          <p:cNvSpPr>
            <a:spLocks noGrp="1"/>
          </p:cNvSpPr>
          <p:nvPr>
            <p:ph sz="half" idx="1"/>
          </p:nvPr>
        </p:nvSpPr>
        <p:spPr>
          <a:xfrm>
            <a:off x="685800" y="2147888"/>
            <a:ext cx="3808413"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729C93-ECD7-4BA2-8692-65C22628DE87}"/>
              </a:ext>
            </a:extLst>
          </p:cNvPr>
          <p:cNvSpPr>
            <a:spLocks noGrp="1"/>
          </p:cNvSpPr>
          <p:nvPr>
            <p:ph sz="half" idx="2"/>
          </p:nvPr>
        </p:nvSpPr>
        <p:spPr>
          <a:xfrm>
            <a:off x="4646613" y="2147888"/>
            <a:ext cx="3810000"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5309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03054-636C-48DD-A41E-7785D826267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A7D47C1-F5F2-4BFC-91A7-F0E048162A2D}"/>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AD80922-1AC0-4E32-B64C-8578DACE56F7}"/>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0CF67B-6C82-4602-B4E3-E7D07FA240F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4D6A251-64C5-48D3-86DF-9E8EAF597402}"/>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6187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6C074-8B8D-4825-91E6-131BBDBEFF6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047900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12291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26353-6640-4EFB-8DFB-1986626C464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732D1A-1F65-4CED-AABF-3B753605C5B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31284D-DBF6-47FE-933F-A77292E44EB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3786922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F207-3B88-4D38-B7D5-91EF7A46173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08A4660-D40A-4D7D-9AE3-6E8B2BBF495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24AF94C-3C68-4AE6-A46D-B0194DD793D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633178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B8ED2-AD6A-4C9D-869B-90BA06DCF1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CF3850-6404-41EC-8C2B-2DC1FD4D60E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76419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F031F3-CE5F-469B-ACEB-6E919F17DECA}"/>
              </a:ext>
            </a:extLst>
          </p:cNvPr>
          <p:cNvSpPr>
            <a:spLocks noGrp="1"/>
          </p:cNvSpPr>
          <p:nvPr>
            <p:ph type="title" orient="vert"/>
          </p:nvPr>
        </p:nvSpPr>
        <p:spPr>
          <a:xfrm>
            <a:off x="6403975" y="930275"/>
            <a:ext cx="2052638" cy="53308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03E08B7-21F4-4523-A6BC-40CBB3FC80D5}"/>
              </a:ext>
            </a:extLst>
          </p:cNvPr>
          <p:cNvSpPr>
            <a:spLocks noGrp="1"/>
          </p:cNvSpPr>
          <p:nvPr>
            <p:ph type="body" orient="vert" idx="1"/>
          </p:nvPr>
        </p:nvSpPr>
        <p:spPr>
          <a:xfrm>
            <a:off x="246063" y="930275"/>
            <a:ext cx="6005512" cy="53308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51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E769A-C321-4B36-A0E4-A0225017FFDF}"/>
              </a:ext>
            </a:extLst>
          </p:cNvPr>
          <p:cNvSpPr>
            <a:spLocks noGrp="1"/>
          </p:cNvSpPr>
          <p:nvPr>
            <p:ph type="title"/>
          </p:nvPr>
        </p:nvSpPr>
        <p:spPr>
          <a:xfrm>
            <a:off x="246063" y="930275"/>
            <a:ext cx="7770812" cy="1141413"/>
          </a:xfrm>
        </p:spPr>
        <p:txBody>
          <a:bodyPr/>
          <a:lstStyle/>
          <a:p>
            <a:r>
              <a:rPr lang="en-US"/>
              <a:t>Click to edit Master title style</a:t>
            </a:r>
          </a:p>
        </p:txBody>
      </p:sp>
    </p:spTree>
    <p:extLst>
      <p:ext uri="{BB962C8B-B14F-4D97-AF65-F5344CB8AC3E}">
        <p14:creationId xmlns:p14="http://schemas.microsoft.com/office/powerpoint/2010/main" val="37503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4.png"/><Relationship Id="rId2" Type="http://schemas.openxmlformats.org/officeDocument/2006/relationships/slideLayout" Target="../slideLayouts/slideLayout15.xml"/><Relationship Id="rId16"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2.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C0C0C0"/>
            </a:gs>
            <a:gs pos="100000">
              <a:srgbClr val="C0C0C0">
                <a:gamma/>
                <a:tint val="0"/>
                <a:invGamma/>
              </a:srgbClr>
            </a:gs>
          </a:gsLst>
          <a:lin ang="5400000" scaled="1"/>
        </a:gradFill>
        <a:effectLst/>
      </p:bgPr>
    </p:bg>
    <p:spTree>
      <p:nvGrpSpPr>
        <p:cNvPr id="1" name=""/>
        <p:cNvGrpSpPr/>
        <p:nvPr/>
      </p:nvGrpSpPr>
      <p:grpSpPr>
        <a:xfrm>
          <a:off x="0" y="0"/>
          <a:ext cx="0" cy="0"/>
          <a:chOff x="0" y="0"/>
          <a:chExt cx="0" cy="0"/>
        </a:xfrm>
      </p:grpSpPr>
      <p:sp>
        <p:nvSpPr>
          <p:cNvPr id="1025" name="Text Box 1">
            <a:extLst>
              <a:ext uri="{FF2B5EF4-FFF2-40B4-BE49-F238E27FC236}">
                <a16:creationId xmlns:a16="http://schemas.microsoft.com/office/drawing/2014/main" id="{3C25CD0D-7DFB-40B7-922B-32EA14EAC92F}"/>
              </a:ext>
            </a:extLst>
          </p:cNvPr>
          <p:cNvSpPr txBox="1">
            <a:spLocks noChangeArrowheads="1"/>
          </p:cNvSpPr>
          <p:nvPr/>
        </p:nvSpPr>
        <p:spPr bwMode="auto">
          <a:xfrm>
            <a:off x="65532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b">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r" eaLnBrk="1" hangingPunct="1">
              <a:lnSpc>
                <a:spcPct val="95000"/>
              </a:lnSpc>
              <a:buClr>
                <a:srgbClr val="FFFFCC"/>
              </a:buClr>
              <a:buSzPct val="100000"/>
              <a:buFont typeface="Times New Roman" panose="02020603050405020304" pitchFamily="18" charset="0"/>
              <a:buNone/>
            </a:pPr>
            <a:fld id="{2619FAC6-B21C-4AE4-B829-60456ADF43F4}" type="slidenum">
              <a:rPr lang="en-GB" altLang="en-US" sz="1400">
                <a:solidFill>
                  <a:srgbClr val="666666"/>
                </a:solidFill>
              </a:rPr>
              <a:pPr algn="r" eaLnBrk="1" hangingPunct="1">
                <a:lnSpc>
                  <a:spcPct val="95000"/>
                </a:lnSpc>
                <a:buClr>
                  <a:srgbClr val="FFFFCC"/>
                </a:buClr>
                <a:buSzPct val="100000"/>
                <a:buFont typeface="Times New Roman" panose="02020603050405020304" pitchFamily="18" charset="0"/>
                <a:buNone/>
              </a:pPr>
              <a:t>‹#›</a:t>
            </a:fld>
            <a:endParaRPr lang="en-GB" altLang="en-US" sz="1400">
              <a:solidFill>
                <a:srgbClr val="666666"/>
              </a:solidFill>
            </a:endParaRPr>
          </a:p>
        </p:txBody>
      </p:sp>
      <p:sp>
        <p:nvSpPr>
          <p:cNvPr id="1179" name="Rectangle 155">
            <a:extLst>
              <a:ext uri="{FF2B5EF4-FFF2-40B4-BE49-F238E27FC236}">
                <a16:creationId xmlns:a16="http://schemas.microsoft.com/office/drawing/2014/main" id="{840EFB01-DB88-472B-B473-230AE405B5B0}"/>
              </a:ext>
            </a:extLst>
          </p:cNvPr>
          <p:cNvSpPr>
            <a:spLocks noGrp="1" noChangeArrowheads="1"/>
          </p:cNvSpPr>
          <p:nvPr>
            <p:ph type="title"/>
          </p:nvPr>
        </p:nvSpPr>
        <p:spPr bwMode="auto">
          <a:xfrm>
            <a:off x="246063" y="930275"/>
            <a:ext cx="7770812" cy="1141413"/>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180" name="Rectangle 156">
            <a:extLst>
              <a:ext uri="{FF2B5EF4-FFF2-40B4-BE49-F238E27FC236}">
                <a16:creationId xmlns:a16="http://schemas.microsoft.com/office/drawing/2014/main" id="{CC61C324-90D6-461C-964A-52C9739E2648}"/>
              </a:ext>
            </a:extLst>
          </p:cNvPr>
          <p:cNvSpPr>
            <a:spLocks noGrp="1" noChangeArrowheads="1"/>
          </p:cNvSpPr>
          <p:nvPr>
            <p:ph type="body" idx="1"/>
          </p:nvPr>
        </p:nvSpPr>
        <p:spPr bwMode="auto">
          <a:xfrm>
            <a:off x="685800" y="2147888"/>
            <a:ext cx="7770813" cy="4113212"/>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pic>
        <p:nvPicPr>
          <p:cNvPr id="1182" name="Picture 158" descr="C:\Program Files\download\Computer\GIF Files\bigmap_541x271.jpg">
            <a:extLst>
              <a:ext uri="{FF2B5EF4-FFF2-40B4-BE49-F238E27FC236}">
                <a16:creationId xmlns:a16="http://schemas.microsoft.com/office/drawing/2014/main" id="{2237655D-0929-4CF4-B8B4-8C4687A8D7BE}"/>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28600" y="152400"/>
            <a:ext cx="8686800" cy="6858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72" r:id="rId12"/>
    <p:sldLayoutId id="2147483674" r:id="rId13"/>
  </p:sldLayoutIdLst>
  <p:txStyles>
    <p:titleStyle>
      <a:lvl1pPr algn="l" defTabSz="457200" rtl="0" fontAlgn="base">
        <a:spcBef>
          <a:spcPct val="0"/>
        </a:spcBef>
        <a:spcAft>
          <a:spcPct val="0"/>
        </a:spcAft>
        <a:buClr>
          <a:srgbClr val="FFCC00"/>
        </a:buClr>
        <a:buSzPct val="100000"/>
        <a:buFont typeface="Times New Roman" panose="02020603050405020304" pitchFamily="18" charset="0"/>
        <a:defRPr sz="4400" i="1" kern="1200">
          <a:solidFill>
            <a:srgbClr val="000000"/>
          </a:solidFill>
          <a:latin typeface="+mj-lt"/>
          <a:ea typeface="+mj-ea"/>
          <a:cs typeface="+mj-cs"/>
        </a:defRPr>
      </a:lvl1pPr>
      <a:lvl2pPr marL="4318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2pPr>
      <a:lvl3pPr marL="647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3pPr>
      <a:lvl4pPr marL="8636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4pPr>
      <a:lvl5pPr marL="10795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5pPr>
      <a:lvl6pPr marL="1536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6pPr>
      <a:lvl7pPr marL="19939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7pPr>
      <a:lvl8pPr marL="24511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8pPr>
      <a:lvl9pPr marL="29083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9pPr>
    </p:titleStyle>
    <p:bodyStyle>
      <a:lvl1pPr marL="341313" indent="-341313" algn="l" defTabSz="457200" rtl="0" fontAlgn="base">
        <a:spcBef>
          <a:spcPts val="800"/>
        </a:spcBef>
        <a:spcAft>
          <a:spcPct val="0"/>
        </a:spcAft>
        <a:buClr>
          <a:srgbClr val="000000"/>
        </a:buClr>
        <a:buSzPct val="72000"/>
        <a:buFont typeface="StarSymbol" charset="0"/>
        <a:buBlip>
          <a:blip r:embed="rId16"/>
        </a:buBlip>
        <a:defRPr sz="3200" kern="1200">
          <a:solidFill>
            <a:srgbClr val="333333"/>
          </a:solidFill>
          <a:latin typeface="+mn-lt"/>
          <a:ea typeface="+mn-ea"/>
          <a:cs typeface="+mn-cs"/>
        </a:defRPr>
      </a:lvl1pPr>
      <a:lvl2pPr marL="741363" indent="-284163" algn="l" defTabSz="457200" rtl="0" fontAlgn="base">
        <a:spcBef>
          <a:spcPts val="700"/>
        </a:spcBef>
        <a:spcAft>
          <a:spcPct val="0"/>
        </a:spcAft>
        <a:buClr>
          <a:srgbClr val="000000"/>
        </a:buClr>
        <a:buSzPct val="87000"/>
        <a:buFont typeface="StarSymbol" charset="0"/>
        <a:buBlip>
          <a:blip r:embed="rId17"/>
        </a:buBlip>
        <a:defRPr sz="2800" kern="1200">
          <a:solidFill>
            <a:srgbClr val="333333"/>
          </a:solidFill>
          <a:latin typeface="+mn-lt"/>
          <a:ea typeface="+mn-ea"/>
          <a:cs typeface="+mn-cs"/>
        </a:defRPr>
      </a:lvl2pPr>
      <a:lvl3pPr marL="1143000" indent="-228600" algn="l" defTabSz="457200" rtl="0" fontAlgn="base">
        <a:spcBef>
          <a:spcPts val="600"/>
        </a:spcBef>
        <a:spcAft>
          <a:spcPct val="0"/>
        </a:spcAft>
        <a:buClr>
          <a:srgbClr val="000000"/>
        </a:buClr>
        <a:buSzPct val="63000"/>
        <a:buFont typeface="StarSymbol" charset="0"/>
        <a:buBlip>
          <a:blip r:embed="rId18"/>
        </a:buBlip>
        <a:defRPr sz="2400" kern="1200">
          <a:solidFill>
            <a:srgbClr val="333333"/>
          </a:solidFill>
          <a:latin typeface="+mn-lt"/>
          <a:ea typeface="+mn-ea"/>
          <a:cs typeface="+mn-cs"/>
        </a:defRPr>
      </a:lvl3pPr>
      <a:lvl4pPr marL="16002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4pPr>
      <a:lvl5pPr marL="20574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C0C0C0"/>
            </a:gs>
            <a:gs pos="100000">
              <a:srgbClr val="C0C0C0">
                <a:gamma/>
                <a:tint val="0"/>
                <a:invGamma/>
              </a:srgbClr>
            </a:gs>
          </a:gsLst>
          <a:lin ang="5400000" scaled="1"/>
        </a:gradFill>
        <a:effectLst/>
      </p:bgPr>
    </p:bg>
    <p:spTree>
      <p:nvGrpSpPr>
        <p:cNvPr id="1" name=""/>
        <p:cNvGrpSpPr/>
        <p:nvPr/>
      </p:nvGrpSpPr>
      <p:grpSpPr>
        <a:xfrm>
          <a:off x="0" y="0"/>
          <a:ext cx="0" cy="0"/>
          <a:chOff x="0" y="0"/>
          <a:chExt cx="0" cy="0"/>
        </a:xfrm>
      </p:grpSpPr>
      <p:sp>
        <p:nvSpPr>
          <p:cNvPr id="2049" name="Text Box 1">
            <a:extLst>
              <a:ext uri="{FF2B5EF4-FFF2-40B4-BE49-F238E27FC236}">
                <a16:creationId xmlns:a16="http://schemas.microsoft.com/office/drawing/2014/main" id="{46D70049-9A2F-4DE5-B4F6-92017F2F6D58}"/>
              </a:ext>
            </a:extLst>
          </p:cNvPr>
          <p:cNvSpPr txBox="1">
            <a:spLocks noChangeArrowheads="1"/>
          </p:cNvSpPr>
          <p:nvPr/>
        </p:nvSpPr>
        <p:spPr bwMode="auto">
          <a:xfrm>
            <a:off x="65532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b">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r" eaLnBrk="1" hangingPunct="1">
              <a:lnSpc>
                <a:spcPct val="95000"/>
              </a:lnSpc>
              <a:buClr>
                <a:srgbClr val="FFFFCC"/>
              </a:buClr>
              <a:buSzPct val="100000"/>
              <a:buFont typeface="Times New Roman" panose="02020603050405020304" pitchFamily="18" charset="0"/>
              <a:buNone/>
            </a:pPr>
            <a:fld id="{3B0E0809-19FD-4577-85E5-6B5D01E39BE4}" type="slidenum">
              <a:rPr lang="en-GB" altLang="en-US" sz="1400">
                <a:solidFill>
                  <a:srgbClr val="666666"/>
                </a:solidFill>
              </a:rPr>
              <a:pPr algn="r" eaLnBrk="1" hangingPunct="1">
                <a:lnSpc>
                  <a:spcPct val="95000"/>
                </a:lnSpc>
                <a:buClr>
                  <a:srgbClr val="FFFFCC"/>
                </a:buClr>
                <a:buSzPct val="100000"/>
                <a:buFont typeface="Times New Roman" panose="02020603050405020304" pitchFamily="18" charset="0"/>
                <a:buNone/>
              </a:pPr>
              <a:t>‹#›</a:t>
            </a:fld>
            <a:endParaRPr lang="en-GB" altLang="en-US" sz="1400">
              <a:solidFill>
                <a:srgbClr val="666666"/>
              </a:solidFill>
            </a:endParaRPr>
          </a:p>
        </p:txBody>
      </p:sp>
      <p:sp>
        <p:nvSpPr>
          <p:cNvPr id="2203" name="Rectangle 155">
            <a:extLst>
              <a:ext uri="{FF2B5EF4-FFF2-40B4-BE49-F238E27FC236}">
                <a16:creationId xmlns:a16="http://schemas.microsoft.com/office/drawing/2014/main" id="{A6E1F1BF-D5EB-4278-AD41-4D82A535A835}"/>
              </a:ext>
            </a:extLst>
          </p:cNvPr>
          <p:cNvSpPr>
            <a:spLocks noGrp="1" noChangeArrowheads="1"/>
          </p:cNvSpPr>
          <p:nvPr>
            <p:ph type="title"/>
          </p:nvPr>
        </p:nvSpPr>
        <p:spPr bwMode="auto">
          <a:xfrm>
            <a:off x="246063" y="930275"/>
            <a:ext cx="7770812" cy="1141413"/>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2204" name="Rectangle 156">
            <a:extLst>
              <a:ext uri="{FF2B5EF4-FFF2-40B4-BE49-F238E27FC236}">
                <a16:creationId xmlns:a16="http://schemas.microsoft.com/office/drawing/2014/main" id="{B5F09568-3DA4-408A-9212-8496E0FFE0F3}"/>
              </a:ext>
            </a:extLst>
          </p:cNvPr>
          <p:cNvSpPr>
            <a:spLocks noGrp="1" noChangeArrowheads="1"/>
          </p:cNvSpPr>
          <p:nvPr>
            <p:ph type="body" idx="1"/>
          </p:nvPr>
        </p:nvSpPr>
        <p:spPr bwMode="auto">
          <a:xfrm>
            <a:off x="685800" y="2147888"/>
            <a:ext cx="7770813" cy="4113212"/>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pic>
        <p:nvPicPr>
          <p:cNvPr id="2206" name="Picture 158" descr="C:\Program Files\download\Computer\GIF Files\bigmap_541x271.jpg">
            <a:extLst>
              <a:ext uri="{FF2B5EF4-FFF2-40B4-BE49-F238E27FC236}">
                <a16:creationId xmlns:a16="http://schemas.microsoft.com/office/drawing/2014/main" id="{50ED7209-05FE-4C26-8C61-CE33EBAF3C89}"/>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28600" y="152400"/>
            <a:ext cx="8686800" cy="6858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xStyles>
    <p:titleStyle>
      <a:lvl1pPr algn="l" defTabSz="457200" rtl="0" fontAlgn="base">
        <a:spcBef>
          <a:spcPct val="0"/>
        </a:spcBef>
        <a:spcAft>
          <a:spcPct val="0"/>
        </a:spcAft>
        <a:buClr>
          <a:srgbClr val="FFCC00"/>
        </a:buClr>
        <a:buSzPct val="100000"/>
        <a:buFont typeface="Times New Roman" panose="02020603050405020304" pitchFamily="18" charset="0"/>
        <a:defRPr sz="4400" i="1" kern="1200">
          <a:solidFill>
            <a:srgbClr val="000000"/>
          </a:solidFill>
          <a:latin typeface="+mj-lt"/>
          <a:ea typeface="+mj-ea"/>
          <a:cs typeface="+mj-cs"/>
        </a:defRPr>
      </a:lvl1pPr>
      <a:lvl2pPr marL="4318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2pPr>
      <a:lvl3pPr marL="647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3pPr>
      <a:lvl4pPr marL="8636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4pPr>
      <a:lvl5pPr marL="10795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5pPr>
      <a:lvl6pPr marL="15367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6pPr>
      <a:lvl7pPr marL="19939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7pPr>
      <a:lvl8pPr marL="24511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8pPr>
      <a:lvl9pPr marL="2908300" indent="-215900" algn="l" defTabSz="457200" rtl="0" fontAlgn="base">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Tahoma" panose="020B0604030504040204" pitchFamily="34" charset="0"/>
        </a:defRPr>
      </a:lvl9pPr>
    </p:titleStyle>
    <p:bodyStyle>
      <a:lvl1pPr marL="341313" indent="-341313" algn="l" defTabSz="457200" rtl="0" fontAlgn="base">
        <a:spcBef>
          <a:spcPts val="800"/>
        </a:spcBef>
        <a:spcAft>
          <a:spcPct val="0"/>
        </a:spcAft>
        <a:buClr>
          <a:srgbClr val="000000"/>
        </a:buClr>
        <a:buSzPct val="72000"/>
        <a:buFont typeface="StarSymbol" charset="0"/>
        <a:buBlip>
          <a:blip r:embed="rId15"/>
        </a:buBlip>
        <a:defRPr sz="3200" kern="1200">
          <a:solidFill>
            <a:srgbClr val="333333"/>
          </a:solidFill>
          <a:latin typeface="+mn-lt"/>
          <a:ea typeface="+mn-ea"/>
          <a:cs typeface="+mn-cs"/>
        </a:defRPr>
      </a:lvl1pPr>
      <a:lvl2pPr marL="741363" indent="-284163" algn="l" defTabSz="457200" rtl="0" fontAlgn="base">
        <a:spcBef>
          <a:spcPts val="700"/>
        </a:spcBef>
        <a:spcAft>
          <a:spcPct val="0"/>
        </a:spcAft>
        <a:buClr>
          <a:srgbClr val="000000"/>
        </a:buClr>
        <a:buSzPct val="87000"/>
        <a:buFont typeface="StarSymbol" charset="0"/>
        <a:buBlip>
          <a:blip r:embed="rId16"/>
        </a:buBlip>
        <a:defRPr sz="2800" kern="1200">
          <a:solidFill>
            <a:srgbClr val="333333"/>
          </a:solidFill>
          <a:latin typeface="+mn-lt"/>
          <a:ea typeface="+mn-ea"/>
          <a:cs typeface="+mn-cs"/>
        </a:defRPr>
      </a:lvl2pPr>
      <a:lvl3pPr marL="1143000" indent="-228600" algn="l" defTabSz="457200" rtl="0" fontAlgn="base">
        <a:spcBef>
          <a:spcPts val="600"/>
        </a:spcBef>
        <a:spcAft>
          <a:spcPct val="0"/>
        </a:spcAft>
        <a:buClr>
          <a:srgbClr val="000000"/>
        </a:buClr>
        <a:buSzPct val="63000"/>
        <a:buFont typeface="StarSymbol" charset="0"/>
        <a:buBlip>
          <a:blip r:embed="rId17"/>
        </a:buBlip>
        <a:defRPr sz="2400" kern="1200">
          <a:solidFill>
            <a:srgbClr val="333333"/>
          </a:solidFill>
          <a:latin typeface="+mn-lt"/>
          <a:ea typeface="+mn-ea"/>
          <a:cs typeface="+mn-cs"/>
        </a:defRPr>
      </a:lvl3pPr>
      <a:lvl4pPr marL="16002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4pPr>
      <a:lvl5pPr marL="2057400" indent="-228600" algn="l" defTabSz="457200" rtl="0" fontAlgn="base">
        <a:spcBef>
          <a:spcPts val="500"/>
        </a:spcBef>
        <a:spcAft>
          <a:spcPct val="0"/>
        </a:spcAft>
        <a:buClr>
          <a:srgbClr val="FFFFCC"/>
        </a:buClr>
        <a:buSzPct val="100000"/>
        <a:buFont typeface="Tahoma" panose="020B0604030504040204" pitchFamily="34" charset="0"/>
        <a:buChar char="–"/>
        <a:defRPr sz="20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9.wmf"/><Relationship Id="rId4" Type="http://schemas.openxmlformats.org/officeDocument/2006/relationships/oleObject" Target="../embeddings/Microsoft_Word_97_-_2003_Document.doc"/></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4.xml"/><Relationship Id="rId1" Type="http://schemas.openxmlformats.org/officeDocument/2006/relationships/slideLayout" Target="../slideLayouts/slideLayout20.xml"/><Relationship Id="rId5" Type="http://schemas.openxmlformats.org/officeDocument/2006/relationships/image" Target="../media/image19.wmf"/><Relationship Id="rId4" Type="http://schemas.openxmlformats.org/officeDocument/2006/relationships/image" Target="../media/image18.wmf"/></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4.xml"/><Relationship Id="rId1" Type="http://schemas.openxmlformats.org/officeDocument/2006/relationships/slideLayout" Target="../slideLayouts/slideLayout19.xml"/><Relationship Id="rId5" Type="http://schemas.openxmlformats.org/officeDocument/2006/relationships/image" Target="../media/image39.png"/><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19.xml"/><Relationship Id="rId5" Type="http://schemas.openxmlformats.org/officeDocument/2006/relationships/image" Target="../media/image43.png"/><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44.wmf"/><Relationship Id="rId5" Type="http://schemas.openxmlformats.org/officeDocument/2006/relationships/oleObject" Target="../embeddings/oleObject1.bin"/><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2.xml"/><Relationship Id="rId1" Type="http://schemas.openxmlformats.org/officeDocument/2006/relationships/slideLayout" Target="../slideLayouts/slideLayout6.xml"/><Relationship Id="rId4" Type="http://schemas.openxmlformats.org/officeDocument/2006/relationships/image" Target="../media/image48.jpe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a:extLst>
              <a:ext uri="{FF2B5EF4-FFF2-40B4-BE49-F238E27FC236}">
                <a16:creationId xmlns:a16="http://schemas.microsoft.com/office/drawing/2014/main" id="{692DBD16-F022-4858-B854-54D4F81330E8}"/>
              </a:ext>
            </a:extLst>
          </p:cNvPr>
          <p:cNvSpPr>
            <a:spLocks noGrp="1" noChangeArrowheads="1"/>
          </p:cNvSpPr>
          <p:nvPr>
            <p:ph type="title"/>
          </p:nvPr>
        </p:nvSpPr>
        <p:spPr>
          <a:xfrm>
            <a:off x="1320800" y="1492250"/>
            <a:ext cx="6275388" cy="1289050"/>
          </a:xfrm>
          <a:ln/>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Technician Licensing Class</a:t>
            </a:r>
          </a:p>
        </p:txBody>
      </p:sp>
      <p:sp>
        <p:nvSpPr>
          <p:cNvPr id="4098" name="Rectangle 2">
            <a:extLst>
              <a:ext uri="{FF2B5EF4-FFF2-40B4-BE49-F238E27FC236}">
                <a16:creationId xmlns:a16="http://schemas.microsoft.com/office/drawing/2014/main" id="{0BA17F4B-D1CD-4262-BECF-6F108080C08B}"/>
              </a:ext>
            </a:extLst>
          </p:cNvPr>
          <p:cNvSpPr>
            <a:spLocks noGrp="1" noChangeArrowheads="1"/>
          </p:cNvSpPr>
          <p:nvPr>
            <p:ph type="body" idx="1"/>
          </p:nvPr>
        </p:nvSpPr>
        <p:spPr>
          <a:xfrm>
            <a:off x="1447800" y="4191000"/>
            <a:ext cx="5908675" cy="1758950"/>
          </a:xfrm>
          <a:ln/>
        </p:spPr>
        <p:txBody>
          <a:bodyPr/>
          <a:lstStyle/>
          <a:p>
            <a:pPr marL="457200" indent="0" algn="ctr">
              <a:buSzPct val="45000"/>
              <a:buFont typeface="StarSymbol" charset="0"/>
              <a:buNone/>
              <a:tabLst>
                <a:tab pos="1027113" algn="l"/>
                <a:tab pos="1941513" algn="l"/>
                <a:tab pos="2855913" algn="l"/>
                <a:tab pos="3770313" algn="l"/>
                <a:tab pos="4684713" algn="l"/>
                <a:tab pos="5599113" algn="l"/>
                <a:tab pos="6513513" algn="l"/>
                <a:tab pos="7427913" algn="l"/>
                <a:tab pos="8342313" algn="l"/>
                <a:tab pos="9256713" algn="l"/>
                <a:tab pos="10171113" algn="l"/>
              </a:tabLst>
            </a:pPr>
            <a:r>
              <a:rPr lang="en-GB" altLang="en-US" sz="2600"/>
              <a:t>presented by the</a:t>
            </a:r>
          </a:p>
          <a:p>
            <a:pPr marL="457200" indent="0" algn="ctr">
              <a:buSzPct val="45000"/>
              <a:buFont typeface="StarSymbol" charset="0"/>
              <a:buNone/>
              <a:tabLst>
                <a:tab pos="1027113" algn="l"/>
                <a:tab pos="1941513" algn="l"/>
                <a:tab pos="2855913" algn="l"/>
                <a:tab pos="3770313" algn="l"/>
                <a:tab pos="4684713" algn="l"/>
                <a:tab pos="5599113" algn="l"/>
                <a:tab pos="6513513" algn="l"/>
                <a:tab pos="7427913" algn="l"/>
                <a:tab pos="8342313" algn="l"/>
                <a:tab pos="9256713" algn="l"/>
                <a:tab pos="10171113" algn="l"/>
              </a:tabLst>
            </a:pPr>
            <a:r>
              <a:rPr lang="en-GB" altLang="en-US" sz="2600"/>
              <a:t>Midland Amateur Radio Club</a:t>
            </a:r>
          </a:p>
          <a:p>
            <a:pPr marL="457200" indent="0" algn="ctr">
              <a:buSzPct val="45000"/>
              <a:buFont typeface="StarSymbol" charset="0"/>
              <a:buNone/>
              <a:tabLst>
                <a:tab pos="1027113" algn="l"/>
                <a:tab pos="1941513" algn="l"/>
                <a:tab pos="2855913" algn="l"/>
                <a:tab pos="3770313" algn="l"/>
                <a:tab pos="4684713" algn="l"/>
                <a:tab pos="5599113" algn="l"/>
                <a:tab pos="6513513" algn="l"/>
                <a:tab pos="7427913" algn="l"/>
                <a:tab pos="8342313" algn="l"/>
                <a:tab pos="9256713" algn="l"/>
                <a:tab pos="10171113" algn="l"/>
              </a:tabLst>
            </a:pPr>
            <a:r>
              <a:rPr lang="en-GB" altLang="en-US" sz="2600"/>
              <a:t>Midland, Texas</a:t>
            </a:r>
          </a:p>
        </p:txBody>
      </p:sp>
      <p:pic>
        <p:nvPicPr>
          <p:cNvPr id="4099" name="Picture 3">
            <a:extLst>
              <a:ext uri="{FF2B5EF4-FFF2-40B4-BE49-F238E27FC236}">
                <a16:creationId xmlns:a16="http://schemas.microsoft.com/office/drawing/2014/main" id="{E4E6C648-36BA-49E1-966F-1E8EB03113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788" y="5132388"/>
            <a:ext cx="1241425" cy="126206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4100" name="Picture 4">
            <a:extLst>
              <a:ext uri="{FF2B5EF4-FFF2-40B4-BE49-F238E27FC236}">
                <a16:creationId xmlns:a16="http://schemas.microsoft.com/office/drawing/2014/main" id="{97BBD96F-E4E8-40AB-BAD5-4D5D84175E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9875" y="5127625"/>
            <a:ext cx="609600" cy="12477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4102" name="Text Box 6">
            <a:extLst>
              <a:ext uri="{FF2B5EF4-FFF2-40B4-BE49-F238E27FC236}">
                <a16:creationId xmlns:a16="http://schemas.microsoft.com/office/drawing/2014/main" id="{92A8A884-929D-4B52-A095-D55FCA02BA9E}"/>
              </a:ext>
            </a:extLst>
          </p:cNvPr>
          <p:cNvSpPr txBox="1">
            <a:spLocks noChangeArrowheads="1"/>
          </p:cNvSpPr>
          <p:nvPr/>
        </p:nvSpPr>
        <p:spPr bwMode="auto">
          <a:xfrm>
            <a:off x="2363788" y="3089275"/>
            <a:ext cx="4189412"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25"/>
              </a:spcBef>
              <a:buClr>
                <a:srgbClr val="FFFFCC"/>
              </a:buClr>
              <a:buSzPct val="100000"/>
              <a:buFont typeface="Times New Roman" panose="02020603050405020304" pitchFamily="18" charset="0"/>
              <a:buNone/>
            </a:pPr>
            <a:r>
              <a:rPr lang="en-GB" altLang="en-US" sz="4800">
                <a:solidFill>
                  <a:srgbClr val="000000"/>
                </a:solidFill>
              </a:rPr>
              <a:t>Lesson 3</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2756F8C8-A1FB-4038-BA75-872947C5C411}"/>
              </a:ext>
            </a:extLst>
          </p:cNvPr>
          <p:cNvSpPr>
            <a:spLocks noGrp="1" noChangeArrowheads="1"/>
          </p:cNvSpPr>
          <p:nvPr>
            <p:ph type="title"/>
          </p:nvPr>
        </p:nvSpPr>
        <p:spPr>
          <a:xfrm>
            <a:off x="539750" y="1997075"/>
            <a:ext cx="7772400" cy="2919413"/>
          </a:xfrm>
          <a:ln/>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7200" b="1"/>
              <a:t>Quiz</a:t>
            </a:r>
            <a:br>
              <a:rPr lang="en-GB" altLang="en-US" sz="7200" b="1"/>
            </a:br>
            <a:br>
              <a:rPr lang="en-GB" altLang="en-US" sz="7200" b="1"/>
            </a:br>
            <a:r>
              <a:rPr lang="en-GB" altLang="en-US" sz="5400" b="1"/>
              <a:t>Subelements T3, T4, &amp; T5</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C121E596-5E32-4035-8661-5BE734CA070D}"/>
              </a:ext>
            </a:extLst>
          </p:cNvPr>
          <p:cNvSpPr>
            <a:spLocks noGrp="1" noChangeArrowheads="1"/>
          </p:cNvSpPr>
          <p:nvPr>
            <p:ph type="title" idx="4294967295"/>
          </p:nvPr>
        </p:nvSpPr>
        <p:spPr>
          <a:xfrm>
            <a:off x="576263" y="1716088"/>
            <a:ext cx="7772400" cy="3603625"/>
          </a:xfrm>
          <a:ln/>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7200" b="1"/>
              <a:t>Good Operating Practices</a:t>
            </a:r>
            <a:br>
              <a:rPr lang="en-GB" altLang="en-US" sz="8000"/>
            </a:br>
            <a:r>
              <a:rPr lang="en-GB" altLang="en-US" sz="5400"/>
              <a:t>Subelement T6</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a:extLst>
              <a:ext uri="{FF2B5EF4-FFF2-40B4-BE49-F238E27FC236}">
                <a16:creationId xmlns:a16="http://schemas.microsoft.com/office/drawing/2014/main" id="{188F1533-2CDF-4EE0-BD69-20B2368AAA1A}"/>
              </a:ext>
            </a:extLst>
          </p:cNvPr>
          <p:cNvSpPr>
            <a:spLocks noGrp="1" noChangeArrowheads="1"/>
          </p:cNvSpPr>
          <p:nvPr>
            <p:ph type="body" idx="4294967295"/>
          </p:nvPr>
        </p:nvSpPr>
        <p:spPr>
          <a:xfrm>
            <a:off x="1770063" y="2476500"/>
            <a:ext cx="6935787" cy="4114800"/>
          </a:xfrm>
          <a:ln/>
        </p:spPr>
        <p:txBody>
          <a:bodyPr/>
          <a:lstStyle/>
          <a:p>
            <a:pPr>
              <a:spcBef>
                <a:spcPct val="0"/>
              </a:spcBef>
              <a:buSzPct val="164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1400" b="1">
                <a:solidFill>
                  <a:srgbClr val="FF0000"/>
                </a:solidFill>
              </a:rPr>
              <a:t>50.000-50.100</a:t>
            </a:r>
            <a:r>
              <a:rPr lang="en-GB" altLang="en-US" sz="1400" b="1"/>
              <a:t>: CW</a:t>
            </a:r>
            <a:r>
              <a:rPr lang="en-GB" altLang="en-US" sz="1400" b="1" i="1"/>
              <a:t> - </a:t>
            </a:r>
            <a:r>
              <a:rPr lang="en-GB" altLang="en-US" sz="1400" b="1" i="1" u="sng"/>
              <a:t>No voice modes allowed per FCC section §97.305</a:t>
            </a:r>
            <a:r>
              <a:rPr lang="en-GB" altLang="en-US" sz="1400"/>
              <a:t> </a:t>
            </a:r>
          </a:p>
          <a:p>
            <a:pPr>
              <a:spcBef>
                <a:spcPct val="0"/>
              </a:spcBef>
              <a:buSzPct val="164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1400" b="1">
                <a:solidFill>
                  <a:srgbClr val="FF0000"/>
                </a:solidFill>
              </a:rPr>
              <a:t>50.060-50.080</a:t>
            </a:r>
            <a:r>
              <a:rPr lang="en-GB" altLang="en-US" sz="1400" b="1"/>
              <a:t>: CW/Beacon Subband</a:t>
            </a:r>
          </a:p>
          <a:p>
            <a:pPr>
              <a:spcBef>
                <a:spcPct val="0"/>
              </a:spcBef>
              <a:buSzPct val="164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1400" b="1">
                <a:solidFill>
                  <a:srgbClr val="FFFF00"/>
                </a:solidFill>
              </a:rPr>
              <a:t>50.100-50.300</a:t>
            </a:r>
            <a:r>
              <a:rPr lang="en-GB" altLang="en-US" sz="1400" b="1"/>
              <a:t>: Phone (SSB), etc. (no FM voice)</a:t>
            </a:r>
            <a:r>
              <a:rPr lang="en-GB" altLang="en-US" sz="1400"/>
              <a:t> </a:t>
            </a:r>
          </a:p>
          <a:p>
            <a:pPr>
              <a:spcBef>
                <a:spcPct val="0"/>
              </a:spcBef>
              <a:buSzPct val="164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1400" b="1">
                <a:solidFill>
                  <a:srgbClr val="FFFF00"/>
                </a:solidFill>
              </a:rPr>
              <a:t>50.100-50.125:</a:t>
            </a:r>
            <a:r>
              <a:rPr lang="en-GB" altLang="en-US" sz="1400" b="1">
                <a:solidFill>
                  <a:srgbClr val="000000"/>
                </a:solidFill>
              </a:rPr>
              <a:t> DX Window</a:t>
            </a:r>
          </a:p>
          <a:p>
            <a:pPr>
              <a:spcBef>
                <a:spcPct val="0"/>
              </a:spcBef>
              <a:buSzPct val="164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1400" b="1">
                <a:solidFill>
                  <a:srgbClr val="FFFF00"/>
                </a:solidFill>
              </a:rPr>
              <a:t>50.300-50.600</a:t>
            </a:r>
            <a:r>
              <a:rPr lang="en-GB" altLang="en-US" sz="1400" b="1">
                <a:solidFill>
                  <a:srgbClr val="000000"/>
                </a:solidFill>
              </a:rPr>
              <a:t>: All modes (simplex)</a:t>
            </a:r>
            <a:r>
              <a:rPr lang="en-GB" altLang="en-US" sz="1400"/>
              <a:t> </a:t>
            </a:r>
            <a:br>
              <a:rPr lang="en-GB" altLang="en-US" sz="1400"/>
            </a:br>
            <a:r>
              <a:rPr lang="en-GB" altLang="en-US" sz="1400" b="1">
                <a:solidFill>
                  <a:srgbClr val="008000"/>
                </a:solidFill>
              </a:rPr>
              <a:t>50.600-50.800</a:t>
            </a:r>
            <a:r>
              <a:rPr lang="en-GB" altLang="en-US" sz="1400" b="1">
                <a:solidFill>
                  <a:srgbClr val="000000"/>
                </a:solidFill>
              </a:rPr>
              <a:t>: Digital modes (e.g. Packet)</a:t>
            </a:r>
            <a:r>
              <a:rPr lang="en-GB" altLang="en-US" sz="1400"/>
              <a:t> </a:t>
            </a:r>
            <a:br>
              <a:rPr lang="en-GB" altLang="en-US" sz="1400"/>
            </a:br>
            <a:r>
              <a:rPr lang="en-GB" altLang="en-US" sz="1400" b="1">
                <a:solidFill>
                  <a:srgbClr val="008000"/>
                </a:solidFill>
              </a:rPr>
              <a:t>50.800-51.000</a:t>
            </a:r>
            <a:r>
              <a:rPr lang="en-GB" altLang="en-US" sz="1400" b="1">
                <a:solidFill>
                  <a:srgbClr val="000000"/>
                </a:solidFill>
              </a:rPr>
              <a:t>: Radio Control (R/C)</a:t>
            </a:r>
            <a:r>
              <a:rPr lang="en-GB" altLang="en-US" sz="1400"/>
              <a:t> </a:t>
            </a:r>
            <a:br>
              <a:rPr lang="en-GB" altLang="en-US" sz="1400"/>
            </a:br>
            <a:r>
              <a:rPr lang="en-GB" altLang="en-US" sz="1400" b="1">
                <a:solidFill>
                  <a:srgbClr val="FFFF00"/>
                </a:solidFill>
              </a:rPr>
              <a:t>51.000-51.100</a:t>
            </a:r>
            <a:r>
              <a:rPr lang="en-GB" altLang="en-US" sz="1400" b="1">
                <a:solidFill>
                  <a:srgbClr val="000000"/>
                </a:solidFill>
              </a:rPr>
              <a:t>: "Pacific DX window" (SSB/CW)</a:t>
            </a:r>
            <a:r>
              <a:rPr lang="en-GB" altLang="en-US" sz="1400"/>
              <a:t> </a:t>
            </a:r>
            <a:br>
              <a:rPr lang="en-GB" altLang="en-US" sz="1400"/>
            </a:br>
            <a:r>
              <a:rPr lang="en-GB" altLang="en-US" sz="1400" b="1">
                <a:solidFill>
                  <a:srgbClr val="0000FF"/>
                </a:solidFill>
              </a:rPr>
              <a:t>51.120-51.480</a:t>
            </a:r>
            <a:r>
              <a:rPr lang="en-GB" altLang="en-US" sz="1400" b="1"/>
              <a:t>: 6 Meter FM Repeater Inputs (areas w/500 KHz split)</a:t>
            </a:r>
            <a:r>
              <a:rPr lang="en-GB" altLang="en-US" sz="1400"/>
              <a:t> </a:t>
            </a:r>
            <a:br>
              <a:rPr lang="en-GB" altLang="en-US" sz="1400"/>
            </a:br>
            <a:r>
              <a:rPr lang="en-GB" altLang="en-US" sz="1400" b="1">
                <a:solidFill>
                  <a:srgbClr val="CC6633"/>
                </a:solidFill>
              </a:rPr>
              <a:t>51.500-51.600</a:t>
            </a:r>
            <a:r>
              <a:rPr lang="en-GB" altLang="en-US" sz="1400" b="1"/>
              <a:t>: Simplex FM, 6 channels: </a:t>
            </a:r>
            <a:r>
              <a:rPr lang="en-GB" altLang="en-US" sz="1400" b="1">
                <a:solidFill>
                  <a:srgbClr val="CC6633"/>
                </a:solidFill>
              </a:rPr>
              <a:t>51.500, 51.520, 51.540, 51.560, 51.580, and 51.600</a:t>
            </a:r>
            <a:r>
              <a:rPr lang="en-GB" altLang="en-US" sz="1400">
                <a:solidFill>
                  <a:srgbClr val="CC6633"/>
                </a:solidFill>
              </a:rPr>
              <a:t> </a:t>
            </a:r>
            <a:br>
              <a:rPr lang="en-GB" altLang="en-US" sz="1400"/>
            </a:br>
            <a:r>
              <a:rPr lang="en-GB" altLang="en-US" sz="1400" b="1">
                <a:solidFill>
                  <a:srgbClr val="0000FF"/>
                </a:solidFill>
              </a:rPr>
              <a:t>51.620-51.980</a:t>
            </a:r>
            <a:r>
              <a:rPr lang="en-GB" altLang="en-US" sz="1400" b="1"/>
              <a:t>: 6 Meter FM Repeater Outputs (areas w/500 KHz split)</a:t>
            </a:r>
            <a:r>
              <a:rPr lang="en-GB" altLang="en-US" sz="1400"/>
              <a:t> </a:t>
            </a:r>
            <a:br>
              <a:rPr lang="en-GB" altLang="en-US" sz="1400"/>
            </a:br>
            <a:r>
              <a:rPr lang="en-GB" altLang="en-US" sz="1400" b="1">
                <a:solidFill>
                  <a:srgbClr val="0000FF"/>
                </a:solidFill>
              </a:rPr>
              <a:t>52.000-52.480</a:t>
            </a:r>
            <a:r>
              <a:rPr lang="en-GB" altLang="en-US" sz="1400" b="1"/>
              <a:t>: 6 Meter FM Repeater Inputs (for 500 KHz and 1 MHz split)</a:t>
            </a:r>
            <a:r>
              <a:rPr lang="en-GB" altLang="en-US" sz="1400"/>
              <a:t> </a:t>
            </a:r>
          </a:p>
          <a:p>
            <a:pPr lvl="1">
              <a:buSzPct val="150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1400" b="1">
                <a:solidFill>
                  <a:srgbClr val="000000"/>
                </a:solidFill>
              </a:rPr>
              <a:t>Note: </a:t>
            </a:r>
            <a:r>
              <a:rPr lang="en-GB" altLang="en-US" sz="1400" b="1">
                <a:solidFill>
                  <a:srgbClr val="CC6633"/>
                </a:solidFill>
              </a:rPr>
              <a:t>52.525, 52.400, 52.040, and 52.020</a:t>
            </a:r>
            <a:r>
              <a:rPr lang="en-GB" altLang="en-US" sz="1400" b="1"/>
              <a:t> are widely used for simplex operation with </a:t>
            </a:r>
            <a:r>
              <a:rPr lang="en-GB" altLang="en-US" sz="1400" b="1">
                <a:solidFill>
                  <a:srgbClr val="CC6633"/>
                </a:solidFill>
              </a:rPr>
              <a:t>52.525</a:t>
            </a:r>
            <a:r>
              <a:rPr lang="en-GB" altLang="en-US" sz="1400" b="1"/>
              <a:t> being the "national simplex" frequency.</a:t>
            </a:r>
          </a:p>
          <a:p>
            <a:pPr>
              <a:buSzPct val="164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1400" b="1">
                <a:solidFill>
                  <a:srgbClr val="0000FF"/>
                </a:solidFill>
              </a:rPr>
              <a:t>52.500-52.980</a:t>
            </a:r>
            <a:r>
              <a:rPr lang="en-GB" altLang="en-US" sz="1400" b="1"/>
              <a:t>: 6 Meter FM Repeater Outputs</a:t>
            </a:r>
            <a:r>
              <a:rPr lang="en-GB" altLang="en-US" sz="1400"/>
              <a:t> </a:t>
            </a:r>
            <a:br>
              <a:rPr lang="en-GB" altLang="en-US" sz="1400"/>
            </a:br>
            <a:r>
              <a:rPr lang="en-GB" altLang="en-US" sz="1400" b="1">
                <a:solidFill>
                  <a:srgbClr val="0000FF"/>
                </a:solidFill>
              </a:rPr>
              <a:t>53.000-53.480</a:t>
            </a:r>
            <a:r>
              <a:rPr lang="en-GB" altLang="en-US" sz="1400" b="1"/>
              <a:t>: 6 Meter FM Repeater Inputs and Repeater Outputs</a:t>
            </a:r>
            <a:r>
              <a:rPr lang="en-GB" altLang="en-US" sz="1400"/>
              <a:t> </a:t>
            </a:r>
            <a:br>
              <a:rPr lang="en-GB" altLang="en-US" sz="1400"/>
            </a:br>
            <a:r>
              <a:rPr lang="en-GB" altLang="en-US" sz="1400" b="1">
                <a:solidFill>
                  <a:srgbClr val="0000FF"/>
                </a:solidFill>
              </a:rPr>
              <a:t>53.500-53.980</a:t>
            </a:r>
            <a:r>
              <a:rPr lang="en-GB" altLang="en-US" sz="1400" b="1"/>
              <a:t>: 6 Meter FM Repeater Outputs</a:t>
            </a:r>
            <a:r>
              <a:rPr lang="en-GB" altLang="en-US" sz="1400"/>
              <a:t> </a:t>
            </a:r>
          </a:p>
        </p:txBody>
      </p:sp>
      <p:pic>
        <p:nvPicPr>
          <p:cNvPr id="7170" name="Picture 2">
            <a:extLst>
              <a:ext uri="{FF2B5EF4-FFF2-40B4-BE49-F238E27FC236}">
                <a16:creationId xmlns:a16="http://schemas.microsoft.com/office/drawing/2014/main" id="{7CAE8EA5-B5A0-48F1-BBC6-6AD7B82E7C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938" y="2809875"/>
            <a:ext cx="1476375" cy="34544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7171" name="Text Box 3">
            <a:extLst>
              <a:ext uri="{FF2B5EF4-FFF2-40B4-BE49-F238E27FC236}">
                <a16:creationId xmlns:a16="http://schemas.microsoft.com/office/drawing/2014/main" id="{56069CBC-6C31-412B-93B0-FCC3A199AF1C}"/>
              </a:ext>
            </a:extLst>
          </p:cNvPr>
          <p:cNvSpPr txBox="1">
            <a:spLocks noChangeArrowheads="1"/>
          </p:cNvSpPr>
          <p:nvPr/>
        </p:nvSpPr>
        <p:spPr bwMode="auto">
          <a:xfrm>
            <a:off x="171450" y="1208088"/>
            <a:ext cx="8316913"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A </a:t>
            </a:r>
            <a:r>
              <a:rPr lang="en-GB" altLang="en-US" sz="2800" i="1" u="sng">
                <a:solidFill>
                  <a:srgbClr val="333333"/>
                </a:solidFill>
                <a:latin typeface="Tahoma" panose="020B0604030504040204" pitchFamily="34" charset="0"/>
              </a:rPr>
              <a:t>Band Plan</a:t>
            </a:r>
            <a:r>
              <a:rPr lang="en-GB" altLang="en-US">
                <a:solidFill>
                  <a:srgbClr val="333333"/>
                </a:solidFill>
                <a:latin typeface="Tahoma" panose="020B0604030504040204" pitchFamily="34" charset="0"/>
              </a:rPr>
              <a:t> is a voluntary guideline for using different operating modes within an amateur band.</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0451FFC0-86B1-4086-AFB6-34B95EA0BB4D}"/>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Before you transmit.....</a:t>
            </a:r>
          </a:p>
        </p:txBody>
      </p:sp>
      <p:sp>
        <p:nvSpPr>
          <p:cNvPr id="8194" name="Rectangle 2">
            <a:extLst>
              <a:ext uri="{FF2B5EF4-FFF2-40B4-BE49-F238E27FC236}">
                <a16:creationId xmlns:a16="http://schemas.microsoft.com/office/drawing/2014/main" id="{600AE13D-0013-4B46-85F8-C28A7CBA1D47}"/>
              </a:ext>
            </a:extLst>
          </p:cNvPr>
          <p:cNvSpPr>
            <a:spLocks noGrp="1" noChangeArrowheads="1"/>
          </p:cNvSpPr>
          <p:nvPr>
            <p:ph type="body" idx="4294967295"/>
          </p:nvPr>
        </p:nvSpPr>
        <p:spPr>
          <a:xfrm>
            <a:off x="685800" y="2147888"/>
            <a:ext cx="7772400" cy="4114800"/>
          </a:xfrm>
          <a:ln/>
        </p:spPr>
        <p:txBody>
          <a:bodyPr/>
          <a:lstStyle/>
          <a:p>
            <a:pPr>
              <a:buSzPct val="82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Always </a:t>
            </a:r>
            <a:r>
              <a:rPr lang="en-GB" altLang="en-US" sz="2800" u="sng"/>
              <a:t>LISTEN</a:t>
            </a:r>
            <a:r>
              <a:rPr lang="en-GB" altLang="en-US" sz="2800"/>
              <a:t> first!</a:t>
            </a:r>
          </a:p>
          <a:p>
            <a:pPr lvl="1">
              <a:buSzPct val="81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600"/>
          </a:p>
          <a:p>
            <a:pPr lvl="1">
              <a:buSzPct val="58000"/>
              <a:buFont typeface="StarSymbol"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If you don't hear anyone give a short call to ask if the frequency is in use (usually only on HF)</a:t>
            </a:r>
          </a:p>
          <a:p>
            <a:pPr lvl="1">
              <a:buSzPct val="58000"/>
              <a:buFont typeface="StarSymbol"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“Is this frequency in use? This is YOURCALL”</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 calcmode="lin" valueType="num">
                                      <p:cBhvr additive="base">
                                        <p:cTn id="7" dur="500"/>
                                        <p:tgtEl>
                                          <p:spTgt spid="8194">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8194">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8194">
                                            <p:txEl>
                                              <p:pRg st="2" end="2"/>
                                            </p:txEl>
                                          </p:spTgt>
                                        </p:tgtEl>
                                        <p:attrNameLst>
                                          <p:attrName>style.visibility</p:attrName>
                                        </p:attrNameLst>
                                      </p:cBhvr>
                                      <p:to>
                                        <p:strVal val="visible"/>
                                      </p:to>
                                    </p:set>
                                    <p:anim calcmode="lin" valueType="num">
                                      <p:cBhvr additive="base">
                                        <p:cTn id="13" dur="500"/>
                                        <p:tgtEl>
                                          <p:spTgt spid="8194">
                                            <p:txEl>
                                              <p:pRg st="2" end="2"/>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8194">
                                            <p:txEl>
                                              <p:pRg st="2" end="2"/>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8194">
                                            <p:txEl>
                                              <p:pRg st="3" end="3"/>
                                            </p:txEl>
                                          </p:spTgt>
                                        </p:tgtEl>
                                        <p:attrNameLst>
                                          <p:attrName>style.visibility</p:attrName>
                                        </p:attrNameLst>
                                      </p:cBhvr>
                                      <p:to>
                                        <p:strVal val="visible"/>
                                      </p:to>
                                    </p:set>
                                    <p:anim calcmode="lin" valueType="num">
                                      <p:cBhvr additive="base">
                                        <p:cTn id="19" dur="500"/>
                                        <p:tgtEl>
                                          <p:spTgt spid="8194">
                                            <p:txEl>
                                              <p:pRg st="3" end="3"/>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819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bldLvl="2"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7" name="Rectangle 1">
            <a:extLst>
              <a:ext uri="{FF2B5EF4-FFF2-40B4-BE49-F238E27FC236}">
                <a16:creationId xmlns:a16="http://schemas.microsoft.com/office/drawing/2014/main" id="{2BEA4576-6FCA-41AE-B920-C18BE2F88587}"/>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Initiating a Contact – HF Bands</a:t>
            </a:r>
          </a:p>
        </p:txBody>
      </p:sp>
      <p:sp>
        <p:nvSpPr>
          <p:cNvPr id="9218" name="Rectangle 2">
            <a:extLst>
              <a:ext uri="{FF2B5EF4-FFF2-40B4-BE49-F238E27FC236}">
                <a16:creationId xmlns:a16="http://schemas.microsoft.com/office/drawing/2014/main" id="{238E26E0-DB27-4A4F-8A11-8903D2A8A79C}"/>
              </a:ext>
            </a:extLst>
          </p:cNvPr>
          <p:cNvSpPr>
            <a:spLocks noGrp="1" noChangeArrowheads="1"/>
          </p:cNvSpPr>
          <p:nvPr>
            <p:ph type="body" idx="4294967295"/>
          </p:nvPr>
        </p:nvSpPr>
        <p:spPr>
          <a:xfrm>
            <a:off x="698500" y="1970088"/>
            <a:ext cx="8180388" cy="4887912"/>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“CQ” means “Calling Any Station”</a:t>
            </a:r>
          </a:p>
          <a:p>
            <a:pPr lvl="1">
              <a:buSzPct val="58000"/>
              <a:buFont typeface="StarSymbol"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Voice - “CQ CQ CQ this is N5NA N5NA N5NA”</a:t>
            </a:r>
          </a:p>
          <a:p>
            <a:pPr lvl="1">
              <a:buSzPct val="58000"/>
              <a:buFont typeface="StarSymbol"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Morse Code - “CQ CQ CQ DE N5NA N5NA N5NA”</a:t>
            </a:r>
          </a:p>
          <a:p>
            <a:pPr lvl="2">
              <a:buSzPct val="38000"/>
              <a:buFont typeface="StarSymbol" charset="0"/>
              <a:buBlip>
                <a:blip r:embed="rId4"/>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“DE” means “from” or “this is” in morse code</a:t>
            </a:r>
          </a:p>
          <a:p>
            <a:pPr lvl="2">
              <a:buSzPct val="38000"/>
              <a:buFont typeface="StarSymbol" charset="0"/>
              <a:buBlip>
                <a:blip r:embed="rId4"/>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Send at a speed you can reliably copy</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Answer a CQ</a:t>
            </a:r>
          </a:p>
          <a:p>
            <a:pPr lvl="1">
              <a:buSzPct val="58000"/>
              <a:buFont typeface="StarSymbol"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Voice - Say the other station's call once, followed by “this is”, then your call phonetically</a:t>
            </a:r>
          </a:p>
          <a:p>
            <a:pPr lvl="1">
              <a:buSzPct val="58000"/>
              <a:buFont typeface="StarSymbol"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Morse Code – Send the other station's call twice, “DE”, then your call twice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9218">
                                            <p:txEl>
                                              <p:pRg st="0" end="0"/>
                                            </p:txEl>
                                          </p:spTgt>
                                        </p:tgtEl>
                                        <p:attrNameLst>
                                          <p:attrName>style.visibility</p:attrName>
                                        </p:attrNameLst>
                                      </p:cBhvr>
                                      <p:to>
                                        <p:strVal val="visible"/>
                                      </p:to>
                                    </p:set>
                                    <p:anim calcmode="lin" valueType="num">
                                      <p:cBhvr additive="base">
                                        <p:cTn id="7" dur="500"/>
                                        <p:tgtEl>
                                          <p:spTgt spid="9218">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921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9218">
                                            <p:txEl>
                                              <p:pRg st="1" end="1"/>
                                            </p:txEl>
                                          </p:spTgt>
                                        </p:tgtEl>
                                        <p:attrNameLst>
                                          <p:attrName>style.visibility</p:attrName>
                                        </p:attrNameLst>
                                      </p:cBhvr>
                                      <p:to>
                                        <p:strVal val="visible"/>
                                      </p:to>
                                    </p:set>
                                    <p:anim calcmode="lin" valueType="num">
                                      <p:cBhvr additive="base">
                                        <p:cTn id="13" dur="500"/>
                                        <p:tgtEl>
                                          <p:spTgt spid="9218">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9218">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9218">
                                            <p:txEl>
                                              <p:pRg st="2" end="2"/>
                                            </p:txEl>
                                          </p:spTgt>
                                        </p:tgtEl>
                                        <p:attrNameLst>
                                          <p:attrName>style.visibility</p:attrName>
                                        </p:attrNameLst>
                                      </p:cBhvr>
                                      <p:to>
                                        <p:strVal val="visible"/>
                                      </p:to>
                                    </p:set>
                                    <p:anim calcmode="lin" valueType="num">
                                      <p:cBhvr additive="base">
                                        <p:cTn id="19" dur="500"/>
                                        <p:tgtEl>
                                          <p:spTgt spid="9218">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9218">
                                            <p:txEl>
                                              <p:pRg st="2" end="2"/>
                                            </p:txEl>
                                          </p:spTgt>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9218">
                                            <p:txEl>
                                              <p:pRg st="3" end="3"/>
                                            </p:txEl>
                                          </p:spTgt>
                                        </p:tgtEl>
                                        <p:attrNameLst>
                                          <p:attrName>style.visibility</p:attrName>
                                        </p:attrNameLst>
                                      </p:cBhvr>
                                      <p:to>
                                        <p:strVal val="visible"/>
                                      </p:to>
                                    </p:set>
                                    <p:anim calcmode="lin" valueType="num">
                                      <p:cBhvr additive="base">
                                        <p:cTn id="23" dur="500"/>
                                        <p:tgtEl>
                                          <p:spTgt spid="9218">
                                            <p:txEl>
                                              <p:pRg st="3" end="3"/>
                                            </p:txEl>
                                          </p:spTgt>
                                        </p:tgtEl>
                                        <p:attrNameLst>
                                          <p:attrName>ppt_x</p:attrName>
                                        </p:attrNameLst>
                                      </p:cBhvr>
                                      <p:tavLst>
                                        <p:tav tm="0">
                                          <p:val>
                                            <p:strVal val="#ppt_x-#ppt_w*1.125000"/>
                                          </p:val>
                                        </p:tav>
                                        <p:tav tm="100000">
                                          <p:val>
                                            <p:strVal val="#ppt_x"/>
                                          </p:val>
                                        </p:tav>
                                      </p:tavLst>
                                    </p:anim>
                                    <p:animEffect transition="in" filter="wipe(right)">
                                      <p:cBhvr>
                                        <p:cTn id="24" dur="500"/>
                                        <p:tgtEl>
                                          <p:spTgt spid="9218">
                                            <p:txEl>
                                              <p:pRg st="3" end="3"/>
                                            </p:txEl>
                                          </p:spTgt>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9218">
                                            <p:txEl>
                                              <p:pRg st="4" end="4"/>
                                            </p:txEl>
                                          </p:spTgt>
                                        </p:tgtEl>
                                        <p:attrNameLst>
                                          <p:attrName>style.visibility</p:attrName>
                                        </p:attrNameLst>
                                      </p:cBhvr>
                                      <p:to>
                                        <p:strVal val="visible"/>
                                      </p:to>
                                    </p:set>
                                    <p:anim calcmode="lin" valueType="num">
                                      <p:cBhvr additive="base">
                                        <p:cTn id="27" dur="500"/>
                                        <p:tgtEl>
                                          <p:spTgt spid="9218">
                                            <p:txEl>
                                              <p:pRg st="4" end="4"/>
                                            </p:txEl>
                                          </p:spTgt>
                                        </p:tgtEl>
                                        <p:attrNameLst>
                                          <p:attrName>ppt_x</p:attrName>
                                        </p:attrNameLst>
                                      </p:cBhvr>
                                      <p:tavLst>
                                        <p:tav tm="0">
                                          <p:val>
                                            <p:strVal val="#ppt_x-#ppt_w*1.125000"/>
                                          </p:val>
                                        </p:tav>
                                        <p:tav tm="100000">
                                          <p:val>
                                            <p:strVal val="#ppt_x"/>
                                          </p:val>
                                        </p:tav>
                                      </p:tavLst>
                                    </p:anim>
                                    <p:animEffect transition="in" filter="wipe(right)">
                                      <p:cBhvr>
                                        <p:cTn id="28" dur="500"/>
                                        <p:tgtEl>
                                          <p:spTgt spid="9218">
                                            <p:txEl>
                                              <p:pRg st="4" end="4"/>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8" fill="hold" grpId="0" nodeType="clickEffect">
                                  <p:stCondLst>
                                    <p:cond delay="0"/>
                                  </p:stCondLst>
                                  <p:childTnLst>
                                    <p:set>
                                      <p:cBhvr>
                                        <p:cTn id="32" dur="1" fill="hold">
                                          <p:stCondLst>
                                            <p:cond delay="0"/>
                                          </p:stCondLst>
                                        </p:cTn>
                                        <p:tgtEl>
                                          <p:spTgt spid="9218">
                                            <p:txEl>
                                              <p:pRg st="5" end="5"/>
                                            </p:txEl>
                                          </p:spTgt>
                                        </p:tgtEl>
                                        <p:attrNameLst>
                                          <p:attrName>style.visibility</p:attrName>
                                        </p:attrNameLst>
                                      </p:cBhvr>
                                      <p:to>
                                        <p:strVal val="visible"/>
                                      </p:to>
                                    </p:set>
                                    <p:anim calcmode="lin" valueType="num">
                                      <p:cBhvr additive="base">
                                        <p:cTn id="33" dur="500"/>
                                        <p:tgtEl>
                                          <p:spTgt spid="9218">
                                            <p:txEl>
                                              <p:pRg st="5" end="5"/>
                                            </p:txEl>
                                          </p:spTgt>
                                        </p:tgtEl>
                                        <p:attrNameLst>
                                          <p:attrName>ppt_x</p:attrName>
                                        </p:attrNameLst>
                                      </p:cBhvr>
                                      <p:tavLst>
                                        <p:tav tm="0">
                                          <p:val>
                                            <p:strVal val="#ppt_x-#ppt_w*1.125000"/>
                                          </p:val>
                                        </p:tav>
                                        <p:tav tm="100000">
                                          <p:val>
                                            <p:strVal val="#ppt_x"/>
                                          </p:val>
                                        </p:tav>
                                      </p:tavLst>
                                    </p:anim>
                                    <p:animEffect transition="in" filter="wipe(right)">
                                      <p:cBhvr>
                                        <p:cTn id="34" dur="500"/>
                                        <p:tgtEl>
                                          <p:spTgt spid="9218">
                                            <p:txEl>
                                              <p:pRg st="5" end="5"/>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2" presetClass="entr" presetSubtype="8" fill="hold" grpId="0" nodeType="clickEffect">
                                  <p:stCondLst>
                                    <p:cond delay="0"/>
                                  </p:stCondLst>
                                  <p:childTnLst>
                                    <p:set>
                                      <p:cBhvr>
                                        <p:cTn id="38" dur="1" fill="hold">
                                          <p:stCondLst>
                                            <p:cond delay="0"/>
                                          </p:stCondLst>
                                        </p:cTn>
                                        <p:tgtEl>
                                          <p:spTgt spid="9218">
                                            <p:txEl>
                                              <p:pRg st="6" end="6"/>
                                            </p:txEl>
                                          </p:spTgt>
                                        </p:tgtEl>
                                        <p:attrNameLst>
                                          <p:attrName>style.visibility</p:attrName>
                                        </p:attrNameLst>
                                      </p:cBhvr>
                                      <p:to>
                                        <p:strVal val="visible"/>
                                      </p:to>
                                    </p:set>
                                    <p:anim calcmode="lin" valueType="num">
                                      <p:cBhvr additive="base">
                                        <p:cTn id="39" dur="500"/>
                                        <p:tgtEl>
                                          <p:spTgt spid="9218">
                                            <p:txEl>
                                              <p:pRg st="6" end="6"/>
                                            </p:txEl>
                                          </p:spTgt>
                                        </p:tgtEl>
                                        <p:attrNameLst>
                                          <p:attrName>ppt_x</p:attrName>
                                        </p:attrNameLst>
                                      </p:cBhvr>
                                      <p:tavLst>
                                        <p:tav tm="0">
                                          <p:val>
                                            <p:strVal val="#ppt_x-#ppt_w*1.125000"/>
                                          </p:val>
                                        </p:tav>
                                        <p:tav tm="100000">
                                          <p:val>
                                            <p:strVal val="#ppt_x"/>
                                          </p:val>
                                        </p:tav>
                                      </p:tavLst>
                                    </p:anim>
                                    <p:animEffect transition="in" filter="wipe(right)">
                                      <p:cBhvr>
                                        <p:cTn id="40" dur="500"/>
                                        <p:tgtEl>
                                          <p:spTgt spid="9218">
                                            <p:txEl>
                                              <p:pRg st="6" end="6"/>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2" presetClass="entr" presetSubtype="8" fill="hold" grpId="0" nodeType="clickEffect">
                                  <p:stCondLst>
                                    <p:cond delay="0"/>
                                  </p:stCondLst>
                                  <p:childTnLst>
                                    <p:set>
                                      <p:cBhvr>
                                        <p:cTn id="44" dur="1" fill="hold">
                                          <p:stCondLst>
                                            <p:cond delay="0"/>
                                          </p:stCondLst>
                                        </p:cTn>
                                        <p:tgtEl>
                                          <p:spTgt spid="9218">
                                            <p:txEl>
                                              <p:pRg st="7" end="7"/>
                                            </p:txEl>
                                          </p:spTgt>
                                        </p:tgtEl>
                                        <p:attrNameLst>
                                          <p:attrName>style.visibility</p:attrName>
                                        </p:attrNameLst>
                                      </p:cBhvr>
                                      <p:to>
                                        <p:strVal val="visible"/>
                                      </p:to>
                                    </p:set>
                                    <p:anim calcmode="lin" valueType="num">
                                      <p:cBhvr additive="base">
                                        <p:cTn id="45" dur="500"/>
                                        <p:tgtEl>
                                          <p:spTgt spid="9218">
                                            <p:txEl>
                                              <p:pRg st="7" end="7"/>
                                            </p:txEl>
                                          </p:spTgt>
                                        </p:tgtEl>
                                        <p:attrNameLst>
                                          <p:attrName>ppt_x</p:attrName>
                                        </p:attrNameLst>
                                      </p:cBhvr>
                                      <p:tavLst>
                                        <p:tav tm="0">
                                          <p:val>
                                            <p:strVal val="#ppt_x-#ppt_w*1.125000"/>
                                          </p:val>
                                        </p:tav>
                                        <p:tav tm="100000">
                                          <p:val>
                                            <p:strVal val="#ppt_x"/>
                                          </p:val>
                                        </p:tav>
                                      </p:tavLst>
                                    </p:anim>
                                    <p:animEffect transition="in" filter="wipe(right)">
                                      <p:cBhvr>
                                        <p:cTn id="46" dur="500"/>
                                        <p:tgtEl>
                                          <p:spTgt spid="921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1" name="Rectangle 1">
            <a:extLst>
              <a:ext uri="{FF2B5EF4-FFF2-40B4-BE49-F238E27FC236}">
                <a16:creationId xmlns:a16="http://schemas.microsoft.com/office/drawing/2014/main" id="{45D21CE0-D681-48C4-AFAA-FF1A201F5443}"/>
              </a:ext>
            </a:extLst>
          </p:cNvPr>
          <p:cNvSpPr>
            <a:spLocks noGrp="1" noChangeArrowheads="1"/>
          </p:cNvSpPr>
          <p:nvPr>
            <p:ph type="title" idx="4294967295"/>
          </p:nvPr>
        </p:nvSpPr>
        <p:spPr>
          <a:xfrm>
            <a:off x="246063" y="930275"/>
            <a:ext cx="8497887"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Initiating a Contact – VHF/UHF FM</a:t>
            </a:r>
          </a:p>
        </p:txBody>
      </p:sp>
      <p:sp>
        <p:nvSpPr>
          <p:cNvPr id="10242" name="Rectangle 2">
            <a:extLst>
              <a:ext uri="{FF2B5EF4-FFF2-40B4-BE49-F238E27FC236}">
                <a16:creationId xmlns:a16="http://schemas.microsoft.com/office/drawing/2014/main" id="{2F37E57A-45CB-4411-8C74-AA0CCC6F805E}"/>
              </a:ext>
            </a:extLst>
          </p:cNvPr>
          <p:cNvSpPr>
            <a:spLocks noGrp="1" noChangeArrowheads="1"/>
          </p:cNvSpPr>
          <p:nvPr>
            <p:ph type="body" idx="4294967295"/>
          </p:nvPr>
        </p:nvSpPr>
        <p:spPr>
          <a:xfrm>
            <a:off x="709613" y="2147888"/>
            <a:ext cx="7772400" cy="4114800"/>
          </a:xfrm>
          <a:ln/>
        </p:spPr>
        <p:txBody>
          <a:bodyPr/>
          <a:lstStyle/>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If you know the other station's call sign...</a:t>
            </a:r>
          </a:p>
          <a:p>
            <a:pPr lvl="1">
              <a:buSzPct val="54000"/>
              <a:buFont typeface="StarSymbol"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Say the station's call sign, then your call sign</a:t>
            </a:r>
          </a:p>
          <a:p>
            <a:pPr lvl="1">
              <a:buSzPct val="54000"/>
              <a:buFont typeface="StarSymbol"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“K5RS...N5NA” or “K5RS this is N5NA”</a:t>
            </a:r>
          </a:p>
          <a:p>
            <a:pPr>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If you don't know a station to call....</a:t>
            </a:r>
          </a:p>
          <a:p>
            <a:pPr lvl="1">
              <a:buSzPct val="54000"/>
              <a:buFont typeface="StarSymbol"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Say “This is YOURCALL monitoring”</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242">
                                            <p:txEl>
                                              <p:pRg st="0" end="0"/>
                                            </p:txEl>
                                          </p:spTgt>
                                        </p:tgtEl>
                                        <p:attrNameLst>
                                          <p:attrName>style.visibility</p:attrName>
                                        </p:attrNameLst>
                                      </p:cBhvr>
                                      <p:to>
                                        <p:strVal val="visible"/>
                                      </p:to>
                                    </p:set>
                                    <p:anim calcmode="lin" valueType="num">
                                      <p:cBhvr additive="base">
                                        <p:cTn id="7" dur="500"/>
                                        <p:tgtEl>
                                          <p:spTgt spid="10242">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10242">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10242">
                                            <p:txEl>
                                              <p:pRg st="1" end="1"/>
                                            </p:txEl>
                                          </p:spTgt>
                                        </p:tgtEl>
                                        <p:attrNameLst>
                                          <p:attrName>style.visibility</p:attrName>
                                        </p:attrNameLst>
                                      </p:cBhvr>
                                      <p:to>
                                        <p:strVal val="visible"/>
                                      </p:to>
                                    </p:set>
                                    <p:anim calcmode="lin" valueType="num">
                                      <p:cBhvr additive="base">
                                        <p:cTn id="13" dur="500"/>
                                        <p:tgtEl>
                                          <p:spTgt spid="10242">
                                            <p:txEl>
                                              <p:pRg st="1" end="1"/>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10242">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10242">
                                            <p:txEl>
                                              <p:pRg st="2" end="2"/>
                                            </p:txEl>
                                          </p:spTgt>
                                        </p:tgtEl>
                                        <p:attrNameLst>
                                          <p:attrName>style.visibility</p:attrName>
                                        </p:attrNameLst>
                                      </p:cBhvr>
                                      <p:to>
                                        <p:strVal val="visible"/>
                                      </p:to>
                                    </p:set>
                                    <p:anim calcmode="lin" valueType="num">
                                      <p:cBhvr additive="base">
                                        <p:cTn id="19" dur="500"/>
                                        <p:tgtEl>
                                          <p:spTgt spid="10242">
                                            <p:txEl>
                                              <p:pRg st="2" end="2"/>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10242">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1" fill="hold" grpId="0" nodeType="clickEffect">
                                  <p:stCondLst>
                                    <p:cond delay="0"/>
                                  </p:stCondLst>
                                  <p:childTnLst>
                                    <p:set>
                                      <p:cBhvr>
                                        <p:cTn id="24" dur="1" fill="hold">
                                          <p:stCondLst>
                                            <p:cond delay="0"/>
                                          </p:stCondLst>
                                        </p:cTn>
                                        <p:tgtEl>
                                          <p:spTgt spid="10242">
                                            <p:txEl>
                                              <p:pRg st="3" end="3"/>
                                            </p:txEl>
                                          </p:spTgt>
                                        </p:tgtEl>
                                        <p:attrNameLst>
                                          <p:attrName>style.visibility</p:attrName>
                                        </p:attrNameLst>
                                      </p:cBhvr>
                                      <p:to>
                                        <p:strVal val="visible"/>
                                      </p:to>
                                    </p:set>
                                    <p:anim calcmode="lin" valueType="num">
                                      <p:cBhvr additive="base">
                                        <p:cTn id="25" dur="500"/>
                                        <p:tgtEl>
                                          <p:spTgt spid="10242">
                                            <p:txEl>
                                              <p:pRg st="3" end="3"/>
                                            </p:txEl>
                                          </p:spTgt>
                                        </p:tgtEl>
                                        <p:attrNameLst>
                                          <p:attrName>ppt_y</p:attrName>
                                        </p:attrNameLst>
                                      </p:cBhvr>
                                      <p:tavLst>
                                        <p:tav tm="0">
                                          <p:val>
                                            <p:strVal val="#ppt_y-#ppt_h*1.125000"/>
                                          </p:val>
                                        </p:tav>
                                        <p:tav tm="100000">
                                          <p:val>
                                            <p:strVal val="#ppt_y"/>
                                          </p:val>
                                        </p:tav>
                                      </p:tavLst>
                                    </p:anim>
                                    <p:animEffect transition="in" filter="wipe(down)">
                                      <p:cBhvr>
                                        <p:cTn id="26" dur="500"/>
                                        <p:tgtEl>
                                          <p:spTgt spid="10242">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1" fill="hold" grpId="0" nodeType="clickEffect">
                                  <p:stCondLst>
                                    <p:cond delay="0"/>
                                  </p:stCondLst>
                                  <p:childTnLst>
                                    <p:set>
                                      <p:cBhvr>
                                        <p:cTn id="30" dur="1" fill="hold">
                                          <p:stCondLst>
                                            <p:cond delay="0"/>
                                          </p:stCondLst>
                                        </p:cTn>
                                        <p:tgtEl>
                                          <p:spTgt spid="10242">
                                            <p:txEl>
                                              <p:pRg st="4" end="4"/>
                                            </p:txEl>
                                          </p:spTgt>
                                        </p:tgtEl>
                                        <p:attrNameLst>
                                          <p:attrName>style.visibility</p:attrName>
                                        </p:attrNameLst>
                                      </p:cBhvr>
                                      <p:to>
                                        <p:strVal val="visible"/>
                                      </p:to>
                                    </p:set>
                                    <p:anim calcmode="lin" valueType="num">
                                      <p:cBhvr additive="base">
                                        <p:cTn id="31" dur="500"/>
                                        <p:tgtEl>
                                          <p:spTgt spid="10242">
                                            <p:txEl>
                                              <p:pRg st="4" end="4"/>
                                            </p:txEl>
                                          </p:spTgt>
                                        </p:tgtEl>
                                        <p:attrNameLst>
                                          <p:attrName>ppt_y</p:attrName>
                                        </p:attrNameLst>
                                      </p:cBhvr>
                                      <p:tavLst>
                                        <p:tav tm="0">
                                          <p:val>
                                            <p:strVal val="#ppt_y-#ppt_h*1.125000"/>
                                          </p:val>
                                        </p:tav>
                                        <p:tav tm="100000">
                                          <p:val>
                                            <p:strVal val="#ppt_y"/>
                                          </p:val>
                                        </p:tav>
                                      </p:tavLst>
                                    </p:anim>
                                    <p:animEffect transition="in" filter="wipe(down)">
                                      <p:cBhvr>
                                        <p:cTn id="32" dur="500"/>
                                        <p:tgtEl>
                                          <p:spTgt spid="1024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uild="p" bldLvl="2"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D7A4677E-D9A3-43F4-8CC8-09FBAD8375EF}"/>
              </a:ext>
            </a:extLst>
          </p:cNvPr>
          <p:cNvSpPr>
            <a:spLocks noGrp="1" noChangeArrowheads="1"/>
          </p:cNvSpPr>
          <p:nvPr>
            <p:ph type="title" idx="4294967295"/>
          </p:nvPr>
        </p:nvSpPr>
        <p:spPr>
          <a:xfrm>
            <a:off x="2286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ITU Phonetic Alphabet</a:t>
            </a:r>
          </a:p>
        </p:txBody>
      </p:sp>
      <p:graphicFrame>
        <p:nvGraphicFramePr>
          <p:cNvPr id="11266" name="Object 2">
            <a:extLst>
              <a:ext uri="{FF2B5EF4-FFF2-40B4-BE49-F238E27FC236}">
                <a16:creationId xmlns:a16="http://schemas.microsoft.com/office/drawing/2014/main" id="{2235FC0E-3A03-4AB7-8D9D-4B5CB4B68C81}"/>
              </a:ext>
            </a:extLst>
          </p:cNvPr>
          <p:cNvGraphicFramePr>
            <a:graphicFrameLocks noChangeAspect="1"/>
          </p:cNvGraphicFramePr>
          <p:nvPr/>
        </p:nvGraphicFramePr>
        <p:xfrm>
          <a:off x="741363" y="2200275"/>
          <a:ext cx="7761287" cy="3670300"/>
        </p:xfrm>
        <a:graphic>
          <a:graphicData uri="http://schemas.openxmlformats.org/presentationml/2006/ole">
            <mc:AlternateContent xmlns:mc="http://schemas.openxmlformats.org/markup-compatibility/2006">
              <mc:Choice xmlns:v="urn:schemas-microsoft-com:vml" Requires="v">
                <p:oleObj spid="_x0000_s11269" name="Document" r:id="rId4" imgW="8353440" imgH="3952800" progId="Word.Document.8">
                  <p:embed/>
                </p:oleObj>
              </mc:Choice>
              <mc:Fallback>
                <p:oleObj name="Document" r:id="rId4" imgW="8353440" imgH="3952800"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1363" y="2200275"/>
                        <a:ext cx="7761287" cy="36703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89" name="Rectangle 1">
            <a:extLst>
              <a:ext uri="{FF2B5EF4-FFF2-40B4-BE49-F238E27FC236}">
                <a16:creationId xmlns:a16="http://schemas.microsoft.com/office/drawing/2014/main" id="{893CA5CB-BD79-4356-8F18-BF2BB314B26B}"/>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ITU Phonetic Alphabet</a:t>
            </a:r>
          </a:p>
        </p:txBody>
      </p:sp>
      <p:sp>
        <p:nvSpPr>
          <p:cNvPr id="12290" name="Rectangle 2">
            <a:extLst>
              <a:ext uri="{FF2B5EF4-FFF2-40B4-BE49-F238E27FC236}">
                <a16:creationId xmlns:a16="http://schemas.microsoft.com/office/drawing/2014/main" id="{DA34E32E-7584-48B3-9024-0E7D9AD2B549}"/>
              </a:ext>
            </a:extLst>
          </p:cNvPr>
          <p:cNvSpPr>
            <a:spLocks noGrp="1" noChangeArrowheads="1"/>
          </p:cNvSpPr>
          <p:nvPr>
            <p:ph type="body" idx="4294967295"/>
          </p:nvPr>
        </p:nvSpPr>
        <p:spPr>
          <a:xfrm>
            <a:off x="804863" y="2119313"/>
            <a:ext cx="7772400" cy="4114800"/>
          </a:xfrm>
          <a:ln/>
        </p:spPr>
        <p:txBody>
          <a:bodyPr lIns="92160" tIns="46080" rIns="92160" bIns="46080"/>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Used for accurate copy when band conditions are noisy or crowded.</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Words are internationally recognized substitutes for letters. </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Avoid cute phrases as they are not easily understood by non-English speaking amateurs.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Generally not needed on repeaters.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 calcmode="lin" valueType="num">
                                      <p:cBhvr additive="base">
                                        <p:cTn id="7" dur="500"/>
                                        <p:tgtEl>
                                          <p:spTgt spid="12290">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12290">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2290">
                                            <p:txEl>
                                              <p:pRg st="1" end="1"/>
                                            </p:txEl>
                                          </p:spTgt>
                                        </p:tgtEl>
                                        <p:attrNameLst>
                                          <p:attrName>style.visibility</p:attrName>
                                        </p:attrNameLst>
                                      </p:cBhvr>
                                      <p:to>
                                        <p:strVal val="visible"/>
                                      </p:to>
                                    </p:set>
                                    <p:anim calcmode="lin" valueType="num">
                                      <p:cBhvr additive="base">
                                        <p:cTn id="13" dur="500"/>
                                        <p:tgtEl>
                                          <p:spTgt spid="12290">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12290">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2290">
                                            <p:txEl>
                                              <p:pRg st="2" end="2"/>
                                            </p:txEl>
                                          </p:spTgt>
                                        </p:tgtEl>
                                        <p:attrNameLst>
                                          <p:attrName>style.visibility</p:attrName>
                                        </p:attrNameLst>
                                      </p:cBhvr>
                                      <p:to>
                                        <p:strVal val="visible"/>
                                      </p:to>
                                    </p:set>
                                    <p:anim calcmode="lin" valueType="num">
                                      <p:cBhvr additive="base">
                                        <p:cTn id="19" dur="500"/>
                                        <p:tgtEl>
                                          <p:spTgt spid="12290">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12290">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12290">
                                            <p:txEl>
                                              <p:pRg st="3" end="3"/>
                                            </p:txEl>
                                          </p:spTgt>
                                        </p:tgtEl>
                                        <p:attrNameLst>
                                          <p:attrName>style.visibility</p:attrName>
                                        </p:attrNameLst>
                                      </p:cBhvr>
                                      <p:to>
                                        <p:strVal val="visible"/>
                                      </p:to>
                                    </p:set>
                                    <p:anim calcmode="lin" valueType="num">
                                      <p:cBhvr additive="base">
                                        <p:cTn id="25" dur="500"/>
                                        <p:tgtEl>
                                          <p:spTgt spid="12290">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1229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1">
            <a:extLst>
              <a:ext uri="{FF2B5EF4-FFF2-40B4-BE49-F238E27FC236}">
                <a16:creationId xmlns:a16="http://schemas.microsoft.com/office/drawing/2014/main" id="{FC37E884-C660-404C-B96E-B5B41EC7E73A}"/>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Ham “lingo” you may hear.....</a:t>
            </a:r>
          </a:p>
        </p:txBody>
      </p:sp>
      <p:sp>
        <p:nvSpPr>
          <p:cNvPr id="13314" name="Rectangle 2">
            <a:extLst>
              <a:ext uri="{FF2B5EF4-FFF2-40B4-BE49-F238E27FC236}">
                <a16:creationId xmlns:a16="http://schemas.microsoft.com/office/drawing/2014/main" id="{3B553689-DB51-4CEA-A888-A2A37C65DD11}"/>
              </a:ext>
            </a:extLst>
          </p:cNvPr>
          <p:cNvSpPr>
            <a:spLocks noGrp="1" noChangeArrowheads="1"/>
          </p:cNvSpPr>
          <p:nvPr>
            <p:ph type="body" idx="4294967295"/>
          </p:nvPr>
        </p:nvSpPr>
        <p:spPr>
          <a:xfrm>
            <a:off x="685800" y="2147888"/>
            <a:ext cx="7772400" cy="4114800"/>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“73” means “Best Regards”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“DX” means “Distant Station”</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“K” means “Any Station Transmit” – used on morse code</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“QRS?” means “Send More Slowly” - used on morse code</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“Your signal is full quieting...” means your signal is strong enough to overcome all receiver noise – used on FM</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 calcmode="lin" valueType="num">
                                      <p:cBhvr>
                                        <p:cTn id="7" dur="500" fill="hold"/>
                                        <p:tgtEl>
                                          <p:spTgt spid="13314">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3314">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3314">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331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13314">
                                            <p:txEl>
                                              <p:pRg st="1" end="1"/>
                                            </p:txEl>
                                          </p:spTgt>
                                        </p:tgtEl>
                                        <p:attrNameLst>
                                          <p:attrName>style.visibility</p:attrName>
                                        </p:attrNameLst>
                                      </p:cBhvr>
                                      <p:to>
                                        <p:strVal val="visible"/>
                                      </p:to>
                                    </p:set>
                                    <p:anim calcmode="lin" valueType="num">
                                      <p:cBhvr>
                                        <p:cTn id="15" dur="500" fill="hold"/>
                                        <p:tgtEl>
                                          <p:spTgt spid="13314">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13314">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13314">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13314">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2" fill="hold" grpId="0" nodeType="clickEffect">
                                  <p:stCondLst>
                                    <p:cond delay="0"/>
                                  </p:stCondLst>
                                  <p:childTnLst>
                                    <p:set>
                                      <p:cBhvr>
                                        <p:cTn id="22" dur="1" fill="hold">
                                          <p:stCondLst>
                                            <p:cond delay="0"/>
                                          </p:stCondLst>
                                        </p:cTn>
                                        <p:tgtEl>
                                          <p:spTgt spid="13314">
                                            <p:txEl>
                                              <p:pRg st="2" end="2"/>
                                            </p:txEl>
                                          </p:spTgt>
                                        </p:tgtEl>
                                        <p:attrNameLst>
                                          <p:attrName>style.visibility</p:attrName>
                                        </p:attrNameLst>
                                      </p:cBhvr>
                                      <p:to>
                                        <p:strVal val="visible"/>
                                      </p:to>
                                    </p:set>
                                    <p:anim calcmode="lin" valueType="num">
                                      <p:cBhvr>
                                        <p:cTn id="23" dur="500" fill="hold"/>
                                        <p:tgtEl>
                                          <p:spTgt spid="13314">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13314">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13314">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13314">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2" fill="hold" grpId="0" nodeType="clickEffect">
                                  <p:stCondLst>
                                    <p:cond delay="0"/>
                                  </p:stCondLst>
                                  <p:childTnLst>
                                    <p:set>
                                      <p:cBhvr>
                                        <p:cTn id="30" dur="1" fill="hold">
                                          <p:stCondLst>
                                            <p:cond delay="0"/>
                                          </p:stCondLst>
                                        </p:cTn>
                                        <p:tgtEl>
                                          <p:spTgt spid="13314">
                                            <p:txEl>
                                              <p:pRg st="3" end="3"/>
                                            </p:txEl>
                                          </p:spTgt>
                                        </p:tgtEl>
                                        <p:attrNameLst>
                                          <p:attrName>style.visibility</p:attrName>
                                        </p:attrNameLst>
                                      </p:cBhvr>
                                      <p:to>
                                        <p:strVal val="visible"/>
                                      </p:to>
                                    </p:set>
                                    <p:anim calcmode="lin" valueType="num">
                                      <p:cBhvr>
                                        <p:cTn id="31" dur="500" fill="hold"/>
                                        <p:tgtEl>
                                          <p:spTgt spid="13314">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13314">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13314">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13314">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2" fill="hold" grpId="0" nodeType="clickEffect">
                                  <p:stCondLst>
                                    <p:cond delay="0"/>
                                  </p:stCondLst>
                                  <p:childTnLst>
                                    <p:set>
                                      <p:cBhvr>
                                        <p:cTn id="38" dur="1" fill="hold">
                                          <p:stCondLst>
                                            <p:cond delay="0"/>
                                          </p:stCondLst>
                                        </p:cTn>
                                        <p:tgtEl>
                                          <p:spTgt spid="13314">
                                            <p:txEl>
                                              <p:pRg st="4" end="4"/>
                                            </p:txEl>
                                          </p:spTgt>
                                        </p:tgtEl>
                                        <p:attrNameLst>
                                          <p:attrName>style.visibility</p:attrName>
                                        </p:attrNameLst>
                                      </p:cBhvr>
                                      <p:to>
                                        <p:strVal val="visible"/>
                                      </p:to>
                                    </p:set>
                                    <p:anim calcmode="lin" valueType="num">
                                      <p:cBhvr>
                                        <p:cTn id="39" dur="500" fill="hold"/>
                                        <p:tgtEl>
                                          <p:spTgt spid="13314">
                                            <p:txEl>
                                              <p:pRg st="4" end="4"/>
                                            </p:txEl>
                                          </p:spTgt>
                                        </p:tgtEl>
                                        <p:attrNameLst>
                                          <p:attrName>ppt_x</p:attrName>
                                        </p:attrNameLst>
                                      </p:cBhvr>
                                      <p:tavLst>
                                        <p:tav tm="0">
                                          <p:val>
                                            <p:strVal val="#ppt_x+#ppt_w/2"/>
                                          </p:val>
                                        </p:tav>
                                        <p:tav tm="100000">
                                          <p:val>
                                            <p:strVal val="#ppt_x"/>
                                          </p:val>
                                        </p:tav>
                                      </p:tavLst>
                                    </p:anim>
                                    <p:anim calcmode="lin" valueType="num">
                                      <p:cBhvr>
                                        <p:cTn id="40" dur="500" fill="hold"/>
                                        <p:tgtEl>
                                          <p:spTgt spid="13314">
                                            <p:txEl>
                                              <p:pRg st="4" end="4"/>
                                            </p:txEl>
                                          </p:spTgt>
                                        </p:tgtEl>
                                        <p:attrNameLst>
                                          <p:attrName>ppt_y</p:attrName>
                                        </p:attrNameLst>
                                      </p:cBhvr>
                                      <p:tavLst>
                                        <p:tav tm="0">
                                          <p:val>
                                            <p:strVal val="#ppt_y"/>
                                          </p:val>
                                        </p:tav>
                                        <p:tav tm="100000">
                                          <p:val>
                                            <p:strVal val="#ppt_y"/>
                                          </p:val>
                                        </p:tav>
                                      </p:tavLst>
                                    </p:anim>
                                    <p:anim calcmode="lin" valueType="num">
                                      <p:cBhvr>
                                        <p:cTn id="41" dur="500" fill="hold"/>
                                        <p:tgtEl>
                                          <p:spTgt spid="13314">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13314">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a:extLst>
              <a:ext uri="{FF2B5EF4-FFF2-40B4-BE49-F238E27FC236}">
                <a16:creationId xmlns:a16="http://schemas.microsoft.com/office/drawing/2014/main" id="{6EFABF30-77E7-4E71-A71E-7B6CEA8E40C9}"/>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The RST Reporting System</a:t>
            </a:r>
          </a:p>
        </p:txBody>
      </p:sp>
      <p:sp>
        <p:nvSpPr>
          <p:cNvPr id="14338" name="Rectangle 2">
            <a:extLst>
              <a:ext uri="{FF2B5EF4-FFF2-40B4-BE49-F238E27FC236}">
                <a16:creationId xmlns:a16="http://schemas.microsoft.com/office/drawing/2014/main" id="{DA148171-0D0C-4421-8C41-DDBE74C3633C}"/>
              </a:ext>
            </a:extLst>
          </p:cNvPr>
          <p:cNvSpPr>
            <a:spLocks noGrp="1" noChangeArrowheads="1"/>
          </p:cNvSpPr>
          <p:nvPr>
            <p:ph type="body" idx="4294967295"/>
          </p:nvPr>
        </p:nvSpPr>
        <p:spPr>
          <a:xfrm>
            <a:off x="685800" y="2147888"/>
            <a:ext cx="7772400" cy="4114800"/>
          </a:xfrm>
          <a:ln/>
        </p:spPr>
        <p:txBody>
          <a:bodyPr lIns="92160" tIns="46080" rIns="92160" bIns="46080"/>
          <a:lstStyle/>
          <a:p>
            <a:pPr algn="ctr">
              <a:buSzPct val="123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The RST system is a quick way amateurs use to describe a received signal.</a:t>
            </a:r>
          </a:p>
          <a:p>
            <a:pPr algn="ctr">
              <a:buSzPct val="123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600"/>
          </a:p>
          <a:p>
            <a:pPr>
              <a:buSzPct val="123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    </a:t>
            </a:r>
            <a:r>
              <a:rPr lang="en-GB" altLang="en-US" sz="2600">
                <a:solidFill>
                  <a:srgbClr val="DC2300"/>
                </a:solidFill>
              </a:rPr>
              <a:t>R</a:t>
            </a:r>
            <a:r>
              <a:rPr lang="en-GB" altLang="en-US" sz="2600"/>
              <a:t>eadability		1 = Poor   5 = Good</a:t>
            </a:r>
          </a:p>
          <a:p>
            <a:pPr>
              <a:buSzPct val="123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    </a:t>
            </a:r>
            <a:r>
              <a:rPr lang="en-GB" altLang="en-US" sz="2600">
                <a:solidFill>
                  <a:srgbClr val="DC2300"/>
                </a:solidFill>
              </a:rPr>
              <a:t>S</a:t>
            </a:r>
            <a:r>
              <a:rPr lang="en-GB" altLang="en-US" sz="2600"/>
              <a:t>ignal Strength		1 = Poor   9 = Good</a:t>
            </a:r>
          </a:p>
          <a:p>
            <a:pPr>
              <a:buSzPct val="123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    </a:t>
            </a:r>
            <a:r>
              <a:rPr lang="en-GB" altLang="en-US" sz="2600">
                <a:solidFill>
                  <a:srgbClr val="DC2300"/>
                </a:solidFill>
              </a:rPr>
              <a:t>T</a:t>
            </a:r>
            <a:r>
              <a:rPr lang="en-GB" altLang="en-US" sz="2600"/>
              <a:t>one (CW only)		1 = Poor   9 = Good</a:t>
            </a:r>
          </a:p>
          <a:p>
            <a:pPr>
              <a:buSzPct val="123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600"/>
          </a:p>
          <a:p>
            <a:pPr algn="ctr">
              <a:spcBef>
                <a:spcPts val="700"/>
              </a:spcBef>
              <a:buSzPct val="108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Note: Do not use the RST system on repeaters.</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a:extLst>
              <a:ext uri="{FF2B5EF4-FFF2-40B4-BE49-F238E27FC236}">
                <a16:creationId xmlns:a16="http://schemas.microsoft.com/office/drawing/2014/main" id="{428B8B10-3BA6-4EE2-9ACE-CF9B8071D430}"/>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S - Meter</a:t>
            </a:r>
          </a:p>
        </p:txBody>
      </p:sp>
      <p:sp>
        <p:nvSpPr>
          <p:cNvPr id="15362" name="AutoShape 2">
            <a:extLst>
              <a:ext uri="{FF2B5EF4-FFF2-40B4-BE49-F238E27FC236}">
                <a16:creationId xmlns:a16="http://schemas.microsoft.com/office/drawing/2014/main" id="{40F1F918-2ED0-4CE8-98F0-B6911CC1D9C3}"/>
              </a:ext>
            </a:extLst>
          </p:cNvPr>
          <p:cNvSpPr>
            <a:spLocks noChangeArrowheads="1"/>
          </p:cNvSpPr>
          <p:nvPr/>
        </p:nvSpPr>
        <p:spPr bwMode="auto">
          <a:xfrm>
            <a:off x="4860925" y="1919288"/>
            <a:ext cx="4054475" cy="4064000"/>
          </a:xfrm>
          <a:prstGeom prst="roundRect">
            <a:avLst>
              <a:gd name="adj" fmla="val 4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The S - meter gives</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a relative signal strength</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reading of a received</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signal.</a:t>
            </a:r>
          </a:p>
          <a:p>
            <a:pPr>
              <a:buClr>
                <a:srgbClr val="FFFFCC"/>
              </a:buClr>
              <a:buSzPct val="100000"/>
              <a:buFont typeface="Times New Roman" panose="02020603050405020304" pitchFamily="18" charset="0"/>
              <a:buNone/>
            </a:pPr>
            <a:endParaRPr lang="en-GB" altLang="en-US" sz="2600">
              <a:solidFill>
                <a:srgbClr val="333333"/>
              </a:solidFill>
              <a:latin typeface="Tahoma" panose="020B0604030504040204" pitchFamily="34" charset="0"/>
            </a:endParaRP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A report of “five nine plus</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20 db...” means the signal</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strength reading is 20 </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decibels greater than</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strength 9</a:t>
            </a:r>
          </a:p>
        </p:txBody>
      </p:sp>
      <p:pic>
        <p:nvPicPr>
          <p:cNvPr id="15363" name="Picture 3">
            <a:extLst>
              <a:ext uri="{FF2B5EF4-FFF2-40B4-BE49-F238E27FC236}">
                <a16:creationId xmlns:a16="http://schemas.microsoft.com/office/drawing/2014/main" id="{35AF027D-7693-4513-8A26-1BDBFAA20F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150" y="1927225"/>
            <a:ext cx="4024313" cy="312896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a:extLst>
              <a:ext uri="{FF2B5EF4-FFF2-40B4-BE49-F238E27FC236}">
                <a16:creationId xmlns:a16="http://schemas.microsoft.com/office/drawing/2014/main" id="{DB92217A-6A07-45E4-9A90-60663B6598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752600"/>
            <a:ext cx="3584575" cy="2338388"/>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
        <p:nvSpPr>
          <p:cNvPr id="16386" name="Rectangle 2">
            <a:extLst>
              <a:ext uri="{FF2B5EF4-FFF2-40B4-BE49-F238E27FC236}">
                <a16:creationId xmlns:a16="http://schemas.microsoft.com/office/drawing/2014/main" id="{48001172-2F94-456D-9DEA-D9A1F46E5FA9}"/>
              </a:ext>
            </a:extLst>
          </p:cNvPr>
          <p:cNvSpPr>
            <a:spLocks noGrp="1" noChangeArrowheads="1"/>
          </p:cNvSpPr>
          <p:nvPr>
            <p:ph type="title" idx="4294967295"/>
          </p:nvPr>
        </p:nvSpPr>
        <p:spPr>
          <a:xfrm>
            <a:off x="304800" y="914400"/>
            <a:ext cx="7772400" cy="9144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QSL Cards</a:t>
            </a:r>
          </a:p>
        </p:txBody>
      </p:sp>
      <p:pic>
        <p:nvPicPr>
          <p:cNvPr id="16387" name="Picture 3">
            <a:extLst>
              <a:ext uri="{FF2B5EF4-FFF2-40B4-BE49-F238E27FC236}">
                <a16:creationId xmlns:a16="http://schemas.microsoft.com/office/drawing/2014/main" id="{25CB1CB6-2DB9-4DC7-9485-9038120EFE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7775" y="3995738"/>
            <a:ext cx="2286000" cy="1452562"/>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pic>
        <p:nvPicPr>
          <p:cNvPr id="16388" name="Picture 4">
            <a:extLst>
              <a:ext uri="{FF2B5EF4-FFF2-40B4-BE49-F238E27FC236}">
                <a16:creationId xmlns:a16="http://schemas.microsoft.com/office/drawing/2014/main" id="{ABC971C6-36D4-41F8-B8AD-AF803D53E4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914400"/>
            <a:ext cx="2257425" cy="1524000"/>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pic>
        <p:nvPicPr>
          <p:cNvPr id="16389" name="Picture 5">
            <a:extLst>
              <a:ext uri="{FF2B5EF4-FFF2-40B4-BE49-F238E27FC236}">
                <a16:creationId xmlns:a16="http://schemas.microsoft.com/office/drawing/2014/main" id="{71847245-E5B6-410D-919C-D93B3920BAB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9200" y="1676400"/>
            <a:ext cx="2257425" cy="1500188"/>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pic>
        <p:nvPicPr>
          <p:cNvPr id="16390" name="Picture 6">
            <a:extLst>
              <a:ext uri="{FF2B5EF4-FFF2-40B4-BE49-F238E27FC236}">
                <a16:creationId xmlns:a16="http://schemas.microsoft.com/office/drawing/2014/main" id="{87B11DAA-0A54-4842-8D91-E98CCD673E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82925" y="3527425"/>
            <a:ext cx="2257425" cy="1414463"/>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
        <p:nvSpPr>
          <p:cNvPr id="16391" name="AutoShape 7">
            <a:extLst>
              <a:ext uri="{FF2B5EF4-FFF2-40B4-BE49-F238E27FC236}">
                <a16:creationId xmlns:a16="http://schemas.microsoft.com/office/drawing/2014/main" id="{96E1FDC3-A7CA-45AF-9832-7FB55C317A05}"/>
              </a:ext>
            </a:extLst>
          </p:cNvPr>
          <p:cNvSpPr>
            <a:spLocks noChangeArrowheads="1"/>
          </p:cNvSpPr>
          <p:nvPr/>
        </p:nvSpPr>
        <p:spPr bwMode="auto">
          <a:xfrm>
            <a:off x="1471613" y="5562600"/>
            <a:ext cx="7108825" cy="946150"/>
          </a:xfrm>
          <a:prstGeom prst="roundRect">
            <a:avLst>
              <a:gd name="adj" fmla="val 1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101000"/>
              </a:lnSpc>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A QSL card is a written acknowledgement of</a:t>
            </a:r>
          </a:p>
          <a:p>
            <a:pPr>
              <a:lnSpc>
                <a:spcPct val="108000"/>
              </a:lnSpc>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communications between two amateurs.</a:t>
            </a:r>
          </a:p>
        </p:txBody>
      </p:sp>
      <p:pic>
        <p:nvPicPr>
          <p:cNvPr id="16392" name="Picture 8">
            <a:extLst>
              <a:ext uri="{FF2B5EF4-FFF2-40B4-BE49-F238E27FC236}">
                <a16:creationId xmlns:a16="http://schemas.microsoft.com/office/drawing/2014/main" id="{72E38E2E-B4F2-4A75-B8B1-D90470C2C34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5400" y="3048000"/>
            <a:ext cx="3733800" cy="2286000"/>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Line 1">
            <a:extLst>
              <a:ext uri="{FF2B5EF4-FFF2-40B4-BE49-F238E27FC236}">
                <a16:creationId xmlns:a16="http://schemas.microsoft.com/office/drawing/2014/main" id="{70B70790-728F-4962-B8AD-D0EB949E9AB7}"/>
              </a:ext>
            </a:extLst>
          </p:cNvPr>
          <p:cNvSpPr>
            <a:spLocks noChangeShapeType="1"/>
          </p:cNvSpPr>
          <p:nvPr/>
        </p:nvSpPr>
        <p:spPr bwMode="auto">
          <a:xfrm flipV="1">
            <a:off x="5257800" y="2055813"/>
            <a:ext cx="1143000" cy="688975"/>
          </a:xfrm>
          <a:prstGeom prst="line">
            <a:avLst/>
          </a:prstGeom>
          <a:noFill/>
          <a:ln w="1908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7410" name="Picture 2">
            <a:extLst>
              <a:ext uri="{FF2B5EF4-FFF2-40B4-BE49-F238E27FC236}">
                <a16:creationId xmlns:a16="http://schemas.microsoft.com/office/drawing/2014/main" id="{AEA656E4-0776-4DD9-8540-15820EB235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4419600"/>
            <a:ext cx="1258888" cy="11366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17411" name="Picture 3">
            <a:extLst>
              <a:ext uri="{FF2B5EF4-FFF2-40B4-BE49-F238E27FC236}">
                <a16:creationId xmlns:a16="http://schemas.microsoft.com/office/drawing/2014/main" id="{A4966E31-CF63-4363-8BD0-BEAA16A2B6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2895600"/>
            <a:ext cx="1258888" cy="11366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17412" name="Picture 4">
            <a:extLst>
              <a:ext uri="{FF2B5EF4-FFF2-40B4-BE49-F238E27FC236}">
                <a16:creationId xmlns:a16="http://schemas.microsoft.com/office/drawing/2014/main" id="{7B22C205-DDF6-4102-831B-3821A216F7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9988" y="2795588"/>
            <a:ext cx="1116012" cy="20574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17413" name="Text Box 5">
            <a:extLst>
              <a:ext uri="{FF2B5EF4-FFF2-40B4-BE49-F238E27FC236}">
                <a16:creationId xmlns:a16="http://schemas.microsoft.com/office/drawing/2014/main" id="{5CD7B91E-9A12-4155-A2B6-F60CD4B98809}"/>
              </a:ext>
            </a:extLst>
          </p:cNvPr>
          <p:cNvSpPr txBox="1">
            <a:spLocks noChangeArrowheads="1"/>
          </p:cNvSpPr>
          <p:nvPr/>
        </p:nvSpPr>
        <p:spPr bwMode="auto">
          <a:xfrm>
            <a:off x="1228725" y="5967413"/>
            <a:ext cx="1336675" cy="40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500"/>
              </a:spcBef>
              <a:buClr>
                <a:srgbClr val="FFFFCC"/>
              </a:buClr>
              <a:buSzPct val="100000"/>
              <a:buFont typeface="Times New Roman" panose="02020603050405020304" pitchFamily="18" charset="0"/>
              <a:buNone/>
            </a:pPr>
            <a:r>
              <a:rPr lang="en-GB" altLang="en-US" sz="2000">
                <a:solidFill>
                  <a:srgbClr val="333333"/>
                </a:solidFill>
                <a:latin typeface="Tahoma" panose="020B0604030504040204" pitchFamily="34" charset="0"/>
              </a:rPr>
              <a:t>Repeater</a:t>
            </a:r>
          </a:p>
        </p:txBody>
      </p:sp>
      <p:sp>
        <p:nvSpPr>
          <p:cNvPr id="17414" name="Text Box 6">
            <a:extLst>
              <a:ext uri="{FF2B5EF4-FFF2-40B4-BE49-F238E27FC236}">
                <a16:creationId xmlns:a16="http://schemas.microsoft.com/office/drawing/2014/main" id="{ADD80C96-AABB-430C-968E-4907B676B70D}"/>
              </a:ext>
            </a:extLst>
          </p:cNvPr>
          <p:cNvSpPr txBox="1">
            <a:spLocks noChangeArrowheads="1"/>
          </p:cNvSpPr>
          <p:nvPr/>
        </p:nvSpPr>
        <p:spPr bwMode="auto">
          <a:xfrm>
            <a:off x="6178550" y="4108450"/>
            <a:ext cx="12334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500"/>
              </a:spcBef>
              <a:buClr>
                <a:srgbClr val="FFFFCC"/>
              </a:buClr>
              <a:buSzPct val="100000"/>
              <a:buFont typeface="Times New Roman" panose="02020603050405020304" pitchFamily="18" charset="0"/>
              <a:buNone/>
            </a:pPr>
            <a:r>
              <a:rPr lang="en-GB" altLang="en-US" sz="2000">
                <a:solidFill>
                  <a:srgbClr val="333333"/>
                </a:solidFill>
                <a:latin typeface="Tahoma" panose="020B0604030504040204" pitchFamily="34" charset="0"/>
              </a:rPr>
              <a:t>Gateway</a:t>
            </a:r>
          </a:p>
        </p:txBody>
      </p:sp>
      <p:sp>
        <p:nvSpPr>
          <p:cNvPr id="17415" name="Line 7">
            <a:extLst>
              <a:ext uri="{FF2B5EF4-FFF2-40B4-BE49-F238E27FC236}">
                <a16:creationId xmlns:a16="http://schemas.microsoft.com/office/drawing/2014/main" id="{775B1420-F563-46AA-A46B-23929CC52812}"/>
              </a:ext>
            </a:extLst>
          </p:cNvPr>
          <p:cNvSpPr>
            <a:spLocks noChangeShapeType="1"/>
          </p:cNvSpPr>
          <p:nvPr/>
        </p:nvSpPr>
        <p:spPr bwMode="auto">
          <a:xfrm flipV="1">
            <a:off x="2209800" y="4875213"/>
            <a:ext cx="609600" cy="231775"/>
          </a:xfrm>
          <a:prstGeom prst="line">
            <a:avLst/>
          </a:prstGeom>
          <a:noFill/>
          <a:ln w="1908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16" name="Line 8">
            <a:extLst>
              <a:ext uri="{FF2B5EF4-FFF2-40B4-BE49-F238E27FC236}">
                <a16:creationId xmlns:a16="http://schemas.microsoft.com/office/drawing/2014/main" id="{A5FFD466-A0BB-452A-8BA7-A50C43727A31}"/>
              </a:ext>
            </a:extLst>
          </p:cNvPr>
          <p:cNvSpPr>
            <a:spLocks noChangeShapeType="1"/>
          </p:cNvSpPr>
          <p:nvPr/>
        </p:nvSpPr>
        <p:spPr bwMode="auto">
          <a:xfrm flipV="1">
            <a:off x="3657600" y="3960813"/>
            <a:ext cx="457200" cy="460375"/>
          </a:xfrm>
          <a:prstGeom prst="line">
            <a:avLst/>
          </a:prstGeom>
          <a:noFill/>
          <a:ln w="1908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17" name="Line 9">
            <a:extLst>
              <a:ext uri="{FF2B5EF4-FFF2-40B4-BE49-F238E27FC236}">
                <a16:creationId xmlns:a16="http://schemas.microsoft.com/office/drawing/2014/main" id="{31C25DDA-424F-4B8B-BE3D-929CCE3556BF}"/>
              </a:ext>
            </a:extLst>
          </p:cNvPr>
          <p:cNvSpPr>
            <a:spLocks noChangeShapeType="1"/>
          </p:cNvSpPr>
          <p:nvPr/>
        </p:nvSpPr>
        <p:spPr bwMode="auto">
          <a:xfrm>
            <a:off x="5334000" y="2819400"/>
            <a:ext cx="917575" cy="612775"/>
          </a:xfrm>
          <a:prstGeom prst="line">
            <a:avLst/>
          </a:prstGeom>
          <a:noFill/>
          <a:ln w="1908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18" name="Line 10">
            <a:extLst>
              <a:ext uri="{FF2B5EF4-FFF2-40B4-BE49-F238E27FC236}">
                <a16:creationId xmlns:a16="http://schemas.microsoft.com/office/drawing/2014/main" id="{BB0595BF-08B2-4A50-B3ED-6A539D92BFCF}"/>
              </a:ext>
            </a:extLst>
          </p:cNvPr>
          <p:cNvSpPr>
            <a:spLocks noChangeShapeType="1"/>
          </p:cNvSpPr>
          <p:nvPr/>
        </p:nvSpPr>
        <p:spPr bwMode="auto">
          <a:xfrm>
            <a:off x="7391400" y="3657600"/>
            <a:ext cx="546100" cy="42863"/>
          </a:xfrm>
          <a:prstGeom prst="line">
            <a:avLst/>
          </a:prstGeom>
          <a:noFill/>
          <a:ln w="1908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7419" name="Picture 11">
            <a:extLst>
              <a:ext uri="{FF2B5EF4-FFF2-40B4-BE49-F238E27FC236}">
                <a16:creationId xmlns:a16="http://schemas.microsoft.com/office/drawing/2014/main" id="{E60092DF-18FF-4760-BCBB-3D8C26DCF6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1066800"/>
            <a:ext cx="1258888" cy="11366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17420" name="Picture 12">
            <a:extLst>
              <a:ext uri="{FF2B5EF4-FFF2-40B4-BE49-F238E27FC236}">
                <a16:creationId xmlns:a16="http://schemas.microsoft.com/office/drawing/2014/main" id="{11F91573-36D8-46CF-9530-565B54972E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2286000"/>
            <a:ext cx="1814513" cy="181292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17421" name="Text Box 13">
            <a:extLst>
              <a:ext uri="{FF2B5EF4-FFF2-40B4-BE49-F238E27FC236}">
                <a16:creationId xmlns:a16="http://schemas.microsoft.com/office/drawing/2014/main" id="{AD176678-D995-4BDF-B579-515C66B41FD1}"/>
              </a:ext>
            </a:extLst>
          </p:cNvPr>
          <p:cNvSpPr txBox="1">
            <a:spLocks noChangeArrowheads="1"/>
          </p:cNvSpPr>
          <p:nvPr/>
        </p:nvSpPr>
        <p:spPr bwMode="auto">
          <a:xfrm>
            <a:off x="6586538" y="2249488"/>
            <a:ext cx="1301750" cy="40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500"/>
              </a:spcBef>
              <a:buClr>
                <a:srgbClr val="FFFFCC"/>
              </a:buClr>
              <a:buSzPct val="100000"/>
              <a:buFont typeface="Times New Roman" panose="02020603050405020304" pitchFamily="18" charset="0"/>
              <a:buNone/>
            </a:pPr>
            <a:r>
              <a:rPr lang="en-GB" altLang="en-US" sz="2000">
                <a:solidFill>
                  <a:srgbClr val="333333"/>
                </a:solidFill>
                <a:latin typeface="Tahoma" panose="020B0604030504040204" pitchFamily="34" charset="0"/>
              </a:rPr>
              <a:t>PC User</a:t>
            </a:r>
          </a:p>
        </p:txBody>
      </p:sp>
      <p:grpSp>
        <p:nvGrpSpPr>
          <p:cNvPr id="17422" name="Group 14">
            <a:extLst>
              <a:ext uri="{FF2B5EF4-FFF2-40B4-BE49-F238E27FC236}">
                <a16:creationId xmlns:a16="http://schemas.microsoft.com/office/drawing/2014/main" id="{4154CBFA-94F9-4CA5-BBAB-BE556FDED800}"/>
              </a:ext>
            </a:extLst>
          </p:cNvPr>
          <p:cNvGrpSpPr>
            <a:grpSpLocks/>
          </p:cNvGrpSpPr>
          <p:nvPr/>
        </p:nvGrpSpPr>
        <p:grpSpPr bwMode="auto">
          <a:xfrm>
            <a:off x="1606550" y="4276725"/>
            <a:ext cx="517525" cy="1651000"/>
            <a:chOff x="1012" y="2694"/>
            <a:chExt cx="326" cy="1040"/>
          </a:xfrm>
        </p:grpSpPr>
        <p:sp>
          <p:nvSpPr>
            <p:cNvPr id="17423" name="Line 15">
              <a:extLst>
                <a:ext uri="{FF2B5EF4-FFF2-40B4-BE49-F238E27FC236}">
                  <a16:creationId xmlns:a16="http://schemas.microsoft.com/office/drawing/2014/main" id="{0EF81E31-A310-4BF3-8E28-3DC2958ECF6B}"/>
                </a:ext>
              </a:extLst>
            </p:cNvPr>
            <p:cNvSpPr>
              <a:spLocks noChangeShapeType="1"/>
            </p:cNvSpPr>
            <p:nvPr/>
          </p:nvSpPr>
          <p:spPr bwMode="auto">
            <a:xfrm flipV="1">
              <a:off x="1013" y="2693"/>
              <a:ext cx="152" cy="1043"/>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24" name="Line 16">
              <a:extLst>
                <a:ext uri="{FF2B5EF4-FFF2-40B4-BE49-F238E27FC236}">
                  <a16:creationId xmlns:a16="http://schemas.microsoft.com/office/drawing/2014/main" id="{9B014818-17D8-4B64-A5BC-4A1385EF5EF3}"/>
                </a:ext>
              </a:extLst>
            </p:cNvPr>
            <p:cNvSpPr>
              <a:spLocks noChangeShapeType="1"/>
            </p:cNvSpPr>
            <p:nvPr/>
          </p:nvSpPr>
          <p:spPr bwMode="auto">
            <a:xfrm flipH="1" flipV="1">
              <a:off x="1176" y="2708"/>
              <a:ext cx="164" cy="1025"/>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25" name="Line 17">
              <a:extLst>
                <a:ext uri="{FF2B5EF4-FFF2-40B4-BE49-F238E27FC236}">
                  <a16:creationId xmlns:a16="http://schemas.microsoft.com/office/drawing/2014/main" id="{29DDFA4E-068C-4671-8671-EB6C9BF18B09}"/>
                </a:ext>
              </a:extLst>
            </p:cNvPr>
            <p:cNvSpPr>
              <a:spLocks noChangeShapeType="1"/>
            </p:cNvSpPr>
            <p:nvPr/>
          </p:nvSpPr>
          <p:spPr bwMode="auto">
            <a:xfrm flipV="1">
              <a:off x="1050" y="3149"/>
              <a:ext cx="213" cy="316"/>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26" name="Line 18">
              <a:extLst>
                <a:ext uri="{FF2B5EF4-FFF2-40B4-BE49-F238E27FC236}">
                  <a16:creationId xmlns:a16="http://schemas.microsoft.com/office/drawing/2014/main" id="{CA15D68F-A6F8-42B6-A496-0CC1B742A2DE}"/>
                </a:ext>
              </a:extLst>
            </p:cNvPr>
            <p:cNvSpPr>
              <a:spLocks noChangeShapeType="1"/>
            </p:cNvSpPr>
            <p:nvPr/>
          </p:nvSpPr>
          <p:spPr bwMode="auto">
            <a:xfrm flipH="1" flipV="1">
              <a:off x="1088" y="3118"/>
              <a:ext cx="214" cy="338"/>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27" name="Line 19">
              <a:extLst>
                <a:ext uri="{FF2B5EF4-FFF2-40B4-BE49-F238E27FC236}">
                  <a16:creationId xmlns:a16="http://schemas.microsoft.com/office/drawing/2014/main" id="{28823D6C-DE57-4ECB-AB4E-C037A62E9D9A}"/>
                </a:ext>
              </a:extLst>
            </p:cNvPr>
            <p:cNvSpPr>
              <a:spLocks noChangeShapeType="1"/>
            </p:cNvSpPr>
            <p:nvPr/>
          </p:nvSpPr>
          <p:spPr bwMode="auto">
            <a:xfrm flipV="1">
              <a:off x="1012" y="3424"/>
              <a:ext cx="276" cy="297"/>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28" name="Line 20">
              <a:extLst>
                <a:ext uri="{FF2B5EF4-FFF2-40B4-BE49-F238E27FC236}">
                  <a16:creationId xmlns:a16="http://schemas.microsoft.com/office/drawing/2014/main" id="{D2FC5786-765D-4032-A967-943970D7DF5D}"/>
                </a:ext>
              </a:extLst>
            </p:cNvPr>
            <p:cNvSpPr>
              <a:spLocks noChangeShapeType="1"/>
            </p:cNvSpPr>
            <p:nvPr/>
          </p:nvSpPr>
          <p:spPr bwMode="auto">
            <a:xfrm flipH="1" flipV="1">
              <a:off x="1049" y="3420"/>
              <a:ext cx="290" cy="298"/>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29" name="Line 21">
              <a:extLst>
                <a:ext uri="{FF2B5EF4-FFF2-40B4-BE49-F238E27FC236}">
                  <a16:creationId xmlns:a16="http://schemas.microsoft.com/office/drawing/2014/main" id="{F277ADEC-602A-4055-B466-99798E2DEE69}"/>
                </a:ext>
              </a:extLst>
            </p:cNvPr>
            <p:cNvSpPr>
              <a:spLocks noChangeShapeType="1"/>
            </p:cNvSpPr>
            <p:nvPr/>
          </p:nvSpPr>
          <p:spPr bwMode="auto">
            <a:xfrm flipV="1">
              <a:off x="1115" y="2942"/>
              <a:ext cx="98" cy="152"/>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30" name="Line 22">
              <a:extLst>
                <a:ext uri="{FF2B5EF4-FFF2-40B4-BE49-F238E27FC236}">
                  <a16:creationId xmlns:a16="http://schemas.microsoft.com/office/drawing/2014/main" id="{D4A415CA-A52F-4347-B121-0E25E10FF3AD}"/>
                </a:ext>
              </a:extLst>
            </p:cNvPr>
            <p:cNvSpPr>
              <a:spLocks noChangeShapeType="1"/>
            </p:cNvSpPr>
            <p:nvPr/>
          </p:nvSpPr>
          <p:spPr bwMode="auto">
            <a:xfrm flipH="1" flipV="1">
              <a:off x="1126" y="2934"/>
              <a:ext cx="113" cy="214"/>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7431" name="Group 23">
            <a:extLst>
              <a:ext uri="{FF2B5EF4-FFF2-40B4-BE49-F238E27FC236}">
                <a16:creationId xmlns:a16="http://schemas.microsoft.com/office/drawing/2014/main" id="{241505A2-AA74-4154-AA41-5B56E22468F0}"/>
              </a:ext>
            </a:extLst>
          </p:cNvPr>
          <p:cNvGrpSpPr>
            <a:grpSpLocks/>
          </p:cNvGrpSpPr>
          <p:nvPr/>
        </p:nvGrpSpPr>
        <p:grpSpPr bwMode="auto">
          <a:xfrm>
            <a:off x="7847013" y="3214688"/>
            <a:ext cx="517525" cy="1651000"/>
            <a:chOff x="4943" y="2025"/>
            <a:chExt cx="326" cy="1040"/>
          </a:xfrm>
        </p:grpSpPr>
        <p:sp>
          <p:nvSpPr>
            <p:cNvPr id="17432" name="Line 24">
              <a:extLst>
                <a:ext uri="{FF2B5EF4-FFF2-40B4-BE49-F238E27FC236}">
                  <a16:creationId xmlns:a16="http://schemas.microsoft.com/office/drawing/2014/main" id="{343861CB-F615-4C06-AC00-01BB134EC66A}"/>
                </a:ext>
              </a:extLst>
            </p:cNvPr>
            <p:cNvSpPr>
              <a:spLocks noChangeShapeType="1"/>
            </p:cNvSpPr>
            <p:nvPr/>
          </p:nvSpPr>
          <p:spPr bwMode="auto">
            <a:xfrm flipV="1">
              <a:off x="4944" y="2024"/>
              <a:ext cx="152" cy="1043"/>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33" name="Line 25">
              <a:extLst>
                <a:ext uri="{FF2B5EF4-FFF2-40B4-BE49-F238E27FC236}">
                  <a16:creationId xmlns:a16="http://schemas.microsoft.com/office/drawing/2014/main" id="{A1009918-2E54-4466-ADCD-B16E4296B6F9}"/>
                </a:ext>
              </a:extLst>
            </p:cNvPr>
            <p:cNvSpPr>
              <a:spLocks noChangeShapeType="1"/>
            </p:cNvSpPr>
            <p:nvPr/>
          </p:nvSpPr>
          <p:spPr bwMode="auto">
            <a:xfrm flipH="1" flipV="1">
              <a:off x="5107" y="2039"/>
              <a:ext cx="164" cy="1025"/>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34" name="Line 26">
              <a:extLst>
                <a:ext uri="{FF2B5EF4-FFF2-40B4-BE49-F238E27FC236}">
                  <a16:creationId xmlns:a16="http://schemas.microsoft.com/office/drawing/2014/main" id="{FDA82726-606B-4388-AF42-274480B481E5}"/>
                </a:ext>
              </a:extLst>
            </p:cNvPr>
            <p:cNvSpPr>
              <a:spLocks noChangeShapeType="1"/>
            </p:cNvSpPr>
            <p:nvPr/>
          </p:nvSpPr>
          <p:spPr bwMode="auto">
            <a:xfrm flipV="1">
              <a:off x="4981" y="2480"/>
              <a:ext cx="213" cy="316"/>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35" name="Line 27">
              <a:extLst>
                <a:ext uri="{FF2B5EF4-FFF2-40B4-BE49-F238E27FC236}">
                  <a16:creationId xmlns:a16="http://schemas.microsoft.com/office/drawing/2014/main" id="{BBE8B25F-C0B2-4216-80DA-3F07EC8D82BB}"/>
                </a:ext>
              </a:extLst>
            </p:cNvPr>
            <p:cNvSpPr>
              <a:spLocks noChangeShapeType="1"/>
            </p:cNvSpPr>
            <p:nvPr/>
          </p:nvSpPr>
          <p:spPr bwMode="auto">
            <a:xfrm flipH="1" flipV="1">
              <a:off x="5019" y="2449"/>
              <a:ext cx="214" cy="338"/>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36" name="Line 28">
              <a:extLst>
                <a:ext uri="{FF2B5EF4-FFF2-40B4-BE49-F238E27FC236}">
                  <a16:creationId xmlns:a16="http://schemas.microsoft.com/office/drawing/2014/main" id="{A8D08147-8140-41E3-9E6C-4983CFCE64F3}"/>
                </a:ext>
              </a:extLst>
            </p:cNvPr>
            <p:cNvSpPr>
              <a:spLocks noChangeShapeType="1"/>
            </p:cNvSpPr>
            <p:nvPr/>
          </p:nvSpPr>
          <p:spPr bwMode="auto">
            <a:xfrm flipV="1">
              <a:off x="4943" y="2755"/>
              <a:ext cx="276" cy="297"/>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37" name="Line 29">
              <a:extLst>
                <a:ext uri="{FF2B5EF4-FFF2-40B4-BE49-F238E27FC236}">
                  <a16:creationId xmlns:a16="http://schemas.microsoft.com/office/drawing/2014/main" id="{F31D87FB-7BA9-47E3-8844-D461F96FA88B}"/>
                </a:ext>
              </a:extLst>
            </p:cNvPr>
            <p:cNvSpPr>
              <a:spLocks noChangeShapeType="1"/>
            </p:cNvSpPr>
            <p:nvPr/>
          </p:nvSpPr>
          <p:spPr bwMode="auto">
            <a:xfrm flipH="1" flipV="1">
              <a:off x="4980" y="2751"/>
              <a:ext cx="290" cy="298"/>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38" name="Line 30">
              <a:extLst>
                <a:ext uri="{FF2B5EF4-FFF2-40B4-BE49-F238E27FC236}">
                  <a16:creationId xmlns:a16="http://schemas.microsoft.com/office/drawing/2014/main" id="{C2F029E1-F071-40BA-85A5-0D631CBE70B1}"/>
                </a:ext>
              </a:extLst>
            </p:cNvPr>
            <p:cNvSpPr>
              <a:spLocks noChangeShapeType="1"/>
            </p:cNvSpPr>
            <p:nvPr/>
          </p:nvSpPr>
          <p:spPr bwMode="auto">
            <a:xfrm flipV="1">
              <a:off x="5046" y="2273"/>
              <a:ext cx="98" cy="152"/>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39" name="Line 31">
              <a:extLst>
                <a:ext uri="{FF2B5EF4-FFF2-40B4-BE49-F238E27FC236}">
                  <a16:creationId xmlns:a16="http://schemas.microsoft.com/office/drawing/2014/main" id="{F97165F8-2E0C-45D8-8870-4009E668E375}"/>
                </a:ext>
              </a:extLst>
            </p:cNvPr>
            <p:cNvSpPr>
              <a:spLocks noChangeShapeType="1"/>
            </p:cNvSpPr>
            <p:nvPr/>
          </p:nvSpPr>
          <p:spPr bwMode="auto">
            <a:xfrm flipH="1" flipV="1">
              <a:off x="5057" y="2265"/>
              <a:ext cx="113" cy="214"/>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pic>
        <p:nvPicPr>
          <p:cNvPr id="17440" name="Picture 32">
            <a:extLst>
              <a:ext uri="{FF2B5EF4-FFF2-40B4-BE49-F238E27FC236}">
                <a16:creationId xmlns:a16="http://schemas.microsoft.com/office/drawing/2014/main" id="{C070402C-0809-46AB-8FCF-7AAC2DBA89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9525" y="3894138"/>
            <a:ext cx="1116013" cy="20574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17441" name="Text Box 33">
            <a:extLst>
              <a:ext uri="{FF2B5EF4-FFF2-40B4-BE49-F238E27FC236}">
                <a16:creationId xmlns:a16="http://schemas.microsoft.com/office/drawing/2014/main" id="{7BDE7661-C89D-4768-99D3-D7D4B81C6EAE}"/>
              </a:ext>
            </a:extLst>
          </p:cNvPr>
          <p:cNvSpPr txBox="1">
            <a:spLocks noChangeArrowheads="1"/>
          </p:cNvSpPr>
          <p:nvPr/>
        </p:nvSpPr>
        <p:spPr bwMode="auto">
          <a:xfrm>
            <a:off x="2725738" y="5684838"/>
            <a:ext cx="1219200" cy="40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500"/>
              </a:spcBef>
              <a:buClr>
                <a:srgbClr val="FFFFCC"/>
              </a:buClr>
              <a:buSzPct val="100000"/>
              <a:buFont typeface="Times New Roman" panose="02020603050405020304" pitchFamily="18" charset="0"/>
              <a:buNone/>
            </a:pPr>
            <a:r>
              <a:rPr lang="en-GB" altLang="en-US" sz="2000">
                <a:solidFill>
                  <a:srgbClr val="333333"/>
                </a:solidFill>
                <a:latin typeface="Tahoma" panose="020B0604030504040204" pitchFamily="34" charset="0"/>
              </a:rPr>
              <a:t>Gateway</a:t>
            </a:r>
          </a:p>
        </p:txBody>
      </p:sp>
      <p:sp>
        <p:nvSpPr>
          <p:cNvPr id="17442" name="Text Box 34">
            <a:extLst>
              <a:ext uri="{FF2B5EF4-FFF2-40B4-BE49-F238E27FC236}">
                <a16:creationId xmlns:a16="http://schemas.microsoft.com/office/drawing/2014/main" id="{2EFFBD4A-D4B7-422D-ADD2-3123E6409CDF}"/>
              </a:ext>
            </a:extLst>
          </p:cNvPr>
          <p:cNvSpPr txBox="1">
            <a:spLocks noChangeArrowheads="1"/>
          </p:cNvSpPr>
          <p:nvPr/>
        </p:nvSpPr>
        <p:spPr bwMode="auto">
          <a:xfrm>
            <a:off x="4471988" y="4206875"/>
            <a:ext cx="1122362"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500"/>
              </a:spcBef>
              <a:buClr>
                <a:srgbClr val="FFFFCC"/>
              </a:buClr>
              <a:buSzPct val="100000"/>
              <a:buFont typeface="Times New Roman" panose="02020603050405020304" pitchFamily="18" charset="0"/>
              <a:buNone/>
            </a:pPr>
            <a:r>
              <a:rPr lang="en-GB" altLang="en-US" sz="2000">
                <a:solidFill>
                  <a:srgbClr val="333333"/>
                </a:solidFill>
                <a:latin typeface="Tahoma" panose="020B0604030504040204" pitchFamily="34" charset="0"/>
              </a:rPr>
              <a:t>Internet</a:t>
            </a:r>
          </a:p>
        </p:txBody>
      </p:sp>
      <p:sp>
        <p:nvSpPr>
          <p:cNvPr id="17443" name="Text Box 35">
            <a:extLst>
              <a:ext uri="{FF2B5EF4-FFF2-40B4-BE49-F238E27FC236}">
                <a16:creationId xmlns:a16="http://schemas.microsoft.com/office/drawing/2014/main" id="{B853A329-D2C0-47D5-88AD-9CCDD9D07BF9}"/>
              </a:ext>
            </a:extLst>
          </p:cNvPr>
          <p:cNvSpPr txBox="1">
            <a:spLocks noChangeArrowheads="1"/>
          </p:cNvSpPr>
          <p:nvPr/>
        </p:nvSpPr>
        <p:spPr bwMode="auto">
          <a:xfrm>
            <a:off x="7339013" y="5019675"/>
            <a:ext cx="140493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spcBef>
                <a:spcPts val="500"/>
              </a:spcBef>
              <a:buClr>
                <a:srgbClr val="FFFFCC"/>
              </a:buClr>
              <a:buSzPct val="100000"/>
              <a:buFont typeface="Times New Roman" panose="02020603050405020304" pitchFamily="18" charset="0"/>
              <a:buNone/>
            </a:pPr>
            <a:r>
              <a:rPr lang="en-GB" altLang="en-US" sz="2000">
                <a:solidFill>
                  <a:srgbClr val="333333"/>
                </a:solidFill>
                <a:latin typeface="Tahoma" panose="020B0604030504040204" pitchFamily="34" charset="0"/>
              </a:rPr>
              <a:t>Repeater</a:t>
            </a:r>
          </a:p>
        </p:txBody>
      </p:sp>
      <p:sp>
        <p:nvSpPr>
          <p:cNvPr id="17444" name="Text Box 36">
            <a:extLst>
              <a:ext uri="{FF2B5EF4-FFF2-40B4-BE49-F238E27FC236}">
                <a16:creationId xmlns:a16="http://schemas.microsoft.com/office/drawing/2014/main" id="{6567570F-A25A-4365-BD23-1D2341D8C4E9}"/>
              </a:ext>
            </a:extLst>
          </p:cNvPr>
          <p:cNvSpPr txBox="1">
            <a:spLocks noChangeArrowheads="1"/>
          </p:cNvSpPr>
          <p:nvPr/>
        </p:nvSpPr>
        <p:spPr bwMode="auto">
          <a:xfrm>
            <a:off x="390525" y="1074738"/>
            <a:ext cx="4921250"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An amateur radio station used to connect other amateur radio stations to the internet is called a </a:t>
            </a:r>
            <a:r>
              <a:rPr lang="en-GB" altLang="en-US" u="sng">
                <a:solidFill>
                  <a:srgbClr val="333333"/>
                </a:solidFill>
                <a:latin typeface="Tahoma" panose="020B0604030504040204" pitchFamily="34" charset="0"/>
              </a:rPr>
              <a:t>gateway</a:t>
            </a:r>
            <a:r>
              <a:rPr lang="en-GB" altLang="en-US">
                <a:solidFill>
                  <a:srgbClr val="333333"/>
                </a:solidFill>
                <a:latin typeface="Tahoma" panose="020B0604030504040204" pitchFamily="34" charset="0"/>
              </a:rPr>
              <a:t>.</a:t>
            </a:r>
          </a:p>
        </p:txBody>
      </p:sp>
    </p:spTree>
  </p:cSld>
  <p:clrMapOvr>
    <a:masterClrMapping/>
  </p:clrMapOvr>
  <p:transition advTm="1024"/>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AutoShape 1">
            <a:extLst>
              <a:ext uri="{FF2B5EF4-FFF2-40B4-BE49-F238E27FC236}">
                <a16:creationId xmlns:a16="http://schemas.microsoft.com/office/drawing/2014/main" id="{32D852F2-87C9-49E6-B9EF-E6C1C6B37C64}"/>
              </a:ext>
            </a:extLst>
          </p:cNvPr>
          <p:cNvSpPr>
            <a:spLocks noChangeArrowheads="1"/>
          </p:cNvSpPr>
          <p:nvPr/>
        </p:nvSpPr>
        <p:spPr bwMode="auto">
          <a:xfrm>
            <a:off x="696913" y="922338"/>
            <a:ext cx="2995612" cy="519112"/>
          </a:xfrm>
          <a:prstGeom prst="roundRect">
            <a:avLst>
              <a:gd name="adj" fmla="val 306"/>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spcBef>
                <a:spcPts val="700"/>
              </a:spcBef>
              <a:buClr>
                <a:srgbClr val="FFFFCC"/>
              </a:buClr>
              <a:buSzPct val="100000"/>
              <a:buFont typeface="Times New Roman" panose="02020603050405020304" pitchFamily="18" charset="0"/>
              <a:buNone/>
            </a:pPr>
            <a:r>
              <a:rPr lang="en-GB" altLang="en-US" sz="4400" b="1" i="1">
                <a:solidFill>
                  <a:srgbClr val="000000"/>
                </a:solidFill>
              </a:rPr>
              <a:t>Bandwidth</a:t>
            </a:r>
          </a:p>
        </p:txBody>
      </p:sp>
      <p:pic>
        <p:nvPicPr>
          <p:cNvPr id="18434" name="Picture 2">
            <a:extLst>
              <a:ext uri="{FF2B5EF4-FFF2-40B4-BE49-F238E27FC236}">
                <a16:creationId xmlns:a16="http://schemas.microsoft.com/office/drawing/2014/main" id="{3718BD55-BAE4-4474-B989-2B0F29D141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1644650"/>
            <a:ext cx="5741988" cy="37274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grpSp>
        <p:nvGrpSpPr>
          <p:cNvPr id="18435" name="Group 3">
            <a:extLst>
              <a:ext uri="{FF2B5EF4-FFF2-40B4-BE49-F238E27FC236}">
                <a16:creationId xmlns:a16="http://schemas.microsoft.com/office/drawing/2014/main" id="{CECC7587-3346-44A7-B59B-EBDC2AB2AAB0}"/>
              </a:ext>
            </a:extLst>
          </p:cNvPr>
          <p:cNvGrpSpPr>
            <a:grpSpLocks/>
          </p:cNvGrpSpPr>
          <p:nvPr/>
        </p:nvGrpSpPr>
        <p:grpSpPr bwMode="auto">
          <a:xfrm>
            <a:off x="1727200" y="5494338"/>
            <a:ext cx="5356225" cy="1257300"/>
            <a:chOff x="1088" y="3461"/>
            <a:chExt cx="3374" cy="792"/>
          </a:xfrm>
        </p:grpSpPr>
        <p:sp>
          <p:nvSpPr>
            <p:cNvPr id="18436" name="AutoShape 4">
              <a:extLst>
                <a:ext uri="{FF2B5EF4-FFF2-40B4-BE49-F238E27FC236}">
                  <a16:creationId xmlns:a16="http://schemas.microsoft.com/office/drawing/2014/main" id="{C7D3E68B-D791-40F8-901E-9F1293E66A70}"/>
                </a:ext>
              </a:extLst>
            </p:cNvPr>
            <p:cNvSpPr>
              <a:spLocks noChangeArrowheads="1"/>
            </p:cNvSpPr>
            <p:nvPr/>
          </p:nvSpPr>
          <p:spPr bwMode="auto">
            <a:xfrm>
              <a:off x="1088" y="3461"/>
              <a:ext cx="3375" cy="793"/>
            </a:xfrm>
            <a:prstGeom prst="roundRect">
              <a:avLst>
                <a:gd name="adj" fmla="val 125"/>
              </a:avLst>
            </a:prstGeom>
            <a:noFill/>
            <a:ln w="3816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37" name="AutoShape 5">
              <a:extLst>
                <a:ext uri="{FF2B5EF4-FFF2-40B4-BE49-F238E27FC236}">
                  <a16:creationId xmlns:a16="http://schemas.microsoft.com/office/drawing/2014/main" id="{FFC695B7-5893-4107-8202-1C858FB37F29}"/>
                </a:ext>
              </a:extLst>
            </p:cNvPr>
            <p:cNvSpPr>
              <a:spLocks noChangeArrowheads="1"/>
            </p:cNvSpPr>
            <p:nvPr/>
          </p:nvSpPr>
          <p:spPr bwMode="auto">
            <a:xfrm>
              <a:off x="1088" y="3461"/>
              <a:ext cx="3375" cy="793"/>
            </a:xfrm>
            <a:prstGeom prst="roundRect">
              <a:avLst>
                <a:gd name="adj" fmla="val 12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spcBef>
                  <a:spcPts val="600"/>
                </a:spcBef>
                <a:buClr>
                  <a:srgbClr val="FFFFCC"/>
                </a:buClr>
                <a:buSzPct val="100000"/>
                <a:buFont typeface="Times New Roman" panose="02020603050405020304" pitchFamily="18" charset="0"/>
                <a:buNone/>
              </a:pPr>
              <a:r>
                <a:rPr lang="en-GB" altLang="en-US" sz="2000" b="1">
                  <a:solidFill>
                    <a:srgbClr val="333333"/>
                  </a:solidFill>
                  <a:latin typeface="Tahoma" panose="020B0604030504040204" pitchFamily="34" charset="0"/>
                </a:rPr>
                <a:t>SSB Signal                         2 - 3 kHz wide</a:t>
              </a:r>
            </a:p>
            <a:p>
              <a:pPr algn="ctr" eaLnBrk="1" hangingPunct="1">
                <a:lnSpc>
                  <a:spcPct val="106000"/>
                </a:lnSpc>
                <a:spcBef>
                  <a:spcPts val="600"/>
                </a:spcBef>
                <a:buClr>
                  <a:srgbClr val="FFFFCC"/>
                </a:buClr>
                <a:buSzPct val="100000"/>
                <a:buFont typeface="Times New Roman" panose="02020603050405020304" pitchFamily="18" charset="0"/>
                <a:buNone/>
              </a:pPr>
              <a:r>
                <a:rPr lang="en-GB" altLang="en-US" sz="2000" b="1">
                  <a:solidFill>
                    <a:srgbClr val="333333"/>
                  </a:solidFill>
                  <a:latin typeface="Tahoma" panose="020B0604030504040204" pitchFamily="34" charset="0"/>
                </a:rPr>
                <a:t>FM Signal                      10 - 20 kHz wide</a:t>
              </a:r>
            </a:p>
            <a:p>
              <a:pPr algn="ctr" eaLnBrk="1" hangingPunct="1">
                <a:lnSpc>
                  <a:spcPct val="106000"/>
                </a:lnSpc>
                <a:spcBef>
                  <a:spcPts val="600"/>
                </a:spcBef>
                <a:buClr>
                  <a:srgbClr val="FFFFCC"/>
                </a:buClr>
                <a:buSzPct val="100000"/>
                <a:buFont typeface="Times New Roman" panose="02020603050405020304" pitchFamily="18" charset="0"/>
                <a:buNone/>
              </a:pPr>
              <a:r>
                <a:rPr lang="en-GB" altLang="en-US" sz="2000" b="1">
                  <a:solidFill>
                    <a:srgbClr val="333333"/>
                  </a:solidFill>
                  <a:latin typeface="Tahoma" panose="020B0604030504040204" pitchFamily="34" charset="0"/>
                </a:rPr>
                <a:t>UHF Fast-Scan TV                      ~ 6 MHz</a:t>
              </a:r>
            </a:p>
          </p:txBody>
        </p:sp>
      </p:grpSp>
    </p:spTree>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box(out)">
                                      <p:cBhvr>
                                        <p:cTn id="7" dur="500"/>
                                        <p:tgtEl>
                                          <p:spTgt spid="18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184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a:extLst>
              <a:ext uri="{FF2B5EF4-FFF2-40B4-BE49-F238E27FC236}">
                <a16:creationId xmlns:a16="http://schemas.microsoft.com/office/drawing/2014/main" id="{D7A90267-D396-42E0-B981-7D065E449A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4700" y="2854325"/>
            <a:ext cx="5197475" cy="38989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19458" name="Text Box 2">
            <a:extLst>
              <a:ext uri="{FF2B5EF4-FFF2-40B4-BE49-F238E27FC236}">
                <a16:creationId xmlns:a16="http://schemas.microsoft.com/office/drawing/2014/main" id="{F8AB2235-40ED-47DA-BD62-BE59389E349C}"/>
              </a:ext>
            </a:extLst>
          </p:cNvPr>
          <p:cNvSpPr txBox="1">
            <a:spLocks noChangeArrowheads="1"/>
          </p:cNvSpPr>
          <p:nvPr/>
        </p:nvSpPr>
        <p:spPr bwMode="auto">
          <a:xfrm>
            <a:off x="769938" y="5972175"/>
            <a:ext cx="205263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CW Signal</a:t>
            </a:r>
          </a:p>
        </p:txBody>
      </p:sp>
      <p:grpSp>
        <p:nvGrpSpPr>
          <p:cNvPr id="19459" name="Group 3">
            <a:extLst>
              <a:ext uri="{FF2B5EF4-FFF2-40B4-BE49-F238E27FC236}">
                <a16:creationId xmlns:a16="http://schemas.microsoft.com/office/drawing/2014/main" id="{C5CD13ED-4FDE-42F3-A447-50DA80B31509}"/>
              </a:ext>
            </a:extLst>
          </p:cNvPr>
          <p:cNvGrpSpPr>
            <a:grpSpLocks/>
          </p:cNvGrpSpPr>
          <p:nvPr/>
        </p:nvGrpSpPr>
        <p:grpSpPr bwMode="auto">
          <a:xfrm>
            <a:off x="733425" y="1766888"/>
            <a:ext cx="7777163" cy="3905250"/>
            <a:chOff x="462" y="1113"/>
            <a:chExt cx="4899" cy="2460"/>
          </a:xfrm>
        </p:grpSpPr>
        <p:pic>
          <p:nvPicPr>
            <p:cNvPr id="19460" name="Picture 4">
              <a:extLst>
                <a:ext uri="{FF2B5EF4-FFF2-40B4-BE49-F238E27FC236}">
                  <a16:creationId xmlns:a16="http://schemas.microsoft.com/office/drawing/2014/main" id="{01A2B0B0-30C7-4DE4-AF76-A19E81D9BB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0" y="1113"/>
              <a:ext cx="3281" cy="2461"/>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19461" name="Text Box 5">
              <a:extLst>
                <a:ext uri="{FF2B5EF4-FFF2-40B4-BE49-F238E27FC236}">
                  <a16:creationId xmlns:a16="http://schemas.microsoft.com/office/drawing/2014/main" id="{B87D514D-41E7-4DD2-B5D2-616440780859}"/>
                </a:ext>
              </a:extLst>
            </p:cNvPr>
            <p:cNvSpPr txBox="1">
              <a:spLocks noChangeArrowheads="1"/>
            </p:cNvSpPr>
            <p:nvPr/>
          </p:nvSpPr>
          <p:spPr bwMode="auto">
            <a:xfrm>
              <a:off x="462" y="3116"/>
              <a:ext cx="1293"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RTTY Signal</a:t>
              </a:r>
            </a:p>
          </p:txBody>
        </p:sp>
      </p:grpSp>
      <p:grpSp>
        <p:nvGrpSpPr>
          <p:cNvPr id="19462" name="Group 6">
            <a:extLst>
              <a:ext uri="{FF2B5EF4-FFF2-40B4-BE49-F238E27FC236}">
                <a16:creationId xmlns:a16="http://schemas.microsoft.com/office/drawing/2014/main" id="{BF5B1C6B-19AC-46EF-9B69-1E11BE0264BA}"/>
              </a:ext>
            </a:extLst>
          </p:cNvPr>
          <p:cNvGrpSpPr>
            <a:grpSpLocks/>
          </p:cNvGrpSpPr>
          <p:nvPr/>
        </p:nvGrpSpPr>
        <p:grpSpPr bwMode="auto">
          <a:xfrm>
            <a:off x="660400" y="779463"/>
            <a:ext cx="7854950" cy="3908425"/>
            <a:chOff x="416" y="491"/>
            <a:chExt cx="4948" cy="2462"/>
          </a:xfrm>
        </p:grpSpPr>
        <p:sp>
          <p:nvSpPr>
            <p:cNvPr id="19463" name="Text Box 7">
              <a:extLst>
                <a:ext uri="{FF2B5EF4-FFF2-40B4-BE49-F238E27FC236}">
                  <a16:creationId xmlns:a16="http://schemas.microsoft.com/office/drawing/2014/main" id="{9EE28447-0263-416A-A4A8-96C4630477D4}"/>
                </a:ext>
              </a:extLst>
            </p:cNvPr>
            <p:cNvSpPr txBox="1">
              <a:spLocks noChangeArrowheads="1"/>
            </p:cNvSpPr>
            <p:nvPr/>
          </p:nvSpPr>
          <p:spPr bwMode="auto">
            <a:xfrm>
              <a:off x="416" y="2378"/>
              <a:ext cx="1293"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SSB Signal</a:t>
              </a:r>
            </a:p>
          </p:txBody>
        </p:sp>
        <p:pic>
          <p:nvPicPr>
            <p:cNvPr id="19464" name="Picture 8">
              <a:extLst>
                <a:ext uri="{FF2B5EF4-FFF2-40B4-BE49-F238E27FC236}">
                  <a16:creationId xmlns:a16="http://schemas.microsoft.com/office/drawing/2014/main" id="{5529E555-1136-43EE-9944-DFD77A1BEE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80" y="491"/>
              <a:ext cx="3284" cy="246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grpSp>
      <p:sp>
        <p:nvSpPr>
          <p:cNvPr id="19465" name="Text Box 9">
            <a:extLst>
              <a:ext uri="{FF2B5EF4-FFF2-40B4-BE49-F238E27FC236}">
                <a16:creationId xmlns:a16="http://schemas.microsoft.com/office/drawing/2014/main" id="{15E7D7FB-5145-48D4-B708-09401CD7241D}"/>
              </a:ext>
            </a:extLst>
          </p:cNvPr>
          <p:cNvSpPr txBox="1">
            <a:spLocks noChangeArrowheads="1"/>
          </p:cNvSpPr>
          <p:nvPr/>
        </p:nvSpPr>
        <p:spPr bwMode="auto">
          <a:xfrm>
            <a:off x="304800" y="1404938"/>
            <a:ext cx="26987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sz="4400" b="1" i="1">
                <a:solidFill>
                  <a:srgbClr val="000000"/>
                </a:solidFill>
              </a:rPr>
              <a:t>Bandwidth</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nodeType="click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p:cTn id="7" dur="500" fill="hold"/>
                                        <p:tgtEl>
                                          <p:spTgt spid="19459"/>
                                        </p:tgtEl>
                                        <p:attrNameLst>
                                          <p:attrName>ppt_x</p:attrName>
                                        </p:attrNameLst>
                                      </p:cBhvr>
                                      <p:tavLst>
                                        <p:tav tm="0">
                                          <p:val>
                                            <p:strVal val="#ppt_x"/>
                                          </p:val>
                                        </p:tav>
                                        <p:tav tm="100000">
                                          <p:val>
                                            <p:strVal val="#ppt_x"/>
                                          </p:val>
                                        </p:tav>
                                      </p:tavLst>
                                    </p:anim>
                                    <p:anim calcmode="lin" valueType="num">
                                      <p:cBhvr>
                                        <p:cTn id="8" dur="500" fill="hold"/>
                                        <p:tgtEl>
                                          <p:spTgt spid="19459"/>
                                        </p:tgtEl>
                                        <p:attrNameLst>
                                          <p:attrName>ppt_y</p:attrName>
                                        </p:attrNameLst>
                                      </p:cBhvr>
                                      <p:tavLst>
                                        <p:tav tm="0">
                                          <p:val>
                                            <p:strVal val="#ppt_y-#ppt_h/2"/>
                                          </p:val>
                                        </p:tav>
                                        <p:tav tm="100000">
                                          <p:val>
                                            <p:strVal val="#ppt_y"/>
                                          </p:val>
                                        </p:tav>
                                      </p:tavLst>
                                    </p:anim>
                                    <p:anim calcmode="lin" valueType="num">
                                      <p:cBhvr>
                                        <p:cTn id="9" dur="500" fill="hold"/>
                                        <p:tgtEl>
                                          <p:spTgt spid="19459"/>
                                        </p:tgtEl>
                                        <p:attrNameLst>
                                          <p:attrName>ppt_w</p:attrName>
                                        </p:attrNameLst>
                                      </p:cBhvr>
                                      <p:tavLst>
                                        <p:tav tm="0">
                                          <p:val>
                                            <p:strVal val="#ppt_w"/>
                                          </p:val>
                                        </p:tav>
                                        <p:tav tm="100000">
                                          <p:val>
                                            <p:strVal val="#ppt_w"/>
                                          </p:val>
                                        </p:tav>
                                      </p:tavLst>
                                    </p:anim>
                                    <p:anim calcmode="lin" valueType="num">
                                      <p:cBhvr>
                                        <p:cTn id="10" dur="500" fill="hold"/>
                                        <p:tgtEl>
                                          <p:spTgt spid="19459"/>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nodeType="clickEffect">
                                  <p:stCondLst>
                                    <p:cond delay="0"/>
                                  </p:stCondLst>
                                  <p:childTnLst>
                                    <p:set>
                                      <p:cBhvr>
                                        <p:cTn id="14" dur="1" fill="hold">
                                          <p:stCondLst>
                                            <p:cond delay="0"/>
                                          </p:stCondLst>
                                        </p:cTn>
                                        <p:tgtEl>
                                          <p:spTgt spid="19462"/>
                                        </p:tgtEl>
                                        <p:attrNameLst>
                                          <p:attrName>style.visibility</p:attrName>
                                        </p:attrNameLst>
                                      </p:cBhvr>
                                      <p:to>
                                        <p:strVal val="visible"/>
                                      </p:to>
                                    </p:set>
                                    <p:anim calcmode="lin" valueType="num">
                                      <p:cBhvr>
                                        <p:cTn id="15" dur="500" fill="hold"/>
                                        <p:tgtEl>
                                          <p:spTgt spid="19462"/>
                                        </p:tgtEl>
                                        <p:attrNameLst>
                                          <p:attrName>ppt_x</p:attrName>
                                        </p:attrNameLst>
                                      </p:cBhvr>
                                      <p:tavLst>
                                        <p:tav tm="0">
                                          <p:val>
                                            <p:strVal val="#ppt_x"/>
                                          </p:val>
                                        </p:tav>
                                        <p:tav tm="100000">
                                          <p:val>
                                            <p:strVal val="#ppt_x"/>
                                          </p:val>
                                        </p:tav>
                                      </p:tavLst>
                                    </p:anim>
                                    <p:anim calcmode="lin" valueType="num">
                                      <p:cBhvr>
                                        <p:cTn id="16" dur="500" fill="hold"/>
                                        <p:tgtEl>
                                          <p:spTgt spid="19462"/>
                                        </p:tgtEl>
                                        <p:attrNameLst>
                                          <p:attrName>ppt_y</p:attrName>
                                        </p:attrNameLst>
                                      </p:cBhvr>
                                      <p:tavLst>
                                        <p:tav tm="0">
                                          <p:val>
                                            <p:strVal val="#ppt_y-#ppt_h/2"/>
                                          </p:val>
                                        </p:tav>
                                        <p:tav tm="100000">
                                          <p:val>
                                            <p:strVal val="#ppt_y"/>
                                          </p:val>
                                        </p:tav>
                                      </p:tavLst>
                                    </p:anim>
                                    <p:anim calcmode="lin" valueType="num">
                                      <p:cBhvr>
                                        <p:cTn id="17" dur="500" fill="hold"/>
                                        <p:tgtEl>
                                          <p:spTgt spid="19462"/>
                                        </p:tgtEl>
                                        <p:attrNameLst>
                                          <p:attrName>ppt_w</p:attrName>
                                        </p:attrNameLst>
                                      </p:cBhvr>
                                      <p:tavLst>
                                        <p:tav tm="0">
                                          <p:val>
                                            <p:strVal val="#ppt_w"/>
                                          </p:val>
                                        </p:tav>
                                        <p:tav tm="100000">
                                          <p:val>
                                            <p:strVal val="#ppt_w"/>
                                          </p:val>
                                        </p:tav>
                                      </p:tavLst>
                                    </p:anim>
                                    <p:anim calcmode="lin" valueType="num">
                                      <p:cBhvr>
                                        <p:cTn id="18" dur="500" fill="hold"/>
                                        <p:tgtEl>
                                          <p:spTgt spid="1946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a:extLst>
              <a:ext uri="{FF2B5EF4-FFF2-40B4-BE49-F238E27FC236}">
                <a16:creationId xmlns:a16="http://schemas.microsoft.com/office/drawing/2014/main" id="{B4B5EDE0-03C3-44D9-9C35-DBFC5BACC5FE}"/>
              </a:ext>
            </a:extLst>
          </p:cNvPr>
          <p:cNvSpPr>
            <a:spLocks noGrp="1" noChangeArrowheads="1"/>
          </p:cNvSpPr>
          <p:nvPr>
            <p:ph type="title"/>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i="0"/>
              <a:t>Harmonic Interference</a:t>
            </a:r>
          </a:p>
        </p:txBody>
      </p:sp>
      <p:sp>
        <p:nvSpPr>
          <p:cNvPr id="20482" name="Line 2">
            <a:extLst>
              <a:ext uri="{FF2B5EF4-FFF2-40B4-BE49-F238E27FC236}">
                <a16:creationId xmlns:a16="http://schemas.microsoft.com/office/drawing/2014/main" id="{C57E4756-9E77-4DA7-891E-C7866240AAAB}"/>
              </a:ext>
            </a:extLst>
          </p:cNvPr>
          <p:cNvSpPr>
            <a:spLocks noChangeShapeType="1"/>
          </p:cNvSpPr>
          <p:nvPr/>
        </p:nvSpPr>
        <p:spPr bwMode="auto">
          <a:xfrm>
            <a:off x="5407025" y="2287588"/>
            <a:ext cx="1588" cy="1566862"/>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3" name="Line 3">
            <a:extLst>
              <a:ext uri="{FF2B5EF4-FFF2-40B4-BE49-F238E27FC236}">
                <a16:creationId xmlns:a16="http://schemas.microsoft.com/office/drawing/2014/main" id="{832FDA18-82F7-4105-9291-447ED1E1DF90}"/>
              </a:ext>
            </a:extLst>
          </p:cNvPr>
          <p:cNvSpPr>
            <a:spLocks noChangeShapeType="1"/>
          </p:cNvSpPr>
          <p:nvPr/>
        </p:nvSpPr>
        <p:spPr bwMode="auto">
          <a:xfrm>
            <a:off x="5407025" y="3844925"/>
            <a:ext cx="3311525" cy="1588"/>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4" name="Line 4">
            <a:extLst>
              <a:ext uri="{FF2B5EF4-FFF2-40B4-BE49-F238E27FC236}">
                <a16:creationId xmlns:a16="http://schemas.microsoft.com/office/drawing/2014/main" id="{49D14304-E17B-448E-BFED-67A7BB80AC8B}"/>
              </a:ext>
            </a:extLst>
          </p:cNvPr>
          <p:cNvSpPr>
            <a:spLocks noChangeShapeType="1"/>
          </p:cNvSpPr>
          <p:nvPr/>
        </p:nvSpPr>
        <p:spPr bwMode="auto">
          <a:xfrm flipH="1">
            <a:off x="5876925" y="2479675"/>
            <a:ext cx="7938" cy="1366838"/>
          </a:xfrm>
          <a:prstGeom prst="line">
            <a:avLst/>
          </a:prstGeom>
          <a:noFill/>
          <a:ln w="1836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5" name="Line 5">
            <a:extLst>
              <a:ext uri="{FF2B5EF4-FFF2-40B4-BE49-F238E27FC236}">
                <a16:creationId xmlns:a16="http://schemas.microsoft.com/office/drawing/2014/main" id="{F1176544-B57D-4024-AE6C-67B58B151ACA}"/>
              </a:ext>
            </a:extLst>
          </p:cNvPr>
          <p:cNvSpPr>
            <a:spLocks noChangeShapeType="1"/>
          </p:cNvSpPr>
          <p:nvPr/>
        </p:nvSpPr>
        <p:spPr bwMode="auto">
          <a:xfrm flipH="1">
            <a:off x="6642100" y="2887663"/>
            <a:ext cx="4763" cy="957262"/>
          </a:xfrm>
          <a:prstGeom prst="line">
            <a:avLst/>
          </a:prstGeom>
          <a:noFill/>
          <a:ln w="1836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6" name="Line 6">
            <a:extLst>
              <a:ext uri="{FF2B5EF4-FFF2-40B4-BE49-F238E27FC236}">
                <a16:creationId xmlns:a16="http://schemas.microsoft.com/office/drawing/2014/main" id="{CBDCBA2E-2836-4EA0-BEA7-6BDC9EB21C6B}"/>
              </a:ext>
            </a:extLst>
          </p:cNvPr>
          <p:cNvSpPr>
            <a:spLocks noChangeShapeType="1"/>
          </p:cNvSpPr>
          <p:nvPr/>
        </p:nvSpPr>
        <p:spPr bwMode="auto">
          <a:xfrm>
            <a:off x="7408863" y="3160713"/>
            <a:ext cx="1587" cy="685800"/>
          </a:xfrm>
          <a:prstGeom prst="line">
            <a:avLst/>
          </a:prstGeom>
          <a:noFill/>
          <a:ln w="1836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7" name="Line 7">
            <a:extLst>
              <a:ext uri="{FF2B5EF4-FFF2-40B4-BE49-F238E27FC236}">
                <a16:creationId xmlns:a16="http://schemas.microsoft.com/office/drawing/2014/main" id="{B92FF35F-0995-4E9D-A470-B6793424F264}"/>
              </a:ext>
            </a:extLst>
          </p:cNvPr>
          <p:cNvSpPr>
            <a:spLocks noChangeShapeType="1"/>
          </p:cNvSpPr>
          <p:nvPr/>
        </p:nvSpPr>
        <p:spPr bwMode="auto">
          <a:xfrm>
            <a:off x="8172450" y="3427413"/>
            <a:ext cx="1588" cy="419100"/>
          </a:xfrm>
          <a:prstGeom prst="line">
            <a:avLst/>
          </a:prstGeom>
          <a:noFill/>
          <a:ln w="1836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8" name="Text Box 8">
            <a:extLst>
              <a:ext uri="{FF2B5EF4-FFF2-40B4-BE49-F238E27FC236}">
                <a16:creationId xmlns:a16="http://schemas.microsoft.com/office/drawing/2014/main" id="{5213EB83-AC7B-4DE6-89D2-9009683A0BC4}"/>
              </a:ext>
            </a:extLst>
          </p:cNvPr>
          <p:cNvSpPr txBox="1">
            <a:spLocks noChangeArrowheads="1"/>
          </p:cNvSpPr>
          <p:nvPr/>
        </p:nvSpPr>
        <p:spPr bwMode="auto">
          <a:xfrm>
            <a:off x="5451475" y="2003425"/>
            <a:ext cx="1006475"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400">
                <a:solidFill>
                  <a:srgbClr val="333333"/>
                </a:solidFill>
                <a:latin typeface="Tahoma" panose="020B0604030504040204" pitchFamily="34" charset="0"/>
              </a:rPr>
              <a:t>Desired Frequency</a:t>
            </a:r>
          </a:p>
        </p:txBody>
      </p:sp>
      <p:sp>
        <p:nvSpPr>
          <p:cNvPr id="20489" name="Text Box 9">
            <a:extLst>
              <a:ext uri="{FF2B5EF4-FFF2-40B4-BE49-F238E27FC236}">
                <a16:creationId xmlns:a16="http://schemas.microsoft.com/office/drawing/2014/main" id="{D5CF9522-4E31-466C-8796-1598E720170C}"/>
              </a:ext>
            </a:extLst>
          </p:cNvPr>
          <p:cNvSpPr txBox="1">
            <a:spLocks noChangeArrowheads="1"/>
          </p:cNvSpPr>
          <p:nvPr/>
        </p:nvSpPr>
        <p:spPr bwMode="auto">
          <a:xfrm>
            <a:off x="6129338" y="2608263"/>
            <a:ext cx="1174750" cy="22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400">
                <a:solidFill>
                  <a:srgbClr val="333333"/>
                </a:solidFill>
                <a:latin typeface="Tahoma" panose="020B0604030504040204" pitchFamily="34" charset="0"/>
              </a:rPr>
              <a:t>2</a:t>
            </a:r>
            <a:r>
              <a:rPr lang="en-GB" altLang="en-US" sz="1400" baseline="33000">
                <a:solidFill>
                  <a:srgbClr val="333333"/>
                </a:solidFill>
                <a:latin typeface="Tahoma" panose="020B0604030504040204" pitchFamily="34" charset="0"/>
              </a:rPr>
              <a:t>nd</a:t>
            </a:r>
            <a:r>
              <a:rPr lang="en-GB" altLang="en-US" sz="1400">
                <a:solidFill>
                  <a:srgbClr val="333333"/>
                </a:solidFill>
                <a:latin typeface="Tahoma" panose="020B0604030504040204" pitchFamily="34" charset="0"/>
              </a:rPr>
              <a:t> Harmonic</a:t>
            </a:r>
          </a:p>
        </p:txBody>
      </p:sp>
      <p:sp>
        <p:nvSpPr>
          <p:cNvPr id="20490" name="Text Box 10">
            <a:extLst>
              <a:ext uri="{FF2B5EF4-FFF2-40B4-BE49-F238E27FC236}">
                <a16:creationId xmlns:a16="http://schemas.microsoft.com/office/drawing/2014/main" id="{D354385B-4669-48AB-B38C-4BB5B1D22CA2}"/>
              </a:ext>
            </a:extLst>
          </p:cNvPr>
          <p:cNvSpPr txBox="1">
            <a:spLocks noChangeArrowheads="1"/>
          </p:cNvSpPr>
          <p:nvPr/>
        </p:nvSpPr>
        <p:spPr bwMode="auto">
          <a:xfrm>
            <a:off x="6907213" y="2884488"/>
            <a:ext cx="1127125" cy="22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400">
                <a:solidFill>
                  <a:srgbClr val="333333"/>
                </a:solidFill>
                <a:latin typeface="Tahoma" panose="020B0604030504040204" pitchFamily="34" charset="0"/>
              </a:rPr>
              <a:t>3</a:t>
            </a:r>
            <a:r>
              <a:rPr lang="en-GB" altLang="en-US" sz="1400" baseline="33000">
                <a:solidFill>
                  <a:srgbClr val="333333"/>
                </a:solidFill>
                <a:latin typeface="Tahoma" panose="020B0604030504040204" pitchFamily="34" charset="0"/>
              </a:rPr>
              <a:t>rd</a:t>
            </a:r>
            <a:r>
              <a:rPr lang="en-GB" altLang="en-US" sz="1400">
                <a:solidFill>
                  <a:srgbClr val="333333"/>
                </a:solidFill>
                <a:latin typeface="Tahoma" panose="020B0604030504040204" pitchFamily="34" charset="0"/>
              </a:rPr>
              <a:t> Harmonic</a:t>
            </a:r>
          </a:p>
        </p:txBody>
      </p:sp>
      <p:sp>
        <p:nvSpPr>
          <p:cNvPr id="20491" name="Text Box 11">
            <a:extLst>
              <a:ext uri="{FF2B5EF4-FFF2-40B4-BE49-F238E27FC236}">
                <a16:creationId xmlns:a16="http://schemas.microsoft.com/office/drawing/2014/main" id="{57CD7F64-38EB-4A92-8A0E-B73A96DAC9EE}"/>
              </a:ext>
            </a:extLst>
          </p:cNvPr>
          <p:cNvSpPr txBox="1">
            <a:spLocks noChangeArrowheads="1"/>
          </p:cNvSpPr>
          <p:nvPr/>
        </p:nvSpPr>
        <p:spPr bwMode="auto">
          <a:xfrm>
            <a:off x="7642225" y="3160713"/>
            <a:ext cx="1150938" cy="22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400">
                <a:solidFill>
                  <a:srgbClr val="333333"/>
                </a:solidFill>
                <a:latin typeface="Tahoma" panose="020B0604030504040204" pitchFamily="34" charset="0"/>
              </a:rPr>
              <a:t>4</a:t>
            </a:r>
            <a:r>
              <a:rPr lang="en-GB" altLang="en-US" sz="1400" baseline="33000">
                <a:solidFill>
                  <a:srgbClr val="333333"/>
                </a:solidFill>
                <a:latin typeface="Tahoma" panose="020B0604030504040204" pitchFamily="34" charset="0"/>
              </a:rPr>
              <a:t>th</a:t>
            </a:r>
            <a:r>
              <a:rPr lang="en-GB" altLang="en-US" sz="1400">
                <a:solidFill>
                  <a:srgbClr val="333333"/>
                </a:solidFill>
                <a:latin typeface="Tahoma" panose="020B0604030504040204" pitchFamily="34" charset="0"/>
              </a:rPr>
              <a:t> Harmonic</a:t>
            </a:r>
          </a:p>
        </p:txBody>
      </p:sp>
      <p:sp>
        <p:nvSpPr>
          <p:cNvPr id="20492" name="Text Box 12">
            <a:extLst>
              <a:ext uri="{FF2B5EF4-FFF2-40B4-BE49-F238E27FC236}">
                <a16:creationId xmlns:a16="http://schemas.microsoft.com/office/drawing/2014/main" id="{0A5267FA-BA74-425D-8346-CE2388F50DE6}"/>
              </a:ext>
            </a:extLst>
          </p:cNvPr>
          <p:cNvSpPr txBox="1">
            <a:spLocks noChangeArrowheads="1"/>
          </p:cNvSpPr>
          <p:nvPr/>
        </p:nvSpPr>
        <p:spPr bwMode="auto">
          <a:xfrm>
            <a:off x="6457950" y="4316413"/>
            <a:ext cx="127317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eaLnBrk="1" hangingPunct="1">
              <a:lnSpc>
                <a:spcPct val="101000"/>
              </a:lnSpc>
              <a:buClr>
                <a:srgbClr val="FFFFCC"/>
              </a:buClr>
              <a:buSzPct val="100000"/>
              <a:buFont typeface="Times New Roman" panose="02020603050405020304" pitchFamily="18" charset="0"/>
              <a:buNone/>
            </a:pPr>
            <a:r>
              <a:rPr lang="en-GB" altLang="en-US" sz="1600">
                <a:solidFill>
                  <a:srgbClr val="333333"/>
                </a:solidFill>
                <a:latin typeface="Tahoma" panose="020B0604030504040204" pitchFamily="34" charset="0"/>
              </a:rPr>
              <a:t>Frequency (MHz)</a:t>
            </a:r>
          </a:p>
        </p:txBody>
      </p:sp>
      <p:sp>
        <p:nvSpPr>
          <p:cNvPr id="20493" name="Text Box 13">
            <a:extLst>
              <a:ext uri="{FF2B5EF4-FFF2-40B4-BE49-F238E27FC236}">
                <a16:creationId xmlns:a16="http://schemas.microsoft.com/office/drawing/2014/main" id="{633B939F-974D-48BB-BA33-2E63073EEE8B}"/>
              </a:ext>
            </a:extLst>
          </p:cNvPr>
          <p:cNvSpPr txBox="1">
            <a:spLocks noChangeArrowheads="1"/>
          </p:cNvSpPr>
          <p:nvPr/>
        </p:nvSpPr>
        <p:spPr bwMode="auto">
          <a:xfrm>
            <a:off x="5602288" y="3987800"/>
            <a:ext cx="552450"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400">
                <a:solidFill>
                  <a:srgbClr val="333333"/>
                </a:solidFill>
                <a:latin typeface="Tahoma" panose="020B0604030504040204" pitchFamily="34" charset="0"/>
              </a:rPr>
              <a:t>50.25</a:t>
            </a:r>
          </a:p>
        </p:txBody>
      </p:sp>
      <p:sp>
        <p:nvSpPr>
          <p:cNvPr id="20494" name="Text Box 14">
            <a:extLst>
              <a:ext uri="{FF2B5EF4-FFF2-40B4-BE49-F238E27FC236}">
                <a16:creationId xmlns:a16="http://schemas.microsoft.com/office/drawing/2014/main" id="{C4D066FA-E0DD-435D-916F-CAFAEEEED209}"/>
              </a:ext>
            </a:extLst>
          </p:cNvPr>
          <p:cNvSpPr txBox="1">
            <a:spLocks noChangeArrowheads="1"/>
          </p:cNvSpPr>
          <p:nvPr/>
        </p:nvSpPr>
        <p:spPr bwMode="auto">
          <a:xfrm>
            <a:off x="6359525" y="3987800"/>
            <a:ext cx="552450"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400">
                <a:solidFill>
                  <a:srgbClr val="333333"/>
                </a:solidFill>
                <a:latin typeface="Tahoma" panose="020B0604030504040204" pitchFamily="34" charset="0"/>
              </a:rPr>
              <a:t>100.50</a:t>
            </a:r>
          </a:p>
        </p:txBody>
      </p:sp>
      <p:sp>
        <p:nvSpPr>
          <p:cNvPr id="20495" name="Text Box 15">
            <a:extLst>
              <a:ext uri="{FF2B5EF4-FFF2-40B4-BE49-F238E27FC236}">
                <a16:creationId xmlns:a16="http://schemas.microsoft.com/office/drawing/2014/main" id="{2AFCCB6B-181A-4E26-AC7A-AF9F64634B95}"/>
              </a:ext>
            </a:extLst>
          </p:cNvPr>
          <p:cNvSpPr txBox="1">
            <a:spLocks noChangeArrowheads="1"/>
          </p:cNvSpPr>
          <p:nvPr/>
        </p:nvSpPr>
        <p:spPr bwMode="auto">
          <a:xfrm>
            <a:off x="7126288" y="3987800"/>
            <a:ext cx="552450"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400">
                <a:solidFill>
                  <a:srgbClr val="333333"/>
                </a:solidFill>
                <a:latin typeface="Tahoma" panose="020B0604030504040204" pitchFamily="34" charset="0"/>
              </a:rPr>
              <a:t>150.75</a:t>
            </a:r>
          </a:p>
        </p:txBody>
      </p:sp>
      <p:sp>
        <p:nvSpPr>
          <p:cNvPr id="20496" name="Text Box 16">
            <a:extLst>
              <a:ext uri="{FF2B5EF4-FFF2-40B4-BE49-F238E27FC236}">
                <a16:creationId xmlns:a16="http://schemas.microsoft.com/office/drawing/2014/main" id="{02679D53-D600-43E7-97D5-35D60E355ED0}"/>
              </a:ext>
            </a:extLst>
          </p:cNvPr>
          <p:cNvSpPr txBox="1">
            <a:spLocks noChangeArrowheads="1"/>
          </p:cNvSpPr>
          <p:nvPr/>
        </p:nvSpPr>
        <p:spPr bwMode="auto">
          <a:xfrm>
            <a:off x="7891463" y="3987800"/>
            <a:ext cx="552450"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400">
                <a:solidFill>
                  <a:srgbClr val="333333"/>
                </a:solidFill>
                <a:latin typeface="Tahoma" panose="020B0604030504040204" pitchFamily="34" charset="0"/>
              </a:rPr>
              <a:t>210.00</a:t>
            </a:r>
          </a:p>
        </p:txBody>
      </p:sp>
      <p:sp>
        <p:nvSpPr>
          <p:cNvPr id="20497" name="Text Box 17">
            <a:extLst>
              <a:ext uri="{FF2B5EF4-FFF2-40B4-BE49-F238E27FC236}">
                <a16:creationId xmlns:a16="http://schemas.microsoft.com/office/drawing/2014/main" id="{EF4A1682-D35A-43A6-94B2-1BAC35BD3D10}"/>
              </a:ext>
            </a:extLst>
          </p:cNvPr>
          <p:cNvSpPr txBox="1">
            <a:spLocks noChangeArrowheads="1"/>
          </p:cNvSpPr>
          <p:nvPr/>
        </p:nvSpPr>
        <p:spPr bwMode="auto">
          <a:xfrm>
            <a:off x="390525" y="2089150"/>
            <a:ext cx="4713288"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338138" indent="-319088">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1pPr>
            <a:lvl2pPr>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2pPr>
            <a:lvl3pPr>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3pPr>
            <a:lvl4pPr>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4pPr>
            <a:lvl5pPr>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252538" algn="l"/>
                <a:tab pos="2166938" algn="l"/>
                <a:tab pos="3081338" algn="l"/>
                <a:tab pos="3995738" algn="l"/>
                <a:tab pos="4910138" algn="l"/>
                <a:tab pos="5824538" algn="l"/>
                <a:tab pos="6738938" algn="l"/>
                <a:tab pos="7653338" algn="l"/>
                <a:tab pos="8567738" algn="l"/>
                <a:tab pos="9482138" algn="l"/>
                <a:tab pos="10396538" algn="l"/>
              </a:tabLst>
              <a:defRPr sz="2400">
                <a:solidFill>
                  <a:schemeClr val="tx1"/>
                </a:solidFill>
                <a:latin typeface="Times New Roman" panose="02020603050405020304" pitchFamily="18" charset="0"/>
              </a:defRPr>
            </a:lvl9pPr>
          </a:lstStyle>
          <a:p>
            <a:pPr eaLnBrk="1" hangingPunct="1">
              <a:lnSpc>
                <a:spcPct val="101000"/>
              </a:lnSpc>
              <a:spcBef>
                <a:spcPts val="288"/>
              </a:spcBef>
              <a:buClr>
                <a:srgbClr val="000000"/>
              </a:buClr>
              <a:buSzPct val="105000"/>
              <a:buFont typeface="Times New Roman" panose="02020603050405020304" pitchFamily="18" charset="0"/>
              <a:buBlip>
                <a:blip r:embed="rId3"/>
              </a:buBlip>
            </a:pPr>
            <a:r>
              <a:rPr lang="en-GB" altLang="en-US" sz="2200">
                <a:solidFill>
                  <a:srgbClr val="333333"/>
                </a:solidFill>
                <a:latin typeface="Tahoma" panose="020B0604030504040204" pitchFamily="34" charset="0"/>
              </a:rPr>
              <a:t>Transmitters can generate harmonics that can interfere with other amateurs or other radio services.</a:t>
            </a:r>
          </a:p>
          <a:p>
            <a:pPr eaLnBrk="1" hangingPunct="1">
              <a:lnSpc>
                <a:spcPct val="106000"/>
              </a:lnSpc>
              <a:spcBef>
                <a:spcPts val="288"/>
              </a:spcBef>
              <a:buClr>
                <a:srgbClr val="000000"/>
              </a:buClr>
              <a:buSzPct val="105000"/>
              <a:buFont typeface="Times New Roman" panose="02020603050405020304" pitchFamily="18" charset="0"/>
              <a:buBlip>
                <a:blip r:embed="rId3"/>
              </a:buBlip>
            </a:pPr>
            <a:r>
              <a:rPr lang="en-GB" altLang="en-US" sz="2200">
                <a:solidFill>
                  <a:srgbClr val="333333"/>
                </a:solidFill>
                <a:latin typeface="Tahoma" panose="020B0604030504040204" pitchFamily="34" charset="0"/>
              </a:rPr>
              <a:t>The FCC regulations specify limits for harmonic radiation.</a:t>
            </a:r>
          </a:p>
          <a:p>
            <a:pPr eaLnBrk="1" hangingPunct="1">
              <a:lnSpc>
                <a:spcPct val="106000"/>
              </a:lnSpc>
              <a:spcBef>
                <a:spcPts val="288"/>
              </a:spcBef>
              <a:buClr>
                <a:srgbClr val="000000"/>
              </a:buClr>
              <a:buSzPct val="105000"/>
              <a:buFont typeface="Times New Roman" panose="02020603050405020304" pitchFamily="18" charset="0"/>
              <a:buBlip>
                <a:blip r:embed="rId3"/>
              </a:buBlip>
            </a:pPr>
            <a:r>
              <a:rPr lang="en-GB" altLang="en-US" sz="2200">
                <a:solidFill>
                  <a:srgbClr val="333333"/>
                </a:solidFill>
                <a:latin typeface="Tahoma" panose="020B0604030504040204" pitchFamily="34" charset="0"/>
              </a:rPr>
              <a:t>You are responsible for ensuring your transmitter does not produce harmonic radiation.</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0497">
                                            <p:txEl>
                                              <p:pRg st="0" end="0"/>
                                            </p:txEl>
                                          </p:spTgt>
                                        </p:tgtEl>
                                        <p:attrNameLst>
                                          <p:attrName>style.visibility</p:attrName>
                                        </p:attrNameLst>
                                      </p:cBhvr>
                                      <p:to>
                                        <p:strVal val="visible"/>
                                      </p:to>
                                    </p:set>
                                    <p:anim calcmode="lin" valueType="num">
                                      <p:cBhvr>
                                        <p:cTn id="7" dur="500" fill="hold"/>
                                        <p:tgtEl>
                                          <p:spTgt spid="20497">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20497">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0497">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2049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20497">
                                            <p:txEl>
                                              <p:pRg st="1" end="1"/>
                                            </p:txEl>
                                          </p:spTgt>
                                        </p:tgtEl>
                                        <p:attrNameLst>
                                          <p:attrName>style.visibility</p:attrName>
                                        </p:attrNameLst>
                                      </p:cBhvr>
                                      <p:to>
                                        <p:strVal val="visible"/>
                                      </p:to>
                                    </p:set>
                                    <p:anim calcmode="lin" valueType="num">
                                      <p:cBhvr>
                                        <p:cTn id="15" dur="500" fill="hold"/>
                                        <p:tgtEl>
                                          <p:spTgt spid="20497">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20497">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20497">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2049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20497">
                                            <p:txEl>
                                              <p:pRg st="2" end="2"/>
                                            </p:txEl>
                                          </p:spTgt>
                                        </p:tgtEl>
                                        <p:attrNameLst>
                                          <p:attrName>style.visibility</p:attrName>
                                        </p:attrNameLst>
                                      </p:cBhvr>
                                      <p:to>
                                        <p:strVal val="visible"/>
                                      </p:to>
                                    </p:set>
                                    <p:anim calcmode="lin" valueType="num">
                                      <p:cBhvr>
                                        <p:cTn id="23" dur="500" fill="hold"/>
                                        <p:tgtEl>
                                          <p:spTgt spid="20497">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20497">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20497">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0497">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7"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a:extLst>
              <a:ext uri="{FF2B5EF4-FFF2-40B4-BE49-F238E27FC236}">
                <a16:creationId xmlns:a16="http://schemas.microsoft.com/office/drawing/2014/main" id="{84AC1588-C2B0-4BB1-AA83-D5652B26286B}"/>
              </a:ext>
            </a:extLst>
          </p:cNvPr>
          <p:cNvSpPr>
            <a:spLocks noGrp="1" noChangeArrowheads="1"/>
          </p:cNvSpPr>
          <p:nvPr>
            <p:ph type="title" idx="4294967295"/>
          </p:nvPr>
        </p:nvSpPr>
        <p:spPr>
          <a:xfrm>
            <a:off x="246063" y="930275"/>
            <a:ext cx="7772400" cy="804863"/>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Splatter Interference</a:t>
            </a:r>
          </a:p>
        </p:txBody>
      </p:sp>
      <p:pic>
        <p:nvPicPr>
          <p:cNvPr id="21506" name="Picture 2">
            <a:extLst>
              <a:ext uri="{FF2B5EF4-FFF2-40B4-BE49-F238E27FC236}">
                <a16:creationId xmlns:a16="http://schemas.microsoft.com/office/drawing/2014/main" id="{0E59405C-EC28-424B-8EF9-66545FA68A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6538" y="1817688"/>
            <a:ext cx="6096000" cy="45720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21507" name="Text Box 3">
            <a:extLst>
              <a:ext uri="{FF2B5EF4-FFF2-40B4-BE49-F238E27FC236}">
                <a16:creationId xmlns:a16="http://schemas.microsoft.com/office/drawing/2014/main" id="{1832D3B0-05BB-417C-AEB8-3D9408910943}"/>
              </a:ext>
            </a:extLst>
          </p:cNvPr>
          <p:cNvSpPr txBox="1">
            <a:spLocks noChangeArrowheads="1"/>
          </p:cNvSpPr>
          <p:nvPr/>
        </p:nvSpPr>
        <p:spPr bwMode="auto">
          <a:xfrm>
            <a:off x="231775" y="2540000"/>
            <a:ext cx="2222500" cy="193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On SSB, if the mic gain is set too  high it may cause “splatter” interference.</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Rectangle 1">
            <a:extLst>
              <a:ext uri="{FF2B5EF4-FFF2-40B4-BE49-F238E27FC236}">
                <a16:creationId xmlns:a16="http://schemas.microsoft.com/office/drawing/2014/main" id="{4A362239-8506-4DE5-82EE-36AF1E582F95}"/>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TV Interference</a:t>
            </a:r>
          </a:p>
        </p:txBody>
      </p:sp>
      <p:sp>
        <p:nvSpPr>
          <p:cNvPr id="22530" name="Rectangle 2">
            <a:extLst>
              <a:ext uri="{FF2B5EF4-FFF2-40B4-BE49-F238E27FC236}">
                <a16:creationId xmlns:a16="http://schemas.microsoft.com/office/drawing/2014/main" id="{FD71A356-A3C0-4E75-AFCF-67B5325785CF}"/>
              </a:ext>
            </a:extLst>
          </p:cNvPr>
          <p:cNvSpPr>
            <a:spLocks noGrp="1" noChangeArrowheads="1"/>
          </p:cNvSpPr>
          <p:nvPr>
            <p:ph type="body" idx="4294967295"/>
          </p:nvPr>
        </p:nvSpPr>
        <p:spPr>
          <a:xfrm>
            <a:off x="685800" y="1976438"/>
            <a:ext cx="4492625" cy="3530600"/>
          </a:xfrm>
          <a:ln/>
        </p:spPr>
        <p:txBody>
          <a:bodyPr/>
          <a:lstStyle/>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If you are told your station is causing TV interference, check if it is causing interference to your own TV.</a:t>
            </a:r>
          </a:p>
          <a:p>
            <a:pPr>
              <a:buSzPct val="96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a:t>If harmonic radiation from your transmitter is causing interference to a TV, you are responsible for taking care of the problem.</a:t>
            </a:r>
          </a:p>
        </p:txBody>
      </p:sp>
      <p:pic>
        <p:nvPicPr>
          <p:cNvPr id="22531" name="Picture 3">
            <a:extLst>
              <a:ext uri="{FF2B5EF4-FFF2-40B4-BE49-F238E27FC236}">
                <a16:creationId xmlns:a16="http://schemas.microsoft.com/office/drawing/2014/main" id="{0A8AB0E3-7E1B-4405-90DD-F8661C80D1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6238" y="1452563"/>
            <a:ext cx="3251200" cy="23939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animEffect transition="in" filter="wipe(up)">
                                      <p:cBhvr>
                                        <p:cTn id="7" dur="500"/>
                                        <p:tgtEl>
                                          <p:spTgt spid="2253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2530">
                                            <p:txEl>
                                              <p:pRg st="1" end="1"/>
                                            </p:txEl>
                                          </p:spTgt>
                                        </p:tgtEl>
                                        <p:attrNameLst>
                                          <p:attrName>style.visibility</p:attrName>
                                        </p:attrNameLst>
                                      </p:cBhvr>
                                      <p:to>
                                        <p:strVal val="visible"/>
                                      </p:to>
                                    </p:set>
                                    <p:animEffect transition="in" filter="wipe(up)">
                                      <p:cBhvr>
                                        <p:cTn id="12" dur="500"/>
                                        <p:tgtEl>
                                          <p:spTgt spid="225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a:extLst>
              <a:ext uri="{FF2B5EF4-FFF2-40B4-BE49-F238E27FC236}">
                <a16:creationId xmlns:a16="http://schemas.microsoft.com/office/drawing/2014/main" id="{F9771D2A-2168-456C-A86C-F52BEE7440B6}"/>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Low-Pass Filter</a:t>
            </a:r>
          </a:p>
        </p:txBody>
      </p:sp>
      <p:pic>
        <p:nvPicPr>
          <p:cNvPr id="23554" name="Picture 2">
            <a:extLst>
              <a:ext uri="{FF2B5EF4-FFF2-40B4-BE49-F238E27FC236}">
                <a16:creationId xmlns:a16="http://schemas.microsoft.com/office/drawing/2014/main" id="{D0549117-F582-406B-BBE8-FD29141F2B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00" y="2471738"/>
            <a:ext cx="4892675" cy="1882775"/>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
        <p:nvSpPr>
          <p:cNvPr id="23555" name="AutoShape 3">
            <a:extLst>
              <a:ext uri="{FF2B5EF4-FFF2-40B4-BE49-F238E27FC236}">
                <a16:creationId xmlns:a16="http://schemas.microsoft.com/office/drawing/2014/main" id="{76452CFB-1489-4E96-B985-AF220E7C430C}"/>
              </a:ext>
            </a:extLst>
          </p:cNvPr>
          <p:cNvSpPr>
            <a:spLocks noChangeArrowheads="1"/>
          </p:cNvSpPr>
          <p:nvPr/>
        </p:nvSpPr>
        <p:spPr bwMode="auto">
          <a:xfrm>
            <a:off x="5546725" y="1766888"/>
            <a:ext cx="3375025" cy="2898775"/>
          </a:xfrm>
          <a:prstGeom prst="roundRect">
            <a:avLst>
              <a:gd name="adj" fmla="val 5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A low-pass filter</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goes between your</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transmitter and </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antenna. It removes</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harmonic radiation</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from your signals.</a:t>
            </a:r>
          </a:p>
          <a:p>
            <a:pPr>
              <a:buClr>
                <a:srgbClr val="FFFFCC"/>
              </a:buClr>
              <a:buSzPct val="100000"/>
              <a:buFont typeface="Times New Roman" panose="02020603050405020304" pitchFamily="18" charset="0"/>
              <a:buNone/>
            </a:pPr>
            <a:endParaRPr lang="en-GB" altLang="en-US" sz="2600">
              <a:solidFill>
                <a:srgbClr val="333333"/>
              </a:solidFill>
              <a:latin typeface="Tahoma" panose="020B0604030504040204" pitchFamily="34" charset="0"/>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a:extLst>
              <a:ext uri="{FF2B5EF4-FFF2-40B4-BE49-F238E27FC236}">
                <a16:creationId xmlns:a16="http://schemas.microsoft.com/office/drawing/2014/main" id="{3595695F-FBE2-4679-B3B3-D060B6273C06}"/>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Low-Pass Filter</a:t>
            </a:r>
          </a:p>
        </p:txBody>
      </p:sp>
      <p:sp>
        <p:nvSpPr>
          <p:cNvPr id="24578" name="AutoShape 2">
            <a:extLst>
              <a:ext uri="{FF2B5EF4-FFF2-40B4-BE49-F238E27FC236}">
                <a16:creationId xmlns:a16="http://schemas.microsoft.com/office/drawing/2014/main" id="{E4B4A7F4-3374-4951-8D0F-23A7AAA764D7}"/>
              </a:ext>
            </a:extLst>
          </p:cNvPr>
          <p:cNvSpPr>
            <a:spLocks noChangeArrowheads="1"/>
          </p:cNvSpPr>
          <p:nvPr/>
        </p:nvSpPr>
        <p:spPr bwMode="auto">
          <a:xfrm>
            <a:off x="5507038" y="1770063"/>
            <a:ext cx="3414712" cy="1990725"/>
          </a:xfrm>
          <a:prstGeom prst="roundRect">
            <a:avLst>
              <a:gd name="adj" fmla="val 7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endParaRPr lang="en-GB" altLang="en-US" sz="2600">
              <a:solidFill>
                <a:srgbClr val="333333"/>
              </a:solidFill>
              <a:latin typeface="Tahoma" panose="020B0604030504040204" pitchFamily="34" charset="0"/>
            </a:endParaRPr>
          </a:p>
          <a:p>
            <a:pPr>
              <a:buClr>
                <a:srgbClr val="FFFFCC"/>
              </a:buClr>
              <a:buSzPct val="100000"/>
              <a:buFont typeface="Times New Roman" panose="02020603050405020304" pitchFamily="18" charset="0"/>
              <a:buNone/>
            </a:pPr>
            <a:endParaRPr lang="en-GB" altLang="en-US" sz="2600">
              <a:solidFill>
                <a:srgbClr val="333333"/>
              </a:solidFill>
              <a:latin typeface="Tahoma" panose="020B0604030504040204" pitchFamily="34" charset="0"/>
            </a:endParaRPr>
          </a:p>
        </p:txBody>
      </p:sp>
      <p:grpSp>
        <p:nvGrpSpPr>
          <p:cNvPr id="24579" name="Group 3">
            <a:extLst>
              <a:ext uri="{FF2B5EF4-FFF2-40B4-BE49-F238E27FC236}">
                <a16:creationId xmlns:a16="http://schemas.microsoft.com/office/drawing/2014/main" id="{0B2A6806-1DD1-4A72-B6D3-9D84C7A1DF4F}"/>
              </a:ext>
            </a:extLst>
          </p:cNvPr>
          <p:cNvGrpSpPr>
            <a:grpSpLocks/>
          </p:cNvGrpSpPr>
          <p:nvPr/>
        </p:nvGrpSpPr>
        <p:grpSpPr bwMode="auto">
          <a:xfrm>
            <a:off x="609600" y="2046288"/>
            <a:ext cx="3908425" cy="2239962"/>
            <a:chOff x="384" y="1289"/>
            <a:chExt cx="2462" cy="1411"/>
          </a:xfrm>
        </p:grpSpPr>
        <p:sp>
          <p:nvSpPr>
            <p:cNvPr id="24580" name="Freeform 4">
              <a:extLst>
                <a:ext uri="{FF2B5EF4-FFF2-40B4-BE49-F238E27FC236}">
                  <a16:creationId xmlns:a16="http://schemas.microsoft.com/office/drawing/2014/main" id="{11467B9F-0C93-45EF-9CDC-98C2DC66B2DD}"/>
                </a:ext>
              </a:extLst>
            </p:cNvPr>
            <p:cNvSpPr>
              <a:spLocks noChangeArrowheads="1"/>
            </p:cNvSpPr>
            <p:nvPr/>
          </p:nvSpPr>
          <p:spPr bwMode="auto">
            <a:xfrm>
              <a:off x="761" y="1350"/>
              <a:ext cx="2085" cy="1173"/>
            </a:xfrm>
            <a:custGeom>
              <a:avLst/>
              <a:gdLst>
                <a:gd name="T0" fmla="*/ 0 w 9195"/>
                <a:gd name="T1" fmla="*/ 0 h 5172"/>
                <a:gd name="T2" fmla="*/ 0 w 9195"/>
                <a:gd name="T3" fmla="*/ 5171 h 5172"/>
                <a:gd name="T4" fmla="*/ 9194 w 9195"/>
                <a:gd name="T5" fmla="*/ 5171 h 5172"/>
              </a:gdLst>
              <a:ahLst/>
              <a:cxnLst>
                <a:cxn ang="0">
                  <a:pos x="T0" y="T1"/>
                </a:cxn>
                <a:cxn ang="0">
                  <a:pos x="T2" y="T3"/>
                </a:cxn>
                <a:cxn ang="0">
                  <a:pos x="T4" y="T5"/>
                </a:cxn>
              </a:cxnLst>
              <a:rect l="0" t="0" r="r" b="b"/>
              <a:pathLst>
                <a:path w="9195" h="5172">
                  <a:moveTo>
                    <a:pt x="0" y="0"/>
                  </a:moveTo>
                  <a:lnTo>
                    <a:pt x="0" y="5171"/>
                  </a:lnTo>
                  <a:lnTo>
                    <a:pt x="9194" y="51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81" name="Freeform 5">
              <a:extLst>
                <a:ext uri="{FF2B5EF4-FFF2-40B4-BE49-F238E27FC236}">
                  <a16:creationId xmlns:a16="http://schemas.microsoft.com/office/drawing/2014/main" id="{57474E04-DBA6-49B7-BFFE-96ECD12D7BFD}"/>
                </a:ext>
              </a:extLst>
            </p:cNvPr>
            <p:cNvSpPr>
              <a:spLocks noChangeArrowheads="1"/>
            </p:cNvSpPr>
            <p:nvPr/>
          </p:nvSpPr>
          <p:spPr bwMode="auto">
            <a:xfrm>
              <a:off x="761" y="1516"/>
              <a:ext cx="1968" cy="861"/>
            </a:xfrm>
            <a:custGeom>
              <a:avLst/>
              <a:gdLst>
                <a:gd name="T0" fmla="*/ 0 w 8678"/>
                <a:gd name="T1" fmla="*/ 0 h 3795"/>
                <a:gd name="T2" fmla="*/ 3120 w 8678"/>
                <a:gd name="T3" fmla="*/ 0 h 3795"/>
                <a:gd name="T4" fmla="*/ 4969 w 8678"/>
                <a:gd name="T5" fmla="*/ 3794 h 3795"/>
                <a:gd name="T6" fmla="*/ 8677 w 8678"/>
                <a:gd name="T7" fmla="*/ 3794 h 3795"/>
              </a:gdLst>
              <a:ahLst/>
              <a:cxnLst>
                <a:cxn ang="0">
                  <a:pos x="T0" y="T1"/>
                </a:cxn>
                <a:cxn ang="0">
                  <a:pos x="T2" y="T3"/>
                </a:cxn>
                <a:cxn ang="0">
                  <a:pos x="T4" y="T5"/>
                </a:cxn>
                <a:cxn ang="0">
                  <a:pos x="T6" y="T7"/>
                </a:cxn>
              </a:cxnLst>
              <a:rect l="0" t="0" r="r" b="b"/>
              <a:pathLst>
                <a:path w="8678" h="3795">
                  <a:moveTo>
                    <a:pt x="0" y="0"/>
                  </a:moveTo>
                  <a:lnTo>
                    <a:pt x="3120" y="0"/>
                  </a:lnTo>
                  <a:lnTo>
                    <a:pt x="4969" y="3794"/>
                  </a:lnTo>
                  <a:lnTo>
                    <a:pt x="8677" y="3794"/>
                  </a:lnTo>
                </a:path>
              </a:pathLst>
            </a:custGeom>
            <a:noFill/>
            <a:ln w="25560">
              <a:solidFill>
                <a:srgbClr val="DC23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82" name="Line 6">
              <a:extLst>
                <a:ext uri="{FF2B5EF4-FFF2-40B4-BE49-F238E27FC236}">
                  <a16:creationId xmlns:a16="http://schemas.microsoft.com/office/drawing/2014/main" id="{1CE85D88-14EF-4CBA-8AFC-3C65ED08B1D7}"/>
                </a:ext>
              </a:extLst>
            </p:cNvPr>
            <p:cNvSpPr>
              <a:spLocks noChangeShapeType="1"/>
            </p:cNvSpPr>
            <p:nvPr/>
          </p:nvSpPr>
          <p:spPr bwMode="auto">
            <a:xfrm flipH="1">
              <a:off x="1468" y="1515"/>
              <a:ext cx="135"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3" name="Line 7">
              <a:extLst>
                <a:ext uri="{FF2B5EF4-FFF2-40B4-BE49-F238E27FC236}">
                  <a16:creationId xmlns:a16="http://schemas.microsoft.com/office/drawing/2014/main" id="{E7308101-9704-48FC-B92F-FD7D9824137A}"/>
                </a:ext>
              </a:extLst>
            </p:cNvPr>
            <p:cNvSpPr>
              <a:spLocks noChangeShapeType="1"/>
            </p:cNvSpPr>
            <p:nvPr/>
          </p:nvSpPr>
          <p:spPr bwMode="auto">
            <a:xfrm>
              <a:off x="1667" y="1515"/>
              <a:ext cx="129"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4" name="Line 8">
              <a:extLst>
                <a:ext uri="{FF2B5EF4-FFF2-40B4-BE49-F238E27FC236}">
                  <a16:creationId xmlns:a16="http://schemas.microsoft.com/office/drawing/2014/main" id="{281C432C-081D-46E7-947A-2563098BE6C6}"/>
                </a:ext>
              </a:extLst>
            </p:cNvPr>
            <p:cNvSpPr>
              <a:spLocks noChangeShapeType="1"/>
            </p:cNvSpPr>
            <p:nvPr/>
          </p:nvSpPr>
          <p:spPr bwMode="auto">
            <a:xfrm>
              <a:off x="1860" y="1515"/>
              <a:ext cx="135"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5" name="Line 9">
              <a:extLst>
                <a:ext uri="{FF2B5EF4-FFF2-40B4-BE49-F238E27FC236}">
                  <a16:creationId xmlns:a16="http://schemas.microsoft.com/office/drawing/2014/main" id="{56F7E4CC-F172-48C5-9B1C-CEEBD3E30614}"/>
                </a:ext>
              </a:extLst>
            </p:cNvPr>
            <p:cNvSpPr>
              <a:spLocks noChangeShapeType="1"/>
            </p:cNvSpPr>
            <p:nvPr/>
          </p:nvSpPr>
          <p:spPr bwMode="auto">
            <a:xfrm>
              <a:off x="1554" y="2403"/>
              <a:ext cx="1" cy="12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6" name="Line 10">
              <a:extLst>
                <a:ext uri="{FF2B5EF4-FFF2-40B4-BE49-F238E27FC236}">
                  <a16:creationId xmlns:a16="http://schemas.microsoft.com/office/drawing/2014/main" id="{04D80D57-6688-4A61-9022-AF592F725B84}"/>
                </a:ext>
              </a:extLst>
            </p:cNvPr>
            <p:cNvSpPr>
              <a:spLocks noChangeShapeType="1"/>
            </p:cNvSpPr>
            <p:nvPr/>
          </p:nvSpPr>
          <p:spPr bwMode="auto">
            <a:xfrm flipV="1">
              <a:off x="1554" y="2227"/>
              <a:ext cx="1" cy="117"/>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7" name="Line 11">
              <a:extLst>
                <a:ext uri="{FF2B5EF4-FFF2-40B4-BE49-F238E27FC236}">
                  <a16:creationId xmlns:a16="http://schemas.microsoft.com/office/drawing/2014/main" id="{2849FC19-25DC-4E36-9C2F-E09833B1248C}"/>
                </a:ext>
              </a:extLst>
            </p:cNvPr>
            <p:cNvSpPr>
              <a:spLocks noChangeShapeType="1"/>
            </p:cNvSpPr>
            <p:nvPr/>
          </p:nvSpPr>
          <p:spPr bwMode="auto">
            <a:xfrm flipV="1">
              <a:off x="1554" y="2050"/>
              <a:ext cx="1" cy="118"/>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8" name="Line 12">
              <a:extLst>
                <a:ext uri="{FF2B5EF4-FFF2-40B4-BE49-F238E27FC236}">
                  <a16:creationId xmlns:a16="http://schemas.microsoft.com/office/drawing/2014/main" id="{2D7DD8EB-4069-4AA1-BAB8-9812BD14D05D}"/>
                </a:ext>
              </a:extLst>
            </p:cNvPr>
            <p:cNvSpPr>
              <a:spLocks noChangeShapeType="1"/>
            </p:cNvSpPr>
            <p:nvPr/>
          </p:nvSpPr>
          <p:spPr bwMode="auto">
            <a:xfrm flipV="1">
              <a:off x="1554" y="1872"/>
              <a:ext cx="1" cy="12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9" name="Freeform 13">
              <a:extLst>
                <a:ext uri="{FF2B5EF4-FFF2-40B4-BE49-F238E27FC236}">
                  <a16:creationId xmlns:a16="http://schemas.microsoft.com/office/drawing/2014/main" id="{8BC8AE99-CF0F-4710-8ED4-AD53D85E1B70}"/>
                </a:ext>
              </a:extLst>
            </p:cNvPr>
            <p:cNvSpPr>
              <a:spLocks noChangeArrowheads="1"/>
            </p:cNvSpPr>
            <p:nvPr/>
          </p:nvSpPr>
          <p:spPr bwMode="auto">
            <a:xfrm>
              <a:off x="1555" y="1699"/>
              <a:ext cx="93" cy="120"/>
            </a:xfrm>
            <a:custGeom>
              <a:avLst/>
              <a:gdLst>
                <a:gd name="T0" fmla="*/ 0 w 408"/>
                <a:gd name="T1" fmla="*/ 530 h 531"/>
                <a:gd name="T2" fmla="*/ 0 w 408"/>
                <a:gd name="T3" fmla="*/ 0 h 531"/>
                <a:gd name="T4" fmla="*/ 407 w 408"/>
                <a:gd name="T5" fmla="*/ 0 h 531"/>
              </a:gdLst>
              <a:ahLst/>
              <a:cxnLst>
                <a:cxn ang="0">
                  <a:pos x="T0" y="T1"/>
                </a:cxn>
                <a:cxn ang="0">
                  <a:pos x="T2" y="T3"/>
                </a:cxn>
                <a:cxn ang="0">
                  <a:pos x="T4" y="T5"/>
                </a:cxn>
              </a:cxnLst>
              <a:rect l="0" t="0" r="r" b="b"/>
              <a:pathLst>
                <a:path w="408" h="531">
                  <a:moveTo>
                    <a:pt x="0" y="530"/>
                  </a:moveTo>
                  <a:lnTo>
                    <a:pt x="0" y="0"/>
                  </a:lnTo>
                  <a:lnTo>
                    <a:pt x="407" y="0"/>
                  </a:lnTo>
                </a:path>
              </a:pathLst>
            </a:custGeom>
            <a:noFill/>
            <a:ln w="1260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90" name="Line 14">
              <a:extLst>
                <a:ext uri="{FF2B5EF4-FFF2-40B4-BE49-F238E27FC236}">
                  <a16:creationId xmlns:a16="http://schemas.microsoft.com/office/drawing/2014/main" id="{D824C6BC-0AD5-44DA-A352-C90DC83B4FB9}"/>
                </a:ext>
              </a:extLst>
            </p:cNvPr>
            <p:cNvSpPr>
              <a:spLocks noChangeShapeType="1"/>
            </p:cNvSpPr>
            <p:nvPr/>
          </p:nvSpPr>
          <p:spPr bwMode="auto">
            <a:xfrm>
              <a:off x="1709" y="1698"/>
              <a:ext cx="131"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91" name="Line 15">
              <a:extLst>
                <a:ext uri="{FF2B5EF4-FFF2-40B4-BE49-F238E27FC236}">
                  <a16:creationId xmlns:a16="http://schemas.microsoft.com/office/drawing/2014/main" id="{BCC8FAFA-F466-46E6-B667-9C16AA762339}"/>
                </a:ext>
              </a:extLst>
            </p:cNvPr>
            <p:cNvSpPr>
              <a:spLocks noChangeShapeType="1"/>
            </p:cNvSpPr>
            <p:nvPr/>
          </p:nvSpPr>
          <p:spPr bwMode="auto">
            <a:xfrm>
              <a:off x="1904" y="1698"/>
              <a:ext cx="93"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92" name="Freeform 16">
              <a:extLst>
                <a:ext uri="{FF2B5EF4-FFF2-40B4-BE49-F238E27FC236}">
                  <a16:creationId xmlns:a16="http://schemas.microsoft.com/office/drawing/2014/main" id="{8EBE8AA8-4014-4B6F-8BC2-981786244D87}"/>
                </a:ext>
              </a:extLst>
            </p:cNvPr>
            <p:cNvSpPr>
              <a:spLocks noChangeArrowheads="1"/>
            </p:cNvSpPr>
            <p:nvPr/>
          </p:nvSpPr>
          <p:spPr bwMode="auto">
            <a:xfrm>
              <a:off x="2731" y="2494"/>
              <a:ext cx="115" cy="57"/>
            </a:xfrm>
            <a:custGeom>
              <a:avLst/>
              <a:gdLst>
                <a:gd name="T0" fmla="*/ 0 w 508"/>
                <a:gd name="T1" fmla="*/ 0 h 253"/>
                <a:gd name="T2" fmla="*/ 507 w 508"/>
                <a:gd name="T3" fmla="*/ 124 h 253"/>
                <a:gd name="T4" fmla="*/ 0 w 508"/>
                <a:gd name="T5" fmla="*/ 252 h 253"/>
                <a:gd name="T6" fmla="*/ 19 w 508"/>
                <a:gd name="T7" fmla="*/ 212 h 253"/>
                <a:gd name="T8" fmla="*/ 40 w 508"/>
                <a:gd name="T9" fmla="*/ 177 h 253"/>
                <a:gd name="T10" fmla="*/ 50 w 508"/>
                <a:gd name="T11" fmla="*/ 141 h 253"/>
                <a:gd name="T12" fmla="*/ 50 w 508"/>
                <a:gd name="T13" fmla="*/ 106 h 253"/>
                <a:gd name="T14" fmla="*/ 40 w 508"/>
                <a:gd name="T15" fmla="*/ 70 h 253"/>
                <a:gd name="T16" fmla="*/ 19 w 508"/>
                <a:gd name="T17" fmla="*/ 35 h 253"/>
                <a:gd name="T18" fmla="*/ 0 w 508"/>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8" h="253">
                  <a:moveTo>
                    <a:pt x="0" y="0"/>
                  </a:moveTo>
                  <a:lnTo>
                    <a:pt x="507" y="124"/>
                  </a:lnTo>
                  <a:lnTo>
                    <a:pt x="0" y="252"/>
                  </a:lnTo>
                  <a:lnTo>
                    <a:pt x="19" y="212"/>
                  </a:lnTo>
                  <a:lnTo>
                    <a:pt x="40" y="177"/>
                  </a:lnTo>
                  <a:lnTo>
                    <a:pt x="50" y="141"/>
                  </a:lnTo>
                  <a:lnTo>
                    <a:pt x="50" y="106"/>
                  </a:lnTo>
                  <a:lnTo>
                    <a:pt x="40" y="70"/>
                  </a:lnTo>
                  <a:lnTo>
                    <a:pt x="19" y="35"/>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93" name="Freeform 17">
              <a:extLst>
                <a:ext uri="{FF2B5EF4-FFF2-40B4-BE49-F238E27FC236}">
                  <a16:creationId xmlns:a16="http://schemas.microsoft.com/office/drawing/2014/main" id="{1E3AD06E-640A-4420-88F9-5F83178C96C4}"/>
                </a:ext>
              </a:extLst>
            </p:cNvPr>
            <p:cNvSpPr>
              <a:spLocks noChangeArrowheads="1"/>
            </p:cNvSpPr>
            <p:nvPr/>
          </p:nvSpPr>
          <p:spPr bwMode="auto">
            <a:xfrm>
              <a:off x="2740" y="2500"/>
              <a:ext cx="93" cy="45"/>
            </a:xfrm>
            <a:custGeom>
              <a:avLst/>
              <a:gdLst>
                <a:gd name="T0" fmla="*/ 0 w 408"/>
                <a:gd name="T1" fmla="*/ 0 h 200"/>
                <a:gd name="T2" fmla="*/ 407 w 408"/>
                <a:gd name="T3" fmla="*/ 97 h 200"/>
                <a:gd name="T4" fmla="*/ 0 w 408"/>
                <a:gd name="T5" fmla="*/ 199 h 200"/>
                <a:gd name="T6" fmla="*/ 19 w 408"/>
                <a:gd name="T7" fmla="*/ 159 h 200"/>
                <a:gd name="T8" fmla="*/ 29 w 408"/>
                <a:gd name="T9" fmla="*/ 115 h 200"/>
                <a:gd name="T10" fmla="*/ 29 w 408"/>
                <a:gd name="T11" fmla="*/ 79 h 200"/>
                <a:gd name="T12" fmla="*/ 19 w 408"/>
                <a:gd name="T13" fmla="*/ 35 h 200"/>
                <a:gd name="T14" fmla="*/ 0 w 408"/>
                <a:gd name="T15" fmla="*/ 0 h 200"/>
                <a:gd name="T16" fmla="*/ 29 w 408"/>
                <a:gd name="T17" fmla="*/ 26 h 200"/>
                <a:gd name="T18" fmla="*/ 337 w 408"/>
                <a:gd name="T19" fmla="*/ 97 h 200"/>
                <a:gd name="T20" fmla="*/ 29 w 408"/>
                <a:gd name="T21" fmla="*/ 168 h 200"/>
                <a:gd name="T22" fmla="*/ 39 w 408"/>
                <a:gd name="T23" fmla="*/ 133 h 200"/>
                <a:gd name="T24" fmla="*/ 49 w 408"/>
                <a:gd name="T25" fmla="*/ 97 h 200"/>
                <a:gd name="T26" fmla="*/ 39 w 408"/>
                <a:gd name="T27" fmla="*/ 62 h 200"/>
                <a:gd name="T28" fmla="*/ 29 w 408"/>
                <a:gd name="T29" fmla="*/ 26 h 200"/>
                <a:gd name="T30" fmla="*/ 49 w 408"/>
                <a:gd name="T31" fmla="*/ 44 h 200"/>
                <a:gd name="T32" fmla="*/ 268 w 408"/>
                <a:gd name="T33" fmla="*/ 97 h 200"/>
                <a:gd name="T34" fmla="*/ 49 w 408"/>
                <a:gd name="T35" fmla="*/ 150 h 200"/>
                <a:gd name="T36" fmla="*/ 59 w 408"/>
                <a:gd name="T37" fmla="*/ 115 h 200"/>
                <a:gd name="T38" fmla="*/ 59 w 408"/>
                <a:gd name="T39" fmla="*/ 79 h 200"/>
                <a:gd name="T40" fmla="*/ 49 w 408"/>
                <a:gd name="T41" fmla="*/ 44 h 200"/>
                <a:gd name="T42" fmla="*/ 78 w 408"/>
                <a:gd name="T43" fmla="*/ 62 h 200"/>
                <a:gd name="T44" fmla="*/ 208 w 408"/>
                <a:gd name="T45" fmla="*/ 97 h 200"/>
                <a:gd name="T46" fmla="*/ 78 w 408"/>
                <a:gd name="T47" fmla="*/ 133 h 200"/>
                <a:gd name="T48" fmla="*/ 78 w 408"/>
                <a:gd name="T49" fmla="*/ 62 h 200"/>
                <a:gd name="T50" fmla="*/ 89 w 408"/>
                <a:gd name="T51" fmla="*/ 88 h 200"/>
                <a:gd name="T52" fmla="*/ 138 w 408"/>
                <a:gd name="T53" fmla="*/ 97 h 200"/>
                <a:gd name="T54" fmla="*/ 89 w 408"/>
                <a:gd name="T55" fmla="*/ 106 h 200"/>
                <a:gd name="T56" fmla="*/ 89 w 408"/>
                <a:gd name="T57" fmla="*/ 8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8" h="200">
                  <a:moveTo>
                    <a:pt x="0" y="0"/>
                  </a:moveTo>
                  <a:lnTo>
                    <a:pt x="407" y="97"/>
                  </a:lnTo>
                  <a:lnTo>
                    <a:pt x="0" y="199"/>
                  </a:lnTo>
                  <a:lnTo>
                    <a:pt x="19" y="159"/>
                  </a:lnTo>
                  <a:lnTo>
                    <a:pt x="29" y="115"/>
                  </a:lnTo>
                  <a:lnTo>
                    <a:pt x="29" y="79"/>
                  </a:lnTo>
                  <a:lnTo>
                    <a:pt x="19" y="35"/>
                  </a:lnTo>
                  <a:lnTo>
                    <a:pt x="0" y="0"/>
                  </a:lnTo>
                  <a:lnTo>
                    <a:pt x="29" y="26"/>
                  </a:lnTo>
                  <a:lnTo>
                    <a:pt x="337" y="97"/>
                  </a:lnTo>
                  <a:lnTo>
                    <a:pt x="29" y="168"/>
                  </a:lnTo>
                  <a:lnTo>
                    <a:pt x="39" y="133"/>
                  </a:lnTo>
                  <a:lnTo>
                    <a:pt x="49" y="97"/>
                  </a:lnTo>
                  <a:lnTo>
                    <a:pt x="39" y="62"/>
                  </a:lnTo>
                  <a:lnTo>
                    <a:pt x="29" y="26"/>
                  </a:lnTo>
                  <a:lnTo>
                    <a:pt x="49" y="44"/>
                  </a:lnTo>
                  <a:lnTo>
                    <a:pt x="268" y="97"/>
                  </a:lnTo>
                  <a:lnTo>
                    <a:pt x="49" y="150"/>
                  </a:lnTo>
                  <a:lnTo>
                    <a:pt x="59" y="115"/>
                  </a:lnTo>
                  <a:lnTo>
                    <a:pt x="59" y="79"/>
                  </a:lnTo>
                  <a:lnTo>
                    <a:pt x="49" y="44"/>
                  </a:lnTo>
                  <a:lnTo>
                    <a:pt x="78" y="62"/>
                  </a:lnTo>
                  <a:lnTo>
                    <a:pt x="208" y="97"/>
                  </a:lnTo>
                  <a:lnTo>
                    <a:pt x="78" y="133"/>
                  </a:lnTo>
                  <a:lnTo>
                    <a:pt x="78" y="62"/>
                  </a:lnTo>
                  <a:lnTo>
                    <a:pt x="89" y="88"/>
                  </a:lnTo>
                  <a:lnTo>
                    <a:pt x="138" y="97"/>
                  </a:lnTo>
                  <a:lnTo>
                    <a:pt x="89" y="106"/>
                  </a:lnTo>
                  <a:lnTo>
                    <a:pt x="89" y="8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94" name="Line 18">
              <a:extLst>
                <a:ext uri="{FF2B5EF4-FFF2-40B4-BE49-F238E27FC236}">
                  <a16:creationId xmlns:a16="http://schemas.microsoft.com/office/drawing/2014/main" id="{94EA2626-8DFA-4DB9-82D5-1ABECE72BB53}"/>
                </a:ext>
              </a:extLst>
            </p:cNvPr>
            <p:cNvSpPr>
              <a:spLocks noChangeShapeType="1"/>
            </p:cNvSpPr>
            <p:nvPr/>
          </p:nvSpPr>
          <p:spPr bwMode="auto">
            <a:xfrm flipV="1">
              <a:off x="1943" y="1704"/>
              <a:ext cx="1" cy="18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95" name="Line 19">
              <a:extLst>
                <a:ext uri="{FF2B5EF4-FFF2-40B4-BE49-F238E27FC236}">
                  <a16:creationId xmlns:a16="http://schemas.microsoft.com/office/drawing/2014/main" id="{83D1AFA6-7192-46B6-AE51-AB237451DFEE}"/>
                </a:ext>
              </a:extLst>
            </p:cNvPr>
            <p:cNvSpPr>
              <a:spLocks noChangeShapeType="1"/>
            </p:cNvSpPr>
            <p:nvPr/>
          </p:nvSpPr>
          <p:spPr bwMode="auto">
            <a:xfrm flipV="1">
              <a:off x="1943" y="1332"/>
              <a:ext cx="1" cy="18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96" name="Line 20">
              <a:extLst>
                <a:ext uri="{FF2B5EF4-FFF2-40B4-BE49-F238E27FC236}">
                  <a16:creationId xmlns:a16="http://schemas.microsoft.com/office/drawing/2014/main" id="{63181DD4-28A8-4F36-97DB-F6D136F51BA3}"/>
                </a:ext>
              </a:extLst>
            </p:cNvPr>
            <p:cNvSpPr>
              <a:spLocks noChangeShapeType="1"/>
            </p:cNvSpPr>
            <p:nvPr/>
          </p:nvSpPr>
          <p:spPr bwMode="auto">
            <a:xfrm flipH="1">
              <a:off x="1910" y="1705"/>
              <a:ext cx="34" cy="107"/>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97" name="Line 21">
              <a:extLst>
                <a:ext uri="{FF2B5EF4-FFF2-40B4-BE49-F238E27FC236}">
                  <a16:creationId xmlns:a16="http://schemas.microsoft.com/office/drawing/2014/main" id="{1B67A070-A467-43EE-9943-E883B61F4D9C}"/>
                </a:ext>
              </a:extLst>
            </p:cNvPr>
            <p:cNvSpPr>
              <a:spLocks noChangeShapeType="1"/>
            </p:cNvSpPr>
            <p:nvPr/>
          </p:nvSpPr>
          <p:spPr bwMode="auto">
            <a:xfrm flipH="1" flipV="1">
              <a:off x="1942" y="1704"/>
              <a:ext cx="34" cy="109"/>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98" name="Line 22">
              <a:extLst>
                <a:ext uri="{FF2B5EF4-FFF2-40B4-BE49-F238E27FC236}">
                  <a16:creationId xmlns:a16="http://schemas.microsoft.com/office/drawing/2014/main" id="{8350E094-9692-4B3C-A6B5-D2AB493A173D}"/>
                </a:ext>
              </a:extLst>
            </p:cNvPr>
            <p:cNvSpPr>
              <a:spLocks noChangeShapeType="1"/>
            </p:cNvSpPr>
            <p:nvPr/>
          </p:nvSpPr>
          <p:spPr bwMode="auto">
            <a:xfrm>
              <a:off x="1966" y="1806"/>
              <a:ext cx="9" cy="5"/>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99" name="Freeform 23">
              <a:extLst>
                <a:ext uri="{FF2B5EF4-FFF2-40B4-BE49-F238E27FC236}">
                  <a16:creationId xmlns:a16="http://schemas.microsoft.com/office/drawing/2014/main" id="{0C47F76F-E44C-4586-B9D4-CE6949BD73AE}"/>
                </a:ext>
              </a:extLst>
            </p:cNvPr>
            <p:cNvSpPr>
              <a:spLocks noChangeArrowheads="1"/>
            </p:cNvSpPr>
            <p:nvPr/>
          </p:nvSpPr>
          <p:spPr bwMode="auto">
            <a:xfrm>
              <a:off x="1912" y="1801"/>
              <a:ext cx="55" cy="33"/>
            </a:xfrm>
            <a:custGeom>
              <a:avLst/>
              <a:gdLst>
                <a:gd name="T0" fmla="*/ 240 w 241"/>
                <a:gd name="T1" fmla="*/ 84 h 147"/>
                <a:gd name="T2" fmla="*/ 201 w 241"/>
                <a:gd name="T3" fmla="*/ 26 h 147"/>
                <a:gd name="T4" fmla="*/ 160 w 241"/>
                <a:gd name="T5" fmla="*/ 0 h 147"/>
                <a:gd name="T6" fmla="*/ 121 w 241"/>
                <a:gd name="T7" fmla="*/ 0 h 147"/>
                <a:gd name="T8" fmla="*/ 71 w 241"/>
                <a:gd name="T9" fmla="*/ 26 h 147"/>
                <a:gd name="T10" fmla="*/ 40 w 241"/>
                <a:gd name="T11" fmla="*/ 84 h 147"/>
                <a:gd name="T12" fmla="*/ 0 w 241"/>
                <a:gd name="T13" fmla="*/ 146 h 147"/>
              </a:gdLst>
              <a:ahLst/>
              <a:cxnLst>
                <a:cxn ang="0">
                  <a:pos x="T0" y="T1"/>
                </a:cxn>
                <a:cxn ang="0">
                  <a:pos x="T2" y="T3"/>
                </a:cxn>
                <a:cxn ang="0">
                  <a:pos x="T4" y="T5"/>
                </a:cxn>
                <a:cxn ang="0">
                  <a:pos x="T6" y="T7"/>
                </a:cxn>
                <a:cxn ang="0">
                  <a:pos x="T8" y="T9"/>
                </a:cxn>
                <a:cxn ang="0">
                  <a:pos x="T10" y="T11"/>
                </a:cxn>
                <a:cxn ang="0">
                  <a:pos x="T12" y="T13"/>
                </a:cxn>
              </a:cxnLst>
              <a:rect l="0" t="0" r="r" b="b"/>
              <a:pathLst>
                <a:path w="241" h="147">
                  <a:moveTo>
                    <a:pt x="240" y="84"/>
                  </a:moveTo>
                  <a:lnTo>
                    <a:pt x="201" y="26"/>
                  </a:lnTo>
                  <a:lnTo>
                    <a:pt x="160" y="0"/>
                  </a:lnTo>
                  <a:lnTo>
                    <a:pt x="121" y="0"/>
                  </a:lnTo>
                  <a:lnTo>
                    <a:pt x="71" y="26"/>
                  </a:lnTo>
                  <a:lnTo>
                    <a:pt x="40" y="84"/>
                  </a:lnTo>
                  <a:lnTo>
                    <a:pt x="0" y="146"/>
                  </a:lnTo>
                </a:path>
              </a:pathLst>
            </a:custGeom>
            <a:noFill/>
            <a:ln w="1260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00" name="Freeform 24">
              <a:extLst>
                <a:ext uri="{FF2B5EF4-FFF2-40B4-BE49-F238E27FC236}">
                  <a16:creationId xmlns:a16="http://schemas.microsoft.com/office/drawing/2014/main" id="{DF2FC20E-B1ED-4372-A327-793D26C226A2}"/>
                </a:ext>
              </a:extLst>
            </p:cNvPr>
            <p:cNvSpPr>
              <a:spLocks noChangeArrowheads="1"/>
            </p:cNvSpPr>
            <p:nvPr/>
          </p:nvSpPr>
          <p:spPr bwMode="auto">
            <a:xfrm>
              <a:off x="1918" y="1720"/>
              <a:ext cx="50" cy="84"/>
            </a:xfrm>
            <a:custGeom>
              <a:avLst/>
              <a:gdLst>
                <a:gd name="T0" fmla="*/ 0 w 222"/>
                <a:gd name="T1" fmla="*/ 371 h 372"/>
                <a:gd name="T2" fmla="*/ 110 w 222"/>
                <a:gd name="T3" fmla="*/ 0 h 372"/>
                <a:gd name="T4" fmla="*/ 221 w 222"/>
                <a:gd name="T5" fmla="*/ 371 h 372"/>
                <a:gd name="T6" fmla="*/ 181 w 222"/>
                <a:gd name="T7" fmla="*/ 349 h 372"/>
                <a:gd name="T8" fmla="*/ 130 w 222"/>
                <a:gd name="T9" fmla="*/ 349 h 372"/>
                <a:gd name="T10" fmla="*/ 81 w 222"/>
                <a:gd name="T11" fmla="*/ 349 h 372"/>
                <a:gd name="T12" fmla="*/ 40 w 222"/>
                <a:gd name="T13" fmla="*/ 349 h 372"/>
                <a:gd name="T14" fmla="*/ 0 w 222"/>
                <a:gd name="T15" fmla="*/ 371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2" h="372">
                  <a:moveTo>
                    <a:pt x="0" y="371"/>
                  </a:moveTo>
                  <a:lnTo>
                    <a:pt x="110" y="0"/>
                  </a:lnTo>
                  <a:lnTo>
                    <a:pt x="221" y="371"/>
                  </a:lnTo>
                  <a:lnTo>
                    <a:pt x="181" y="349"/>
                  </a:lnTo>
                  <a:lnTo>
                    <a:pt x="130" y="349"/>
                  </a:lnTo>
                  <a:lnTo>
                    <a:pt x="81" y="349"/>
                  </a:lnTo>
                  <a:lnTo>
                    <a:pt x="40" y="349"/>
                  </a:lnTo>
                  <a:lnTo>
                    <a:pt x="0" y="371"/>
                  </a:lnTo>
                </a:path>
              </a:pathLst>
            </a:custGeom>
            <a:noFill/>
            <a:ln w="1260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01" name="Freeform 25">
              <a:extLst>
                <a:ext uri="{FF2B5EF4-FFF2-40B4-BE49-F238E27FC236}">
                  <a16:creationId xmlns:a16="http://schemas.microsoft.com/office/drawing/2014/main" id="{218D26F4-F791-42D3-BF38-58F100B75857}"/>
                </a:ext>
              </a:extLst>
            </p:cNvPr>
            <p:cNvSpPr>
              <a:spLocks noChangeArrowheads="1"/>
            </p:cNvSpPr>
            <p:nvPr/>
          </p:nvSpPr>
          <p:spPr bwMode="auto">
            <a:xfrm>
              <a:off x="1927" y="1734"/>
              <a:ext cx="39" cy="63"/>
            </a:xfrm>
            <a:custGeom>
              <a:avLst/>
              <a:gdLst>
                <a:gd name="T0" fmla="*/ 0 w 170"/>
                <a:gd name="T1" fmla="*/ 278 h 279"/>
                <a:gd name="T2" fmla="*/ 79 w 170"/>
                <a:gd name="T3" fmla="*/ 0 h 279"/>
                <a:gd name="T4" fmla="*/ 169 w 170"/>
                <a:gd name="T5" fmla="*/ 278 h 279"/>
                <a:gd name="T6" fmla="*/ 119 w 170"/>
                <a:gd name="T7" fmla="*/ 265 h 279"/>
                <a:gd name="T8" fmla="*/ 79 w 170"/>
                <a:gd name="T9" fmla="*/ 265 h 279"/>
                <a:gd name="T10" fmla="*/ 39 w 170"/>
                <a:gd name="T11" fmla="*/ 265 h 279"/>
                <a:gd name="T12" fmla="*/ 0 w 170"/>
                <a:gd name="T13" fmla="*/ 278 h 279"/>
                <a:gd name="T14" fmla="*/ 19 w 170"/>
                <a:gd name="T15" fmla="*/ 256 h 279"/>
                <a:gd name="T16" fmla="*/ 79 w 170"/>
                <a:gd name="T17" fmla="*/ 61 h 279"/>
                <a:gd name="T18" fmla="*/ 139 w 170"/>
                <a:gd name="T19" fmla="*/ 256 h 279"/>
                <a:gd name="T20" fmla="*/ 99 w 170"/>
                <a:gd name="T21" fmla="*/ 247 h 279"/>
                <a:gd name="T22" fmla="*/ 59 w 170"/>
                <a:gd name="T23" fmla="*/ 247 h 279"/>
                <a:gd name="T24" fmla="*/ 19 w 170"/>
                <a:gd name="T25" fmla="*/ 256 h 279"/>
                <a:gd name="T26" fmla="*/ 49 w 170"/>
                <a:gd name="T27" fmla="*/ 238 h 279"/>
                <a:gd name="T28" fmla="*/ 79 w 170"/>
                <a:gd name="T29" fmla="*/ 114 h 279"/>
                <a:gd name="T30" fmla="*/ 109 w 170"/>
                <a:gd name="T31" fmla="*/ 238 h 279"/>
                <a:gd name="T32" fmla="*/ 49 w 170"/>
                <a:gd name="T33" fmla="*/ 238 h 279"/>
                <a:gd name="T34" fmla="*/ 70 w 170"/>
                <a:gd name="T35" fmla="*/ 221 h 279"/>
                <a:gd name="T36" fmla="*/ 79 w 170"/>
                <a:gd name="T37" fmla="*/ 176 h 279"/>
                <a:gd name="T38" fmla="*/ 89 w 170"/>
                <a:gd name="T39" fmla="*/ 221 h 279"/>
                <a:gd name="T40" fmla="*/ 70 w 170"/>
                <a:gd name="T41" fmla="*/ 221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79">
                  <a:moveTo>
                    <a:pt x="0" y="278"/>
                  </a:moveTo>
                  <a:lnTo>
                    <a:pt x="79" y="0"/>
                  </a:lnTo>
                  <a:lnTo>
                    <a:pt x="169" y="278"/>
                  </a:lnTo>
                  <a:lnTo>
                    <a:pt x="119" y="265"/>
                  </a:lnTo>
                  <a:lnTo>
                    <a:pt x="79" y="265"/>
                  </a:lnTo>
                  <a:lnTo>
                    <a:pt x="39" y="265"/>
                  </a:lnTo>
                  <a:lnTo>
                    <a:pt x="0" y="278"/>
                  </a:lnTo>
                  <a:lnTo>
                    <a:pt x="19" y="256"/>
                  </a:lnTo>
                  <a:lnTo>
                    <a:pt x="79" y="61"/>
                  </a:lnTo>
                  <a:lnTo>
                    <a:pt x="139" y="256"/>
                  </a:lnTo>
                  <a:lnTo>
                    <a:pt x="99" y="247"/>
                  </a:lnTo>
                  <a:lnTo>
                    <a:pt x="59" y="247"/>
                  </a:lnTo>
                  <a:lnTo>
                    <a:pt x="19" y="256"/>
                  </a:lnTo>
                  <a:lnTo>
                    <a:pt x="49" y="238"/>
                  </a:lnTo>
                  <a:lnTo>
                    <a:pt x="79" y="114"/>
                  </a:lnTo>
                  <a:lnTo>
                    <a:pt x="109" y="238"/>
                  </a:lnTo>
                  <a:lnTo>
                    <a:pt x="49" y="238"/>
                  </a:lnTo>
                  <a:lnTo>
                    <a:pt x="70" y="221"/>
                  </a:lnTo>
                  <a:lnTo>
                    <a:pt x="79" y="176"/>
                  </a:lnTo>
                  <a:lnTo>
                    <a:pt x="89" y="221"/>
                  </a:lnTo>
                  <a:lnTo>
                    <a:pt x="70" y="221"/>
                  </a:lnTo>
                </a:path>
              </a:pathLst>
            </a:custGeom>
            <a:noFill/>
            <a:ln w="1260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02" name="Line 26">
              <a:extLst>
                <a:ext uri="{FF2B5EF4-FFF2-40B4-BE49-F238E27FC236}">
                  <a16:creationId xmlns:a16="http://schemas.microsoft.com/office/drawing/2014/main" id="{4E2B0174-03AC-4CC2-8562-440C754EA85D}"/>
                </a:ext>
              </a:extLst>
            </p:cNvPr>
            <p:cNvSpPr>
              <a:spLocks noChangeShapeType="1"/>
            </p:cNvSpPr>
            <p:nvPr/>
          </p:nvSpPr>
          <p:spPr bwMode="auto">
            <a:xfrm flipV="1">
              <a:off x="1943" y="1411"/>
              <a:ext cx="32" cy="106"/>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03" name="Line 27">
              <a:extLst>
                <a:ext uri="{FF2B5EF4-FFF2-40B4-BE49-F238E27FC236}">
                  <a16:creationId xmlns:a16="http://schemas.microsoft.com/office/drawing/2014/main" id="{956BDDBB-3618-4C6C-B9D6-09A1D213EA95}"/>
                </a:ext>
              </a:extLst>
            </p:cNvPr>
            <p:cNvSpPr>
              <a:spLocks noChangeShapeType="1"/>
            </p:cNvSpPr>
            <p:nvPr/>
          </p:nvSpPr>
          <p:spPr bwMode="auto">
            <a:xfrm>
              <a:off x="1912" y="1412"/>
              <a:ext cx="32" cy="104"/>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04" name="Line 28">
              <a:extLst>
                <a:ext uri="{FF2B5EF4-FFF2-40B4-BE49-F238E27FC236}">
                  <a16:creationId xmlns:a16="http://schemas.microsoft.com/office/drawing/2014/main" id="{0DFE9D60-7621-4606-83B3-A073D8BAC7A3}"/>
                </a:ext>
              </a:extLst>
            </p:cNvPr>
            <p:cNvSpPr>
              <a:spLocks noChangeShapeType="1"/>
            </p:cNvSpPr>
            <p:nvPr/>
          </p:nvSpPr>
          <p:spPr bwMode="auto">
            <a:xfrm flipH="1" flipV="1">
              <a:off x="1911" y="1411"/>
              <a:ext cx="11" cy="7"/>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05" name="Freeform 29">
              <a:extLst>
                <a:ext uri="{FF2B5EF4-FFF2-40B4-BE49-F238E27FC236}">
                  <a16:creationId xmlns:a16="http://schemas.microsoft.com/office/drawing/2014/main" id="{F2B03173-914E-40BC-9668-5DC40584BC35}"/>
                </a:ext>
              </a:extLst>
            </p:cNvPr>
            <p:cNvSpPr>
              <a:spLocks noChangeArrowheads="1"/>
            </p:cNvSpPr>
            <p:nvPr/>
          </p:nvSpPr>
          <p:spPr bwMode="auto">
            <a:xfrm>
              <a:off x="1921" y="1411"/>
              <a:ext cx="55" cy="33"/>
            </a:xfrm>
            <a:custGeom>
              <a:avLst/>
              <a:gdLst>
                <a:gd name="T0" fmla="*/ 0 w 241"/>
                <a:gd name="T1" fmla="*/ 57 h 147"/>
                <a:gd name="T2" fmla="*/ 30 w 241"/>
                <a:gd name="T3" fmla="*/ 115 h 147"/>
                <a:gd name="T4" fmla="*/ 80 w 241"/>
                <a:gd name="T5" fmla="*/ 146 h 147"/>
                <a:gd name="T6" fmla="*/ 120 w 241"/>
                <a:gd name="T7" fmla="*/ 146 h 147"/>
                <a:gd name="T8" fmla="*/ 160 w 241"/>
                <a:gd name="T9" fmla="*/ 115 h 147"/>
                <a:gd name="T10" fmla="*/ 200 w 241"/>
                <a:gd name="T11" fmla="*/ 57 h 147"/>
                <a:gd name="T12" fmla="*/ 240 w 241"/>
                <a:gd name="T13" fmla="*/ 0 h 147"/>
              </a:gdLst>
              <a:ahLst/>
              <a:cxnLst>
                <a:cxn ang="0">
                  <a:pos x="T0" y="T1"/>
                </a:cxn>
                <a:cxn ang="0">
                  <a:pos x="T2" y="T3"/>
                </a:cxn>
                <a:cxn ang="0">
                  <a:pos x="T4" y="T5"/>
                </a:cxn>
                <a:cxn ang="0">
                  <a:pos x="T6" y="T7"/>
                </a:cxn>
                <a:cxn ang="0">
                  <a:pos x="T8" y="T9"/>
                </a:cxn>
                <a:cxn ang="0">
                  <a:pos x="T10" y="T11"/>
                </a:cxn>
                <a:cxn ang="0">
                  <a:pos x="T12" y="T13"/>
                </a:cxn>
              </a:cxnLst>
              <a:rect l="0" t="0" r="r" b="b"/>
              <a:pathLst>
                <a:path w="241" h="147">
                  <a:moveTo>
                    <a:pt x="0" y="57"/>
                  </a:moveTo>
                  <a:lnTo>
                    <a:pt x="30" y="115"/>
                  </a:lnTo>
                  <a:lnTo>
                    <a:pt x="80" y="146"/>
                  </a:lnTo>
                  <a:lnTo>
                    <a:pt x="120" y="146"/>
                  </a:lnTo>
                  <a:lnTo>
                    <a:pt x="160" y="115"/>
                  </a:lnTo>
                  <a:lnTo>
                    <a:pt x="200" y="57"/>
                  </a:lnTo>
                  <a:lnTo>
                    <a:pt x="240" y="0"/>
                  </a:lnTo>
                </a:path>
              </a:pathLst>
            </a:custGeom>
            <a:noFill/>
            <a:ln w="1260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06" name="Freeform 30">
              <a:extLst>
                <a:ext uri="{FF2B5EF4-FFF2-40B4-BE49-F238E27FC236}">
                  <a16:creationId xmlns:a16="http://schemas.microsoft.com/office/drawing/2014/main" id="{AE2C086A-3B3A-4B3D-8FF7-339D3D69AD87}"/>
                </a:ext>
              </a:extLst>
            </p:cNvPr>
            <p:cNvSpPr>
              <a:spLocks noChangeArrowheads="1"/>
            </p:cNvSpPr>
            <p:nvPr/>
          </p:nvSpPr>
          <p:spPr bwMode="auto">
            <a:xfrm>
              <a:off x="1918" y="1421"/>
              <a:ext cx="50" cy="84"/>
            </a:xfrm>
            <a:custGeom>
              <a:avLst/>
              <a:gdLst>
                <a:gd name="T0" fmla="*/ 221 w 222"/>
                <a:gd name="T1" fmla="*/ 0 h 372"/>
                <a:gd name="T2" fmla="*/ 110 w 222"/>
                <a:gd name="T3" fmla="*/ 371 h 372"/>
                <a:gd name="T4" fmla="*/ 0 w 222"/>
                <a:gd name="T5" fmla="*/ 0 h 372"/>
                <a:gd name="T6" fmla="*/ 40 w 222"/>
                <a:gd name="T7" fmla="*/ 8 h 372"/>
                <a:gd name="T8" fmla="*/ 81 w 222"/>
                <a:gd name="T9" fmla="*/ 26 h 372"/>
                <a:gd name="T10" fmla="*/ 130 w 222"/>
                <a:gd name="T11" fmla="*/ 26 h 372"/>
                <a:gd name="T12" fmla="*/ 181 w 222"/>
                <a:gd name="T13" fmla="*/ 8 h 372"/>
                <a:gd name="T14" fmla="*/ 221 w 222"/>
                <a:gd name="T15" fmla="*/ 0 h 372"/>
                <a:gd name="T16" fmla="*/ 200 w 222"/>
                <a:gd name="T17" fmla="*/ 26 h 372"/>
                <a:gd name="T18" fmla="*/ 110 w 222"/>
                <a:gd name="T19" fmla="*/ 305 h 372"/>
                <a:gd name="T20" fmla="*/ 30 w 222"/>
                <a:gd name="T21" fmla="*/ 26 h 372"/>
                <a:gd name="T22" fmla="*/ 71 w 222"/>
                <a:gd name="T23" fmla="*/ 35 h 372"/>
                <a:gd name="T24" fmla="*/ 110 w 222"/>
                <a:gd name="T25" fmla="*/ 44 h 372"/>
                <a:gd name="T26" fmla="*/ 151 w 222"/>
                <a:gd name="T27" fmla="*/ 35 h 372"/>
                <a:gd name="T28" fmla="*/ 200 w 222"/>
                <a:gd name="T29" fmla="*/ 26 h 372"/>
                <a:gd name="T30" fmla="*/ 171 w 222"/>
                <a:gd name="T31" fmla="*/ 44 h 372"/>
                <a:gd name="T32" fmla="*/ 110 w 222"/>
                <a:gd name="T33" fmla="*/ 243 h 372"/>
                <a:gd name="T34" fmla="*/ 50 w 222"/>
                <a:gd name="T35" fmla="*/ 44 h 372"/>
                <a:gd name="T36" fmla="*/ 91 w 222"/>
                <a:gd name="T37" fmla="*/ 53 h 372"/>
                <a:gd name="T38" fmla="*/ 130 w 222"/>
                <a:gd name="T39" fmla="*/ 53 h 372"/>
                <a:gd name="T40" fmla="*/ 171 w 222"/>
                <a:gd name="T41" fmla="*/ 44 h 372"/>
                <a:gd name="T42" fmla="*/ 141 w 222"/>
                <a:gd name="T43" fmla="*/ 70 h 372"/>
                <a:gd name="T44" fmla="*/ 110 w 222"/>
                <a:gd name="T45" fmla="*/ 190 h 372"/>
                <a:gd name="T46" fmla="*/ 81 w 222"/>
                <a:gd name="T47" fmla="*/ 70 h 372"/>
                <a:gd name="T48" fmla="*/ 141 w 222"/>
                <a:gd name="T49" fmla="*/ 70 h 372"/>
                <a:gd name="T50" fmla="*/ 120 w 222"/>
                <a:gd name="T51" fmla="*/ 79 h 372"/>
                <a:gd name="T52" fmla="*/ 110 w 222"/>
                <a:gd name="T53" fmla="*/ 123 h 372"/>
                <a:gd name="T54" fmla="*/ 100 w 222"/>
                <a:gd name="T55" fmla="*/ 79 h 372"/>
                <a:gd name="T56" fmla="*/ 120 w 222"/>
                <a:gd name="T57" fmla="*/ 79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2" h="372">
                  <a:moveTo>
                    <a:pt x="221" y="0"/>
                  </a:moveTo>
                  <a:lnTo>
                    <a:pt x="110" y="371"/>
                  </a:lnTo>
                  <a:lnTo>
                    <a:pt x="0" y="0"/>
                  </a:lnTo>
                  <a:lnTo>
                    <a:pt x="40" y="8"/>
                  </a:lnTo>
                  <a:lnTo>
                    <a:pt x="81" y="26"/>
                  </a:lnTo>
                  <a:lnTo>
                    <a:pt x="130" y="26"/>
                  </a:lnTo>
                  <a:lnTo>
                    <a:pt x="181" y="8"/>
                  </a:lnTo>
                  <a:lnTo>
                    <a:pt x="221" y="0"/>
                  </a:lnTo>
                  <a:lnTo>
                    <a:pt x="200" y="26"/>
                  </a:lnTo>
                  <a:lnTo>
                    <a:pt x="110" y="305"/>
                  </a:lnTo>
                  <a:lnTo>
                    <a:pt x="30" y="26"/>
                  </a:lnTo>
                  <a:lnTo>
                    <a:pt x="71" y="35"/>
                  </a:lnTo>
                  <a:lnTo>
                    <a:pt x="110" y="44"/>
                  </a:lnTo>
                  <a:lnTo>
                    <a:pt x="151" y="35"/>
                  </a:lnTo>
                  <a:lnTo>
                    <a:pt x="200" y="26"/>
                  </a:lnTo>
                  <a:lnTo>
                    <a:pt x="171" y="44"/>
                  </a:lnTo>
                  <a:lnTo>
                    <a:pt x="110" y="243"/>
                  </a:lnTo>
                  <a:lnTo>
                    <a:pt x="50" y="44"/>
                  </a:lnTo>
                  <a:lnTo>
                    <a:pt x="91" y="53"/>
                  </a:lnTo>
                  <a:lnTo>
                    <a:pt x="130" y="53"/>
                  </a:lnTo>
                  <a:lnTo>
                    <a:pt x="171" y="44"/>
                  </a:lnTo>
                  <a:lnTo>
                    <a:pt x="141" y="70"/>
                  </a:lnTo>
                  <a:lnTo>
                    <a:pt x="110" y="190"/>
                  </a:lnTo>
                  <a:lnTo>
                    <a:pt x="81" y="70"/>
                  </a:lnTo>
                  <a:lnTo>
                    <a:pt x="141" y="70"/>
                  </a:lnTo>
                  <a:lnTo>
                    <a:pt x="120" y="79"/>
                  </a:lnTo>
                  <a:lnTo>
                    <a:pt x="110" y="123"/>
                  </a:lnTo>
                  <a:lnTo>
                    <a:pt x="100" y="79"/>
                  </a:lnTo>
                  <a:lnTo>
                    <a:pt x="120" y="79"/>
                  </a:lnTo>
                </a:path>
              </a:pathLst>
            </a:custGeom>
            <a:noFill/>
            <a:ln w="1260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07" name="Freeform 31">
              <a:extLst>
                <a:ext uri="{FF2B5EF4-FFF2-40B4-BE49-F238E27FC236}">
                  <a16:creationId xmlns:a16="http://schemas.microsoft.com/office/drawing/2014/main" id="{630527D3-B34B-4A63-9BAF-136A82B11317}"/>
                </a:ext>
              </a:extLst>
            </p:cNvPr>
            <p:cNvSpPr>
              <a:spLocks noChangeArrowheads="1"/>
            </p:cNvSpPr>
            <p:nvPr/>
          </p:nvSpPr>
          <p:spPr bwMode="auto">
            <a:xfrm>
              <a:off x="1495" y="2595"/>
              <a:ext cx="37" cy="64"/>
            </a:xfrm>
            <a:custGeom>
              <a:avLst/>
              <a:gdLst>
                <a:gd name="T0" fmla="*/ 160 w 161"/>
                <a:gd name="T1" fmla="*/ 0 h 284"/>
                <a:gd name="T2" fmla="*/ 109 w 161"/>
                <a:gd name="T3" fmla="*/ 0 h 284"/>
                <a:gd name="T4" fmla="*/ 19 w 161"/>
                <a:gd name="T5" fmla="*/ 8 h 284"/>
                <a:gd name="T6" fmla="*/ 0 w 161"/>
                <a:gd name="T7" fmla="*/ 53 h 284"/>
                <a:gd name="T8" fmla="*/ 0 w 161"/>
                <a:gd name="T9" fmla="*/ 283 h 284"/>
              </a:gdLst>
              <a:ahLst/>
              <a:cxnLst>
                <a:cxn ang="0">
                  <a:pos x="T0" y="T1"/>
                </a:cxn>
                <a:cxn ang="0">
                  <a:pos x="T2" y="T3"/>
                </a:cxn>
                <a:cxn ang="0">
                  <a:pos x="T4" y="T5"/>
                </a:cxn>
                <a:cxn ang="0">
                  <a:pos x="T6" y="T7"/>
                </a:cxn>
                <a:cxn ang="0">
                  <a:pos x="T8" y="T9"/>
                </a:cxn>
              </a:cxnLst>
              <a:rect l="0" t="0" r="r" b="b"/>
              <a:pathLst>
                <a:path w="161" h="284">
                  <a:moveTo>
                    <a:pt x="160" y="0"/>
                  </a:moveTo>
                  <a:lnTo>
                    <a:pt x="109" y="0"/>
                  </a:lnTo>
                  <a:lnTo>
                    <a:pt x="19" y="8"/>
                  </a:lnTo>
                  <a:lnTo>
                    <a:pt x="0" y="53"/>
                  </a:lnTo>
                  <a:lnTo>
                    <a:pt x="0" y="28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08" name="Line 32">
              <a:extLst>
                <a:ext uri="{FF2B5EF4-FFF2-40B4-BE49-F238E27FC236}">
                  <a16:creationId xmlns:a16="http://schemas.microsoft.com/office/drawing/2014/main" id="{BDB462E0-657C-47FB-91B3-2330CCC75EA1}"/>
                </a:ext>
              </a:extLst>
            </p:cNvPr>
            <p:cNvSpPr>
              <a:spLocks noChangeShapeType="1"/>
            </p:cNvSpPr>
            <p:nvPr/>
          </p:nvSpPr>
          <p:spPr bwMode="auto">
            <a:xfrm>
              <a:off x="1485" y="2613"/>
              <a:ext cx="25"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09" name="Line 33">
              <a:extLst>
                <a:ext uri="{FF2B5EF4-FFF2-40B4-BE49-F238E27FC236}">
                  <a16:creationId xmlns:a16="http://schemas.microsoft.com/office/drawing/2014/main" id="{06C70F88-0331-4EFC-9A8A-1156EAA93BDF}"/>
                </a:ext>
              </a:extLst>
            </p:cNvPr>
            <p:cNvSpPr>
              <a:spLocks noChangeShapeType="1"/>
            </p:cNvSpPr>
            <p:nvPr/>
          </p:nvSpPr>
          <p:spPr bwMode="auto">
            <a:xfrm>
              <a:off x="1561" y="2648"/>
              <a:ext cx="7"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10" name="Freeform 34">
              <a:extLst>
                <a:ext uri="{FF2B5EF4-FFF2-40B4-BE49-F238E27FC236}">
                  <a16:creationId xmlns:a16="http://schemas.microsoft.com/office/drawing/2014/main" id="{599D042A-4A12-49F7-B3C1-769760DD6B9B}"/>
                </a:ext>
              </a:extLst>
            </p:cNvPr>
            <p:cNvSpPr>
              <a:spLocks noChangeArrowheads="1"/>
            </p:cNvSpPr>
            <p:nvPr/>
          </p:nvSpPr>
          <p:spPr bwMode="auto">
            <a:xfrm>
              <a:off x="1527" y="2646"/>
              <a:ext cx="41" cy="44"/>
            </a:xfrm>
            <a:custGeom>
              <a:avLst/>
              <a:gdLst>
                <a:gd name="T0" fmla="*/ 148 w 180"/>
                <a:gd name="T1" fmla="*/ 8 h 196"/>
                <a:gd name="T2" fmla="*/ 119 w 180"/>
                <a:gd name="T3" fmla="*/ 0 h 196"/>
                <a:gd name="T4" fmla="*/ 70 w 180"/>
                <a:gd name="T5" fmla="*/ 0 h 196"/>
                <a:gd name="T6" fmla="*/ 39 w 180"/>
                <a:gd name="T7" fmla="*/ 8 h 196"/>
                <a:gd name="T8" fmla="*/ 9 w 180"/>
                <a:gd name="T9" fmla="*/ 35 h 196"/>
                <a:gd name="T10" fmla="*/ 0 w 180"/>
                <a:gd name="T11" fmla="*/ 80 h 196"/>
                <a:gd name="T12" fmla="*/ 0 w 180"/>
                <a:gd name="T13" fmla="*/ 111 h 196"/>
                <a:gd name="T14" fmla="*/ 9 w 180"/>
                <a:gd name="T15" fmla="*/ 155 h 196"/>
                <a:gd name="T16" fmla="*/ 39 w 180"/>
                <a:gd name="T17" fmla="*/ 182 h 196"/>
                <a:gd name="T18" fmla="*/ 70 w 180"/>
                <a:gd name="T19" fmla="*/ 195 h 196"/>
                <a:gd name="T20" fmla="*/ 119 w 180"/>
                <a:gd name="T21" fmla="*/ 195 h 196"/>
                <a:gd name="T22" fmla="*/ 148 w 180"/>
                <a:gd name="T23" fmla="*/ 182 h 196"/>
                <a:gd name="T24" fmla="*/ 179 w 180"/>
                <a:gd name="T25" fmla="*/ 15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0" h="196">
                  <a:moveTo>
                    <a:pt x="148" y="8"/>
                  </a:moveTo>
                  <a:lnTo>
                    <a:pt x="119" y="0"/>
                  </a:lnTo>
                  <a:lnTo>
                    <a:pt x="70" y="0"/>
                  </a:lnTo>
                  <a:lnTo>
                    <a:pt x="39" y="8"/>
                  </a:lnTo>
                  <a:lnTo>
                    <a:pt x="9" y="35"/>
                  </a:lnTo>
                  <a:lnTo>
                    <a:pt x="0" y="80"/>
                  </a:lnTo>
                  <a:lnTo>
                    <a:pt x="0" y="111"/>
                  </a:lnTo>
                  <a:lnTo>
                    <a:pt x="9" y="155"/>
                  </a:lnTo>
                  <a:lnTo>
                    <a:pt x="39" y="182"/>
                  </a:lnTo>
                  <a:lnTo>
                    <a:pt x="70" y="195"/>
                  </a:lnTo>
                  <a:lnTo>
                    <a:pt x="119" y="195"/>
                  </a:lnTo>
                  <a:lnTo>
                    <a:pt x="148" y="182"/>
                  </a:lnTo>
                  <a:lnTo>
                    <a:pt x="179"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11" name="Freeform 35">
              <a:extLst>
                <a:ext uri="{FF2B5EF4-FFF2-40B4-BE49-F238E27FC236}">
                  <a16:creationId xmlns:a16="http://schemas.microsoft.com/office/drawing/2014/main" id="{DAEA1E8A-FAB5-48E7-ACCF-DAEAE128C468}"/>
                </a:ext>
              </a:extLst>
            </p:cNvPr>
            <p:cNvSpPr>
              <a:spLocks noChangeArrowheads="1"/>
            </p:cNvSpPr>
            <p:nvPr/>
          </p:nvSpPr>
          <p:spPr bwMode="auto">
            <a:xfrm>
              <a:off x="2094" y="2614"/>
              <a:ext cx="45" cy="64"/>
            </a:xfrm>
            <a:custGeom>
              <a:avLst/>
              <a:gdLst>
                <a:gd name="T0" fmla="*/ 0 w 200"/>
                <a:gd name="T1" fmla="*/ 283 h 284"/>
                <a:gd name="T2" fmla="*/ 0 w 200"/>
                <a:gd name="T3" fmla="*/ 0 h 284"/>
                <a:gd name="T4" fmla="*/ 199 w 200"/>
                <a:gd name="T5" fmla="*/ 0 h 284"/>
              </a:gdLst>
              <a:ahLst/>
              <a:cxnLst>
                <a:cxn ang="0">
                  <a:pos x="T0" y="T1"/>
                </a:cxn>
                <a:cxn ang="0">
                  <a:pos x="T2" y="T3"/>
                </a:cxn>
                <a:cxn ang="0">
                  <a:pos x="T4" y="T5"/>
                </a:cxn>
              </a:cxnLst>
              <a:rect l="0" t="0" r="r" b="b"/>
              <a:pathLst>
                <a:path w="200" h="284">
                  <a:moveTo>
                    <a:pt x="0" y="283"/>
                  </a:moveTo>
                  <a:lnTo>
                    <a:pt x="0" y="0"/>
                  </a:lnTo>
                  <a:lnTo>
                    <a:pt x="19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12" name="Line 36">
              <a:extLst>
                <a:ext uri="{FF2B5EF4-FFF2-40B4-BE49-F238E27FC236}">
                  <a16:creationId xmlns:a16="http://schemas.microsoft.com/office/drawing/2014/main" id="{37BFD875-D0B5-436D-93B5-21787D3047FE}"/>
                </a:ext>
              </a:extLst>
            </p:cNvPr>
            <p:cNvSpPr>
              <a:spLocks noChangeShapeType="1"/>
            </p:cNvSpPr>
            <p:nvPr/>
          </p:nvSpPr>
          <p:spPr bwMode="auto">
            <a:xfrm flipH="1">
              <a:off x="2093" y="2645"/>
              <a:ext cx="2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13" name="Line 37">
              <a:extLst>
                <a:ext uri="{FF2B5EF4-FFF2-40B4-BE49-F238E27FC236}">
                  <a16:creationId xmlns:a16="http://schemas.microsoft.com/office/drawing/2014/main" id="{21EA9BC1-7A1B-43F7-8815-F6A506FDD25B}"/>
                </a:ext>
              </a:extLst>
            </p:cNvPr>
            <p:cNvSpPr>
              <a:spLocks noChangeShapeType="1"/>
            </p:cNvSpPr>
            <p:nvPr/>
          </p:nvSpPr>
          <p:spPr bwMode="auto">
            <a:xfrm>
              <a:off x="2158" y="2635"/>
              <a:ext cx="1" cy="4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14" name="Freeform 38">
              <a:extLst>
                <a:ext uri="{FF2B5EF4-FFF2-40B4-BE49-F238E27FC236}">
                  <a16:creationId xmlns:a16="http://schemas.microsoft.com/office/drawing/2014/main" id="{40DF5998-F550-4F0B-8061-329BED12339E}"/>
                </a:ext>
              </a:extLst>
            </p:cNvPr>
            <p:cNvSpPr>
              <a:spLocks noChangeArrowheads="1"/>
            </p:cNvSpPr>
            <p:nvPr/>
          </p:nvSpPr>
          <p:spPr bwMode="auto">
            <a:xfrm>
              <a:off x="2158" y="2636"/>
              <a:ext cx="37" cy="31"/>
            </a:xfrm>
            <a:custGeom>
              <a:avLst/>
              <a:gdLst>
                <a:gd name="T0" fmla="*/ 0 w 161"/>
                <a:gd name="T1" fmla="*/ 137 h 138"/>
                <a:gd name="T2" fmla="*/ 9 w 161"/>
                <a:gd name="T3" fmla="*/ 66 h 138"/>
                <a:gd name="T4" fmla="*/ 50 w 161"/>
                <a:gd name="T5" fmla="*/ 26 h 138"/>
                <a:gd name="T6" fmla="*/ 90 w 161"/>
                <a:gd name="T7" fmla="*/ 0 h 138"/>
                <a:gd name="T8" fmla="*/ 160 w 161"/>
                <a:gd name="T9" fmla="*/ 0 h 138"/>
              </a:gdLst>
              <a:ahLst/>
              <a:cxnLst>
                <a:cxn ang="0">
                  <a:pos x="T0" y="T1"/>
                </a:cxn>
                <a:cxn ang="0">
                  <a:pos x="T2" y="T3"/>
                </a:cxn>
                <a:cxn ang="0">
                  <a:pos x="T4" y="T5"/>
                </a:cxn>
                <a:cxn ang="0">
                  <a:pos x="T6" y="T7"/>
                </a:cxn>
                <a:cxn ang="0">
                  <a:pos x="T8" y="T9"/>
                </a:cxn>
              </a:cxnLst>
              <a:rect l="0" t="0" r="r" b="b"/>
              <a:pathLst>
                <a:path w="161" h="138">
                  <a:moveTo>
                    <a:pt x="0" y="137"/>
                  </a:moveTo>
                  <a:lnTo>
                    <a:pt x="9" y="66"/>
                  </a:lnTo>
                  <a:lnTo>
                    <a:pt x="50" y="26"/>
                  </a:lnTo>
                  <a:lnTo>
                    <a:pt x="90" y="0"/>
                  </a:lnTo>
                  <a:lnTo>
                    <a:pt x="16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15" name="Freeform 39">
              <a:extLst>
                <a:ext uri="{FF2B5EF4-FFF2-40B4-BE49-F238E27FC236}">
                  <a16:creationId xmlns:a16="http://schemas.microsoft.com/office/drawing/2014/main" id="{FD94A27B-CCE9-4591-87C0-75026AD17CC5}"/>
                </a:ext>
              </a:extLst>
            </p:cNvPr>
            <p:cNvSpPr>
              <a:spLocks noChangeArrowheads="1"/>
            </p:cNvSpPr>
            <p:nvPr/>
          </p:nvSpPr>
          <p:spPr bwMode="auto">
            <a:xfrm>
              <a:off x="2201" y="2635"/>
              <a:ext cx="43" cy="43"/>
            </a:xfrm>
            <a:custGeom>
              <a:avLst/>
              <a:gdLst>
                <a:gd name="T0" fmla="*/ 0 w 190"/>
                <a:gd name="T1" fmla="*/ 84 h 191"/>
                <a:gd name="T2" fmla="*/ 189 w 190"/>
                <a:gd name="T3" fmla="*/ 84 h 191"/>
                <a:gd name="T4" fmla="*/ 189 w 190"/>
                <a:gd name="T5" fmla="*/ 57 h 191"/>
                <a:gd name="T6" fmla="*/ 179 w 190"/>
                <a:gd name="T7" fmla="*/ 31 h 191"/>
                <a:gd name="T8" fmla="*/ 159 w 190"/>
                <a:gd name="T9" fmla="*/ 13 h 191"/>
                <a:gd name="T10" fmla="*/ 129 w 190"/>
                <a:gd name="T11" fmla="*/ 0 h 191"/>
                <a:gd name="T12" fmla="*/ 79 w 190"/>
                <a:gd name="T13" fmla="*/ 0 h 191"/>
                <a:gd name="T14" fmla="*/ 49 w 190"/>
                <a:gd name="T15" fmla="*/ 13 h 191"/>
                <a:gd name="T16" fmla="*/ 19 w 190"/>
                <a:gd name="T17" fmla="*/ 39 h 191"/>
                <a:gd name="T18" fmla="*/ 0 w 190"/>
                <a:gd name="T19" fmla="*/ 84 h 191"/>
                <a:gd name="T20" fmla="*/ 0 w 190"/>
                <a:gd name="T21" fmla="*/ 110 h 191"/>
                <a:gd name="T22" fmla="*/ 19 w 190"/>
                <a:gd name="T23" fmla="*/ 155 h 191"/>
                <a:gd name="T24" fmla="*/ 49 w 190"/>
                <a:gd name="T25" fmla="*/ 172 h 191"/>
                <a:gd name="T26" fmla="*/ 79 w 190"/>
                <a:gd name="T27" fmla="*/ 190 h 191"/>
                <a:gd name="T28" fmla="*/ 129 w 190"/>
                <a:gd name="T29" fmla="*/ 190 h 191"/>
                <a:gd name="T30" fmla="*/ 159 w 190"/>
                <a:gd name="T31" fmla="*/ 172 h 191"/>
                <a:gd name="T32" fmla="*/ 189 w 190"/>
                <a:gd name="T33"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0" h="191">
                  <a:moveTo>
                    <a:pt x="0" y="84"/>
                  </a:moveTo>
                  <a:lnTo>
                    <a:pt x="189" y="84"/>
                  </a:lnTo>
                  <a:lnTo>
                    <a:pt x="189" y="57"/>
                  </a:lnTo>
                  <a:lnTo>
                    <a:pt x="179" y="31"/>
                  </a:lnTo>
                  <a:lnTo>
                    <a:pt x="159" y="13"/>
                  </a:lnTo>
                  <a:lnTo>
                    <a:pt x="129" y="0"/>
                  </a:lnTo>
                  <a:lnTo>
                    <a:pt x="79" y="0"/>
                  </a:lnTo>
                  <a:lnTo>
                    <a:pt x="49" y="13"/>
                  </a:lnTo>
                  <a:lnTo>
                    <a:pt x="19" y="39"/>
                  </a:lnTo>
                  <a:lnTo>
                    <a:pt x="0" y="84"/>
                  </a:lnTo>
                  <a:lnTo>
                    <a:pt x="0" y="110"/>
                  </a:lnTo>
                  <a:lnTo>
                    <a:pt x="19" y="155"/>
                  </a:lnTo>
                  <a:lnTo>
                    <a:pt x="49" y="172"/>
                  </a:lnTo>
                  <a:lnTo>
                    <a:pt x="79" y="190"/>
                  </a:lnTo>
                  <a:lnTo>
                    <a:pt x="129" y="190"/>
                  </a:lnTo>
                  <a:lnTo>
                    <a:pt x="159" y="172"/>
                  </a:lnTo>
                  <a:lnTo>
                    <a:pt x="189"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16" name="Freeform 40">
              <a:extLst>
                <a:ext uri="{FF2B5EF4-FFF2-40B4-BE49-F238E27FC236}">
                  <a16:creationId xmlns:a16="http://schemas.microsoft.com/office/drawing/2014/main" id="{99DEF636-FCEB-4821-844C-9DC84A0ED660}"/>
                </a:ext>
              </a:extLst>
            </p:cNvPr>
            <p:cNvSpPr>
              <a:spLocks noChangeArrowheads="1"/>
            </p:cNvSpPr>
            <p:nvPr/>
          </p:nvSpPr>
          <p:spPr bwMode="auto">
            <a:xfrm>
              <a:off x="2297" y="2635"/>
              <a:ext cx="36" cy="66"/>
            </a:xfrm>
            <a:custGeom>
              <a:avLst/>
              <a:gdLst>
                <a:gd name="T0" fmla="*/ 159 w 160"/>
                <a:gd name="T1" fmla="*/ 291 h 292"/>
                <a:gd name="T2" fmla="*/ 159 w 160"/>
                <a:gd name="T3" fmla="*/ 0 h 292"/>
                <a:gd name="T4" fmla="*/ 0 w 160"/>
                <a:gd name="T5" fmla="*/ 17 h 292"/>
                <a:gd name="T6" fmla="*/ 159 w 160"/>
                <a:gd name="T7" fmla="*/ 44 h 292"/>
              </a:gdLst>
              <a:ahLst/>
              <a:cxnLst>
                <a:cxn ang="0">
                  <a:pos x="T0" y="T1"/>
                </a:cxn>
                <a:cxn ang="0">
                  <a:pos x="T2" y="T3"/>
                </a:cxn>
                <a:cxn ang="0">
                  <a:pos x="T4" y="T5"/>
                </a:cxn>
                <a:cxn ang="0">
                  <a:pos x="T6" y="T7"/>
                </a:cxn>
              </a:cxnLst>
              <a:rect l="0" t="0" r="r" b="b"/>
              <a:pathLst>
                <a:path w="160" h="292">
                  <a:moveTo>
                    <a:pt x="159" y="291"/>
                  </a:moveTo>
                  <a:lnTo>
                    <a:pt x="159" y="0"/>
                  </a:lnTo>
                  <a:lnTo>
                    <a:pt x="0" y="17"/>
                  </a:lnTo>
                  <a:lnTo>
                    <a:pt x="159" y="4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17" name="Freeform 41">
              <a:extLst>
                <a:ext uri="{FF2B5EF4-FFF2-40B4-BE49-F238E27FC236}">
                  <a16:creationId xmlns:a16="http://schemas.microsoft.com/office/drawing/2014/main" id="{523D361C-52D7-4DBC-9F00-5C464509D331}"/>
                </a:ext>
              </a:extLst>
            </p:cNvPr>
            <p:cNvSpPr>
              <a:spLocks noChangeArrowheads="1"/>
            </p:cNvSpPr>
            <p:nvPr/>
          </p:nvSpPr>
          <p:spPr bwMode="auto">
            <a:xfrm>
              <a:off x="2264" y="2635"/>
              <a:ext cx="41" cy="43"/>
            </a:xfrm>
            <a:custGeom>
              <a:avLst/>
              <a:gdLst>
                <a:gd name="T0" fmla="*/ 148 w 180"/>
                <a:gd name="T1" fmla="*/ 13 h 191"/>
                <a:gd name="T2" fmla="*/ 119 w 180"/>
                <a:gd name="T3" fmla="*/ 0 h 191"/>
                <a:gd name="T4" fmla="*/ 69 w 180"/>
                <a:gd name="T5" fmla="*/ 0 h 191"/>
                <a:gd name="T6" fmla="*/ 49 w 180"/>
                <a:gd name="T7" fmla="*/ 13 h 191"/>
                <a:gd name="T8" fmla="*/ 9 w 180"/>
                <a:gd name="T9" fmla="*/ 39 h 191"/>
                <a:gd name="T10" fmla="*/ 0 w 180"/>
                <a:gd name="T11" fmla="*/ 84 h 191"/>
                <a:gd name="T12" fmla="*/ 0 w 180"/>
                <a:gd name="T13" fmla="*/ 110 h 191"/>
                <a:gd name="T14" fmla="*/ 9 w 180"/>
                <a:gd name="T15" fmla="*/ 155 h 191"/>
                <a:gd name="T16" fmla="*/ 49 w 180"/>
                <a:gd name="T17" fmla="*/ 172 h 191"/>
                <a:gd name="T18" fmla="*/ 69 w 180"/>
                <a:gd name="T19" fmla="*/ 190 h 191"/>
                <a:gd name="T20" fmla="*/ 119 w 180"/>
                <a:gd name="T21" fmla="*/ 190 h 191"/>
                <a:gd name="T22" fmla="*/ 148 w 180"/>
                <a:gd name="T23" fmla="*/ 172 h 191"/>
                <a:gd name="T24" fmla="*/ 179 w 180"/>
                <a:gd name="T25"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0" h="191">
                  <a:moveTo>
                    <a:pt x="148" y="13"/>
                  </a:moveTo>
                  <a:lnTo>
                    <a:pt x="119" y="0"/>
                  </a:lnTo>
                  <a:lnTo>
                    <a:pt x="69" y="0"/>
                  </a:lnTo>
                  <a:lnTo>
                    <a:pt x="49" y="13"/>
                  </a:lnTo>
                  <a:lnTo>
                    <a:pt x="9" y="39"/>
                  </a:lnTo>
                  <a:lnTo>
                    <a:pt x="0" y="84"/>
                  </a:lnTo>
                  <a:lnTo>
                    <a:pt x="0" y="110"/>
                  </a:lnTo>
                  <a:lnTo>
                    <a:pt x="9" y="155"/>
                  </a:lnTo>
                  <a:lnTo>
                    <a:pt x="49" y="172"/>
                  </a:lnTo>
                  <a:lnTo>
                    <a:pt x="69" y="190"/>
                  </a:lnTo>
                  <a:lnTo>
                    <a:pt x="119" y="190"/>
                  </a:lnTo>
                  <a:lnTo>
                    <a:pt x="148" y="172"/>
                  </a:lnTo>
                  <a:lnTo>
                    <a:pt x="179"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18" name="Line 42">
              <a:extLst>
                <a:ext uri="{FF2B5EF4-FFF2-40B4-BE49-F238E27FC236}">
                  <a16:creationId xmlns:a16="http://schemas.microsoft.com/office/drawing/2014/main" id="{2BD687E2-4BF8-4EA5-BAD6-4327595F42C0}"/>
                </a:ext>
              </a:extLst>
            </p:cNvPr>
            <p:cNvSpPr>
              <a:spLocks noChangeShapeType="1"/>
            </p:cNvSpPr>
            <p:nvPr/>
          </p:nvSpPr>
          <p:spPr bwMode="auto">
            <a:xfrm flipV="1">
              <a:off x="2329" y="2635"/>
              <a:ext cx="1"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19" name="Freeform 43">
              <a:extLst>
                <a:ext uri="{FF2B5EF4-FFF2-40B4-BE49-F238E27FC236}">
                  <a16:creationId xmlns:a16="http://schemas.microsoft.com/office/drawing/2014/main" id="{1400C30E-17E0-4424-8E23-1FD0B422DADC}"/>
                </a:ext>
              </a:extLst>
            </p:cNvPr>
            <p:cNvSpPr>
              <a:spLocks noChangeArrowheads="1"/>
            </p:cNvSpPr>
            <p:nvPr/>
          </p:nvSpPr>
          <p:spPr bwMode="auto">
            <a:xfrm>
              <a:off x="2330" y="2666"/>
              <a:ext cx="39" cy="33"/>
            </a:xfrm>
            <a:custGeom>
              <a:avLst/>
              <a:gdLst>
                <a:gd name="T0" fmla="*/ 0 w 170"/>
                <a:gd name="T1" fmla="*/ 0 h 147"/>
                <a:gd name="T2" fmla="*/ 20 w 170"/>
                <a:gd name="T3" fmla="*/ 97 h 147"/>
                <a:gd name="T4" fmla="*/ 50 w 170"/>
                <a:gd name="T5" fmla="*/ 146 h 147"/>
                <a:gd name="T6" fmla="*/ 89 w 170"/>
                <a:gd name="T7" fmla="*/ 146 h 147"/>
                <a:gd name="T8" fmla="*/ 120 w 170"/>
                <a:gd name="T9" fmla="*/ 97 h 147"/>
                <a:gd name="T10" fmla="*/ 169 w 170"/>
                <a:gd name="T11" fmla="*/ 0 h 147"/>
              </a:gdLst>
              <a:ahLst/>
              <a:cxnLst>
                <a:cxn ang="0">
                  <a:pos x="T0" y="T1"/>
                </a:cxn>
                <a:cxn ang="0">
                  <a:pos x="T2" y="T3"/>
                </a:cxn>
                <a:cxn ang="0">
                  <a:pos x="T4" y="T5"/>
                </a:cxn>
                <a:cxn ang="0">
                  <a:pos x="T6" y="T7"/>
                </a:cxn>
                <a:cxn ang="0">
                  <a:pos x="T8" y="T9"/>
                </a:cxn>
                <a:cxn ang="0">
                  <a:pos x="T10" y="T11"/>
                </a:cxn>
              </a:cxnLst>
              <a:rect l="0" t="0" r="r" b="b"/>
              <a:pathLst>
                <a:path w="170" h="147">
                  <a:moveTo>
                    <a:pt x="0" y="0"/>
                  </a:moveTo>
                  <a:lnTo>
                    <a:pt x="20" y="97"/>
                  </a:lnTo>
                  <a:lnTo>
                    <a:pt x="50" y="146"/>
                  </a:lnTo>
                  <a:lnTo>
                    <a:pt x="89" y="146"/>
                  </a:lnTo>
                  <a:lnTo>
                    <a:pt x="120" y="97"/>
                  </a:lnTo>
                  <a:lnTo>
                    <a:pt x="16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20" name="Line 44">
              <a:extLst>
                <a:ext uri="{FF2B5EF4-FFF2-40B4-BE49-F238E27FC236}">
                  <a16:creationId xmlns:a16="http://schemas.microsoft.com/office/drawing/2014/main" id="{B5A97B58-3DEE-41BE-93D7-8A7FDDAEED07}"/>
                </a:ext>
              </a:extLst>
            </p:cNvPr>
            <p:cNvSpPr>
              <a:spLocks noChangeShapeType="1"/>
            </p:cNvSpPr>
            <p:nvPr/>
          </p:nvSpPr>
          <p:spPr bwMode="auto">
            <a:xfrm flipV="1">
              <a:off x="2367" y="2634"/>
              <a:ext cx="1" cy="4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21" name="Freeform 45">
              <a:extLst>
                <a:ext uri="{FF2B5EF4-FFF2-40B4-BE49-F238E27FC236}">
                  <a16:creationId xmlns:a16="http://schemas.microsoft.com/office/drawing/2014/main" id="{964B6469-ED6C-4B65-959D-F82FB835125E}"/>
                </a:ext>
              </a:extLst>
            </p:cNvPr>
            <p:cNvSpPr>
              <a:spLocks noChangeArrowheads="1"/>
            </p:cNvSpPr>
            <p:nvPr/>
          </p:nvSpPr>
          <p:spPr bwMode="auto">
            <a:xfrm>
              <a:off x="2394" y="2635"/>
              <a:ext cx="41" cy="43"/>
            </a:xfrm>
            <a:custGeom>
              <a:avLst/>
              <a:gdLst>
                <a:gd name="T0" fmla="*/ 0 w 180"/>
                <a:gd name="T1" fmla="*/ 84 h 191"/>
                <a:gd name="T2" fmla="*/ 179 w 180"/>
                <a:gd name="T3" fmla="*/ 84 h 191"/>
                <a:gd name="T4" fmla="*/ 179 w 180"/>
                <a:gd name="T5" fmla="*/ 57 h 191"/>
                <a:gd name="T6" fmla="*/ 169 w 180"/>
                <a:gd name="T7" fmla="*/ 31 h 191"/>
                <a:gd name="T8" fmla="*/ 149 w 180"/>
                <a:gd name="T9" fmla="*/ 13 h 191"/>
                <a:gd name="T10" fmla="*/ 120 w 180"/>
                <a:gd name="T11" fmla="*/ 0 h 191"/>
                <a:gd name="T12" fmla="*/ 79 w 180"/>
                <a:gd name="T13" fmla="*/ 0 h 191"/>
                <a:gd name="T14" fmla="*/ 50 w 180"/>
                <a:gd name="T15" fmla="*/ 13 h 191"/>
                <a:gd name="T16" fmla="*/ 19 w 180"/>
                <a:gd name="T17" fmla="*/ 39 h 191"/>
                <a:gd name="T18" fmla="*/ 0 w 180"/>
                <a:gd name="T19" fmla="*/ 84 h 191"/>
                <a:gd name="T20" fmla="*/ 0 w 180"/>
                <a:gd name="T21" fmla="*/ 110 h 191"/>
                <a:gd name="T22" fmla="*/ 19 w 180"/>
                <a:gd name="T23" fmla="*/ 155 h 191"/>
                <a:gd name="T24" fmla="*/ 50 w 180"/>
                <a:gd name="T25" fmla="*/ 172 h 191"/>
                <a:gd name="T26" fmla="*/ 79 w 180"/>
                <a:gd name="T27" fmla="*/ 190 h 191"/>
                <a:gd name="T28" fmla="*/ 120 w 180"/>
                <a:gd name="T29" fmla="*/ 190 h 191"/>
                <a:gd name="T30" fmla="*/ 149 w 180"/>
                <a:gd name="T31" fmla="*/ 172 h 191"/>
                <a:gd name="T32" fmla="*/ 179 w 180"/>
                <a:gd name="T33"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0" h="191">
                  <a:moveTo>
                    <a:pt x="0" y="84"/>
                  </a:moveTo>
                  <a:lnTo>
                    <a:pt x="179" y="84"/>
                  </a:lnTo>
                  <a:lnTo>
                    <a:pt x="179" y="57"/>
                  </a:lnTo>
                  <a:lnTo>
                    <a:pt x="169" y="31"/>
                  </a:lnTo>
                  <a:lnTo>
                    <a:pt x="149" y="13"/>
                  </a:lnTo>
                  <a:lnTo>
                    <a:pt x="120" y="0"/>
                  </a:lnTo>
                  <a:lnTo>
                    <a:pt x="79" y="0"/>
                  </a:lnTo>
                  <a:lnTo>
                    <a:pt x="50" y="13"/>
                  </a:lnTo>
                  <a:lnTo>
                    <a:pt x="19" y="39"/>
                  </a:lnTo>
                  <a:lnTo>
                    <a:pt x="0" y="84"/>
                  </a:lnTo>
                  <a:lnTo>
                    <a:pt x="0" y="110"/>
                  </a:lnTo>
                  <a:lnTo>
                    <a:pt x="19" y="155"/>
                  </a:lnTo>
                  <a:lnTo>
                    <a:pt x="50" y="172"/>
                  </a:lnTo>
                  <a:lnTo>
                    <a:pt x="79" y="190"/>
                  </a:lnTo>
                  <a:lnTo>
                    <a:pt x="120" y="190"/>
                  </a:lnTo>
                  <a:lnTo>
                    <a:pt x="149" y="172"/>
                  </a:lnTo>
                  <a:lnTo>
                    <a:pt x="179"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22" name="Line 46">
              <a:extLst>
                <a:ext uri="{FF2B5EF4-FFF2-40B4-BE49-F238E27FC236}">
                  <a16:creationId xmlns:a16="http://schemas.microsoft.com/office/drawing/2014/main" id="{4B7BD2E7-10A3-4757-A840-CDE1431FFEE7}"/>
                </a:ext>
              </a:extLst>
            </p:cNvPr>
            <p:cNvSpPr>
              <a:spLocks noChangeShapeType="1"/>
            </p:cNvSpPr>
            <p:nvPr/>
          </p:nvSpPr>
          <p:spPr bwMode="auto">
            <a:xfrm flipV="1">
              <a:off x="2455" y="2634"/>
              <a:ext cx="1" cy="4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23" name="Freeform 47">
              <a:extLst>
                <a:ext uri="{FF2B5EF4-FFF2-40B4-BE49-F238E27FC236}">
                  <a16:creationId xmlns:a16="http://schemas.microsoft.com/office/drawing/2014/main" id="{25B103D3-C387-4B2C-ACBE-8682DCDD29BC}"/>
                </a:ext>
              </a:extLst>
            </p:cNvPr>
            <p:cNvSpPr>
              <a:spLocks noChangeArrowheads="1"/>
            </p:cNvSpPr>
            <p:nvPr/>
          </p:nvSpPr>
          <p:spPr bwMode="auto">
            <a:xfrm>
              <a:off x="2455" y="2635"/>
              <a:ext cx="41" cy="43"/>
            </a:xfrm>
            <a:custGeom>
              <a:avLst/>
              <a:gdLst>
                <a:gd name="T0" fmla="*/ 0 w 180"/>
                <a:gd name="T1" fmla="*/ 57 h 191"/>
                <a:gd name="T2" fmla="*/ 50 w 180"/>
                <a:gd name="T3" fmla="*/ 13 h 191"/>
                <a:gd name="T4" fmla="*/ 79 w 180"/>
                <a:gd name="T5" fmla="*/ 0 h 191"/>
                <a:gd name="T6" fmla="*/ 130 w 180"/>
                <a:gd name="T7" fmla="*/ 0 h 191"/>
                <a:gd name="T8" fmla="*/ 159 w 180"/>
                <a:gd name="T9" fmla="*/ 13 h 191"/>
                <a:gd name="T10" fmla="*/ 179 w 180"/>
                <a:gd name="T11" fmla="*/ 57 h 191"/>
                <a:gd name="T12" fmla="*/ 179 w 180"/>
                <a:gd name="T13" fmla="*/ 190 h 191"/>
              </a:gdLst>
              <a:ahLst/>
              <a:cxnLst>
                <a:cxn ang="0">
                  <a:pos x="T0" y="T1"/>
                </a:cxn>
                <a:cxn ang="0">
                  <a:pos x="T2" y="T3"/>
                </a:cxn>
                <a:cxn ang="0">
                  <a:pos x="T4" y="T5"/>
                </a:cxn>
                <a:cxn ang="0">
                  <a:pos x="T6" y="T7"/>
                </a:cxn>
                <a:cxn ang="0">
                  <a:pos x="T8" y="T9"/>
                </a:cxn>
                <a:cxn ang="0">
                  <a:pos x="T10" y="T11"/>
                </a:cxn>
                <a:cxn ang="0">
                  <a:pos x="T12" y="T13"/>
                </a:cxn>
              </a:cxnLst>
              <a:rect l="0" t="0" r="r" b="b"/>
              <a:pathLst>
                <a:path w="180" h="191">
                  <a:moveTo>
                    <a:pt x="0" y="57"/>
                  </a:moveTo>
                  <a:lnTo>
                    <a:pt x="50" y="13"/>
                  </a:lnTo>
                  <a:lnTo>
                    <a:pt x="79" y="0"/>
                  </a:lnTo>
                  <a:lnTo>
                    <a:pt x="130" y="0"/>
                  </a:lnTo>
                  <a:lnTo>
                    <a:pt x="159" y="13"/>
                  </a:lnTo>
                  <a:lnTo>
                    <a:pt x="179" y="57"/>
                  </a:lnTo>
                  <a:lnTo>
                    <a:pt x="179" y="1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24" name="Freeform 48">
              <a:extLst>
                <a:ext uri="{FF2B5EF4-FFF2-40B4-BE49-F238E27FC236}">
                  <a16:creationId xmlns:a16="http://schemas.microsoft.com/office/drawing/2014/main" id="{56548846-E686-4A53-847C-C0DCA29EDB28}"/>
                </a:ext>
              </a:extLst>
            </p:cNvPr>
            <p:cNvSpPr>
              <a:spLocks noChangeArrowheads="1"/>
            </p:cNvSpPr>
            <p:nvPr/>
          </p:nvSpPr>
          <p:spPr bwMode="auto">
            <a:xfrm>
              <a:off x="2523" y="2635"/>
              <a:ext cx="41" cy="43"/>
            </a:xfrm>
            <a:custGeom>
              <a:avLst/>
              <a:gdLst>
                <a:gd name="T0" fmla="*/ 180 w 181"/>
                <a:gd name="T1" fmla="*/ 39 h 191"/>
                <a:gd name="T2" fmla="*/ 150 w 181"/>
                <a:gd name="T3" fmla="*/ 13 h 191"/>
                <a:gd name="T4" fmla="*/ 120 w 181"/>
                <a:gd name="T5" fmla="*/ 0 h 191"/>
                <a:gd name="T6" fmla="*/ 71 w 181"/>
                <a:gd name="T7" fmla="*/ 0 h 191"/>
                <a:gd name="T8" fmla="*/ 39 w 181"/>
                <a:gd name="T9" fmla="*/ 13 h 191"/>
                <a:gd name="T10" fmla="*/ 9 w 181"/>
                <a:gd name="T11" fmla="*/ 39 h 191"/>
                <a:gd name="T12" fmla="*/ 0 w 181"/>
                <a:gd name="T13" fmla="*/ 84 h 191"/>
                <a:gd name="T14" fmla="*/ 0 w 181"/>
                <a:gd name="T15" fmla="*/ 110 h 191"/>
                <a:gd name="T16" fmla="*/ 9 w 181"/>
                <a:gd name="T17" fmla="*/ 155 h 191"/>
                <a:gd name="T18" fmla="*/ 39 w 181"/>
                <a:gd name="T19" fmla="*/ 172 h 191"/>
                <a:gd name="T20" fmla="*/ 71 w 181"/>
                <a:gd name="T21" fmla="*/ 190 h 191"/>
                <a:gd name="T22" fmla="*/ 120 w 181"/>
                <a:gd name="T23" fmla="*/ 190 h 191"/>
                <a:gd name="T24" fmla="*/ 150 w 181"/>
                <a:gd name="T25" fmla="*/ 172 h 191"/>
                <a:gd name="T26" fmla="*/ 180 w 181"/>
                <a:gd name="T27"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1" h="191">
                  <a:moveTo>
                    <a:pt x="180" y="39"/>
                  </a:moveTo>
                  <a:lnTo>
                    <a:pt x="150" y="13"/>
                  </a:lnTo>
                  <a:lnTo>
                    <a:pt x="120" y="0"/>
                  </a:lnTo>
                  <a:lnTo>
                    <a:pt x="71" y="0"/>
                  </a:lnTo>
                  <a:lnTo>
                    <a:pt x="39" y="13"/>
                  </a:lnTo>
                  <a:lnTo>
                    <a:pt x="9" y="39"/>
                  </a:lnTo>
                  <a:lnTo>
                    <a:pt x="0" y="84"/>
                  </a:lnTo>
                  <a:lnTo>
                    <a:pt x="0" y="110"/>
                  </a:lnTo>
                  <a:lnTo>
                    <a:pt x="9" y="155"/>
                  </a:lnTo>
                  <a:lnTo>
                    <a:pt x="39" y="172"/>
                  </a:lnTo>
                  <a:lnTo>
                    <a:pt x="71" y="190"/>
                  </a:lnTo>
                  <a:lnTo>
                    <a:pt x="120" y="190"/>
                  </a:lnTo>
                  <a:lnTo>
                    <a:pt x="150" y="172"/>
                  </a:lnTo>
                  <a:lnTo>
                    <a:pt x="180"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25" name="Line 49">
              <a:extLst>
                <a:ext uri="{FF2B5EF4-FFF2-40B4-BE49-F238E27FC236}">
                  <a16:creationId xmlns:a16="http://schemas.microsoft.com/office/drawing/2014/main" id="{85B59486-BE68-400B-B14E-D46540B004BF}"/>
                </a:ext>
              </a:extLst>
            </p:cNvPr>
            <p:cNvSpPr>
              <a:spLocks noChangeShapeType="1"/>
            </p:cNvSpPr>
            <p:nvPr/>
          </p:nvSpPr>
          <p:spPr bwMode="auto">
            <a:xfrm flipH="1" flipV="1">
              <a:off x="2588" y="2634"/>
              <a:ext cx="22" cy="4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26" name="Freeform 50">
              <a:extLst>
                <a:ext uri="{FF2B5EF4-FFF2-40B4-BE49-F238E27FC236}">
                  <a16:creationId xmlns:a16="http://schemas.microsoft.com/office/drawing/2014/main" id="{0F08B8B7-CE94-4058-8444-B5F884EF2DFC}"/>
                </a:ext>
              </a:extLst>
            </p:cNvPr>
            <p:cNvSpPr>
              <a:spLocks noChangeArrowheads="1"/>
            </p:cNvSpPr>
            <p:nvPr/>
          </p:nvSpPr>
          <p:spPr bwMode="auto">
            <a:xfrm>
              <a:off x="2584" y="2635"/>
              <a:ext cx="45" cy="66"/>
            </a:xfrm>
            <a:custGeom>
              <a:avLst/>
              <a:gdLst>
                <a:gd name="T0" fmla="*/ 199 w 200"/>
                <a:gd name="T1" fmla="*/ 0 h 292"/>
                <a:gd name="T2" fmla="*/ 109 w 200"/>
                <a:gd name="T3" fmla="*/ 194 h 292"/>
                <a:gd name="T4" fmla="*/ 80 w 200"/>
                <a:gd name="T5" fmla="*/ 247 h 292"/>
                <a:gd name="T6" fmla="*/ 50 w 200"/>
                <a:gd name="T7" fmla="*/ 273 h 292"/>
                <a:gd name="T8" fmla="*/ 19 w 200"/>
                <a:gd name="T9" fmla="*/ 291 h 292"/>
                <a:gd name="T10" fmla="*/ 0 w 200"/>
                <a:gd name="T11" fmla="*/ 291 h 292"/>
              </a:gdLst>
              <a:ahLst/>
              <a:cxnLst>
                <a:cxn ang="0">
                  <a:pos x="T0" y="T1"/>
                </a:cxn>
                <a:cxn ang="0">
                  <a:pos x="T2" y="T3"/>
                </a:cxn>
                <a:cxn ang="0">
                  <a:pos x="T4" y="T5"/>
                </a:cxn>
                <a:cxn ang="0">
                  <a:pos x="T6" y="T7"/>
                </a:cxn>
                <a:cxn ang="0">
                  <a:pos x="T8" y="T9"/>
                </a:cxn>
                <a:cxn ang="0">
                  <a:pos x="T10" y="T11"/>
                </a:cxn>
              </a:cxnLst>
              <a:rect l="0" t="0" r="r" b="b"/>
              <a:pathLst>
                <a:path w="200" h="292">
                  <a:moveTo>
                    <a:pt x="199" y="0"/>
                  </a:moveTo>
                  <a:lnTo>
                    <a:pt x="109" y="194"/>
                  </a:lnTo>
                  <a:lnTo>
                    <a:pt x="80" y="247"/>
                  </a:lnTo>
                  <a:lnTo>
                    <a:pt x="50" y="273"/>
                  </a:lnTo>
                  <a:lnTo>
                    <a:pt x="19" y="291"/>
                  </a:lnTo>
                  <a:lnTo>
                    <a:pt x="0" y="29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27" name="Line 51">
              <a:extLst>
                <a:ext uri="{FF2B5EF4-FFF2-40B4-BE49-F238E27FC236}">
                  <a16:creationId xmlns:a16="http://schemas.microsoft.com/office/drawing/2014/main" id="{F252BE53-A7BF-4299-8583-0DB3B87DF69F}"/>
                </a:ext>
              </a:extLst>
            </p:cNvPr>
            <p:cNvSpPr>
              <a:spLocks noChangeShapeType="1"/>
            </p:cNvSpPr>
            <p:nvPr/>
          </p:nvSpPr>
          <p:spPr bwMode="auto">
            <a:xfrm flipV="1">
              <a:off x="2140" y="1811"/>
              <a:ext cx="1" cy="6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28" name="Line 52">
              <a:extLst>
                <a:ext uri="{FF2B5EF4-FFF2-40B4-BE49-F238E27FC236}">
                  <a16:creationId xmlns:a16="http://schemas.microsoft.com/office/drawing/2014/main" id="{467BAE60-57E4-47F3-9F39-99BEC966F9CF}"/>
                </a:ext>
              </a:extLst>
            </p:cNvPr>
            <p:cNvSpPr>
              <a:spLocks noChangeShapeType="1"/>
            </p:cNvSpPr>
            <p:nvPr/>
          </p:nvSpPr>
          <p:spPr bwMode="auto">
            <a:xfrm>
              <a:off x="2140" y="1876"/>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29" name="Freeform 53">
              <a:extLst>
                <a:ext uri="{FF2B5EF4-FFF2-40B4-BE49-F238E27FC236}">
                  <a16:creationId xmlns:a16="http://schemas.microsoft.com/office/drawing/2014/main" id="{47E40EAE-1D55-4602-96D6-1A53355764D9}"/>
                </a:ext>
              </a:extLst>
            </p:cNvPr>
            <p:cNvSpPr>
              <a:spLocks noChangeArrowheads="1"/>
            </p:cNvSpPr>
            <p:nvPr/>
          </p:nvSpPr>
          <p:spPr bwMode="auto">
            <a:xfrm>
              <a:off x="2198" y="1835"/>
              <a:ext cx="46" cy="41"/>
            </a:xfrm>
            <a:custGeom>
              <a:avLst/>
              <a:gdLst>
                <a:gd name="T0" fmla="*/ 50 w 201"/>
                <a:gd name="T1" fmla="*/ 4 h 183"/>
                <a:gd name="T2" fmla="*/ 80 w 201"/>
                <a:gd name="T3" fmla="*/ 0 h 183"/>
                <a:gd name="T4" fmla="*/ 50 w 201"/>
                <a:gd name="T5" fmla="*/ 4 h 183"/>
                <a:gd name="T6" fmla="*/ 19 w 201"/>
                <a:gd name="T7" fmla="*/ 31 h 183"/>
                <a:gd name="T8" fmla="*/ 0 w 201"/>
                <a:gd name="T9" fmla="*/ 75 h 183"/>
                <a:gd name="T10" fmla="*/ 0 w 201"/>
                <a:gd name="T11" fmla="*/ 102 h 183"/>
                <a:gd name="T12" fmla="*/ 19 w 201"/>
                <a:gd name="T13" fmla="*/ 138 h 183"/>
                <a:gd name="T14" fmla="*/ 50 w 201"/>
                <a:gd name="T15" fmla="*/ 173 h 183"/>
                <a:gd name="T16" fmla="*/ 80 w 201"/>
                <a:gd name="T17" fmla="*/ 182 h 183"/>
                <a:gd name="T18" fmla="*/ 120 w 201"/>
                <a:gd name="T19" fmla="*/ 182 h 183"/>
                <a:gd name="T20" fmla="*/ 150 w 201"/>
                <a:gd name="T21" fmla="*/ 173 h 183"/>
                <a:gd name="T22" fmla="*/ 189 w 201"/>
                <a:gd name="T23" fmla="*/ 138 h 183"/>
                <a:gd name="T24" fmla="*/ 200 w 201"/>
                <a:gd name="T25" fmla="*/ 102 h 183"/>
                <a:gd name="T26" fmla="*/ 200 w 201"/>
                <a:gd name="T27" fmla="*/ 75 h 183"/>
                <a:gd name="T28" fmla="*/ 189 w 201"/>
                <a:gd name="T29" fmla="*/ 31 h 183"/>
                <a:gd name="T30" fmla="*/ 150 w 201"/>
                <a:gd name="T31" fmla="*/ 4 h 183"/>
                <a:gd name="T32" fmla="*/ 120 w 201"/>
                <a:gd name="T33" fmla="*/ 0 h 183"/>
                <a:gd name="T34" fmla="*/ 80 w 201"/>
                <a:gd name="T35"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1" h="183">
                  <a:moveTo>
                    <a:pt x="50" y="4"/>
                  </a:moveTo>
                  <a:lnTo>
                    <a:pt x="80" y="0"/>
                  </a:lnTo>
                  <a:lnTo>
                    <a:pt x="50" y="4"/>
                  </a:lnTo>
                  <a:lnTo>
                    <a:pt x="19" y="31"/>
                  </a:lnTo>
                  <a:lnTo>
                    <a:pt x="0" y="75"/>
                  </a:lnTo>
                  <a:lnTo>
                    <a:pt x="0" y="102"/>
                  </a:lnTo>
                  <a:lnTo>
                    <a:pt x="19" y="138"/>
                  </a:lnTo>
                  <a:lnTo>
                    <a:pt x="50" y="173"/>
                  </a:lnTo>
                  <a:lnTo>
                    <a:pt x="80" y="182"/>
                  </a:lnTo>
                  <a:lnTo>
                    <a:pt x="120" y="182"/>
                  </a:lnTo>
                  <a:lnTo>
                    <a:pt x="150" y="173"/>
                  </a:lnTo>
                  <a:lnTo>
                    <a:pt x="189" y="138"/>
                  </a:lnTo>
                  <a:lnTo>
                    <a:pt x="200" y="102"/>
                  </a:lnTo>
                  <a:lnTo>
                    <a:pt x="200" y="75"/>
                  </a:lnTo>
                  <a:lnTo>
                    <a:pt x="189" y="31"/>
                  </a:lnTo>
                  <a:lnTo>
                    <a:pt x="150" y="4"/>
                  </a:lnTo>
                  <a:lnTo>
                    <a:pt x="120" y="0"/>
                  </a:lnTo>
                  <a:lnTo>
                    <a:pt x="8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30" name="Freeform 54">
              <a:extLst>
                <a:ext uri="{FF2B5EF4-FFF2-40B4-BE49-F238E27FC236}">
                  <a16:creationId xmlns:a16="http://schemas.microsoft.com/office/drawing/2014/main" id="{3701A29D-4787-436C-9459-9478865AA2C1}"/>
                </a:ext>
              </a:extLst>
            </p:cNvPr>
            <p:cNvSpPr>
              <a:spLocks noChangeArrowheads="1"/>
            </p:cNvSpPr>
            <p:nvPr/>
          </p:nvSpPr>
          <p:spPr bwMode="auto">
            <a:xfrm>
              <a:off x="2265" y="1835"/>
              <a:ext cx="57" cy="41"/>
            </a:xfrm>
            <a:custGeom>
              <a:avLst/>
              <a:gdLst>
                <a:gd name="T0" fmla="*/ 0 w 250"/>
                <a:gd name="T1" fmla="*/ 0 h 183"/>
                <a:gd name="T2" fmla="*/ 60 w 250"/>
                <a:gd name="T3" fmla="*/ 182 h 183"/>
                <a:gd name="T4" fmla="*/ 119 w 250"/>
                <a:gd name="T5" fmla="*/ 0 h 183"/>
                <a:gd name="T6" fmla="*/ 189 w 250"/>
                <a:gd name="T7" fmla="*/ 182 h 183"/>
                <a:gd name="T8" fmla="*/ 249 w 250"/>
                <a:gd name="T9" fmla="*/ 0 h 183"/>
              </a:gdLst>
              <a:ahLst/>
              <a:cxnLst>
                <a:cxn ang="0">
                  <a:pos x="T0" y="T1"/>
                </a:cxn>
                <a:cxn ang="0">
                  <a:pos x="T2" y="T3"/>
                </a:cxn>
                <a:cxn ang="0">
                  <a:pos x="T4" y="T5"/>
                </a:cxn>
                <a:cxn ang="0">
                  <a:pos x="T6" y="T7"/>
                </a:cxn>
                <a:cxn ang="0">
                  <a:pos x="T8" y="T9"/>
                </a:cxn>
              </a:cxnLst>
              <a:rect l="0" t="0" r="r" b="b"/>
              <a:pathLst>
                <a:path w="250" h="183">
                  <a:moveTo>
                    <a:pt x="0" y="0"/>
                  </a:moveTo>
                  <a:lnTo>
                    <a:pt x="60" y="182"/>
                  </a:lnTo>
                  <a:lnTo>
                    <a:pt x="119" y="0"/>
                  </a:lnTo>
                  <a:lnTo>
                    <a:pt x="189" y="182"/>
                  </a:lnTo>
                  <a:lnTo>
                    <a:pt x="24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31" name="Line 55">
              <a:extLst>
                <a:ext uri="{FF2B5EF4-FFF2-40B4-BE49-F238E27FC236}">
                  <a16:creationId xmlns:a16="http://schemas.microsoft.com/office/drawing/2014/main" id="{D4623DAA-C7EA-454B-9929-D6C2749D0BD3}"/>
                </a:ext>
              </a:extLst>
            </p:cNvPr>
            <p:cNvSpPr>
              <a:spLocks noChangeShapeType="1"/>
            </p:cNvSpPr>
            <p:nvPr/>
          </p:nvSpPr>
          <p:spPr bwMode="auto">
            <a:xfrm>
              <a:off x="2387" y="1812"/>
              <a:ext cx="1" cy="6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32" name="Freeform 56">
              <a:extLst>
                <a:ext uri="{FF2B5EF4-FFF2-40B4-BE49-F238E27FC236}">
                  <a16:creationId xmlns:a16="http://schemas.microsoft.com/office/drawing/2014/main" id="{D841EF57-8A8D-44D1-8D8E-23C0DEFA89BC}"/>
                </a:ext>
              </a:extLst>
            </p:cNvPr>
            <p:cNvSpPr>
              <a:spLocks noChangeArrowheads="1"/>
            </p:cNvSpPr>
            <p:nvPr/>
          </p:nvSpPr>
          <p:spPr bwMode="auto">
            <a:xfrm>
              <a:off x="2387" y="1812"/>
              <a:ext cx="50" cy="35"/>
            </a:xfrm>
            <a:custGeom>
              <a:avLst/>
              <a:gdLst>
                <a:gd name="T0" fmla="*/ 0 w 219"/>
                <a:gd name="T1" fmla="*/ 0 h 155"/>
                <a:gd name="T2" fmla="*/ 138 w 219"/>
                <a:gd name="T3" fmla="*/ 0 h 155"/>
                <a:gd name="T4" fmla="*/ 189 w 219"/>
                <a:gd name="T5" fmla="*/ 8 h 155"/>
                <a:gd name="T6" fmla="*/ 198 w 219"/>
                <a:gd name="T7" fmla="*/ 26 h 155"/>
                <a:gd name="T8" fmla="*/ 218 w 219"/>
                <a:gd name="T9" fmla="*/ 53 h 155"/>
                <a:gd name="T10" fmla="*/ 218 w 219"/>
                <a:gd name="T11" fmla="*/ 97 h 155"/>
                <a:gd name="T12" fmla="*/ 198 w 219"/>
                <a:gd name="T13" fmla="*/ 123 h 155"/>
                <a:gd name="T14" fmla="*/ 189 w 219"/>
                <a:gd name="T15" fmla="*/ 132 h 155"/>
                <a:gd name="T16" fmla="*/ 138 w 219"/>
                <a:gd name="T17" fmla="*/ 154 h 155"/>
                <a:gd name="T18" fmla="*/ 0 w 219"/>
                <a:gd name="T19"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155">
                  <a:moveTo>
                    <a:pt x="0" y="0"/>
                  </a:moveTo>
                  <a:lnTo>
                    <a:pt x="138" y="0"/>
                  </a:lnTo>
                  <a:lnTo>
                    <a:pt x="189" y="8"/>
                  </a:lnTo>
                  <a:lnTo>
                    <a:pt x="198" y="26"/>
                  </a:lnTo>
                  <a:lnTo>
                    <a:pt x="218" y="53"/>
                  </a:lnTo>
                  <a:lnTo>
                    <a:pt x="218" y="97"/>
                  </a:lnTo>
                  <a:lnTo>
                    <a:pt x="198" y="123"/>
                  </a:lnTo>
                  <a:lnTo>
                    <a:pt x="189" y="132"/>
                  </a:lnTo>
                  <a:lnTo>
                    <a:pt x="138" y="154"/>
                  </a:lnTo>
                  <a:lnTo>
                    <a:pt x="0" y="15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33" name="Line 57">
              <a:extLst>
                <a:ext uri="{FF2B5EF4-FFF2-40B4-BE49-F238E27FC236}">
                  <a16:creationId xmlns:a16="http://schemas.microsoft.com/office/drawing/2014/main" id="{78CE80EB-50ED-45B1-BF15-FDF5403B9FCE}"/>
                </a:ext>
              </a:extLst>
            </p:cNvPr>
            <p:cNvSpPr>
              <a:spLocks noChangeShapeType="1"/>
            </p:cNvSpPr>
            <p:nvPr/>
          </p:nvSpPr>
          <p:spPr bwMode="auto">
            <a:xfrm>
              <a:off x="2502" y="1835"/>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34" name="Freeform 58">
              <a:extLst>
                <a:ext uri="{FF2B5EF4-FFF2-40B4-BE49-F238E27FC236}">
                  <a16:creationId xmlns:a16="http://schemas.microsoft.com/office/drawing/2014/main" id="{4E0DFAE1-1B01-428A-8A90-2AC9FA4EB777}"/>
                </a:ext>
              </a:extLst>
            </p:cNvPr>
            <p:cNvSpPr>
              <a:spLocks noChangeArrowheads="1"/>
            </p:cNvSpPr>
            <p:nvPr/>
          </p:nvSpPr>
          <p:spPr bwMode="auto">
            <a:xfrm>
              <a:off x="2460" y="1835"/>
              <a:ext cx="43" cy="41"/>
            </a:xfrm>
            <a:custGeom>
              <a:avLst/>
              <a:gdLst>
                <a:gd name="T0" fmla="*/ 189 w 190"/>
                <a:gd name="T1" fmla="*/ 31 h 183"/>
                <a:gd name="T2" fmla="*/ 159 w 190"/>
                <a:gd name="T3" fmla="*/ 4 h 183"/>
                <a:gd name="T4" fmla="*/ 119 w 190"/>
                <a:gd name="T5" fmla="*/ 0 h 183"/>
                <a:gd name="T6" fmla="*/ 79 w 190"/>
                <a:gd name="T7" fmla="*/ 0 h 183"/>
                <a:gd name="T8" fmla="*/ 50 w 190"/>
                <a:gd name="T9" fmla="*/ 4 h 183"/>
                <a:gd name="T10" fmla="*/ 19 w 190"/>
                <a:gd name="T11" fmla="*/ 31 h 183"/>
                <a:gd name="T12" fmla="*/ 0 w 190"/>
                <a:gd name="T13" fmla="*/ 75 h 183"/>
                <a:gd name="T14" fmla="*/ 0 w 190"/>
                <a:gd name="T15" fmla="*/ 102 h 183"/>
                <a:gd name="T16" fmla="*/ 19 w 190"/>
                <a:gd name="T17" fmla="*/ 138 h 183"/>
                <a:gd name="T18" fmla="*/ 50 w 190"/>
                <a:gd name="T19" fmla="*/ 173 h 183"/>
                <a:gd name="T20" fmla="*/ 79 w 190"/>
                <a:gd name="T21" fmla="*/ 182 h 183"/>
                <a:gd name="T22" fmla="*/ 119 w 190"/>
                <a:gd name="T23" fmla="*/ 182 h 183"/>
                <a:gd name="T24" fmla="*/ 159 w 190"/>
                <a:gd name="T25" fmla="*/ 173 h 183"/>
                <a:gd name="T26" fmla="*/ 189 w 190"/>
                <a:gd name="T27" fmla="*/ 13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0" h="183">
                  <a:moveTo>
                    <a:pt x="189" y="31"/>
                  </a:moveTo>
                  <a:lnTo>
                    <a:pt x="159" y="4"/>
                  </a:lnTo>
                  <a:lnTo>
                    <a:pt x="119" y="0"/>
                  </a:lnTo>
                  <a:lnTo>
                    <a:pt x="79" y="0"/>
                  </a:lnTo>
                  <a:lnTo>
                    <a:pt x="50" y="4"/>
                  </a:lnTo>
                  <a:lnTo>
                    <a:pt x="19" y="31"/>
                  </a:lnTo>
                  <a:lnTo>
                    <a:pt x="0" y="75"/>
                  </a:lnTo>
                  <a:lnTo>
                    <a:pt x="0" y="102"/>
                  </a:lnTo>
                  <a:lnTo>
                    <a:pt x="19" y="138"/>
                  </a:lnTo>
                  <a:lnTo>
                    <a:pt x="50" y="173"/>
                  </a:lnTo>
                  <a:lnTo>
                    <a:pt x="79" y="182"/>
                  </a:lnTo>
                  <a:lnTo>
                    <a:pt x="119" y="182"/>
                  </a:lnTo>
                  <a:lnTo>
                    <a:pt x="159" y="173"/>
                  </a:lnTo>
                  <a:lnTo>
                    <a:pt x="189" y="13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35" name="Freeform 59">
              <a:extLst>
                <a:ext uri="{FF2B5EF4-FFF2-40B4-BE49-F238E27FC236}">
                  <a16:creationId xmlns:a16="http://schemas.microsoft.com/office/drawing/2014/main" id="{09E778FF-28A4-453F-804D-88FF95EF354F}"/>
                </a:ext>
              </a:extLst>
            </p:cNvPr>
            <p:cNvSpPr>
              <a:spLocks noChangeArrowheads="1"/>
            </p:cNvSpPr>
            <p:nvPr/>
          </p:nvSpPr>
          <p:spPr bwMode="auto">
            <a:xfrm>
              <a:off x="2527" y="1835"/>
              <a:ext cx="37" cy="41"/>
            </a:xfrm>
            <a:custGeom>
              <a:avLst/>
              <a:gdLst>
                <a:gd name="T0" fmla="*/ 160 w 161"/>
                <a:gd name="T1" fmla="*/ 31 h 183"/>
                <a:gd name="T2" fmla="*/ 150 w 161"/>
                <a:gd name="T3" fmla="*/ 4 h 183"/>
                <a:gd name="T4" fmla="*/ 100 w 161"/>
                <a:gd name="T5" fmla="*/ 0 h 183"/>
                <a:gd name="T6" fmla="*/ 51 w 161"/>
                <a:gd name="T7" fmla="*/ 0 h 183"/>
                <a:gd name="T8" fmla="*/ 9 w 161"/>
                <a:gd name="T9" fmla="*/ 4 h 183"/>
                <a:gd name="T10" fmla="*/ 0 w 161"/>
                <a:gd name="T11" fmla="*/ 31 h 183"/>
                <a:gd name="T12" fmla="*/ 9 w 161"/>
                <a:gd name="T13" fmla="*/ 66 h 183"/>
                <a:gd name="T14" fmla="*/ 39 w 161"/>
                <a:gd name="T15" fmla="*/ 75 h 183"/>
                <a:gd name="T16" fmla="*/ 110 w 161"/>
                <a:gd name="T17" fmla="*/ 84 h 183"/>
                <a:gd name="T18" fmla="*/ 150 w 161"/>
                <a:gd name="T19" fmla="*/ 102 h 183"/>
                <a:gd name="T20" fmla="*/ 160 w 161"/>
                <a:gd name="T21" fmla="*/ 129 h 183"/>
                <a:gd name="T22" fmla="*/ 160 w 161"/>
                <a:gd name="T23" fmla="*/ 138 h 183"/>
                <a:gd name="T24" fmla="*/ 150 w 161"/>
                <a:gd name="T25" fmla="*/ 173 h 183"/>
                <a:gd name="T26" fmla="*/ 100 w 161"/>
                <a:gd name="T27" fmla="*/ 182 h 183"/>
                <a:gd name="T28" fmla="*/ 51 w 161"/>
                <a:gd name="T29" fmla="*/ 182 h 183"/>
                <a:gd name="T30" fmla="*/ 9 w 161"/>
                <a:gd name="T31" fmla="*/ 173 h 183"/>
                <a:gd name="T32" fmla="*/ 0 w 161"/>
                <a:gd name="T33" fmla="*/ 13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83">
                  <a:moveTo>
                    <a:pt x="160" y="31"/>
                  </a:moveTo>
                  <a:lnTo>
                    <a:pt x="150" y="4"/>
                  </a:lnTo>
                  <a:lnTo>
                    <a:pt x="100" y="0"/>
                  </a:lnTo>
                  <a:lnTo>
                    <a:pt x="51" y="0"/>
                  </a:lnTo>
                  <a:lnTo>
                    <a:pt x="9" y="4"/>
                  </a:lnTo>
                  <a:lnTo>
                    <a:pt x="0" y="31"/>
                  </a:lnTo>
                  <a:lnTo>
                    <a:pt x="9" y="66"/>
                  </a:lnTo>
                  <a:lnTo>
                    <a:pt x="39" y="75"/>
                  </a:lnTo>
                  <a:lnTo>
                    <a:pt x="110" y="84"/>
                  </a:lnTo>
                  <a:lnTo>
                    <a:pt x="150" y="102"/>
                  </a:lnTo>
                  <a:lnTo>
                    <a:pt x="160" y="129"/>
                  </a:lnTo>
                  <a:lnTo>
                    <a:pt x="160" y="138"/>
                  </a:lnTo>
                  <a:lnTo>
                    <a:pt x="150" y="173"/>
                  </a:lnTo>
                  <a:lnTo>
                    <a:pt x="100" y="182"/>
                  </a:lnTo>
                  <a:lnTo>
                    <a:pt x="51" y="182"/>
                  </a:lnTo>
                  <a:lnTo>
                    <a:pt x="9" y="173"/>
                  </a:lnTo>
                  <a:lnTo>
                    <a:pt x="0" y="13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36" name="Freeform 60">
              <a:extLst>
                <a:ext uri="{FF2B5EF4-FFF2-40B4-BE49-F238E27FC236}">
                  <a16:creationId xmlns:a16="http://schemas.microsoft.com/office/drawing/2014/main" id="{8D912221-2CE7-4206-BC83-D8D7B53D0D8D}"/>
                </a:ext>
              </a:extLst>
            </p:cNvPr>
            <p:cNvSpPr>
              <a:spLocks noChangeArrowheads="1"/>
            </p:cNvSpPr>
            <p:nvPr/>
          </p:nvSpPr>
          <p:spPr bwMode="auto">
            <a:xfrm>
              <a:off x="2585" y="1835"/>
              <a:ext cx="39" cy="41"/>
            </a:xfrm>
            <a:custGeom>
              <a:avLst/>
              <a:gdLst>
                <a:gd name="T0" fmla="*/ 170 w 171"/>
                <a:gd name="T1" fmla="*/ 31 h 183"/>
                <a:gd name="T2" fmla="*/ 159 w 171"/>
                <a:gd name="T3" fmla="*/ 4 h 183"/>
                <a:gd name="T4" fmla="*/ 110 w 171"/>
                <a:gd name="T5" fmla="*/ 0 h 183"/>
                <a:gd name="T6" fmla="*/ 59 w 171"/>
                <a:gd name="T7" fmla="*/ 0 h 183"/>
                <a:gd name="T8" fmla="*/ 19 w 171"/>
                <a:gd name="T9" fmla="*/ 4 h 183"/>
                <a:gd name="T10" fmla="*/ 0 w 171"/>
                <a:gd name="T11" fmla="*/ 31 h 183"/>
                <a:gd name="T12" fmla="*/ 19 w 171"/>
                <a:gd name="T13" fmla="*/ 66 h 183"/>
                <a:gd name="T14" fmla="*/ 49 w 171"/>
                <a:gd name="T15" fmla="*/ 75 h 183"/>
                <a:gd name="T16" fmla="*/ 129 w 171"/>
                <a:gd name="T17" fmla="*/ 84 h 183"/>
                <a:gd name="T18" fmla="*/ 159 w 171"/>
                <a:gd name="T19" fmla="*/ 102 h 183"/>
                <a:gd name="T20" fmla="*/ 170 w 171"/>
                <a:gd name="T21" fmla="*/ 129 h 183"/>
                <a:gd name="T22" fmla="*/ 170 w 171"/>
                <a:gd name="T23" fmla="*/ 138 h 183"/>
                <a:gd name="T24" fmla="*/ 159 w 171"/>
                <a:gd name="T25" fmla="*/ 173 h 183"/>
                <a:gd name="T26" fmla="*/ 110 w 171"/>
                <a:gd name="T27" fmla="*/ 182 h 183"/>
                <a:gd name="T28" fmla="*/ 59 w 171"/>
                <a:gd name="T29" fmla="*/ 182 h 183"/>
                <a:gd name="T30" fmla="*/ 19 w 171"/>
                <a:gd name="T31" fmla="*/ 173 h 183"/>
                <a:gd name="T32" fmla="*/ 0 w 171"/>
                <a:gd name="T33" fmla="*/ 13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183">
                  <a:moveTo>
                    <a:pt x="170" y="31"/>
                  </a:moveTo>
                  <a:lnTo>
                    <a:pt x="159" y="4"/>
                  </a:lnTo>
                  <a:lnTo>
                    <a:pt x="110" y="0"/>
                  </a:lnTo>
                  <a:lnTo>
                    <a:pt x="59" y="0"/>
                  </a:lnTo>
                  <a:lnTo>
                    <a:pt x="19" y="4"/>
                  </a:lnTo>
                  <a:lnTo>
                    <a:pt x="0" y="31"/>
                  </a:lnTo>
                  <a:lnTo>
                    <a:pt x="19" y="66"/>
                  </a:lnTo>
                  <a:lnTo>
                    <a:pt x="49" y="75"/>
                  </a:lnTo>
                  <a:lnTo>
                    <a:pt x="129" y="84"/>
                  </a:lnTo>
                  <a:lnTo>
                    <a:pt x="159" y="102"/>
                  </a:lnTo>
                  <a:lnTo>
                    <a:pt x="170" y="129"/>
                  </a:lnTo>
                  <a:lnTo>
                    <a:pt x="170" y="138"/>
                  </a:lnTo>
                  <a:lnTo>
                    <a:pt x="159" y="173"/>
                  </a:lnTo>
                  <a:lnTo>
                    <a:pt x="110" y="182"/>
                  </a:lnTo>
                  <a:lnTo>
                    <a:pt x="59" y="182"/>
                  </a:lnTo>
                  <a:lnTo>
                    <a:pt x="19" y="173"/>
                  </a:lnTo>
                  <a:lnTo>
                    <a:pt x="0" y="13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37" name="Line 61">
              <a:extLst>
                <a:ext uri="{FF2B5EF4-FFF2-40B4-BE49-F238E27FC236}">
                  <a16:creationId xmlns:a16="http://schemas.microsoft.com/office/drawing/2014/main" id="{E63B4135-412D-4C57-B363-712C95C8613A}"/>
                </a:ext>
              </a:extLst>
            </p:cNvPr>
            <p:cNvSpPr>
              <a:spLocks noChangeShapeType="1"/>
            </p:cNvSpPr>
            <p:nvPr/>
          </p:nvSpPr>
          <p:spPr bwMode="auto">
            <a:xfrm flipH="1">
              <a:off x="2034" y="1289"/>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38" name="Freeform 62">
              <a:extLst>
                <a:ext uri="{FF2B5EF4-FFF2-40B4-BE49-F238E27FC236}">
                  <a16:creationId xmlns:a16="http://schemas.microsoft.com/office/drawing/2014/main" id="{4CB5DEE5-E40C-488D-8C54-027221EC74F5}"/>
                </a:ext>
              </a:extLst>
            </p:cNvPr>
            <p:cNvSpPr>
              <a:spLocks noChangeArrowheads="1"/>
            </p:cNvSpPr>
            <p:nvPr/>
          </p:nvSpPr>
          <p:spPr bwMode="auto">
            <a:xfrm>
              <a:off x="2028" y="1289"/>
              <a:ext cx="48" cy="66"/>
            </a:xfrm>
            <a:custGeom>
              <a:avLst/>
              <a:gdLst>
                <a:gd name="T0" fmla="*/ 199 w 210"/>
                <a:gd name="T1" fmla="*/ 0 h 292"/>
                <a:gd name="T2" fmla="*/ 109 w 210"/>
                <a:gd name="T3" fmla="*/ 106 h 292"/>
                <a:gd name="T4" fmla="*/ 150 w 210"/>
                <a:gd name="T5" fmla="*/ 106 h 292"/>
                <a:gd name="T6" fmla="*/ 179 w 210"/>
                <a:gd name="T7" fmla="*/ 123 h 292"/>
                <a:gd name="T8" fmla="*/ 199 w 210"/>
                <a:gd name="T9" fmla="*/ 132 h 292"/>
                <a:gd name="T10" fmla="*/ 209 w 210"/>
                <a:gd name="T11" fmla="*/ 181 h 292"/>
                <a:gd name="T12" fmla="*/ 209 w 210"/>
                <a:gd name="T13" fmla="*/ 207 h 292"/>
                <a:gd name="T14" fmla="*/ 199 w 210"/>
                <a:gd name="T15" fmla="*/ 251 h 292"/>
                <a:gd name="T16" fmla="*/ 170 w 210"/>
                <a:gd name="T17" fmla="*/ 278 h 292"/>
                <a:gd name="T18" fmla="*/ 119 w 210"/>
                <a:gd name="T19" fmla="*/ 291 h 292"/>
                <a:gd name="T20" fmla="*/ 80 w 210"/>
                <a:gd name="T21" fmla="*/ 291 h 292"/>
                <a:gd name="T22" fmla="*/ 29 w 210"/>
                <a:gd name="T23" fmla="*/ 278 h 292"/>
                <a:gd name="T24" fmla="*/ 19 w 210"/>
                <a:gd name="T25" fmla="*/ 260 h 292"/>
                <a:gd name="T26" fmla="*/ 0 w 210"/>
                <a:gd name="T27" fmla="*/ 23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0" h="292">
                  <a:moveTo>
                    <a:pt x="199" y="0"/>
                  </a:moveTo>
                  <a:lnTo>
                    <a:pt x="109" y="106"/>
                  </a:lnTo>
                  <a:lnTo>
                    <a:pt x="150" y="106"/>
                  </a:lnTo>
                  <a:lnTo>
                    <a:pt x="179" y="123"/>
                  </a:lnTo>
                  <a:lnTo>
                    <a:pt x="199" y="132"/>
                  </a:lnTo>
                  <a:lnTo>
                    <a:pt x="209" y="181"/>
                  </a:lnTo>
                  <a:lnTo>
                    <a:pt x="209" y="207"/>
                  </a:lnTo>
                  <a:lnTo>
                    <a:pt x="199" y="251"/>
                  </a:lnTo>
                  <a:lnTo>
                    <a:pt x="170" y="278"/>
                  </a:lnTo>
                  <a:lnTo>
                    <a:pt x="119" y="291"/>
                  </a:lnTo>
                  <a:lnTo>
                    <a:pt x="80" y="291"/>
                  </a:lnTo>
                  <a:lnTo>
                    <a:pt x="29" y="278"/>
                  </a:lnTo>
                  <a:lnTo>
                    <a:pt x="19" y="260"/>
                  </a:lnTo>
                  <a:lnTo>
                    <a:pt x="0" y="23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39" name="Line 63">
              <a:extLst>
                <a:ext uri="{FF2B5EF4-FFF2-40B4-BE49-F238E27FC236}">
                  <a16:creationId xmlns:a16="http://schemas.microsoft.com/office/drawing/2014/main" id="{37083166-B02C-451C-BBBD-A96496A3DC93}"/>
                </a:ext>
              </a:extLst>
            </p:cNvPr>
            <p:cNvSpPr>
              <a:spLocks noChangeShapeType="1"/>
            </p:cNvSpPr>
            <p:nvPr/>
          </p:nvSpPr>
          <p:spPr bwMode="auto">
            <a:xfrm flipV="1">
              <a:off x="2162" y="1288"/>
              <a:ext cx="1" cy="6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40" name="Freeform 64">
              <a:extLst>
                <a:ext uri="{FF2B5EF4-FFF2-40B4-BE49-F238E27FC236}">
                  <a16:creationId xmlns:a16="http://schemas.microsoft.com/office/drawing/2014/main" id="{CB6839EB-68AE-4587-9F5A-6227BE6A90FE}"/>
                </a:ext>
              </a:extLst>
            </p:cNvPr>
            <p:cNvSpPr>
              <a:spLocks noChangeArrowheads="1"/>
            </p:cNvSpPr>
            <p:nvPr/>
          </p:nvSpPr>
          <p:spPr bwMode="auto">
            <a:xfrm>
              <a:off x="2121" y="1312"/>
              <a:ext cx="43" cy="43"/>
            </a:xfrm>
            <a:custGeom>
              <a:avLst/>
              <a:gdLst>
                <a:gd name="T0" fmla="*/ 189 w 190"/>
                <a:gd name="T1" fmla="*/ 35 h 191"/>
                <a:gd name="T2" fmla="*/ 150 w 190"/>
                <a:gd name="T3" fmla="*/ 8 h 191"/>
                <a:gd name="T4" fmla="*/ 129 w 190"/>
                <a:gd name="T5" fmla="*/ 0 h 191"/>
                <a:gd name="T6" fmla="*/ 79 w 190"/>
                <a:gd name="T7" fmla="*/ 0 h 191"/>
                <a:gd name="T8" fmla="*/ 49 w 190"/>
                <a:gd name="T9" fmla="*/ 8 h 191"/>
                <a:gd name="T10" fmla="*/ 19 w 190"/>
                <a:gd name="T11" fmla="*/ 35 h 191"/>
                <a:gd name="T12" fmla="*/ 0 w 190"/>
                <a:gd name="T13" fmla="*/ 79 h 191"/>
                <a:gd name="T14" fmla="*/ 0 w 190"/>
                <a:gd name="T15" fmla="*/ 106 h 191"/>
                <a:gd name="T16" fmla="*/ 19 w 190"/>
                <a:gd name="T17" fmla="*/ 150 h 191"/>
                <a:gd name="T18" fmla="*/ 49 w 190"/>
                <a:gd name="T19" fmla="*/ 177 h 191"/>
                <a:gd name="T20" fmla="*/ 79 w 190"/>
                <a:gd name="T21" fmla="*/ 190 h 191"/>
                <a:gd name="T22" fmla="*/ 129 w 190"/>
                <a:gd name="T23" fmla="*/ 190 h 191"/>
                <a:gd name="T24" fmla="*/ 150 w 190"/>
                <a:gd name="T25" fmla="*/ 177 h 191"/>
                <a:gd name="T26" fmla="*/ 189 w 190"/>
                <a:gd name="T27" fmla="*/ 15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0" h="191">
                  <a:moveTo>
                    <a:pt x="189" y="35"/>
                  </a:moveTo>
                  <a:lnTo>
                    <a:pt x="150" y="8"/>
                  </a:lnTo>
                  <a:lnTo>
                    <a:pt x="129" y="0"/>
                  </a:lnTo>
                  <a:lnTo>
                    <a:pt x="79" y="0"/>
                  </a:lnTo>
                  <a:lnTo>
                    <a:pt x="49" y="8"/>
                  </a:lnTo>
                  <a:lnTo>
                    <a:pt x="19" y="35"/>
                  </a:lnTo>
                  <a:lnTo>
                    <a:pt x="0" y="79"/>
                  </a:lnTo>
                  <a:lnTo>
                    <a:pt x="0" y="106"/>
                  </a:lnTo>
                  <a:lnTo>
                    <a:pt x="19" y="150"/>
                  </a:lnTo>
                  <a:lnTo>
                    <a:pt x="49" y="177"/>
                  </a:lnTo>
                  <a:lnTo>
                    <a:pt x="79" y="190"/>
                  </a:lnTo>
                  <a:lnTo>
                    <a:pt x="129" y="190"/>
                  </a:lnTo>
                  <a:lnTo>
                    <a:pt x="150" y="177"/>
                  </a:lnTo>
                  <a:lnTo>
                    <a:pt x="189"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41" name="Freeform 65">
              <a:extLst>
                <a:ext uri="{FF2B5EF4-FFF2-40B4-BE49-F238E27FC236}">
                  <a16:creationId xmlns:a16="http://schemas.microsoft.com/office/drawing/2014/main" id="{2E91E379-8E91-4F82-A5E8-7A6E5D4CC941}"/>
                </a:ext>
              </a:extLst>
            </p:cNvPr>
            <p:cNvSpPr>
              <a:spLocks noChangeArrowheads="1"/>
            </p:cNvSpPr>
            <p:nvPr/>
          </p:nvSpPr>
          <p:spPr bwMode="auto">
            <a:xfrm>
              <a:off x="2184" y="1289"/>
              <a:ext cx="50" cy="66"/>
            </a:xfrm>
            <a:custGeom>
              <a:avLst/>
              <a:gdLst>
                <a:gd name="T0" fmla="*/ 0 w 220"/>
                <a:gd name="T1" fmla="*/ 291 h 292"/>
                <a:gd name="T2" fmla="*/ 0 w 220"/>
                <a:gd name="T3" fmla="*/ 0 h 292"/>
                <a:gd name="T4" fmla="*/ 139 w 220"/>
                <a:gd name="T5" fmla="*/ 0 h 292"/>
                <a:gd name="T6" fmla="*/ 190 w 220"/>
                <a:gd name="T7" fmla="*/ 8 h 292"/>
                <a:gd name="T8" fmla="*/ 199 w 220"/>
                <a:gd name="T9" fmla="*/ 26 h 292"/>
                <a:gd name="T10" fmla="*/ 219 w 220"/>
                <a:gd name="T11" fmla="*/ 53 h 292"/>
                <a:gd name="T12" fmla="*/ 219 w 220"/>
                <a:gd name="T13" fmla="*/ 79 h 292"/>
                <a:gd name="T14" fmla="*/ 199 w 220"/>
                <a:gd name="T15" fmla="*/ 106 h 292"/>
                <a:gd name="T16" fmla="*/ 190 w 220"/>
                <a:gd name="T17" fmla="*/ 123 h 292"/>
                <a:gd name="T18" fmla="*/ 139 w 220"/>
                <a:gd name="T19" fmla="*/ 132 h 292"/>
                <a:gd name="T20" fmla="*/ 0 w 220"/>
                <a:gd name="T21" fmla="*/ 13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292">
                  <a:moveTo>
                    <a:pt x="0" y="291"/>
                  </a:moveTo>
                  <a:lnTo>
                    <a:pt x="0" y="0"/>
                  </a:lnTo>
                  <a:lnTo>
                    <a:pt x="139" y="0"/>
                  </a:lnTo>
                  <a:lnTo>
                    <a:pt x="190" y="8"/>
                  </a:lnTo>
                  <a:lnTo>
                    <a:pt x="199" y="26"/>
                  </a:lnTo>
                  <a:lnTo>
                    <a:pt x="219" y="53"/>
                  </a:lnTo>
                  <a:lnTo>
                    <a:pt x="219" y="79"/>
                  </a:lnTo>
                  <a:lnTo>
                    <a:pt x="199" y="106"/>
                  </a:lnTo>
                  <a:lnTo>
                    <a:pt x="190" y="123"/>
                  </a:lnTo>
                  <a:lnTo>
                    <a:pt x="139" y="132"/>
                  </a:lnTo>
                  <a:lnTo>
                    <a:pt x="0"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42" name="Freeform 66">
              <a:extLst>
                <a:ext uri="{FF2B5EF4-FFF2-40B4-BE49-F238E27FC236}">
                  <a16:creationId xmlns:a16="http://schemas.microsoft.com/office/drawing/2014/main" id="{A9B05756-5B50-4734-B81A-A9D56F789028}"/>
                </a:ext>
              </a:extLst>
            </p:cNvPr>
            <p:cNvSpPr>
              <a:spLocks noChangeArrowheads="1"/>
            </p:cNvSpPr>
            <p:nvPr/>
          </p:nvSpPr>
          <p:spPr bwMode="auto">
            <a:xfrm>
              <a:off x="2184" y="1322"/>
              <a:ext cx="50" cy="34"/>
            </a:xfrm>
            <a:custGeom>
              <a:avLst/>
              <a:gdLst>
                <a:gd name="T0" fmla="*/ 139 w 220"/>
                <a:gd name="T1" fmla="*/ 0 h 152"/>
                <a:gd name="T2" fmla="*/ 190 w 220"/>
                <a:gd name="T3" fmla="*/ 17 h 152"/>
                <a:gd name="T4" fmla="*/ 199 w 220"/>
                <a:gd name="T5" fmla="*/ 26 h 152"/>
                <a:gd name="T6" fmla="*/ 219 w 220"/>
                <a:gd name="T7" fmla="*/ 53 h 152"/>
                <a:gd name="T8" fmla="*/ 219 w 220"/>
                <a:gd name="T9" fmla="*/ 98 h 152"/>
                <a:gd name="T10" fmla="*/ 199 w 220"/>
                <a:gd name="T11" fmla="*/ 124 h 152"/>
                <a:gd name="T12" fmla="*/ 190 w 220"/>
                <a:gd name="T13" fmla="*/ 142 h 152"/>
                <a:gd name="T14" fmla="*/ 139 w 220"/>
                <a:gd name="T15" fmla="*/ 151 h 152"/>
                <a:gd name="T16" fmla="*/ 0 w 220"/>
                <a:gd name="T17" fmla="*/ 15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152">
                  <a:moveTo>
                    <a:pt x="139" y="0"/>
                  </a:moveTo>
                  <a:lnTo>
                    <a:pt x="190" y="17"/>
                  </a:lnTo>
                  <a:lnTo>
                    <a:pt x="199" y="26"/>
                  </a:lnTo>
                  <a:lnTo>
                    <a:pt x="219" y="53"/>
                  </a:lnTo>
                  <a:lnTo>
                    <a:pt x="219" y="98"/>
                  </a:lnTo>
                  <a:lnTo>
                    <a:pt x="199" y="124"/>
                  </a:lnTo>
                  <a:lnTo>
                    <a:pt x="190" y="142"/>
                  </a:lnTo>
                  <a:lnTo>
                    <a:pt x="139" y="151"/>
                  </a:lnTo>
                  <a:lnTo>
                    <a:pt x="0"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43" name="Freeform 67">
              <a:extLst>
                <a:ext uri="{FF2B5EF4-FFF2-40B4-BE49-F238E27FC236}">
                  <a16:creationId xmlns:a16="http://schemas.microsoft.com/office/drawing/2014/main" id="{90A12B72-F9C1-4764-BE30-57B08D10D1E8}"/>
                </a:ext>
              </a:extLst>
            </p:cNvPr>
            <p:cNvSpPr>
              <a:spLocks noChangeArrowheads="1"/>
            </p:cNvSpPr>
            <p:nvPr/>
          </p:nvSpPr>
          <p:spPr bwMode="auto">
            <a:xfrm>
              <a:off x="446" y="1482"/>
              <a:ext cx="47" cy="66"/>
            </a:xfrm>
            <a:custGeom>
              <a:avLst/>
              <a:gdLst>
                <a:gd name="T0" fmla="*/ 89 w 209"/>
                <a:gd name="T1" fmla="*/ 0 h 293"/>
                <a:gd name="T2" fmla="*/ 39 w 209"/>
                <a:gd name="T3" fmla="*/ 8 h 293"/>
                <a:gd name="T4" fmla="*/ 9 w 209"/>
                <a:gd name="T5" fmla="*/ 53 h 293"/>
                <a:gd name="T6" fmla="*/ 0 w 209"/>
                <a:gd name="T7" fmla="*/ 114 h 293"/>
                <a:gd name="T8" fmla="*/ 0 w 209"/>
                <a:gd name="T9" fmla="*/ 163 h 293"/>
                <a:gd name="T10" fmla="*/ 9 w 209"/>
                <a:gd name="T11" fmla="*/ 235 h 293"/>
                <a:gd name="T12" fmla="*/ 39 w 209"/>
                <a:gd name="T13" fmla="*/ 270 h 293"/>
                <a:gd name="T14" fmla="*/ 89 w 209"/>
                <a:gd name="T15" fmla="*/ 292 h 293"/>
                <a:gd name="T16" fmla="*/ 119 w 209"/>
                <a:gd name="T17" fmla="*/ 292 h 293"/>
                <a:gd name="T18" fmla="*/ 159 w 209"/>
                <a:gd name="T19" fmla="*/ 270 h 293"/>
                <a:gd name="T20" fmla="*/ 188 w 209"/>
                <a:gd name="T21" fmla="*/ 235 h 293"/>
                <a:gd name="T22" fmla="*/ 208 w 209"/>
                <a:gd name="T23" fmla="*/ 163 h 293"/>
                <a:gd name="T24" fmla="*/ 208 w 209"/>
                <a:gd name="T25" fmla="*/ 114 h 293"/>
                <a:gd name="T26" fmla="*/ 188 w 209"/>
                <a:gd name="T27" fmla="*/ 53 h 293"/>
                <a:gd name="T28" fmla="*/ 159 w 209"/>
                <a:gd name="T29" fmla="*/ 8 h 293"/>
                <a:gd name="T30" fmla="*/ 119 w 209"/>
                <a:gd name="T31" fmla="*/ 0 h 293"/>
                <a:gd name="T32" fmla="*/ 89 w 209"/>
                <a:gd name="T33"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293">
                  <a:moveTo>
                    <a:pt x="89" y="0"/>
                  </a:moveTo>
                  <a:lnTo>
                    <a:pt x="39" y="8"/>
                  </a:lnTo>
                  <a:lnTo>
                    <a:pt x="9" y="53"/>
                  </a:lnTo>
                  <a:lnTo>
                    <a:pt x="0" y="114"/>
                  </a:lnTo>
                  <a:lnTo>
                    <a:pt x="0" y="163"/>
                  </a:lnTo>
                  <a:lnTo>
                    <a:pt x="9" y="235"/>
                  </a:lnTo>
                  <a:lnTo>
                    <a:pt x="39" y="270"/>
                  </a:lnTo>
                  <a:lnTo>
                    <a:pt x="89" y="292"/>
                  </a:lnTo>
                  <a:lnTo>
                    <a:pt x="119" y="292"/>
                  </a:lnTo>
                  <a:lnTo>
                    <a:pt x="159" y="270"/>
                  </a:lnTo>
                  <a:lnTo>
                    <a:pt x="188" y="235"/>
                  </a:lnTo>
                  <a:lnTo>
                    <a:pt x="208" y="163"/>
                  </a:lnTo>
                  <a:lnTo>
                    <a:pt x="208" y="114"/>
                  </a:lnTo>
                  <a:lnTo>
                    <a:pt x="188" y="53"/>
                  </a:lnTo>
                  <a:lnTo>
                    <a:pt x="159" y="8"/>
                  </a:lnTo>
                  <a:lnTo>
                    <a:pt x="119" y="0"/>
                  </a:lnTo>
                  <a:lnTo>
                    <a:pt x="8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44" name="Line 68">
              <a:extLst>
                <a:ext uri="{FF2B5EF4-FFF2-40B4-BE49-F238E27FC236}">
                  <a16:creationId xmlns:a16="http://schemas.microsoft.com/office/drawing/2014/main" id="{0EBE1E40-BF38-45D6-B836-587B25BB4CD5}"/>
                </a:ext>
              </a:extLst>
            </p:cNvPr>
            <p:cNvSpPr>
              <a:spLocks noChangeShapeType="1"/>
            </p:cNvSpPr>
            <p:nvPr/>
          </p:nvSpPr>
          <p:spPr bwMode="auto">
            <a:xfrm>
              <a:off x="602" y="1482"/>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45" name="Freeform 69">
              <a:extLst>
                <a:ext uri="{FF2B5EF4-FFF2-40B4-BE49-F238E27FC236}">
                  <a16:creationId xmlns:a16="http://schemas.microsoft.com/office/drawing/2014/main" id="{030CDAC2-457F-47E6-8FE8-5680F4D0DA3F}"/>
                </a:ext>
              </a:extLst>
            </p:cNvPr>
            <p:cNvSpPr>
              <a:spLocks noChangeArrowheads="1"/>
            </p:cNvSpPr>
            <p:nvPr/>
          </p:nvSpPr>
          <p:spPr bwMode="auto">
            <a:xfrm>
              <a:off x="562" y="1505"/>
              <a:ext cx="41" cy="45"/>
            </a:xfrm>
            <a:custGeom>
              <a:avLst/>
              <a:gdLst>
                <a:gd name="T0" fmla="*/ 179 w 180"/>
                <a:gd name="T1" fmla="*/ 44 h 197"/>
                <a:gd name="T2" fmla="*/ 149 w 180"/>
                <a:gd name="T3" fmla="*/ 17 h 197"/>
                <a:gd name="T4" fmla="*/ 120 w 180"/>
                <a:gd name="T5" fmla="*/ 0 h 197"/>
                <a:gd name="T6" fmla="*/ 70 w 180"/>
                <a:gd name="T7" fmla="*/ 0 h 197"/>
                <a:gd name="T8" fmla="*/ 40 w 180"/>
                <a:gd name="T9" fmla="*/ 17 h 197"/>
                <a:gd name="T10" fmla="*/ 9 w 180"/>
                <a:gd name="T11" fmla="*/ 44 h 197"/>
                <a:gd name="T12" fmla="*/ 0 w 180"/>
                <a:gd name="T13" fmla="*/ 89 h 197"/>
                <a:gd name="T14" fmla="*/ 0 w 180"/>
                <a:gd name="T15" fmla="*/ 107 h 197"/>
                <a:gd name="T16" fmla="*/ 9 w 180"/>
                <a:gd name="T17" fmla="*/ 152 h 197"/>
                <a:gd name="T18" fmla="*/ 40 w 180"/>
                <a:gd name="T19" fmla="*/ 178 h 197"/>
                <a:gd name="T20" fmla="*/ 70 w 180"/>
                <a:gd name="T21" fmla="*/ 196 h 197"/>
                <a:gd name="T22" fmla="*/ 120 w 180"/>
                <a:gd name="T23" fmla="*/ 196 h 197"/>
                <a:gd name="T24" fmla="*/ 149 w 180"/>
                <a:gd name="T25" fmla="*/ 178 h 197"/>
                <a:gd name="T26" fmla="*/ 179 w 180"/>
                <a:gd name="T27" fmla="*/ 15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0" h="197">
                  <a:moveTo>
                    <a:pt x="179" y="44"/>
                  </a:moveTo>
                  <a:lnTo>
                    <a:pt x="149" y="17"/>
                  </a:lnTo>
                  <a:lnTo>
                    <a:pt x="120" y="0"/>
                  </a:lnTo>
                  <a:lnTo>
                    <a:pt x="70" y="0"/>
                  </a:lnTo>
                  <a:lnTo>
                    <a:pt x="40" y="17"/>
                  </a:lnTo>
                  <a:lnTo>
                    <a:pt x="9" y="44"/>
                  </a:lnTo>
                  <a:lnTo>
                    <a:pt x="0" y="89"/>
                  </a:lnTo>
                  <a:lnTo>
                    <a:pt x="0" y="107"/>
                  </a:lnTo>
                  <a:lnTo>
                    <a:pt x="9" y="152"/>
                  </a:lnTo>
                  <a:lnTo>
                    <a:pt x="40" y="178"/>
                  </a:lnTo>
                  <a:lnTo>
                    <a:pt x="70" y="196"/>
                  </a:lnTo>
                  <a:lnTo>
                    <a:pt x="120" y="196"/>
                  </a:lnTo>
                  <a:lnTo>
                    <a:pt x="149" y="178"/>
                  </a:lnTo>
                  <a:lnTo>
                    <a:pt x="179" y="15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46" name="Freeform 70">
              <a:extLst>
                <a:ext uri="{FF2B5EF4-FFF2-40B4-BE49-F238E27FC236}">
                  <a16:creationId xmlns:a16="http://schemas.microsoft.com/office/drawing/2014/main" id="{6317ED98-5F9F-4597-9C4C-88B3A505FA19}"/>
                </a:ext>
              </a:extLst>
            </p:cNvPr>
            <p:cNvSpPr>
              <a:spLocks noChangeArrowheads="1"/>
            </p:cNvSpPr>
            <p:nvPr/>
          </p:nvSpPr>
          <p:spPr bwMode="auto">
            <a:xfrm>
              <a:off x="628" y="1482"/>
              <a:ext cx="48" cy="66"/>
            </a:xfrm>
            <a:custGeom>
              <a:avLst/>
              <a:gdLst>
                <a:gd name="T0" fmla="*/ 0 w 211"/>
                <a:gd name="T1" fmla="*/ 292 h 293"/>
                <a:gd name="T2" fmla="*/ 0 w 211"/>
                <a:gd name="T3" fmla="*/ 0 h 293"/>
                <a:gd name="T4" fmla="*/ 130 w 211"/>
                <a:gd name="T5" fmla="*/ 0 h 293"/>
                <a:gd name="T6" fmla="*/ 179 w 211"/>
                <a:gd name="T7" fmla="*/ 8 h 293"/>
                <a:gd name="T8" fmla="*/ 199 w 211"/>
                <a:gd name="T9" fmla="*/ 17 h 293"/>
                <a:gd name="T10" fmla="*/ 210 w 211"/>
                <a:gd name="T11" fmla="*/ 53 h 293"/>
                <a:gd name="T12" fmla="*/ 210 w 211"/>
                <a:gd name="T13" fmla="*/ 70 h 293"/>
                <a:gd name="T14" fmla="*/ 199 w 211"/>
                <a:gd name="T15" fmla="*/ 106 h 293"/>
                <a:gd name="T16" fmla="*/ 179 w 211"/>
                <a:gd name="T17" fmla="*/ 114 h 293"/>
                <a:gd name="T18" fmla="*/ 130 w 211"/>
                <a:gd name="T19" fmla="*/ 132 h 293"/>
                <a:gd name="T20" fmla="*/ 0 w 211"/>
                <a:gd name="T21" fmla="*/ 132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 h="293">
                  <a:moveTo>
                    <a:pt x="0" y="292"/>
                  </a:moveTo>
                  <a:lnTo>
                    <a:pt x="0" y="0"/>
                  </a:lnTo>
                  <a:lnTo>
                    <a:pt x="130" y="0"/>
                  </a:lnTo>
                  <a:lnTo>
                    <a:pt x="179" y="8"/>
                  </a:lnTo>
                  <a:lnTo>
                    <a:pt x="199" y="17"/>
                  </a:lnTo>
                  <a:lnTo>
                    <a:pt x="210" y="53"/>
                  </a:lnTo>
                  <a:lnTo>
                    <a:pt x="210" y="70"/>
                  </a:lnTo>
                  <a:lnTo>
                    <a:pt x="199" y="106"/>
                  </a:lnTo>
                  <a:lnTo>
                    <a:pt x="179" y="114"/>
                  </a:lnTo>
                  <a:lnTo>
                    <a:pt x="130" y="132"/>
                  </a:lnTo>
                  <a:lnTo>
                    <a:pt x="0"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47" name="Freeform 71">
              <a:extLst>
                <a:ext uri="{FF2B5EF4-FFF2-40B4-BE49-F238E27FC236}">
                  <a16:creationId xmlns:a16="http://schemas.microsoft.com/office/drawing/2014/main" id="{A8A27793-51E7-49A8-97E2-6675D5BAA4C3}"/>
                </a:ext>
              </a:extLst>
            </p:cNvPr>
            <p:cNvSpPr>
              <a:spLocks noChangeArrowheads="1"/>
            </p:cNvSpPr>
            <p:nvPr/>
          </p:nvSpPr>
          <p:spPr bwMode="auto">
            <a:xfrm>
              <a:off x="628" y="1514"/>
              <a:ext cx="48" cy="36"/>
            </a:xfrm>
            <a:custGeom>
              <a:avLst/>
              <a:gdLst>
                <a:gd name="T0" fmla="*/ 130 w 211"/>
                <a:gd name="T1" fmla="*/ 0 h 157"/>
                <a:gd name="T2" fmla="*/ 179 w 211"/>
                <a:gd name="T3" fmla="*/ 8 h 157"/>
                <a:gd name="T4" fmla="*/ 199 w 211"/>
                <a:gd name="T5" fmla="*/ 26 h 157"/>
                <a:gd name="T6" fmla="*/ 210 w 211"/>
                <a:gd name="T7" fmla="*/ 54 h 157"/>
                <a:gd name="T8" fmla="*/ 210 w 211"/>
                <a:gd name="T9" fmla="*/ 98 h 157"/>
                <a:gd name="T10" fmla="*/ 199 w 211"/>
                <a:gd name="T11" fmla="*/ 116 h 157"/>
                <a:gd name="T12" fmla="*/ 179 w 211"/>
                <a:gd name="T13" fmla="*/ 134 h 157"/>
                <a:gd name="T14" fmla="*/ 130 w 211"/>
                <a:gd name="T15" fmla="*/ 156 h 157"/>
                <a:gd name="T16" fmla="*/ 0 w 211"/>
                <a:gd name="T17" fmla="*/ 15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157">
                  <a:moveTo>
                    <a:pt x="130" y="0"/>
                  </a:moveTo>
                  <a:lnTo>
                    <a:pt x="179" y="8"/>
                  </a:lnTo>
                  <a:lnTo>
                    <a:pt x="199" y="26"/>
                  </a:lnTo>
                  <a:lnTo>
                    <a:pt x="210" y="54"/>
                  </a:lnTo>
                  <a:lnTo>
                    <a:pt x="210" y="98"/>
                  </a:lnTo>
                  <a:lnTo>
                    <a:pt x="199" y="116"/>
                  </a:lnTo>
                  <a:lnTo>
                    <a:pt x="179" y="134"/>
                  </a:lnTo>
                  <a:lnTo>
                    <a:pt x="130" y="156"/>
                  </a:lnTo>
                  <a:lnTo>
                    <a:pt x="0" y="15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48" name="Freeform 72">
              <a:extLst>
                <a:ext uri="{FF2B5EF4-FFF2-40B4-BE49-F238E27FC236}">
                  <a16:creationId xmlns:a16="http://schemas.microsoft.com/office/drawing/2014/main" id="{7A69EBB2-6D10-496F-BD05-4C8E50D36F60}"/>
                </a:ext>
              </a:extLst>
            </p:cNvPr>
            <p:cNvSpPr>
              <a:spLocks noChangeArrowheads="1"/>
            </p:cNvSpPr>
            <p:nvPr/>
          </p:nvSpPr>
          <p:spPr bwMode="auto">
            <a:xfrm>
              <a:off x="384" y="2465"/>
              <a:ext cx="45" cy="67"/>
            </a:xfrm>
            <a:custGeom>
              <a:avLst/>
              <a:gdLst>
                <a:gd name="T0" fmla="*/ 169 w 200"/>
                <a:gd name="T1" fmla="*/ 9 h 294"/>
                <a:gd name="T2" fmla="*/ 179 w 200"/>
                <a:gd name="T3" fmla="*/ 36 h 294"/>
                <a:gd name="T4" fmla="*/ 169 w 200"/>
                <a:gd name="T5" fmla="*/ 9 h 294"/>
                <a:gd name="T6" fmla="*/ 119 w 200"/>
                <a:gd name="T7" fmla="*/ 0 h 294"/>
                <a:gd name="T8" fmla="*/ 89 w 200"/>
                <a:gd name="T9" fmla="*/ 0 h 294"/>
                <a:gd name="T10" fmla="*/ 50 w 200"/>
                <a:gd name="T11" fmla="*/ 9 h 294"/>
                <a:gd name="T12" fmla="*/ 9 w 200"/>
                <a:gd name="T13" fmla="*/ 54 h 294"/>
                <a:gd name="T14" fmla="*/ 0 w 200"/>
                <a:gd name="T15" fmla="*/ 116 h 294"/>
                <a:gd name="T16" fmla="*/ 0 w 200"/>
                <a:gd name="T17" fmla="*/ 191 h 294"/>
                <a:gd name="T18" fmla="*/ 9 w 200"/>
                <a:gd name="T19" fmla="*/ 244 h 294"/>
                <a:gd name="T20" fmla="*/ 50 w 200"/>
                <a:gd name="T21" fmla="*/ 271 h 294"/>
                <a:gd name="T22" fmla="*/ 89 w 200"/>
                <a:gd name="T23" fmla="*/ 293 h 294"/>
                <a:gd name="T24" fmla="*/ 109 w 200"/>
                <a:gd name="T25" fmla="*/ 293 h 294"/>
                <a:gd name="T26" fmla="*/ 150 w 200"/>
                <a:gd name="T27" fmla="*/ 271 h 294"/>
                <a:gd name="T28" fmla="*/ 179 w 200"/>
                <a:gd name="T29" fmla="*/ 244 h 294"/>
                <a:gd name="T30" fmla="*/ 199 w 200"/>
                <a:gd name="T31" fmla="*/ 209 h 294"/>
                <a:gd name="T32" fmla="*/ 199 w 200"/>
                <a:gd name="T33" fmla="*/ 191 h 294"/>
                <a:gd name="T34" fmla="*/ 179 w 200"/>
                <a:gd name="T35" fmla="*/ 147 h 294"/>
                <a:gd name="T36" fmla="*/ 150 w 200"/>
                <a:gd name="T37" fmla="*/ 116 h 294"/>
                <a:gd name="T38" fmla="*/ 109 w 200"/>
                <a:gd name="T39" fmla="*/ 107 h 294"/>
                <a:gd name="T40" fmla="*/ 89 w 200"/>
                <a:gd name="T41" fmla="*/ 107 h 294"/>
                <a:gd name="T42" fmla="*/ 50 w 200"/>
                <a:gd name="T43" fmla="*/ 116 h 294"/>
                <a:gd name="T44" fmla="*/ 9 w 200"/>
                <a:gd name="T45" fmla="*/ 147 h 294"/>
                <a:gd name="T46" fmla="*/ 0 w 200"/>
                <a:gd name="T47" fmla="*/ 19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0" h="294">
                  <a:moveTo>
                    <a:pt x="169" y="9"/>
                  </a:moveTo>
                  <a:lnTo>
                    <a:pt x="179" y="36"/>
                  </a:lnTo>
                  <a:lnTo>
                    <a:pt x="169" y="9"/>
                  </a:lnTo>
                  <a:lnTo>
                    <a:pt x="119" y="0"/>
                  </a:lnTo>
                  <a:lnTo>
                    <a:pt x="89" y="0"/>
                  </a:lnTo>
                  <a:lnTo>
                    <a:pt x="50" y="9"/>
                  </a:lnTo>
                  <a:lnTo>
                    <a:pt x="9" y="54"/>
                  </a:lnTo>
                  <a:lnTo>
                    <a:pt x="0" y="116"/>
                  </a:lnTo>
                  <a:lnTo>
                    <a:pt x="0" y="191"/>
                  </a:lnTo>
                  <a:lnTo>
                    <a:pt x="9" y="244"/>
                  </a:lnTo>
                  <a:lnTo>
                    <a:pt x="50" y="271"/>
                  </a:lnTo>
                  <a:lnTo>
                    <a:pt x="89" y="293"/>
                  </a:lnTo>
                  <a:lnTo>
                    <a:pt x="109" y="293"/>
                  </a:lnTo>
                  <a:lnTo>
                    <a:pt x="150" y="271"/>
                  </a:lnTo>
                  <a:lnTo>
                    <a:pt x="179" y="244"/>
                  </a:lnTo>
                  <a:lnTo>
                    <a:pt x="199" y="209"/>
                  </a:lnTo>
                  <a:lnTo>
                    <a:pt x="199" y="191"/>
                  </a:lnTo>
                  <a:lnTo>
                    <a:pt x="179" y="147"/>
                  </a:lnTo>
                  <a:lnTo>
                    <a:pt x="150" y="116"/>
                  </a:lnTo>
                  <a:lnTo>
                    <a:pt x="109" y="107"/>
                  </a:lnTo>
                  <a:lnTo>
                    <a:pt x="89" y="107"/>
                  </a:lnTo>
                  <a:lnTo>
                    <a:pt x="50" y="116"/>
                  </a:lnTo>
                  <a:lnTo>
                    <a:pt x="9" y="147"/>
                  </a:lnTo>
                  <a:lnTo>
                    <a:pt x="0" y="19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49" name="Line 73">
              <a:extLst>
                <a:ext uri="{FF2B5EF4-FFF2-40B4-BE49-F238E27FC236}">
                  <a16:creationId xmlns:a16="http://schemas.microsoft.com/office/drawing/2014/main" id="{EBAF6F70-0908-43C5-8079-D1A73F1EC4DB}"/>
                </a:ext>
              </a:extLst>
            </p:cNvPr>
            <p:cNvSpPr>
              <a:spLocks noChangeShapeType="1"/>
            </p:cNvSpPr>
            <p:nvPr/>
          </p:nvSpPr>
          <p:spPr bwMode="auto">
            <a:xfrm flipV="1">
              <a:off x="464" y="2464"/>
              <a:ext cx="11" cy="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50" name="Freeform 74">
              <a:extLst>
                <a:ext uri="{FF2B5EF4-FFF2-40B4-BE49-F238E27FC236}">
                  <a16:creationId xmlns:a16="http://schemas.microsoft.com/office/drawing/2014/main" id="{1A1D4E5E-543F-4A9E-A49C-E98C9CADEAFF}"/>
                </a:ext>
              </a:extLst>
            </p:cNvPr>
            <p:cNvSpPr>
              <a:spLocks noChangeArrowheads="1"/>
            </p:cNvSpPr>
            <p:nvPr/>
          </p:nvSpPr>
          <p:spPr bwMode="auto">
            <a:xfrm>
              <a:off x="455" y="2465"/>
              <a:ext cx="48" cy="67"/>
            </a:xfrm>
            <a:custGeom>
              <a:avLst/>
              <a:gdLst>
                <a:gd name="T0" fmla="*/ 40 w 211"/>
                <a:gd name="T1" fmla="*/ 9 h 294"/>
                <a:gd name="T2" fmla="*/ 9 w 211"/>
                <a:gd name="T3" fmla="*/ 54 h 294"/>
                <a:gd name="T4" fmla="*/ 0 w 211"/>
                <a:gd name="T5" fmla="*/ 116 h 294"/>
                <a:gd name="T6" fmla="*/ 0 w 211"/>
                <a:gd name="T7" fmla="*/ 165 h 294"/>
                <a:gd name="T8" fmla="*/ 9 w 211"/>
                <a:gd name="T9" fmla="*/ 235 h 294"/>
                <a:gd name="T10" fmla="*/ 40 w 211"/>
                <a:gd name="T11" fmla="*/ 271 h 294"/>
                <a:gd name="T12" fmla="*/ 89 w 211"/>
                <a:gd name="T13" fmla="*/ 293 h 294"/>
                <a:gd name="T14" fmla="*/ 120 w 211"/>
                <a:gd name="T15" fmla="*/ 293 h 294"/>
                <a:gd name="T16" fmla="*/ 160 w 211"/>
                <a:gd name="T17" fmla="*/ 271 h 294"/>
                <a:gd name="T18" fmla="*/ 189 w 211"/>
                <a:gd name="T19" fmla="*/ 235 h 294"/>
                <a:gd name="T20" fmla="*/ 210 w 211"/>
                <a:gd name="T21" fmla="*/ 165 h 294"/>
                <a:gd name="T22" fmla="*/ 210 w 211"/>
                <a:gd name="T23" fmla="*/ 116 h 294"/>
                <a:gd name="T24" fmla="*/ 189 w 211"/>
                <a:gd name="T25" fmla="*/ 54 h 294"/>
                <a:gd name="T26" fmla="*/ 160 w 211"/>
                <a:gd name="T27" fmla="*/ 9 h 294"/>
                <a:gd name="T28" fmla="*/ 120 w 211"/>
                <a:gd name="T29" fmla="*/ 0 h 294"/>
                <a:gd name="T30" fmla="*/ 89 w 211"/>
                <a:gd name="T31"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 h="294">
                  <a:moveTo>
                    <a:pt x="40" y="9"/>
                  </a:moveTo>
                  <a:lnTo>
                    <a:pt x="9" y="54"/>
                  </a:lnTo>
                  <a:lnTo>
                    <a:pt x="0" y="116"/>
                  </a:lnTo>
                  <a:lnTo>
                    <a:pt x="0" y="165"/>
                  </a:lnTo>
                  <a:lnTo>
                    <a:pt x="9" y="235"/>
                  </a:lnTo>
                  <a:lnTo>
                    <a:pt x="40" y="271"/>
                  </a:lnTo>
                  <a:lnTo>
                    <a:pt x="89" y="293"/>
                  </a:lnTo>
                  <a:lnTo>
                    <a:pt x="120" y="293"/>
                  </a:lnTo>
                  <a:lnTo>
                    <a:pt x="160" y="271"/>
                  </a:lnTo>
                  <a:lnTo>
                    <a:pt x="189" y="235"/>
                  </a:lnTo>
                  <a:lnTo>
                    <a:pt x="210" y="165"/>
                  </a:lnTo>
                  <a:lnTo>
                    <a:pt x="210" y="116"/>
                  </a:lnTo>
                  <a:lnTo>
                    <a:pt x="189" y="54"/>
                  </a:lnTo>
                  <a:lnTo>
                    <a:pt x="160" y="9"/>
                  </a:lnTo>
                  <a:lnTo>
                    <a:pt x="120" y="0"/>
                  </a:lnTo>
                  <a:lnTo>
                    <a:pt x="8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51" name="Line 75">
              <a:extLst>
                <a:ext uri="{FF2B5EF4-FFF2-40B4-BE49-F238E27FC236}">
                  <a16:creationId xmlns:a16="http://schemas.microsoft.com/office/drawing/2014/main" id="{7CF7EA0F-7CE7-49C6-93A5-2D31BD8BD0DF}"/>
                </a:ext>
              </a:extLst>
            </p:cNvPr>
            <p:cNvSpPr>
              <a:spLocks noChangeShapeType="1"/>
            </p:cNvSpPr>
            <p:nvPr/>
          </p:nvSpPr>
          <p:spPr bwMode="auto">
            <a:xfrm>
              <a:off x="611" y="2465"/>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52" name="Freeform 76">
              <a:extLst>
                <a:ext uri="{FF2B5EF4-FFF2-40B4-BE49-F238E27FC236}">
                  <a16:creationId xmlns:a16="http://schemas.microsoft.com/office/drawing/2014/main" id="{18A88536-FE66-4619-8EC6-F3D150B36A2A}"/>
                </a:ext>
              </a:extLst>
            </p:cNvPr>
            <p:cNvSpPr>
              <a:spLocks noChangeArrowheads="1"/>
            </p:cNvSpPr>
            <p:nvPr/>
          </p:nvSpPr>
          <p:spPr bwMode="auto">
            <a:xfrm>
              <a:off x="570" y="2485"/>
              <a:ext cx="43" cy="46"/>
            </a:xfrm>
            <a:custGeom>
              <a:avLst/>
              <a:gdLst>
                <a:gd name="T0" fmla="*/ 189 w 190"/>
                <a:gd name="T1" fmla="*/ 44 h 205"/>
                <a:gd name="T2" fmla="*/ 159 w 190"/>
                <a:gd name="T3" fmla="*/ 17 h 205"/>
                <a:gd name="T4" fmla="*/ 130 w 190"/>
                <a:gd name="T5" fmla="*/ 0 h 205"/>
                <a:gd name="T6" fmla="*/ 79 w 190"/>
                <a:gd name="T7" fmla="*/ 0 h 205"/>
                <a:gd name="T8" fmla="*/ 50 w 190"/>
                <a:gd name="T9" fmla="*/ 17 h 205"/>
                <a:gd name="T10" fmla="*/ 19 w 190"/>
                <a:gd name="T11" fmla="*/ 44 h 205"/>
                <a:gd name="T12" fmla="*/ 0 w 190"/>
                <a:gd name="T13" fmla="*/ 88 h 205"/>
                <a:gd name="T14" fmla="*/ 0 w 190"/>
                <a:gd name="T15" fmla="*/ 120 h 205"/>
                <a:gd name="T16" fmla="*/ 19 w 190"/>
                <a:gd name="T17" fmla="*/ 155 h 205"/>
                <a:gd name="T18" fmla="*/ 50 w 190"/>
                <a:gd name="T19" fmla="*/ 182 h 205"/>
                <a:gd name="T20" fmla="*/ 79 w 190"/>
                <a:gd name="T21" fmla="*/ 204 h 205"/>
                <a:gd name="T22" fmla="*/ 130 w 190"/>
                <a:gd name="T23" fmla="*/ 204 h 205"/>
                <a:gd name="T24" fmla="*/ 159 w 190"/>
                <a:gd name="T25" fmla="*/ 182 h 205"/>
                <a:gd name="T26" fmla="*/ 189 w 190"/>
                <a:gd name="T27" fmla="*/ 15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0" h="205">
                  <a:moveTo>
                    <a:pt x="189" y="44"/>
                  </a:moveTo>
                  <a:lnTo>
                    <a:pt x="159" y="17"/>
                  </a:lnTo>
                  <a:lnTo>
                    <a:pt x="130" y="0"/>
                  </a:lnTo>
                  <a:lnTo>
                    <a:pt x="79" y="0"/>
                  </a:lnTo>
                  <a:lnTo>
                    <a:pt x="50" y="17"/>
                  </a:lnTo>
                  <a:lnTo>
                    <a:pt x="19" y="44"/>
                  </a:lnTo>
                  <a:lnTo>
                    <a:pt x="0" y="88"/>
                  </a:lnTo>
                  <a:lnTo>
                    <a:pt x="0" y="120"/>
                  </a:lnTo>
                  <a:lnTo>
                    <a:pt x="19" y="155"/>
                  </a:lnTo>
                  <a:lnTo>
                    <a:pt x="50" y="182"/>
                  </a:lnTo>
                  <a:lnTo>
                    <a:pt x="79" y="204"/>
                  </a:lnTo>
                  <a:lnTo>
                    <a:pt x="130" y="204"/>
                  </a:lnTo>
                  <a:lnTo>
                    <a:pt x="159" y="182"/>
                  </a:lnTo>
                  <a:lnTo>
                    <a:pt x="189"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53" name="Freeform 77">
              <a:extLst>
                <a:ext uri="{FF2B5EF4-FFF2-40B4-BE49-F238E27FC236}">
                  <a16:creationId xmlns:a16="http://schemas.microsoft.com/office/drawing/2014/main" id="{E2E20D50-D7FE-4A25-AE6E-920B0BCC3977}"/>
                </a:ext>
              </a:extLst>
            </p:cNvPr>
            <p:cNvSpPr>
              <a:spLocks noChangeArrowheads="1"/>
            </p:cNvSpPr>
            <p:nvPr/>
          </p:nvSpPr>
          <p:spPr bwMode="auto">
            <a:xfrm>
              <a:off x="634" y="2465"/>
              <a:ext cx="50" cy="67"/>
            </a:xfrm>
            <a:custGeom>
              <a:avLst/>
              <a:gdLst>
                <a:gd name="T0" fmla="*/ 0 w 220"/>
                <a:gd name="T1" fmla="*/ 293 h 294"/>
                <a:gd name="T2" fmla="*/ 0 w 220"/>
                <a:gd name="T3" fmla="*/ 0 h 294"/>
                <a:gd name="T4" fmla="*/ 139 w 220"/>
                <a:gd name="T5" fmla="*/ 0 h 294"/>
                <a:gd name="T6" fmla="*/ 189 w 220"/>
                <a:gd name="T7" fmla="*/ 9 h 294"/>
                <a:gd name="T8" fmla="*/ 199 w 220"/>
                <a:gd name="T9" fmla="*/ 27 h 294"/>
                <a:gd name="T10" fmla="*/ 219 w 220"/>
                <a:gd name="T11" fmla="*/ 54 h 294"/>
                <a:gd name="T12" fmla="*/ 219 w 220"/>
                <a:gd name="T13" fmla="*/ 80 h 294"/>
                <a:gd name="T14" fmla="*/ 199 w 220"/>
                <a:gd name="T15" fmla="*/ 107 h 294"/>
                <a:gd name="T16" fmla="*/ 189 w 220"/>
                <a:gd name="T17" fmla="*/ 116 h 294"/>
                <a:gd name="T18" fmla="*/ 139 w 220"/>
                <a:gd name="T19" fmla="*/ 133 h 294"/>
                <a:gd name="T20" fmla="*/ 0 w 220"/>
                <a:gd name="T21" fmla="*/ 133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294">
                  <a:moveTo>
                    <a:pt x="0" y="293"/>
                  </a:moveTo>
                  <a:lnTo>
                    <a:pt x="0" y="0"/>
                  </a:lnTo>
                  <a:lnTo>
                    <a:pt x="139" y="0"/>
                  </a:lnTo>
                  <a:lnTo>
                    <a:pt x="189" y="9"/>
                  </a:lnTo>
                  <a:lnTo>
                    <a:pt x="199" y="27"/>
                  </a:lnTo>
                  <a:lnTo>
                    <a:pt x="219" y="54"/>
                  </a:lnTo>
                  <a:lnTo>
                    <a:pt x="219" y="80"/>
                  </a:lnTo>
                  <a:lnTo>
                    <a:pt x="199" y="107"/>
                  </a:lnTo>
                  <a:lnTo>
                    <a:pt x="189" y="116"/>
                  </a:lnTo>
                  <a:lnTo>
                    <a:pt x="139" y="133"/>
                  </a:lnTo>
                  <a:lnTo>
                    <a:pt x="0" y="13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654" name="Freeform 78">
              <a:extLst>
                <a:ext uri="{FF2B5EF4-FFF2-40B4-BE49-F238E27FC236}">
                  <a16:creationId xmlns:a16="http://schemas.microsoft.com/office/drawing/2014/main" id="{63C1AC89-C3C7-4161-98D2-4C214747BE83}"/>
                </a:ext>
              </a:extLst>
            </p:cNvPr>
            <p:cNvSpPr>
              <a:spLocks noChangeArrowheads="1"/>
            </p:cNvSpPr>
            <p:nvPr/>
          </p:nvSpPr>
          <p:spPr bwMode="auto">
            <a:xfrm>
              <a:off x="634" y="2495"/>
              <a:ext cx="50" cy="37"/>
            </a:xfrm>
            <a:custGeom>
              <a:avLst/>
              <a:gdLst>
                <a:gd name="T0" fmla="*/ 139 w 220"/>
                <a:gd name="T1" fmla="*/ 0 h 161"/>
                <a:gd name="T2" fmla="*/ 189 w 220"/>
                <a:gd name="T3" fmla="*/ 8 h 161"/>
                <a:gd name="T4" fmla="*/ 199 w 220"/>
                <a:gd name="T5" fmla="*/ 26 h 161"/>
                <a:gd name="T6" fmla="*/ 219 w 220"/>
                <a:gd name="T7" fmla="*/ 53 h 161"/>
                <a:gd name="T8" fmla="*/ 219 w 220"/>
                <a:gd name="T9" fmla="*/ 102 h 161"/>
                <a:gd name="T10" fmla="*/ 199 w 220"/>
                <a:gd name="T11" fmla="*/ 129 h 161"/>
                <a:gd name="T12" fmla="*/ 189 w 220"/>
                <a:gd name="T13" fmla="*/ 138 h 161"/>
                <a:gd name="T14" fmla="*/ 139 w 220"/>
                <a:gd name="T15" fmla="*/ 160 h 161"/>
                <a:gd name="T16" fmla="*/ 0 w 220"/>
                <a:gd name="T17" fmla="*/ 16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161">
                  <a:moveTo>
                    <a:pt x="139" y="0"/>
                  </a:moveTo>
                  <a:lnTo>
                    <a:pt x="189" y="8"/>
                  </a:lnTo>
                  <a:lnTo>
                    <a:pt x="199" y="26"/>
                  </a:lnTo>
                  <a:lnTo>
                    <a:pt x="219" y="53"/>
                  </a:lnTo>
                  <a:lnTo>
                    <a:pt x="219" y="102"/>
                  </a:lnTo>
                  <a:lnTo>
                    <a:pt x="199" y="129"/>
                  </a:lnTo>
                  <a:lnTo>
                    <a:pt x="189" y="138"/>
                  </a:lnTo>
                  <a:lnTo>
                    <a:pt x="139" y="160"/>
                  </a:lnTo>
                  <a:lnTo>
                    <a:pt x="0" y="16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4655" name="Text Box 79">
            <a:extLst>
              <a:ext uri="{FF2B5EF4-FFF2-40B4-BE49-F238E27FC236}">
                <a16:creationId xmlns:a16="http://schemas.microsoft.com/office/drawing/2014/main" id="{CB3A131F-A538-4A7F-965E-32374A1A87E4}"/>
              </a:ext>
            </a:extLst>
          </p:cNvPr>
          <p:cNvSpPr txBox="1">
            <a:spLocks noChangeArrowheads="1"/>
          </p:cNvSpPr>
          <p:nvPr/>
        </p:nvSpPr>
        <p:spPr bwMode="auto">
          <a:xfrm>
            <a:off x="5507038" y="2393950"/>
            <a:ext cx="2968625"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A low-pass filter</a:t>
            </a:r>
          </a:p>
          <a:p>
            <a:pPr eaLnBrk="1" hangingPunct="1">
              <a:lnSpc>
                <a:spcPct val="106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blocks RF energy</a:t>
            </a:r>
          </a:p>
          <a:p>
            <a:pPr eaLnBrk="1" hangingPunct="1">
              <a:lnSpc>
                <a:spcPct val="106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above a certain</a:t>
            </a:r>
          </a:p>
          <a:p>
            <a:pPr eaLnBrk="1" hangingPunct="1">
              <a:lnSpc>
                <a:spcPct val="106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limit.</a:t>
            </a:r>
          </a:p>
        </p:txBody>
      </p:sp>
      <p:pic>
        <p:nvPicPr>
          <p:cNvPr id="24656" name="Picture 80">
            <a:extLst>
              <a:ext uri="{FF2B5EF4-FFF2-40B4-BE49-F238E27FC236}">
                <a16:creationId xmlns:a16="http://schemas.microsoft.com/office/drawing/2014/main" id="{C26754A1-C151-4D4D-A76E-0F7D1EF621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763" y="4481513"/>
            <a:ext cx="3278187" cy="212883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24657" name="Text Box 81">
            <a:extLst>
              <a:ext uri="{FF2B5EF4-FFF2-40B4-BE49-F238E27FC236}">
                <a16:creationId xmlns:a16="http://schemas.microsoft.com/office/drawing/2014/main" id="{1FC93DB3-582A-4FF7-B1E0-313E7894573E}"/>
              </a:ext>
            </a:extLst>
          </p:cNvPr>
          <p:cNvSpPr txBox="1">
            <a:spLocks noChangeArrowheads="1"/>
          </p:cNvSpPr>
          <p:nvPr/>
        </p:nvSpPr>
        <p:spPr bwMode="auto">
          <a:xfrm>
            <a:off x="5519738" y="5946775"/>
            <a:ext cx="134461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No Filter</a:t>
            </a:r>
          </a:p>
        </p:txBody>
      </p:sp>
      <p:sp>
        <p:nvSpPr>
          <p:cNvPr id="24658" name="Text Box 82">
            <a:extLst>
              <a:ext uri="{FF2B5EF4-FFF2-40B4-BE49-F238E27FC236}">
                <a16:creationId xmlns:a16="http://schemas.microsoft.com/office/drawing/2014/main" id="{698170B6-A257-4C85-B9BF-ADE4DABC657D}"/>
              </a:ext>
            </a:extLst>
          </p:cNvPr>
          <p:cNvSpPr txBox="1">
            <a:spLocks noChangeArrowheads="1"/>
          </p:cNvSpPr>
          <p:nvPr/>
        </p:nvSpPr>
        <p:spPr bwMode="auto">
          <a:xfrm>
            <a:off x="5337175" y="4751388"/>
            <a:ext cx="2540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Low Pass Filter Switched In</a:t>
            </a:r>
          </a:p>
        </p:txBody>
      </p:sp>
      <p:sp>
        <p:nvSpPr>
          <p:cNvPr id="24659" name="Line 83">
            <a:extLst>
              <a:ext uri="{FF2B5EF4-FFF2-40B4-BE49-F238E27FC236}">
                <a16:creationId xmlns:a16="http://schemas.microsoft.com/office/drawing/2014/main" id="{9FEE0B9B-1975-4AB7-9383-0CC45C9EC605}"/>
              </a:ext>
            </a:extLst>
          </p:cNvPr>
          <p:cNvSpPr>
            <a:spLocks noChangeShapeType="1"/>
          </p:cNvSpPr>
          <p:nvPr/>
        </p:nvSpPr>
        <p:spPr bwMode="auto">
          <a:xfrm flipH="1">
            <a:off x="4419600" y="5129213"/>
            <a:ext cx="1041400" cy="365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660" name="Line 84">
            <a:extLst>
              <a:ext uri="{FF2B5EF4-FFF2-40B4-BE49-F238E27FC236}">
                <a16:creationId xmlns:a16="http://schemas.microsoft.com/office/drawing/2014/main" id="{ED7A0614-ABE5-46D1-8185-361E9B654213}"/>
              </a:ext>
            </a:extLst>
          </p:cNvPr>
          <p:cNvSpPr>
            <a:spLocks noChangeShapeType="1"/>
          </p:cNvSpPr>
          <p:nvPr/>
        </p:nvSpPr>
        <p:spPr bwMode="auto">
          <a:xfrm flipH="1">
            <a:off x="4505325" y="6130925"/>
            <a:ext cx="955675" cy="127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1" name="Rectangle 1">
            <a:extLst>
              <a:ext uri="{FF2B5EF4-FFF2-40B4-BE49-F238E27FC236}">
                <a16:creationId xmlns:a16="http://schemas.microsoft.com/office/drawing/2014/main" id="{A176F387-ACA4-4604-9A9C-43180C40CFDB}"/>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TV Interference</a:t>
            </a:r>
          </a:p>
        </p:txBody>
      </p:sp>
      <p:sp>
        <p:nvSpPr>
          <p:cNvPr id="25602" name="Rectangle 2">
            <a:extLst>
              <a:ext uri="{FF2B5EF4-FFF2-40B4-BE49-F238E27FC236}">
                <a16:creationId xmlns:a16="http://schemas.microsoft.com/office/drawing/2014/main" id="{F1ACC5EB-5B20-4D27-9D3F-2B1114FBCF33}"/>
              </a:ext>
            </a:extLst>
          </p:cNvPr>
          <p:cNvSpPr>
            <a:spLocks noGrp="1" noChangeArrowheads="1"/>
          </p:cNvSpPr>
          <p:nvPr>
            <p:ph type="body" idx="4294967295"/>
          </p:nvPr>
        </p:nvSpPr>
        <p:spPr>
          <a:xfrm>
            <a:off x="685800" y="2100263"/>
            <a:ext cx="4687888" cy="4229100"/>
          </a:xfrm>
          <a:ln/>
        </p:spPr>
        <p:txBody>
          <a:bodyPr/>
          <a:lstStyle/>
          <a:p>
            <a:pPr>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Receiver overload is caused by nearby strong radio signals.</a:t>
            </a:r>
          </a:p>
          <a:p>
            <a:pPr>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If your transmitter is causing front-end overload of a TV, the owner of the TV is responsible of taking care of the problem.</a:t>
            </a:r>
          </a:p>
          <a:p>
            <a:pPr>
              <a:buSzPct val="105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200"/>
              <a:t>A break in a cable TV line may allow TV interference when the amateur station is transmitting or may cause interference to the amateur station.</a:t>
            </a:r>
          </a:p>
        </p:txBody>
      </p:sp>
      <p:pic>
        <p:nvPicPr>
          <p:cNvPr id="25603" name="Picture 3">
            <a:extLst>
              <a:ext uri="{FF2B5EF4-FFF2-40B4-BE49-F238E27FC236}">
                <a16:creationId xmlns:a16="http://schemas.microsoft.com/office/drawing/2014/main" id="{4A8BD166-6E84-450C-AFA6-DF198C03B1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1175" y="1714500"/>
            <a:ext cx="3111500" cy="20605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Effect transition="in" filter="blinds(horizontal)">
                                      <p:cBhvr>
                                        <p:cTn id="7" dur="500"/>
                                        <p:tgtEl>
                                          <p:spTgt spid="256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602">
                                            <p:txEl>
                                              <p:pRg st="1" end="1"/>
                                            </p:txEl>
                                          </p:spTgt>
                                        </p:tgtEl>
                                        <p:attrNameLst>
                                          <p:attrName>style.visibility</p:attrName>
                                        </p:attrNameLst>
                                      </p:cBhvr>
                                      <p:to>
                                        <p:strVal val="visible"/>
                                      </p:to>
                                    </p:set>
                                    <p:animEffect transition="in" filter="blinds(horizontal)">
                                      <p:cBhvr>
                                        <p:cTn id="12" dur="500"/>
                                        <p:tgtEl>
                                          <p:spTgt spid="256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602">
                                            <p:txEl>
                                              <p:pRg st="2" end="2"/>
                                            </p:txEl>
                                          </p:spTgt>
                                        </p:tgtEl>
                                        <p:attrNameLst>
                                          <p:attrName>style.visibility</p:attrName>
                                        </p:attrNameLst>
                                      </p:cBhvr>
                                      <p:to>
                                        <p:strVal val="visible"/>
                                      </p:to>
                                    </p:set>
                                    <p:animEffect transition="in" filter="blinds(horizontal)">
                                      <p:cBhvr>
                                        <p:cTn id="17" dur="500"/>
                                        <p:tgtEl>
                                          <p:spTgt spid="256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a:extLst>
              <a:ext uri="{FF2B5EF4-FFF2-40B4-BE49-F238E27FC236}">
                <a16:creationId xmlns:a16="http://schemas.microsoft.com/office/drawing/2014/main" id="{473AF00C-CE73-468A-8BC5-A4F07E42AE8D}"/>
              </a:ext>
            </a:extLst>
          </p:cNvPr>
          <p:cNvSpPr>
            <a:spLocks noGrp="1" noChangeArrowheads="1"/>
          </p:cNvSpPr>
          <p:nvPr>
            <p:ph type="title" idx="4294967295"/>
          </p:nvPr>
        </p:nvSpPr>
        <p:spPr>
          <a:xfrm>
            <a:off x="246063" y="884238"/>
            <a:ext cx="7772400" cy="1236662"/>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High-Pass Filter</a:t>
            </a:r>
          </a:p>
        </p:txBody>
      </p:sp>
      <p:sp>
        <p:nvSpPr>
          <p:cNvPr id="26626" name="AutoShape 2">
            <a:extLst>
              <a:ext uri="{FF2B5EF4-FFF2-40B4-BE49-F238E27FC236}">
                <a16:creationId xmlns:a16="http://schemas.microsoft.com/office/drawing/2014/main" id="{20C9DCE3-58C2-41FD-B308-FBBDE5A717AD}"/>
              </a:ext>
            </a:extLst>
          </p:cNvPr>
          <p:cNvSpPr>
            <a:spLocks noChangeArrowheads="1"/>
          </p:cNvSpPr>
          <p:nvPr/>
        </p:nvSpPr>
        <p:spPr bwMode="auto">
          <a:xfrm>
            <a:off x="4799013" y="1766888"/>
            <a:ext cx="4122737" cy="3935412"/>
          </a:xfrm>
          <a:prstGeom prst="roundRect">
            <a:avLst>
              <a:gd name="adj" fmla="val 3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A high-pass filter goes</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between a TV and</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antenna.</a:t>
            </a:r>
          </a:p>
          <a:p>
            <a:pPr>
              <a:buClr>
                <a:srgbClr val="FFFFCC"/>
              </a:buClr>
              <a:buSzPct val="100000"/>
              <a:buFont typeface="Times New Roman" panose="02020603050405020304" pitchFamily="18" charset="0"/>
              <a:buNone/>
            </a:pPr>
            <a:endParaRPr lang="en-GB" altLang="en-US" sz="2600">
              <a:solidFill>
                <a:srgbClr val="333333"/>
              </a:solidFill>
              <a:latin typeface="Tahoma" panose="020B0604030504040204" pitchFamily="34" charset="0"/>
            </a:endParaRP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It is the first step in trying</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to prevent RF overload</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from an amateur HF</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station transmission.</a:t>
            </a:r>
          </a:p>
          <a:p>
            <a:pPr>
              <a:buClr>
                <a:srgbClr val="FFFFCC"/>
              </a:buClr>
              <a:buSzPct val="100000"/>
              <a:buFont typeface="Times New Roman" panose="02020603050405020304" pitchFamily="18" charset="0"/>
              <a:buNone/>
            </a:pPr>
            <a:endParaRPr lang="en-GB" altLang="en-US" sz="2600">
              <a:effectLst>
                <a:outerShdw blurRad="38100" dist="38100" dir="2700000" algn="tl">
                  <a:srgbClr val="FFFFFF"/>
                </a:outerShdw>
              </a:effectLst>
              <a:latin typeface="Tahoma" panose="020B0604030504040204" pitchFamily="34" charset="0"/>
            </a:endParaRPr>
          </a:p>
        </p:txBody>
      </p:sp>
      <p:pic>
        <p:nvPicPr>
          <p:cNvPr id="26627" name="Picture 3">
            <a:extLst>
              <a:ext uri="{FF2B5EF4-FFF2-40B4-BE49-F238E27FC236}">
                <a16:creationId xmlns:a16="http://schemas.microsoft.com/office/drawing/2014/main" id="{B201DB7F-4692-4054-A3ED-F0C68AA9DA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63" y="2022475"/>
            <a:ext cx="3379787" cy="2020888"/>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a:extLst>
              <a:ext uri="{FF2B5EF4-FFF2-40B4-BE49-F238E27FC236}">
                <a16:creationId xmlns:a16="http://schemas.microsoft.com/office/drawing/2014/main" id="{3E856091-645E-4109-AB81-CC027506BC9D}"/>
              </a:ext>
            </a:extLst>
          </p:cNvPr>
          <p:cNvSpPr>
            <a:spLocks noGrp="1" noChangeArrowheads="1"/>
          </p:cNvSpPr>
          <p:nvPr>
            <p:ph type="title" idx="4294967295"/>
          </p:nvPr>
        </p:nvSpPr>
        <p:spPr>
          <a:xfrm>
            <a:off x="246063" y="884238"/>
            <a:ext cx="7772400" cy="1236662"/>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High-Pass Filter</a:t>
            </a:r>
          </a:p>
        </p:txBody>
      </p:sp>
      <p:grpSp>
        <p:nvGrpSpPr>
          <p:cNvPr id="27650" name="Group 2">
            <a:extLst>
              <a:ext uri="{FF2B5EF4-FFF2-40B4-BE49-F238E27FC236}">
                <a16:creationId xmlns:a16="http://schemas.microsoft.com/office/drawing/2014/main" id="{C00BCC33-CB68-4100-8D72-8052165843DE}"/>
              </a:ext>
            </a:extLst>
          </p:cNvPr>
          <p:cNvGrpSpPr>
            <a:grpSpLocks/>
          </p:cNvGrpSpPr>
          <p:nvPr/>
        </p:nvGrpSpPr>
        <p:grpSpPr bwMode="auto">
          <a:xfrm>
            <a:off x="582613" y="2079625"/>
            <a:ext cx="3551237" cy="2209800"/>
            <a:chOff x="367" y="1310"/>
            <a:chExt cx="2237" cy="1392"/>
          </a:xfrm>
        </p:grpSpPr>
        <p:sp>
          <p:nvSpPr>
            <p:cNvPr id="27651" name="Freeform 3">
              <a:extLst>
                <a:ext uri="{FF2B5EF4-FFF2-40B4-BE49-F238E27FC236}">
                  <a16:creationId xmlns:a16="http://schemas.microsoft.com/office/drawing/2014/main" id="{299B155A-3D91-4874-8AE9-D78AD70E4102}"/>
                </a:ext>
              </a:extLst>
            </p:cNvPr>
            <p:cNvSpPr>
              <a:spLocks noChangeArrowheads="1"/>
            </p:cNvSpPr>
            <p:nvPr/>
          </p:nvSpPr>
          <p:spPr bwMode="auto">
            <a:xfrm>
              <a:off x="672" y="1377"/>
              <a:ext cx="1933" cy="1151"/>
            </a:xfrm>
            <a:custGeom>
              <a:avLst/>
              <a:gdLst>
                <a:gd name="T0" fmla="*/ 8523 w 8524"/>
                <a:gd name="T1" fmla="*/ 5075 h 5076"/>
                <a:gd name="T2" fmla="*/ 0 w 8524"/>
                <a:gd name="T3" fmla="*/ 5075 h 5076"/>
                <a:gd name="T4" fmla="*/ 0 w 8524"/>
                <a:gd name="T5" fmla="*/ 0 h 5076"/>
              </a:gdLst>
              <a:ahLst/>
              <a:cxnLst>
                <a:cxn ang="0">
                  <a:pos x="T0" y="T1"/>
                </a:cxn>
                <a:cxn ang="0">
                  <a:pos x="T2" y="T3"/>
                </a:cxn>
                <a:cxn ang="0">
                  <a:pos x="T4" y="T5"/>
                </a:cxn>
              </a:cxnLst>
              <a:rect l="0" t="0" r="r" b="b"/>
              <a:pathLst>
                <a:path w="8524" h="5076">
                  <a:moveTo>
                    <a:pt x="8523" y="5075"/>
                  </a:moveTo>
                  <a:lnTo>
                    <a:pt x="0" y="5075"/>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52" name="Line 4">
              <a:extLst>
                <a:ext uri="{FF2B5EF4-FFF2-40B4-BE49-F238E27FC236}">
                  <a16:creationId xmlns:a16="http://schemas.microsoft.com/office/drawing/2014/main" id="{A2267E9F-AB8E-47A6-9901-A352C51D9D74}"/>
                </a:ext>
              </a:extLst>
            </p:cNvPr>
            <p:cNvSpPr>
              <a:spLocks noChangeShapeType="1"/>
            </p:cNvSpPr>
            <p:nvPr/>
          </p:nvSpPr>
          <p:spPr bwMode="auto">
            <a:xfrm flipH="1">
              <a:off x="1636" y="1708"/>
              <a:ext cx="84"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53" name="Line 5">
              <a:extLst>
                <a:ext uri="{FF2B5EF4-FFF2-40B4-BE49-F238E27FC236}">
                  <a16:creationId xmlns:a16="http://schemas.microsoft.com/office/drawing/2014/main" id="{B10087F6-F6F6-4D99-ABF1-DC0AAA96D5A4}"/>
                </a:ext>
              </a:extLst>
            </p:cNvPr>
            <p:cNvSpPr>
              <a:spLocks noChangeShapeType="1"/>
            </p:cNvSpPr>
            <p:nvPr/>
          </p:nvSpPr>
          <p:spPr bwMode="auto">
            <a:xfrm flipH="1">
              <a:off x="1464" y="1708"/>
              <a:ext cx="116"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54" name="Line 6">
              <a:extLst>
                <a:ext uri="{FF2B5EF4-FFF2-40B4-BE49-F238E27FC236}">
                  <a16:creationId xmlns:a16="http://schemas.microsoft.com/office/drawing/2014/main" id="{480C26C2-0282-41C6-851F-77DBFCA9ABC1}"/>
                </a:ext>
              </a:extLst>
            </p:cNvPr>
            <p:cNvSpPr>
              <a:spLocks noChangeShapeType="1"/>
            </p:cNvSpPr>
            <p:nvPr/>
          </p:nvSpPr>
          <p:spPr bwMode="auto">
            <a:xfrm flipH="1">
              <a:off x="1325" y="1708"/>
              <a:ext cx="82"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55" name="Line 7">
              <a:extLst>
                <a:ext uri="{FF2B5EF4-FFF2-40B4-BE49-F238E27FC236}">
                  <a16:creationId xmlns:a16="http://schemas.microsoft.com/office/drawing/2014/main" id="{E2B6BBB2-F963-4911-9CFE-68A2F4B5F425}"/>
                </a:ext>
              </a:extLst>
            </p:cNvPr>
            <p:cNvSpPr>
              <a:spLocks noChangeShapeType="1"/>
            </p:cNvSpPr>
            <p:nvPr/>
          </p:nvSpPr>
          <p:spPr bwMode="auto">
            <a:xfrm>
              <a:off x="1718" y="2402"/>
              <a:ext cx="1" cy="118"/>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56" name="Line 8">
              <a:extLst>
                <a:ext uri="{FF2B5EF4-FFF2-40B4-BE49-F238E27FC236}">
                  <a16:creationId xmlns:a16="http://schemas.microsoft.com/office/drawing/2014/main" id="{CB452C17-5D1F-4431-82DF-49E807FFAC70}"/>
                </a:ext>
              </a:extLst>
            </p:cNvPr>
            <p:cNvSpPr>
              <a:spLocks noChangeShapeType="1"/>
            </p:cNvSpPr>
            <p:nvPr/>
          </p:nvSpPr>
          <p:spPr bwMode="auto">
            <a:xfrm flipV="1">
              <a:off x="1718" y="2228"/>
              <a:ext cx="1" cy="116"/>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57" name="Line 9">
              <a:extLst>
                <a:ext uri="{FF2B5EF4-FFF2-40B4-BE49-F238E27FC236}">
                  <a16:creationId xmlns:a16="http://schemas.microsoft.com/office/drawing/2014/main" id="{4B92BF7E-46E0-48D4-91E0-501B09D0B347}"/>
                </a:ext>
              </a:extLst>
            </p:cNvPr>
            <p:cNvSpPr>
              <a:spLocks noChangeShapeType="1"/>
            </p:cNvSpPr>
            <p:nvPr/>
          </p:nvSpPr>
          <p:spPr bwMode="auto">
            <a:xfrm flipV="1">
              <a:off x="1718" y="2056"/>
              <a:ext cx="1" cy="116"/>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58" name="Line 10">
              <a:extLst>
                <a:ext uri="{FF2B5EF4-FFF2-40B4-BE49-F238E27FC236}">
                  <a16:creationId xmlns:a16="http://schemas.microsoft.com/office/drawing/2014/main" id="{BB0876A2-147B-4CA8-8243-55499D62EE2B}"/>
                </a:ext>
              </a:extLst>
            </p:cNvPr>
            <p:cNvSpPr>
              <a:spLocks noChangeShapeType="1"/>
            </p:cNvSpPr>
            <p:nvPr/>
          </p:nvSpPr>
          <p:spPr bwMode="auto">
            <a:xfrm flipV="1">
              <a:off x="1718" y="1882"/>
              <a:ext cx="1" cy="118"/>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59" name="Line 11">
              <a:extLst>
                <a:ext uri="{FF2B5EF4-FFF2-40B4-BE49-F238E27FC236}">
                  <a16:creationId xmlns:a16="http://schemas.microsoft.com/office/drawing/2014/main" id="{E086F14E-E5B4-4A2B-A06A-D4DD803D9197}"/>
                </a:ext>
              </a:extLst>
            </p:cNvPr>
            <p:cNvSpPr>
              <a:spLocks noChangeShapeType="1"/>
            </p:cNvSpPr>
            <p:nvPr/>
          </p:nvSpPr>
          <p:spPr bwMode="auto">
            <a:xfrm flipV="1">
              <a:off x="1718" y="1708"/>
              <a:ext cx="1" cy="120"/>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60" name="Line 12">
              <a:extLst>
                <a:ext uri="{FF2B5EF4-FFF2-40B4-BE49-F238E27FC236}">
                  <a16:creationId xmlns:a16="http://schemas.microsoft.com/office/drawing/2014/main" id="{86AC2539-43B8-4EAF-9D85-6903DEAF7368}"/>
                </a:ext>
              </a:extLst>
            </p:cNvPr>
            <p:cNvSpPr>
              <a:spLocks noChangeShapeType="1"/>
            </p:cNvSpPr>
            <p:nvPr/>
          </p:nvSpPr>
          <p:spPr bwMode="auto">
            <a:xfrm>
              <a:off x="1674" y="1530"/>
              <a:ext cx="120"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61" name="Line 13">
              <a:extLst>
                <a:ext uri="{FF2B5EF4-FFF2-40B4-BE49-F238E27FC236}">
                  <a16:creationId xmlns:a16="http://schemas.microsoft.com/office/drawing/2014/main" id="{F0B7069D-C26A-45BF-8EB7-708112331C49}"/>
                </a:ext>
              </a:extLst>
            </p:cNvPr>
            <p:cNvSpPr>
              <a:spLocks noChangeShapeType="1"/>
            </p:cNvSpPr>
            <p:nvPr/>
          </p:nvSpPr>
          <p:spPr bwMode="auto">
            <a:xfrm flipH="1">
              <a:off x="1501" y="1530"/>
              <a:ext cx="118"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62" name="Line 14">
              <a:extLst>
                <a:ext uri="{FF2B5EF4-FFF2-40B4-BE49-F238E27FC236}">
                  <a16:creationId xmlns:a16="http://schemas.microsoft.com/office/drawing/2014/main" id="{7C35B060-D0DE-4B43-9259-D65F659355D3}"/>
                </a:ext>
              </a:extLst>
            </p:cNvPr>
            <p:cNvSpPr>
              <a:spLocks noChangeShapeType="1"/>
            </p:cNvSpPr>
            <p:nvPr/>
          </p:nvSpPr>
          <p:spPr bwMode="auto">
            <a:xfrm flipH="1">
              <a:off x="1325" y="1530"/>
              <a:ext cx="122"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63" name="Line 15">
              <a:extLst>
                <a:ext uri="{FF2B5EF4-FFF2-40B4-BE49-F238E27FC236}">
                  <a16:creationId xmlns:a16="http://schemas.microsoft.com/office/drawing/2014/main" id="{132119DE-9A22-41D4-9860-6C5A1305BBAE}"/>
                </a:ext>
              </a:extLst>
            </p:cNvPr>
            <p:cNvSpPr>
              <a:spLocks noChangeShapeType="1"/>
            </p:cNvSpPr>
            <p:nvPr/>
          </p:nvSpPr>
          <p:spPr bwMode="auto">
            <a:xfrm>
              <a:off x="1795" y="1530"/>
              <a:ext cx="490" cy="1"/>
            </a:xfrm>
            <a:prstGeom prst="line">
              <a:avLst/>
            </a:prstGeom>
            <a:noFill/>
            <a:ln w="25560">
              <a:solidFill>
                <a:srgbClr val="DC2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64" name="Freeform 16">
              <a:extLst>
                <a:ext uri="{FF2B5EF4-FFF2-40B4-BE49-F238E27FC236}">
                  <a16:creationId xmlns:a16="http://schemas.microsoft.com/office/drawing/2014/main" id="{1B6CFA51-4DF5-45E3-8DD1-2F23818A03F3}"/>
                </a:ext>
              </a:extLst>
            </p:cNvPr>
            <p:cNvSpPr>
              <a:spLocks noChangeArrowheads="1"/>
            </p:cNvSpPr>
            <p:nvPr/>
          </p:nvSpPr>
          <p:spPr bwMode="auto">
            <a:xfrm>
              <a:off x="674" y="1530"/>
              <a:ext cx="1121" cy="845"/>
            </a:xfrm>
            <a:custGeom>
              <a:avLst/>
              <a:gdLst>
                <a:gd name="T0" fmla="*/ 4941 w 4942"/>
                <a:gd name="T1" fmla="*/ 0 h 3725"/>
                <a:gd name="T2" fmla="*/ 3291 w 4942"/>
                <a:gd name="T3" fmla="*/ 3724 h 3725"/>
                <a:gd name="T4" fmla="*/ 0 w 4942"/>
                <a:gd name="T5" fmla="*/ 3724 h 3725"/>
              </a:gdLst>
              <a:ahLst/>
              <a:cxnLst>
                <a:cxn ang="0">
                  <a:pos x="T0" y="T1"/>
                </a:cxn>
                <a:cxn ang="0">
                  <a:pos x="T2" y="T3"/>
                </a:cxn>
                <a:cxn ang="0">
                  <a:pos x="T4" y="T5"/>
                </a:cxn>
              </a:cxnLst>
              <a:rect l="0" t="0" r="r" b="b"/>
              <a:pathLst>
                <a:path w="4942" h="3725">
                  <a:moveTo>
                    <a:pt x="4941" y="0"/>
                  </a:moveTo>
                  <a:lnTo>
                    <a:pt x="3291" y="3724"/>
                  </a:lnTo>
                  <a:lnTo>
                    <a:pt x="0" y="3724"/>
                  </a:lnTo>
                </a:path>
              </a:pathLst>
            </a:custGeom>
            <a:noFill/>
            <a:ln w="25560">
              <a:solidFill>
                <a:srgbClr val="DC23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65" name="Freeform 17">
              <a:extLst>
                <a:ext uri="{FF2B5EF4-FFF2-40B4-BE49-F238E27FC236}">
                  <a16:creationId xmlns:a16="http://schemas.microsoft.com/office/drawing/2014/main" id="{5270E0C6-AB42-4941-9B7B-D51B93EDFC80}"/>
                </a:ext>
              </a:extLst>
            </p:cNvPr>
            <p:cNvSpPr>
              <a:spLocks noChangeArrowheads="1"/>
            </p:cNvSpPr>
            <p:nvPr/>
          </p:nvSpPr>
          <p:spPr bwMode="auto">
            <a:xfrm>
              <a:off x="1344" y="1426"/>
              <a:ext cx="56" cy="105"/>
            </a:xfrm>
            <a:custGeom>
              <a:avLst/>
              <a:gdLst>
                <a:gd name="T0" fmla="*/ 0 w 249"/>
                <a:gd name="T1" fmla="*/ 0 h 461"/>
                <a:gd name="T2" fmla="*/ 124 w 249"/>
                <a:gd name="T3" fmla="*/ 460 h 461"/>
                <a:gd name="T4" fmla="*/ 248 w 249"/>
                <a:gd name="T5" fmla="*/ 0 h 461"/>
                <a:gd name="T6" fmla="*/ 221 w 249"/>
                <a:gd name="T7" fmla="*/ 26 h 461"/>
                <a:gd name="T8" fmla="*/ 177 w 249"/>
                <a:gd name="T9" fmla="*/ 44 h 461"/>
                <a:gd name="T10" fmla="*/ 142 w 249"/>
                <a:gd name="T11" fmla="*/ 53 h 461"/>
                <a:gd name="T12" fmla="*/ 106 w 249"/>
                <a:gd name="T13" fmla="*/ 53 h 461"/>
                <a:gd name="T14" fmla="*/ 71 w 249"/>
                <a:gd name="T15" fmla="*/ 44 h 461"/>
                <a:gd name="T16" fmla="*/ 35 w 249"/>
                <a:gd name="T17" fmla="*/ 26 h 461"/>
                <a:gd name="T18" fmla="*/ 0 w 249"/>
                <a:gd name="T19" fmla="*/ 0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461">
                  <a:moveTo>
                    <a:pt x="0" y="0"/>
                  </a:moveTo>
                  <a:lnTo>
                    <a:pt x="124" y="460"/>
                  </a:lnTo>
                  <a:lnTo>
                    <a:pt x="248" y="0"/>
                  </a:lnTo>
                  <a:lnTo>
                    <a:pt x="221" y="26"/>
                  </a:lnTo>
                  <a:lnTo>
                    <a:pt x="177" y="44"/>
                  </a:lnTo>
                  <a:lnTo>
                    <a:pt x="142" y="53"/>
                  </a:lnTo>
                  <a:lnTo>
                    <a:pt x="106" y="53"/>
                  </a:lnTo>
                  <a:lnTo>
                    <a:pt x="71" y="44"/>
                  </a:lnTo>
                  <a:lnTo>
                    <a:pt x="35" y="2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66" name="Freeform 18">
              <a:extLst>
                <a:ext uri="{FF2B5EF4-FFF2-40B4-BE49-F238E27FC236}">
                  <a16:creationId xmlns:a16="http://schemas.microsoft.com/office/drawing/2014/main" id="{F68BF8B6-9588-40D7-8B03-0C24C193D3B6}"/>
                </a:ext>
              </a:extLst>
            </p:cNvPr>
            <p:cNvSpPr>
              <a:spLocks noChangeArrowheads="1"/>
            </p:cNvSpPr>
            <p:nvPr/>
          </p:nvSpPr>
          <p:spPr bwMode="auto">
            <a:xfrm>
              <a:off x="1350" y="1437"/>
              <a:ext cx="44" cy="83"/>
            </a:xfrm>
            <a:custGeom>
              <a:avLst/>
              <a:gdLst>
                <a:gd name="T0" fmla="*/ 0 w 195"/>
                <a:gd name="T1" fmla="*/ 0 h 364"/>
                <a:gd name="T2" fmla="*/ 97 w 195"/>
                <a:gd name="T3" fmla="*/ 363 h 364"/>
                <a:gd name="T4" fmla="*/ 194 w 195"/>
                <a:gd name="T5" fmla="*/ 0 h 364"/>
                <a:gd name="T6" fmla="*/ 159 w 195"/>
                <a:gd name="T7" fmla="*/ 8 h 364"/>
                <a:gd name="T8" fmla="*/ 114 w 195"/>
                <a:gd name="T9" fmla="*/ 17 h 364"/>
                <a:gd name="T10" fmla="*/ 79 w 195"/>
                <a:gd name="T11" fmla="*/ 17 h 364"/>
                <a:gd name="T12" fmla="*/ 35 w 195"/>
                <a:gd name="T13" fmla="*/ 8 h 364"/>
                <a:gd name="T14" fmla="*/ 0 w 195"/>
                <a:gd name="T15" fmla="*/ 0 h 364"/>
                <a:gd name="T16" fmla="*/ 26 w 195"/>
                <a:gd name="T17" fmla="*/ 26 h 364"/>
                <a:gd name="T18" fmla="*/ 97 w 195"/>
                <a:gd name="T19" fmla="*/ 301 h 364"/>
                <a:gd name="T20" fmla="*/ 176 w 195"/>
                <a:gd name="T21" fmla="*/ 26 h 364"/>
                <a:gd name="T22" fmla="*/ 132 w 195"/>
                <a:gd name="T23" fmla="*/ 35 h 364"/>
                <a:gd name="T24" fmla="*/ 97 w 195"/>
                <a:gd name="T25" fmla="*/ 35 h 364"/>
                <a:gd name="T26" fmla="*/ 61 w 195"/>
                <a:gd name="T27" fmla="*/ 35 h 364"/>
                <a:gd name="T28" fmla="*/ 26 w 195"/>
                <a:gd name="T29" fmla="*/ 26 h 364"/>
                <a:gd name="T30" fmla="*/ 44 w 195"/>
                <a:gd name="T31" fmla="*/ 44 h 364"/>
                <a:gd name="T32" fmla="*/ 97 w 195"/>
                <a:gd name="T33" fmla="*/ 239 h 364"/>
                <a:gd name="T34" fmla="*/ 150 w 195"/>
                <a:gd name="T35" fmla="*/ 44 h 364"/>
                <a:gd name="T36" fmla="*/ 114 w 195"/>
                <a:gd name="T37" fmla="*/ 53 h 364"/>
                <a:gd name="T38" fmla="*/ 79 w 195"/>
                <a:gd name="T39" fmla="*/ 53 h 364"/>
                <a:gd name="T40" fmla="*/ 44 w 195"/>
                <a:gd name="T41" fmla="*/ 44 h 364"/>
                <a:gd name="T42" fmla="*/ 70 w 195"/>
                <a:gd name="T43" fmla="*/ 61 h 364"/>
                <a:gd name="T44" fmla="*/ 97 w 195"/>
                <a:gd name="T45" fmla="*/ 185 h 364"/>
                <a:gd name="T46" fmla="*/ 132 w 195"/>
                <a:gd name="T47" fmla="*/ 61 h 364"/>
                <a:gd name="T48" fmla="*/ 70 w 195"/>
                <a:gd name="T49" fmla="*/ 61 h 364"/>
                <a:gd name="T50" fmla="*/ 88 w 195"/>
                <a:gd name="T51" fmla="*/ 79 h 364"/>
                <a:gd name="T52" fmla="*/ 97 w 195"/>
                <a:gd name="T53" fmla="*/ 123 h 364"/>
                <a:gd name="T54" fmla="*/ 106 w 195"/>
                <a:gd name="T55" fmla="*/ 79 h 364"/>
                <a:gd name="T56" fmla="*/ 88 w 195"/>
                <a:gd name="T57" fmla="*/ 79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5" h="364">
                  <a:moveTo>
                    <a:pt x="0" y="0"/>
                  </a:moveTo>
                  <a:lnTo>
                    <a:pt x="97" y="363"/>
                  </a:lnTo>
                  <a:lnTo>
                    <a:pt x="194" y="0"/>
                  </a:lnTo>
                  <a:lnTo>
                    <a:pt x="159" y="8"/>
                  </a:lnTo>
                  <a:lnTo>
                    <a:pt x="114" y="17"/>
                  </a:lnTo>
                  <a:lnTo>
                    <a:pt x="79" y="17"/>
                  </a:lnTo>
                  <a:lnTo>
                    <a:pt x="35" y="8"/>
                  </a:lnTo>
                  <a:lnTo>
                    <a:pt x="0" y="0"/>
                  </a:lnTo>
                  <a:lnTo>
                    <a:pt x="26" y="26"/>
                  </a:lnTo>
                  <a:lnTo>
                    <a:pt x="97" y="301"/>
                  </a:lnTo>
                  <a:lnTo>
                    <a:pt x="176" y="26"/>
                  </a:lnTo>
                  <a:lnTo>
                    <a:pt x="132" y="35"/>
                  </a:lnTo>
                  <a:lnTo>
                    <a:pt x="97" y="35"/>
                  </a:lnTo>
                  <a:lnTo>
                    <a:pt x="61" y="35"/>
                  </a:lnTo>
                  <a:lnTo>
                    <a:pt x="26" y="26"/>
                  </a:lnTo>
                  <a:lnTo>
                    <a:pt x="44" y="44"/>
                  </a:lnTo>
                  <a:lnTo>
                    <a:pt x="97" y="239"/>
                  </a:lnTo>
                  <a:lnTo>
                    <a:pt x="150" y="44"/>
                  </a:lnTo>
                  <a:lnTo>
                    <a:pt x="114" y="53"/>
                  </a:lnTo>
                  <a:lnTo>
                    <a:pt x="79" y="53"/>
                  </a:lnTo>
                  <a:lnTo>
                    <a:pt x="44" y="44"/>
                  </a:lnTo>
                  <a:lnTo>
                    <a:pt x="70" y="61"/>
                  </a:lnTo>
                  <a:lnTo>
                    <a:pt x="97" y="185"/>
                  </a:lnTo>
                  <a:lnTo>
                    <a:pt x="132" y="61"/>
                  </a:lnTo>
                  <a:lnTo>
                    <a:pt x="70" y="61"/>
                  </a:lnTo>
                  <a:lnTo>
                    <a:pt x="88" y="79"/>
                  </a:lnTo>
                  <a:lnTo>
                    <a:pt x="97" y="123"/>
                  </a:lnTo>
                  <a:lnTo>
                    <a:pt x="106" y="79"/>
                  </a:lnTo>
                  <a:lnTo>
                    <a:pt x="88" y="7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67" name="Line 19">
              <a:extLst>
                <a:ext uri="{FF2B5EF4-FFF2-40B4-BE49-F238E27FC236}">
                  <a16:creationId xmlns:a16="http://schemas.microsoft.com/office/drawing/2014/main" id="{7931212E-AA90-4B74-B51E-5572BD3EF433}"/>
                </a:ext>
              </a:extLst>
            </p:cNvPr>
            <p:cNvSpPr>
              <a:spLocks noChangeShapeType="1"/>
            </p:cNvSpPr>
            <p:nvPr/>
          </p:nvSpPr>
          <p:spPr bwMode="auto">
            <a:xfrm>
              <a:off x="1372" y="1716"/>
              <a:ext cx="28" cy="10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68" name="Line 20">
              <a:extLst>
                <a:ext uri="{FF2B5EF4-FFF2-40B4-BE49-F238E27FC236}">
                  <a16:creationId xmlns:a16="http://schemas.microsoft.com/office/drawing/2014/main" id="{7F6013C0-7644-4AC8-8BB3-A6E1AB71DBBD}"/>
                </a:ext>
              </a:extLst>
            </p:cNvPr>
            <p:cNvSpPr>
              <a:spLocks noChangeShapeType="1"/>
            </p:cNvSpPr>
            <p:nvPr/>
          </p:nvSpPr>
          <p:spPr bwMode="auto">
            <a:xfrm flipV="1">
              <a:off x="1344" y="1715"/>
              <a:ext cx="28" cy="10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69" name="Line 21">
              <a:extLst>
                <a:ext uri="{FF2B5EF4-FFF2-40B4-BE49-F238E27FC236}">
                  <a16:creationId xmlns:a16="http://schemas.microsoft.com/office/drawing/2014/main" id="{C8A52069-7FAE-4D91-844E-6D841D03B671}"/>
                </a:ext>
              </a:extLst>
            </p:cNvPr>
            <p:cNvSpPr>
              <a:spLocks noChangeShapeType="1"/>
            </p:cNvSpPr>
            <p:nvPr/>
          </p:nvSpPr>
          <p:spPr bwMode="auto">
            <a:xfrm flipH="1">
              <a:off x="1343" y="1816"/>
              <a:ext cx="10" cy="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70" name="Freeform 22">
              <a:extLst>
                <a:ext uri="{FF2B5EF4-FFF2-40B4-BE49-F238E27FC236}">
                  <a16:creationId xmlns:a16="http://schemas.microsoft.com/office/drawing/2014/main" id="{FDF360EE-2C9E-489A-9C8B-1738DEECD38F}"/>
                </a:ext>
              </a:extLst>
            </p:cNvPr>
            <p:cNvSpPr>
              <a:spLocks noChangeArrowheads="1"/>
            </p:cNvSpPr>
            <p:nvPr/>
          </p:nvSpPr>
          <p:spPr bwMode="auto">
            <a:xfrm>
              <a:off x="1352" y="1810"/>
              <a:ext cx="48" cy="32"/>
            </a:xfrm>
            <a:custGeom>
              <a:avLst/>
              <a:gdLst>
                <a:gd name="T0" fmla="*/ 0 w 213"/>
                <a:gd name="T1" fmla="*/ 84 h 143"/>
                <a:gd name="T2" fmla="*/ 35 w 213"/>
                <a:gd name="T3" fmla="*/ 26 h 143"/>
                <a:gd name="T4" fmla="*/ 70 w 213"/>
                <a:gd name="T5" fmla="*/ 0 h 143"/>
                <a:gd name="T6" fmla="*/ 106 w 213"/>
                <a:gd name="T7" fmla="*/ 0 h 143"/>
                <a:gd name="T8" fmla="*/ 141 w 213"/>
                <a:gd name="T9" fmla="*/ 26 h 143"/>
                <a:gd name="T10" fmla="*/ 186 w 213"/>
                <a:gd name="T11" fmla="*/ 84 h 143"/>
                <a:gd name="T12" fmla="*/ 212 w 213"/>
                <a:gd name="T13" fmla="*/ 142 h 143"/>
              </a:gdLst>
              <a:ahLst/>
              <a:cxnLst>
                <a:cxn ang="0">
                  <a:pos x="T0" y="T1"/>
                </a:cxn>
                <a:cxn ang="0">
                  <a:pos x="T2" y="T3"/>
                </a:cxn>
                <a:cxn ang="0">
                  <a:pos x="T4" y="T5"/>
                </a:cxn>
                <a:cxn ang="0">
                  <a:pos x="T6" y="T7"/>
                </a:cxn>
                <a:cxn ang="0">
                  <a:pos x="T8" y="T9"/>
                </a:cxn>
                <a:cxn ang="0">
                  <a:pos x="T10" y="T11"/>
                </a:cxn>
                <a:cxn ang="0">
                  <a:pos x="T12" y="T13"/>
                </a:cxn>
              </a:cxnLst>
              <a:rect l="0" t="0" r="r" b="b"/>
              <a:pathLst>
                <a:path w="213" h="143">
                  <a:moveTo>
                    <a:pt x="0" y="84"/>
                  </a:moveTo>
                  <a:lnTo>
                    <a:pt x="35" y="26"/>
                  </a:lnTo>
                  <a:lnTo>
                    <a:pt x="70" y="0"/>
                  </a:lnTo>
                  <a:lnTo>
                    <a:pt x="106" y="0"/>
                  </a:lnTo>
                  <a:lnTo>
                    <a:pt x="141" y="26"/>
                  </a:lnTo>
                  <a:lnTo>
                    <a:pt x="186" y="84"/>
                  </a:lnTo>
                  <a:lnTo>
                    <a:pt x="212" y="14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71" name="Freeform 23">
              <a:extLst>
                <a:ext uri="{FF2B5EF4-FFF2-40B4-BE49-F238E27FC236}">
                  <a16:creationId xmlns:a16="http://schemas.microsoft.com/office/drawing/2014/main" id="{306C90D0-F8B3-4687-B245-F658BC79E190}"/>
                </a:ext>
              </a:extLst>
            </p:cNvPr>
            <p:cNvSpPr>
              <a:spLocks noChangeArrowheads="1"/>
            </p:cNvSpPr>
            <p:nvPr/>
          </p:nvSpPr>
          <p:spPr bwMode="auto">
            <a:xfrm>
              <a:off x="1350" y="1731"/>
              <a:ext cx="44" cy="82"/>
            </a:xfrm>
            <a:custGeom>
              <a:avLst/>
              <a:gdLst>
                <a:gd name="T0" fmla="*/ 194 w 195"/>
                <a:gd name="T1" fmla="*/ 362 h 363"/>
                <a:gd name="T2" fmla="*/ 97 w 195"/>
                <a:gd name="T3" fmla="*/ 0 h 363"/>
                <a:gd name="T4" fmla="*/ 0 w 195"/>
                <a:gd name="T5" fmla="*/ 362 h 363"/>
                <a:gd name="T6" fmla="*/ 35 w 195"/>
                <a:gd name="T7" fmla="*/ 344 h 363"/>
                <a:gd name="T8" fmla="*/ 79 w 195"/>
                <a:gd name="T9" fmla="*/ 344 h 363"/>
                <a:gd name="T10" fmla="*/ 114 w 195"/>
                <a:gd name="T11" fmla="*/ 344 h 363"/>
                <a:gd name="T12" fmla="*/ 159 w 195"/>
                <a:gd name="T13" fmla="*/ 344 h 363"/>
                <a:gd name="T14" fmla="*/ 194 w 195"/>
                <a:gd name="T15" fmla="*/ 362 h 363"/>
                <a:gd name="T16" fmla="*/ 176 w 195"/>
                <a:gd name="T17" fmla="*/ 336 h 363"/>
                <a:gd name="T18" fmla="*/ 97 w 195"/>
                <a:gd name="T19" fmla="*/ 61 h 363"/>
                <a:gd name="T20" fmla="*/ 26 w 195"/>
                <a:gd name="T21" fmla="*/ 336 h 363"/>
                <a:gd name="T22" fmla="*/ 61 w 195"/>
                <a:gd name="T23" fmla="*/ 327 h 363"/>
                <a:gd name="T24" fmla="*/ 97 w 195"/>
                <a:gd name="T25" fmla="*/ 327 h 363"/>
                <a:gd name="T26" fmla="*/ 132 w 195"/>
                <a:gd name="T27" fmla="*/ 327 h 363"/>
                <a:gd name="T28" fmla="*/ 176 w 195"/>
                <a:gd name="T29" fmla="*/ 336 h 363"/>
                <a:gd name="T30" fmla="*/ 150 w 195"/>
                <a:gd name="T31" fmla="*/ 309 h 363"/>
                <a:gd name="T32" fmla="*/ 97 w 195"/>
                <a:gd name="T33" fmla="*/ 123 h 363"/>
                <a:gd name="T34" fmla="*/ 44 w 195"/>
                <a:gd name="T35" fmla="*/ 309 h 363"/>
                <a:gd name="T36" fmla="*/ 79 w 195"/>
                <a:gd name="T37" fmla="*/ 309 h 363"/>
                <a:gd name="T38" fmla="*/ 114 w 195"/>
                <a:gd name="T39" fmla="*/ 309 h 363"/>
                <a:gd name="T40" fmla="*/ 150 w 195"/>
                <a:gd name="T41" fmla="*/ 309 h 363"/>
                <a:gd name="T42" fmla="*/ 132 w 195"/>
                <a:gd name="T43" fmla="*/ 291 h 363"/>
                <a:gd name="T44" fmla="*/ 97 w 195"/>
                <a:gd name="T45" fmla="*/ 176 h 363"/>
                <a:gd name="T46" fmla="*/ 70 w 195"/>
                <a:gd name="T47" fmla="*/ 291 h 363"/>
                <a:gd name="T48" fmla="*/ 132 w 195"/>
                <a:gd name="T49" fmla="*/ 291 h 363"/>
                <a:gd name="T50" fmla="*/ 106 w 195"/>
                <a:gd name="T51" fmla="*/ 274 h 363"/>
                <a:gd name="T52" fmla="*/ 97 w 195"/>
                <a:gd name="T53" fmla="*/ 238 h 363"/>
                <a:gd name="T54" fmla="*/ 88 w 195"/>
                <a:gd name="T55" fmla="*/ 274 h 363"/>
                <a:gd name="T56" fmla="*/ 106 w 195"/>
                <a:gd name="T57" fmla="*/ 27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5" h="363">
                  <a:moveTo>
                    <a:pt x="194" y="362"/>
                  </a:moveTo>
                  <a:lnTo>
                    <a:pt x="97" y="0"/>
                  </a:lnTo>
                  <a:lnTo>
                    <a:pt x="0" y="362"/>
                  </a:lnTo>
                  <a:lnTo>
                    <a:pt x="35" y="344"/>
                  </a:lnTo>
                  <a:lnTo>
                    <a:pt x="79" y="344"/>
                  </a:lnTo>
                  <a:lnTo>
                    <a:pt x="114" y="344"/>
                  </a:lnTo>
                  <a:lnTo>
                    <a:pt x="159" y="344"/>
                  </a:lnTo>
                  <a:lnTo>
                    <a:pt x="194" y="362"/>
                  </a:lnTo>
                  <a:lnTo>
                    <a:pt x="176" y="336"/>
                  </a:lnTo>
                  <a:lnTo>
                    <a:pt x="97" y="61"/>
                  </a:lnTo>
                  <a:lnTo>
                    <a:pt x="26" y="336"/>
                  </a:lnTo>
                  <a:lnTo>
                    <a:pt x="61" y="327"/>
                  </a:lnTo>
                  <a:lnTo>
                    <a:pt x="97" y="327"/>
                  </a:lnTo>
                  <a:lnTo>
                    <a:pt x="132" y="327"/>
                  </a:lnTo>
                  <a:lnTo>
                    <a:pt x="176" y="336"/>
                  </a:lnTo>
                  <a:lnTo>
                    <a:pt x="150" y="309"/>
                  </a:lnTo>
                  <a:lnTo>
                    <a:pt x="97" y="123"/>
                  </a:lnTo>
                  <a:lnTo>
                    <a:pt x="44" y="309"/>
                  </a:lnTo>
                  <a:lnTo>
                    <a:pt x="79" y="309"/>
                  </a:lnTo>
                  <a:lnTo>
                    <a:pt x="114" y="309"/>
                  </a:lnTo>
                  <a:lnTo>
                    <a:pt x="150" y="309"/>
                  </a:lnTo>
                  <a:lnTo>
                    <a:pt x="132" y="291"/>
                  </a:lnTo>
                  <a:lnTo>
                    <a:pt x="97" y="176"/>
                  </a:lnTo>
                  <a:lnTo>
                    <a:pt x="70" y="291"/>
                  </a:lnTo>
                  <a:lnTo>
                    <a:pt x="132" y="291"/>
                  </a:lnTo>
                  <a:lnTo>
                    <a:pt x="106" y="274"/>
                  </a:lnTo>
                  <a:lnTo>
                    <a:pt x="97" y="238"/>
                  </a:lnTo>
                  <a:lnTo>
                    <a:pt x="88" y="274"/>
                  </a:lnTo>
                  <a:lnTo>
                    <a:pt x="106" y="27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72" name="Line 24">
              <a:extLst>
                <a:ext uri="{FF2B5EF4-FFF2-40B4-BE49-F238E27FC236}">
                  <a16:creationId xmlns:a16="http://schemas.microsoft.com/office/drawing/2014/main" id="{969F8E66-D75F-4579-9A65-98188A3F6F37}"/>
                </a:ext>
              </a:extLst>
            </p:cNvPr>
            <p:cNvSpPr>
              <a:spLocks noChangeShapeType="1"/>
            </p:cNvSpPr>
            <p:nvPr/>
          </p:nvSpPr>
          <p:spPr bwMode="auto">
            <a:xfrm flipV="1">
              <a:off x="1372" y="1349"/>
              <a:ext cx="1" cy="18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73" name="Line 25">
              <a:extLst>
                <a:ext uri="{FF2B5EF4-FFF2-40B4-BE49-F238E27FC236}">
                  <a16:creationId xmlns:a16="http://schemas.microsoft.com/office/drawing/2014/main" id="{5BC7E727-0698-47C7-BA58-B4BE646F6E63}"/>
                </a:ext>
              </a:extLst>
            </p:cNvPr>
            <p:cNvSpPr>
              <a:spLocks noChangeShapeType="1"/>
            </p:cNvSpPr>
            <p:nvPr/>
          </p:nvSpPr>
          <p:spPr bwMode="auto">
            <a:xfrm>
              <a:off x="1372" y="1717"/>
              <a:ext cx="1" cy="18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74" name="Freeform 26">
              <a:extLst>
                <a:ext uri="{FF2B5EF4-FFF2-40B4-BE49-F238E27FC236}">
                  <a16:creationId xmlns:a16="http://schemas.microsoft.com/office/drawing/2014/main" id="{7D5B4389-4D42-428D-BD8D-85A837C5D0D5}"/>
                </a:ext>
              </a:extLst>
            </p:cNvPr>
            <p:cNvSpPr>
              <a:spLocks noChangeArrowheads="1"/>
            </p:cNvSpPr>
            <p:nvPr/>
          </p:nvSpPr>
          <p:spPr bwMode="auto">
            <a:xfrm>
              <a:off x="2503" y="2499"/>
              <a:ext cx="102" cy="57"/>
            </a:xfrm>
            <a:custGeom>
              <a:avLst/>
              <a:gdLst>
                <a:gd name="T0" fmla="*/ 0 w 451"/>
                <a:gd name="T1" fmla="*/ 0 h 250"/>
                <a:gd name="T2" fmla="*/ 450 w 451"/>
                <a:gd name="T3" fmla="*/ 124 h 250"/>
                <a:gd name="T4" fmla="*/ 0 w 451"/>
                <a:gd name="T5" fmla="*/ 249 h 250"/>
                <a:gd name="T6" fmla="*/ 17 w 451"/>
                <a:gd name="T7" fmla="*/ 222 h 250"/>
                <a:gd name="T8" fmla="*/ 35 w 451"/>
                <a:gd name="T9" fmla="*/ 187 h 250"/>
                <a:gd name="T10" fmla="*/ 44 w 451"/>
                <a:gd name="T11" fmla="*/ 143 h 250"/>
                <a:gd name="T12" fmla="*/ 44 w 451"/>
                <a:gd name="T13" fmla="*/ 106 h 250"/>
                <a:gd name="T14" fmla="*/ 35 w 451"/>
                <a:gd name="T15" fmla="*/ 71 h 250"/>
                <a:gd name="T16" fmla="*/ 17 w 451"/>
                <a:gd name="T17" fmla="*/ 35 h 250"/>
                <a:gd name="T18" fmla="*/ 0 w 451"/>
                <a:gd name="T19"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50">
                  <a:moveTo>
                    <a:pt x="0" y="0"/>
                  </a:moveTo>
                  <a:lnTo>
                    <a:pt x="450" y="124"/>
                  </a:lnTo>
                  <a:lnTo>
                    <a:pt x="0" y="249"/>
                  </a:lnTo>
                  <a:lnTo>
                    <a:pt x="17" y="222"/>
                  </a:lnTo>
                  <a:lnTo>
                    <a:pt x="35" y="187"/>
                  </a:lnTo>
                  <a:lnTo>
                    <a:pt x="44" y="143"/>
                  </a:lnTo>
                  <a:lnTo>
                    <a:pt x="44" y="106"/>
                  </a:lnTo>
                  <a:lnTo>
                    <a:pt x="35" y="71"/>
                  </a:lnTo>
                  <a:lnTo>
                    <a:pt x="17" y="35"/>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75" name="Freeform 27">
              <a:extLst>
                <a:ext uri="{FF2B5EF4-FFF2-40B4-BE49-F238E27FC236}">
                  <a16:creationId xmlns:a16="http://schemas.microsoft.com/office/drawing/2014/main" id="{6EBECCDD-6714-4A28-B1E9-F79B5EF8EC82}"/>
                </a:ext>
              </a:extLst>
            </p:cNvPr>
            <p:cNvSpPr>
              <a:spLocks noChangeArrowheads="1"/>
            </p:cNvSpPr>
            <p:nvPr/>
          </p:nvSpPr>
          <p:spPr bwMode="auto">
            <a:xfrm>
              <a:off x="2511" y="2508"/>
              <a:ext cx="82" cy="43"/>
            </a:xfrm>
            <a:custGeom>
              <a:avLst/>
              <a:gdLst>
                <a:gd name="T0" fmla="*/ 0 w 363"/>
                <a:gd name="T1" fmla="*/ 0 h 188"/>
                <a:gd name="T2" fmla="*/ 362 w 363"/>
                <a:gd name="T3" fmla="*/ 88 h 188"/>
                <a:gd name="T4" fmla="*/ 0 w 363"/>
                <a:gd name="T5" fmla="*/ 187 h 188"/>
                <a:gd name="T6" fmla="*/ 17 w 363"/>
                <a:gd name="T7" fmla="*/ 152 h 188"/>
                <a:gd name="T8" fmla="*/ 17 w 363"/>
                <a:gd name="T9" fmla="*/ 116 h 188"/>
                <a:gd name="T10" fmla="*/ 17 w 363"/>
                <a:gd name="T11" fmla="*/ 71 h 188"/>
                <a:gd name="T12" fmla="*/ 17 w 363"/>
                <a:gd name="T13" fmla="*/ 35 h 188"/>
                <a:gd name="T14" fmla="*/ 0 w 363"/>
                <a:gd name="T15" fmla="*/ 0 h 188"/>
                <a:gd name="T16" fmla="*/ 26 w 363"/>
                <a:gd name="T17" fmla="*/ 17 h 188"/>
                <a:gd name="T18" fmla="*/ 300 w 363"/>
                <a:gd name="T19" fmla="*/ 88 h 188"/>
                <a:gd name="T20" fmla="*/ 26 w 363"/>
                <a:gd name="T21" fmla="*/ 169 h 188"/>
                <a:gd name="T22" fmla="*/ 35 w 363"/>
                <a:gd name="T23" fmla="*/ 134 h 188"/>
                <a:gd name="T24" fmla="*/ 35 w 363"/>
                <a:gd name="T25" fmla="*/ 88 h 188"/>
                <a:gd name="T26" fmla="*/ 35 w 363"/>
                <a:gd name="T27" fmla="*/ 53 h 188"/>
                <a:gd name="T28" fmla="*/ 26 w 363"/>
                <a:gd name="T29" fmla="*/ 17 h 188"/>
                <a:gd name="T30" fmla="*/ 44 w 363"/>
                <a:gd name="T31" fmla="*/ 44 h 188"/>
                <a:gd name="T32" fmla="*/ 247 w 363"/>
                <a:gd name="T33" fmla="*/ 88 h 188"/>
                <a:gd name="T34" fmla="*/ 44 w 363"/>
                <a:gd name="T35" fmla="*/ 143 h 188"/>
                <a:gd name="T36" fmla="*/ 53 w 363"/>
                <a:gd name="T37" fmla="*/ 107 h 188"/>
                <a:gd name="T38" fmla="*/ 53 w 363"/>
                <a:gd name="T39" fmla="*/ 71 h 188"/>
                <a:gd name="T40" fmla="*/ 44 w 363"/>
                <a:gd name="T41" fmla="*/ 44 h 188"/>
                <a:gd name="T42" fmla="*/ 70 w 363"/>
                <a:gd name="T43" fmla="*/ 62 h 188"/>
                <a:gd name="T44" fmla="*/ 185 w 363"/>
                <a:gd name="T45" fmla="*/ 88 h 188"/>
                <a:gd name="T46" fmla="*/ 70 w 363"/>
                <a:gd name="T47" fmla="*/ 125 h 188"/>
                <a:gd name="T48" fmla="*/ 70 w 363"/>
                <a:gd name="T49" fmla="*/ 62 h 188"/>
                <a:gd name="T50" fmla="*/ 88 w 363"/>
                <a:gd name="T51" fmla="*/ 79 h 188"/>
                <a:gd name="T52" fmla="*/ 123 w 363"/>
                <a:gd name="T53" fmla="*/ 88 h 188"/>
                <a:gd name="T54" fmla="*/ 88 w 363"/>
                <a:gd name="T55" fmla="*/ 107 h 188"/>
                <a:gd name="T56" fmla="*/ 88 w 363"/>
                <a:gd name="T57" fmla="*/ 79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3" h="188">
                  <a:moveTo>
                    <a:pt x="0" y="0"/>
                  </a:moveTo>
                  <a:lnTo>
                    <a:pt x="362" y="88"/>
                  </a:lnTo>
                  <a:lnTo>
                    <a:pt x="0" y="187"/>
                  </a:lnTo>
                  <a:lnTo>
                    <a:pt x="17" y="152"/>
                  </a:lnTo>
                  <a:lnTo>
                    <a:pt x="17" y="116"/>
                  </a:lnTo>
                  <a:lnTo>
                    <a:pt x="17" y="71"/>
                  </a:lnTo>
                  <a:lnTo>
                    <a:pt x="17" y="35"/>
                  </a:lnTo>
                  <a:lnTo>
                    <a:pt x="0" y="0"/>
                  </a:lnTo>
                  <a:lnTo>
                    <a:pt x="26" y="17"/>
                  </a:lnTo>
                  <a:lnTo>
                    <a:pt x="300" y="88"/>
                  </a:lnTo>
                  <a:lnTo>
                    <a:pt x="26" y="169"/>
                  </a:lnTo>
                  <a:lnTo>
                    <a:pt x="35" y="134"/>
                  </a:lnTo>
                  <a:lnTo>
                    <a:pt x="35" y="88"/>
                  </a:lnTo>
                  <a:lnTo>
                    <a:pt x="35" y="53"/>
                  </a:lnTo>
                  <a:lnTo>
                    <a:pt x="26" y="17"/>
                  </a:lnTo>
                  <a:lnTo>
                    <a:pt x="44" y="44"/>
                  </a:lnTo>
                  <a:lnTo>
                    <a:pt x="247" y="88"/>
                  </a:lnTo>
                  <a:lnTo>
                    <a:pt x="44" y="143"/>
                  </a:lnTo>
                  <a:lnTo>
                    <a:pt x="53" y="107"/>
                  </a:lnTo>
                  <a:lnTo>
                    <a:pt x="53" y="71"/>
                  </a:lnTo>
                  <a:lnTo>
                    <a:pt x="44" y="44"/>
                  </a:lnTo>
                  <a:lnTo>
                    <a:pt x="70" y="62"/>
                  </a:lnTo>
                  <a:lnTo>
                    <a:pt x="185" y="88"/>
                  </a:lnTo>
                  <a:lnTo>
                    <a:pt x="70" y="125"/>
                  </a:lnTo>
                  <a:lnTo>
                    <a:pt x="70" y="62"/>
                  </a:lnTo>
                  <a:lnTo>
                    <a:pt x="88" y="79"/>
                  </a:lnTo>
                  <a:lnTo>
                    <a:pt x="123" y="88"/>
                  </a:lnTo>
                  <a:lnTo>
                    <a:pt x="88" y="107"/>
                  </a:lnTo>
                  <a:lnTo>
                    <a:pt x="88" y="7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76" name="Freeform 28">
              <a:extLst>
                <a:ext uri="{FF2B5EF4-FFF2-40B4-BE49-F238E27FC236}">
                  <a16:creationId xmlns:a16="http://schemas.microsoft.com/office/drawing/2014/main" id="{6CF728E1-61A7-4CBC-A4A6-5F2121A5C0BB}"/>
                </a:ext>
              </a:extLst>
            </p:cNvPr>
            <p:cNvSpPr>
              <a:spLocks noChangeArrowheads="1"/>
            </p:cNvSpPr>
            <p:nvPr/>
          </p:nvSpPr>
          <p:spPr bwMode="auto">
            <a:xfrm>
              <a:off x="400" y="1378"/>
              <a:ext cx="42" cy="64"/>
            </a:xfrm>
            <a:custGeom>
              <a:avLst/>
              <a:gdLst>
                <a:gd name="T0" fmla="*/ 79 w 187"/>
                <a:gd name="T1" fmla="*/ 0 h 283"/>
                <a:gd name="T2" fmla="*/ 35 w 187"/>
                <a:gd name="T3" fmla="*/ 8 h 283"/>
                <a:gd name="T4" fmla="*/ 8 w 187"/>
                <a:gd name="T5" fmla="*/ 52 h 283"/>
                <a:gd name="T6" fmla="*/ 0 w 187"/>
                <a:gd name="T7" fmla="*/ 123 h 283"/>
                <a:gd name="T8" fmla="*/ 0 w 187"/>
                <a:gd name="T9" fmla="*/ 158 h 283"/>
                <a:gd name="T10" fmla="*/ 8 w 187"/>
                <a:gd name="T11" fmla="*/ 229 h 283"/>
                <a:gd name="T12" fmla="*/ 35 w 187"/>
                <a:gd name="T13" fmla="*/ 264 h 283"/>
                <a:gd name="T14" fmla="*/ 79 w 187"/>
                <a:gd name="T15" fmla="*/ 282 h 283"/>
                <a:gd name="T16" fmla="*/ 106 w 187"/>
                <a:gd name="T17" fmla="*/ 282 h 283"/>
                <a:gd name="T18" fmla="*/ 142 w 187"/>
                <a:gd name="T19" fmla="*/ 264 h 283"/>
                <a:gd name="T20" fmla="*/ 177 w 187"/>
                <a:gd name="T21" fmla="*/ 229 h 283"/>
                <a:gd name="T22" fmla="*/ 186 w 187"/>
                <a:gd name="T23" fmla="*/ 158 h 283"/>
                <a:gd name="T24" fmla="*/ 186 w 187"/>
                <a:gd name="T25" fmla="*/ 123 h 283"/>
                <a:gd name="T26" fmla="*/ 177 w 187"/>
                <a:gd name="T27" fmla="*/ 52 h 283"/>
                <a:gd name="T28" fmla="*/ 142 w 187"/>
                <a:gd name="T29" fmla="*/ 8 h 283"/>
                <a:gd name="T30" fmla="*/ 106 w 187"/>
                <a:gd name="T31" fmla="*/ 0 h 283"/>
                <a:gd name="T32" fmla="*/ 79 w 187"/>
                <a:gd name="T33"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7" h="283">
                  <a:moveTo>
                    <a:pt x="79" y="0"/>
                  </a:moveTo>
                  <a:lnTo>
                    <a:pt x="35" y="8"/>
                  </a:lnTo>
                  <a:lnTo>
                    <a:pt x="8" y="52"/>
                  </a:lnTo>
                  <a:lnTo>
                    <a:pt x="0" y="123"/>
                  </a:lnTo>
                  <a:lnTo>
                    <a:pt x="0" y="158"/>
                  </a:lnTo>
                  <a:lnTo>
                    <a:pt x="8" y="229"/>
                  </a:lnTo>
                  <a:lnTo>
                    <a:pt x="35" y="264"/>
                  </a:lnTo>
                  <a:lnTo>
                    <a:pt x="79" y="282"/>
                  </a:lnTo>
                  <a:lnTo>
                    <a:pt x="106" y="282"/>
                  </a:lnTo>
                  <a:lnTo>
                    <a:pt x="142" y="264"/>
                  </a:lnTo>
                  <a:lnTo>
                    <a:pt x="177" y="229"/>
                  </a:lnTo>
                  <a:lnTo>
                    <a:pt x="186" y="158"/>
                  </a:lnTo>
                  <a:lnTo>
                    <a:pt x="186" y="123"/>
                  </a:lnTo>
                  <a:lnTo>
                    <a:pt x="177" y="52"/>
                  </a:lnTo>
                  <a:lnTo>
                    <a:pt x="142" y="8"/>
                  </a:lnTo>
                  <a:lnTo>
                    <a:pt x="106" y="0"/>
                  </a:lnTo>
                  <a:lnTo>
                    <a:pt x="7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77" name="Line 29">
              <a:extLst>
                <a:ext uri="{FF2B5EF4-FFF2-40B4-BE49-F238E27FC236}">
                  <a16:creationId xmlns:a16="http://schemas.microsoft.com/office/drawing/2014/main" id="{0A7E3BCB-C03F-482A-9535-A0520BC563D0}"/>
                </a:ext>
              </a:extLst>
            </p:cNvPr>
            <p:cNvSpPr>
              <a:spLocks noChangeShapeType="1"/>
            </p:cNvSpPr>
            <p:nvPr/>
          </p:nvSpPr>
          <p:spPr bwMode="auto">
            <a:xfrm>
              <a:off x="517" y="1378"/>
              <a:ext cx="1" cy="6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78" name="Freeform 30">
              <a:extLst>
                <a:ext uri="{FF2B5EF4-FFF2-40B4-BE49-F238E27FC236}">
                  <a16:creationId xmlns:a16="http://schemas.microsoft.com/office/drawing/2014/main" id="{D94FA1E3-B83F-42F7-966D-C42D4933CB6F}"/>
                </a:ext>
              </a:extLst>
            </p:cNvPr>
            <p:cNvSpPr>
              <a:spLocks noChangeArrowheads="1"/>
            </p:cNvSpPr>
            <p:nvPr/>
          </p:nvSpPr>
          <p:spPr bwMode="auto">
            <a:xfrm>
              <a:off x="481" y="1398"/>
              <a:ext cx="36" cy="44"/>
            </a:xfrm>
            <a:custGeom>
              <a:avLst/>
              <a:gdLst>
                <a:gd name="T0" fmla="*/ 159 w 160"/>
                <a:gd name="T1" fmla="*/ 44 h 195"/>
                <a:gd name="T2" fmla="*/ 132 w 160"/>
                <a:gd name="T3" fmla="*/ 17 h 195"/>
                <a:gd name="T4" fmla="*/ 106 w 160"/>
                <a:gd name="T5" fmla="*/ 0 h 195"/>
                <a:gd name="T6" fmla="*/ 62 w 160"/>
                <a:gd name="T7" fmla="*/ 0 h 195"/>
                <a:gd name="T8" fmla="*/ 35 w 160"/>
                <a:gd name="T9" fmla="*/ 17 h 195"/>
                <a:gd name="T10" fmla="*/ 8 w 160"/>
                <a:gd name="T11" fmla="*/ 44 h 195"/>
                <a:gd name="T12" fmla="*/ 0 w 160"/>
                <a:gd name="T13" fmla="*/ 88 h 195"/>
                <a:gd name="T14" fmla="*/ 0 w 160"/>
                <a:gd name="T15" fmla="*/ 114 h 195"/>
                <a:gd name="T16" fmla="*/ 8 w 160"/>
                <a:gd name="T17" fmla="*/ 159 h 195"/>
                <a:gd name="T18" fmla="*/ 35 w 160"/>
                <a:gd name="T19" fmla="*/ 176 h 195"/>
                <a:gd name="T20" fmla="*/ 62 w 160"/>
                <a:gd name="T21" fmla="*/ 194 h 195"/>
                <a:gd name="T22" fmla="*/ 106 w 160"/>
                <a:gd name="T23" fmla="*/ 194 h 195"/>
                <a:gd name="T24" fmla="*/ 132 w 160"/>
                <a:gd name="T25" fmla="*/ 176 h 195"/>
                <a:gd name="T26" fmla="*/ 159 w 160"/>
                <a:gd name="T27" fmla="*/ 159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195">
                  <a:moveTo>
                    <a:pt x="159" y="44"/>
                  </a:moveTo>
                  <a:lnTo>
                    <a:pt x="132" y="17"/>
                  </a:lnTo>
                  <a:lnTo>
                    <a:pt x="106" y="0"/>
                  </a:lnTo>
                  <a:lnTo>
                    <a:pt x="62" y="0"/>
                  </a:lnTo>
                  <a:lnTo>
                    <a:pt x="35" y="17"/>
                  </a:lnTo>
                  <a:lnTo>
                    <a:pt x="8" y="44"/>
                  </a:lnTo>
                  <a:lnTo>
                    <a:pt x="0" y="88"/>
                  </a:lnTo>
                  <a:lnTo>
                    <a:pt x="0" y="114"/>
                  </a:lnTo>
                  <a:lnTo>
                    <a:pt x="8" y="159"/>
                  </a:lnTo>
                  <a:lnTo>
                    <a:pt x="35" y="176"/>
                  </a:lnTo>
                  <a:lnTo>
                    <a:pt x="62" y="194"/>
                  </a:lnTo>
                  <a:lnTo>
                    <a:pt x="106" y="194"/>
                  </a:lnTo>
                  <a:lnTo>
                    <a:pt x="132" y="176"/>
                  </a:lnTo>
                  <a:lnTo>
                    <a:pt x="159" y="15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79" name="Freeform 31">
              <a:extLst>
                <a:ext uri="{FF2B5EF4-FFF2-40B4-BE49-F238E27FC236}">
                  <a16:creationId xmlns:a16="http://schemas.microsoft.com/office/drawing/2014/main" id="{9030BA15-5E74-4BE6-B69C-B9F4B2A11E37}"/>
                </a:ext>
              </a:extLst>
            </p:cNvPr>
            <p:cNvSpPr>
              <a:spLocks noChangeArrowheads="1"/>
            </p:cNvSpPr>
            <p:nvPr/>
          </p:nvSpPr>
          <p:spPr bwMode="auto">
            <a:xfrm>
              <a:off x="540" y="1378"/>
              <a:ext cx="42" cy="64"/>
            </a:xfrm>
            <a:custGeom>
              <a:avLst/>
              <a:gdLst>
                <a:gd name="T0" fmla="*/ 0 w 187"/>
                <a:gd name="T1" fmla="*/ 282 h 283"/>
                <a:gd name="T2" fmla="*/ 0 w 187"/>
                <a:gd name="T3" fmla="*/ 0 h 283"/>
                <a:gd name="T4" fmla="*/ 124 w 187"/>
                <a:gd name="T5" fmla="*/ 0 h 283"/>
                <a:gd name="T6" fmla="*/ 159 w 187"/>
                <a:gd name="T7" fmla="*/ 8 h 283"/>
                <a:gd name="T8" fmla="*/ 177 w 187"/>
                <a:gd name="T9" fmla="*/ 26 h 283"/>
                <a:gd name="T10" fmla="*/ 186 w 187"/>
                <a:gd name="T11" fmla="*/ 52 h 283"/>
                <a:gd name="T12" fmla="*/ 186 w 187"/>
                <a:gd name="T13" fmla="*/ 79 h 283"/>
                <a:gd name="T14" fmla="*/ 177 w 187"/>
                <a:gd name="T15" fmla="*/ 105 h 283"/>
                <a:gd name="T16" fmla="*/ 159 w 187"/>
                <a:gd name="T17" fmla="*/ 123 h 283"/>
                <a:gd name="T18" fmla="*/ 124 w 187"/>
                <a:gd name="T19" fmla="*/ 132 h 283"/>
                <a:gd name="T20" fmla="*/ 0 w 187"/>
                <a:gd name="T21" fmla="*/ 13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283">
                  <a:moveTo>
                    <a:pt x="0" y="282"/>
                  </a:moveTo>
                  <a:lnTo>
                    <a:pt x="0" y="0"/>
                  </a:lnTo>
                  <a:lnTo>
                    <a:pt x="124" y="0"/>
                  </a:lnTo>
                  <a:lnTo>
                    <a:pt x="159" y="8"/>
                  </a:lnTo>
                  <a:lnTo>
                    <a:pt x="177" y="26"/>
                  </a:lnTo>
                  <a:lnTo>
                    <a:pt x="186" y="52"/>
                  </a:lnTo>
                  <a:lnTo>
                    <a:pt x="186" y="79"/>
                  </a:lnTo>
                  <a:lnTo>
                    <a:pt x="177" y="105"/>
                  </a:lnTo>
                  <a:lnTo>
                    <a:pt x="159" y="123"/>
                  </a:lnTo>
                  <a:lnTo>
                    <a:pt x="124" y="132"/>
                  </a:lnTo>
                  <a:lnTo>
                    <a:pt x="0"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80" name="Freeform 32">
              <a:extLst>
                <a:ext uri="{FF2B5EF4-FFF2-40B4-BE49-F238E27FC236}">
                  <a16:creationId xmlns:a16="http://schemas.microsoft.com/office/drawing/2014/main" id="{ABED5FDD-E6BF-4174-BA8A-AB765FD263FB}"/>
                </a:ext>
              </a:extLst>
            </p:cNvPr>
            <p:cNvSpPr>
              <a:spLocks noChangeArrowheads="1"/>
            </p:cNvSpPr>
            <p:nvPr/>
          </p:nvSpPr>
          <p:spPr bwMode="auto">
            <a:xfrm>
              <a:off x="540" y="1409"/>
              <a:ext cx="42" cy="34"/>
            </a:xfrm>
            <a:custGeom>
              <a:avLst/>
              <a:gdLst>
                <a:gd name="T0" fmla="*/ 124 w 187"/>
                <a:gd name="T1" fmla="*/ 0 h 152"/>
                <a:gd name="T2" fmla="*/ 159 w 187"/>
                <a:gd name="T3" fmla="*/ 8 h 152"/>
                <a:gd name="T4" fmla="*/ 177 w 187"/>
                <a:gd name="T5" fmla="*/ 26 h 152"/>
                <a:gd name="T6" fmla="*/ 186 w 187"/>
                <a:gd name="T7" fmla="*/ 53 h 152"/>
                <a:gd name="T8" fmla="*/ 186 w 187"/>
                <a:gd name="T9" fmla="*/ 98 h 152"/>
                <a:gd name="T10" fmla="*/ 177 w 187"/>
                <a:gd name="T11" fmla="*/ 124 h 152"/>
                <a:gd name="T12" fmla="*/ 159 w 187"/>
                <a:gd name="T13" fmla="*/ 133 h 152"/>
                <a:gd name="T14" fmla="*/ 124 w 187"/>
                <a:gd name="T15" fmla="*/ 151 h 152"/>
                <a:gd name="T16" fmla="*/ 0 w 187"/>
                <a:gd name="T17" fmla="*/ 15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52">
                  <a:moveTo>
                    <a:pt x="124" y="0"/>
                  </a:moveTo>
                  <a:lnTo>
                    <a:pt x="159" y="8"/>
                  </a:lnTo>
                  <a:lnTo>
                    <a:pt x="177" y="26"/>
                  </a:lnTo>
                  <a:lnTo>
                    <a:pt x="186" y="53"/>
                  </a:lnTo>
                  <a:lnTo>
                    <a:pt x="186" y="98"/>
                  </a:lnTo>
                  <a:lnTo>
                    <a:pt x="177" y="124"/>
                  </a:lnTo>
                  <a:lnTo>
                    <a:pt x="159" y="133"/>
                  </a:lnTo>
                  <a:lnTo>
                    <a:pt x="124" y="151"/>
                  </a:lnTo>
                  <a:lnTo>
                    <a:pt x="0"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81" name="Freeform 33">
              <a:extLst>
                <a:ext uri="{FF2B5EF4-FFF2-40B4-BE49-F238E27FC236}">
                  <a16:creationId xmlns:a16="http://schemas.microsoft.com/office/drawing/2014/main" id="{F8E316FB-93F9-41B5-8CA0-5472F1FE7DA6}"/>
                </a:ext>
              </a:extLst>
            </p:cNvPr>
            <p:cNvSpPr>
              <a:spLocks noChangeArrowheads="1"/>
            </p:cNvSpPr>
            <p:nvPr/>
          </p:nvSpPr>
          <p:spPr bwMode="auto">
            <a:xfrm>
              <a:off x="367" y="2470"/>
              <a:ext cx="40" cy="66"/>
            </a:xfrm>
            <a:custGeom>
              <a:avLst/>
              <a:gdLst>
                <a:gd name="T0" fmla="*/ 150 w 178"/>
                <a:gd name="T1" fmla="*/ 17 h 293"/>
                <a:gd name="T2" fmla="*/ 159 w 178"/>
                <a:gd name="T3" fmla="*/ 44 h 293"/>
                <a:gd name="T4" fmla="*/ 150 w 178"/>
                <a:gd name="T5" fmla="*/ 17 h 293"/>
                <a:gd name="T6" fmla="*/ 106 w 178"/>
                <a:gd name="T7" fmla="*/ 0 h 293"/>
                <a:gd name="T8" fmla="*/ 79 w 178"/>
                <a:gd name="T9" fmla="*/ 0 h 293"/>
                <a:gd name="T10" fmla="*/ 44 w 178"/>
                <a:gd name="T11" fmla="*/ 17 h 293"/>
                <a:gd name="T12" fmla="*/ 8 w 178"/>
                <a:gd name="T13" fmla="*/ 53 h 293"/>
                <a:gd name="T14" fmla="*/ 0 w 178"/>
                <a:gd name="T15" fmla="*/ 123 h 293"/>
                <a:gd name="T16" fmla="*/ 0 w 178"/>
                <a:gd name="T17" fmla="*/ 185 h 293"/>
                <a:gd name="T18" fmla="*/ 8 w 178"/>
                <a:gd name="T19" fmla="*/ 247 h 293"/>
                <a:gd name="T20" fmla="*/ 44 w 178"/>
                <a:gd name="T21" fmla="*/ 274 h 293"/>
                <a:gd name="T22" fmla="*/ 79 w 178"/>
                <a:gd name="T23" fmla="*/ 292 h 293"/>
                <a:gd name="T24" fmla="*/ 97 w 178"/>
                <a:gd name="T25" fmla="*/ 292 h 293"/>
                <a:gd name="T26" fmla="*/ 133 w 178"/>
                <a:gd name="T27" fmla="*/ 274 h 293"/>
                <a:gd name="T28" fmla="*/ 159 w 178"/>
                <a:gd name="T29" fmla="*/ 247 h 293"/>
                <a:gd name="T30" fmla="*/ 177 w 178"/>
                <a:gd name="T31" fmla="*/ 203 h 293"/>
                <a:gd name="T32" fmla="*/ 177 w 178"/>
                <a:gd name="T33" fmla="*/ 185 h 293"/>
                <a:gd name="T34" fmla="*/ 159 w 178"/>
                <a:gd name="T35" fmla="*/ 150 h 293"/>
                <a:gd name="T36" fmla="*/ 133 w 178"/>
                <a:gd name="T37" fmla="*/ 123 h 293"/>
                <a:gd name="T38" fmla="*/ 97 w 178"/>
                <a:gd name="T39" fmla="*/ 114 h 293"/>
                <a:gd name="T40" fmla="*/ 79 w 178"/>
                <a:gd name="T41" fmla="*/ 114 h 293"/>
                <a:gd name="T42" fmla="*/ 44 w 178"/>
                <a:gd name="T43" fmla="*/ 123 h 293"/>
                <a:gd name="T44" fmla="*/ 8 w 178"/>
                <a:gd name="T45" fmla="*/ 150 h 293"/>
                <a:gd name="T46" fmla="*/ 0 w 178"/>
                <a:gd name="T47" fmla="*/ 18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8" h="293">
                  <a:moveTo>
                    <a:pt x="150" y="17"/>
                  </a:moveTo>
                  <a:lnTo>
                    <a:pt x="159" y="44"/>
                  </a:lnTo>
                  <a:lnTo>
                    <a:pt x="150" y="17"/>
                  </a:lnTo>
                  <a:lnTo>
                    <a:pt x="106" y="0"/>
                  </a:lnTo>
                  <a:lnTo>
                    <a:pt x="79" y="0"/>
                  </a:lnTo>
                  <a:lnTo>
                    <a:pt x="44" y="17"/>
                  </a:lnTo>
                  <a:lnTo>
                    <a:pt x="8" y="53"/>
                  </a:lnTo>
                  <a:lnTo>
                    <a:pt x="0" y="123"/>
                  </a:lnTo>
                  <a:lnTo>
                    <a:pt x="0" y="185"/>
                  </a:lnTo>
                  <a:lnTo>
                    <a:pt x="8" y="247"/>
                  </a:lnTo>
                  <a:lnTo>
                    <a:pt x="44" y="274"/>
                  </a:lnTo>
                  <a:lnTo>
                    <a:pt x="79" y="292"/>
                  </a:lnTo>
                  <a:lnTo>
                    <a:pt x="97" y="292"/>
                  </a:lnTo>
                  <a:lnTo>
                    <a:pt x="133" y="274"/>
                  </a:lnTo>
                  <a:lnTo>
                    <a:pt x="159" y="247"/>
                  </a:lnTo>
                  <a:lnTo>
                    <a:pt x="177" y="203"/>
                  </a:lnTo>
                  <a:lnTo>
                    <a:pt x="177" y="185"/>
                  </a:lnTo>
                  <a:lnTo>
                    <a:pt x="159" y="150"/>
                  </a:lnTo>
                  <a:lnTo>
                    <a:pt x="133" y="123"/>
                  </a:lnTo>
                  <a:lnTo>
                    <a:pt x="97" y="114"/>
                  </a:lnTo>
                  <a:lnTo>
                    <a:pt x="79" y="114"/>
                  </a:lnTo>
                  <a:lnTo>
                    <a:pt x="44" y="123"/>
                  </a:lnTo>
                  <a:lnTo>
                    <a:pt x="8" y="150"/>
                  </a:lnTo>
                  <a:lnTo>
                    <a:pt x="0" y="18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82" name="Line 34">
              <a:extLst>
                <a:ext uri="{FF2B5EF4-FFF2-40B4-BE49-F238E27FC236}">
                  <a16:creationId xmlns:a16="http://schemas.microsoft.com/office/drawing/2014/main" id="{338406A4-77AE-4F57-BFFF-734429150AAE}"/>
                </a:ext>
              </a:extLst>
            </p:cNvPr>
            <p:cNvSpPr>
              <a:spLocks noChangeShapeType="1"/>
            </p:cNvSpPr>
            <p:nvPr/>
          </p:nvSpPr>
          <p:spPr bwMode="auto">
            <a:xfrm flipV="1">
              <a:off x="439" y="2468"/>
              <a:ext cx="10" cy="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83" name="Freeform 35">
              <a:extLst>
                <a:ext uri="{FF2B5EF4-FFF2-40B4-BE49-F238E27FC236}">
                  <a16:creationId xmlns:a16="http://schemas.microsoft.com/office/drawing/2014/main" id="{D8C2CC7B-66A7-49AE-A821-0225FC764914}"/>
                </a:ext>
              </a:extLst>
            </p:cNvPr>
            <p:cNvSpPr>
              <a:spLocks noChangeArrowheads="1"/>
            </p:cNvSpPr>
            <p:nvPr/>
          </p:nvSpPr>
          <p:spPr bwMode="auto">
            <a:xfrm>
              <a:off x="427" y="2470"/>
              <a:ext cx="44" cy="66"/>
            </a:xfrm>
            <a:custGeom>
              <a:avLst/>
              <a:gdLst>
                <a:gd name="T0" fmla="*/ 44 w 195"/>
                <a:gd name="T1" fmla="*/ 17 h 293"/>
                <a:gd name="T2" fmla="*/ 17 w 195"/>
                <a:gd name="T3" fmla="*/ 53 h 293"/>
                <a:gd name="T4" fmla="*/ 0 w 195"/>
                <a:gd name="T5" fmla="*/ 123 h 293"/>
                <a:gd name="T6" fmla="*/ 0 w 195"/>
                <a:gd name="T7" fmla="*/ 167 h 293"/>
                <a:gd name="T8" fmla="*/ 17 w 195"/>
                <a:gd name="T9" fmla="*/ 229 h 293"/>
                <a:gd name="T10" fmla="*/ 44 w 195"/>
                <a:gd name="T11" fmla="*/ 274 h 293"/>
                <a:gd name="T12" fmla="*/ 88 w 195"/>
                <a:gd name="T13" fmla="*/ 292 h 293"/>
                <a:gd name="T14" fmla="*/ 106 w 195"/>
                <a:gd name="T15" fmla="*/ 292 h 293"/>
                <a:gd name="T16" fmla="*/ 150 w 195"/>
                <a:gd name="T17" fmla="*/ 274 h 293"/>
                <a:gd name="T18" fmla="*/ 176 w 195"/>
                <a:gd name="T19" fmla="*/ 229 h 293"/>
                <a:gd name="T20" fmla="*/ 194 w 195"/>
                <a:gd name="T21" fmla="*/ 167 h 293"/>
                <a:gd name="T22" fmla="*/ 194 w 195"/>
                <a:gd name="T23" fmla="*/ 123 h 293"/>
                <a:gd name="T24" fmla="*/ 176 w 195"/>
                <a:gd name="T25" fmla="*/ 53 h 293"/>
                <a:gd name="T26" fmla="*/ 150 w 195"/>
                <a:gd name="T27" fmla="*/ 17 h 293"/>
                <a:gd name="T28" fmla="*/ 106 w 195"/>
                <a:gd name="T29" fmla="*/ 0 h 293"/>
                <a:gd name="T30" fmla="*/ 88 w 195"/>
                <a:gd name="T31"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293">
                  <a:moveTo>
                    <a:pt x="44" y="17"/>
                  </a:moveTo>
                  <a:lnTo>
                    <a:pt x="17" y="53"/>
                  </a:lnTo>
                  <a:lnTo>
                    <a:pt x="0" y="123"/>
                  </a:lnTo>
                  <a:lnTo>
                    <a:pt x="0" y="167"/>
                  </a:lnTo>
                  <a:lnTo>
                    <a:pt x="17" y="229"/>
                  </a:lnTo>
                  <a:lnTo>
                    <a:pt x="44" y="274"/>
                  </a:lnTo>
                  <a:lnTo>
                    <a:pt x="88" y="292"/>
                  </a:lnTo>
                  <a:lnTo>
                    <a:pt x="106" y="292"/>
                  </a:lnTo>
                  <a:lnTo>
                    <a:pt x="150" y="274"/>
                  </a:lnTo>
                  <a:lnTo>
                    <a:pt x="176" y="229"/>
                  </a:lnTo>
                  <a:lnTo>
                    <a:pt x="194" y="167"/>
                  </a:lnTo>
                  <a:lnTo>
                    <a:pt x="194" y="123"/>
                  </a:lnTo>
                  <a:lnTo>
                    <a:pt x="176" y="53"/>
                  </a:lnTo>
                  <a:lnTo>
                    <a:pt x="150" y="17"/>
                  </a:lnTo>
                  <a:lnTo>
                    <a:pt x="106" y="0"/>
                  </a:lnTo>
                  <a:lnTo>
                    <a:pt x="8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84" name="Line 36">
              <a:extLst>
                <a:ext uri="{FF2B5EF4-FFF2-40B4-BE49-F238E27FC236}">
                  <a16:creationId xmlns:a16="http://schemas.microsoft.com/office/drawing/2014/main" id="{ADF1177D-DB24-456B-B8DA-A194FEF34C9B}"/>
                </a:ext>
              </a:extLst>
            </p:cNvPr>
            <p:cNvSpPr>
              <a:spLocks noChangeShapeType="1"/>
            </p:cNvSpPr>
            <p:nvPr/>
          </p:nvSpPr>
          <p:spPr bwMode="auto">
            <a:xfrm>
              <a:off x="547" y="2470"/>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85" name="Freeform 37">
              <a:extLst>
                <a:ext uri="{FF2B5EF4-FFF2-40B4-BE49-F238E27FC236}">
                  <a16:creationId xmlns:a16="http://schemas.microsoft.com/office/drawing/2014/main" id="{F4C96639-662B-453C-B430-B8E404E7B916}"/>
                </a:ext>
              </a:extLst>
            </p:cNvPr>
            <p:cNvSpPr>
              <a:spLocks noChangeArrowheads="1"/>
            </p:cNvSpPr>
            <p:nvPr/>
          </p:nvSpPr>
          <p:spPr bwMode="auto">
            <a:xfrm>
              <a:off x="510" y="2491"/>
              <a:ext cx="38" cy="45"/>
            </a:xfrm>
            <a:custGeom>
              <a:avLst/>
              <a:gdLst>
                <a:gd name="T0" fmla="*/ 168 w 169"/>
                <a:gd name="T1" fmla="*/ 35 h 197"/>
                <a:gd name="T2" fmla="*/ 141 w 169"/>
                <a:gd name="T3" fmla="*/ 17 h 197"/>
                <a:gd name="T4" fmla="*/ 115 w 169"/>
                <a:gd name="T5" fmla="*/ 0 h 197"/>
                <a:gd name="T6" fmla="*/ 70 w 169"/>
                <a:gd name="T7" fmla="*/ 0 h 197"/>
                <a:gd name="T8" fmla="*/ 44 w 169"/>
                <a:gd name="T9" fmla="*/ 17 h 197"/>
                <a:gd name="T10" fmla="*/ 17 w 169"/>
                <a:gd name="T11" fmla="*/ 35 h 197"/>
                <a:gd name="T12" fmla="*/ 0 w 169"/>
                <a:gd name="T13" fmla="*/ 80 h 197"/>
                <a:gd name="T14" fmla="*/ 0 w 169"/>
                <a:gd name="T15" fmla="*/ 106 h 197"/>
                <a:gd name="T16" fmla="*/ 17 w 169"/>
                <a:gd name="T17" fmla="*/ 151 h 197"/>
                <a:gd name="T18" fmla="*/ 44 w 169"/>
                <a:gd name="T19" fmla="*/ 178 h 197"/>
                <a:gd name="T20" fmla="*/ 70 w 169"/>
                <a:gd name="T21" fmla="*/ 196 h 197"/>
                <a:gd name="T22" fmla="*/ 115 w 169"/>
                <a:gd name="T23" fmla="*/ 196 h 197"/>
                <a:gd name="T24" fmla="*/ 141 w 169"/>
                <a:gd name="T25" fmla="*/ 178 h 197"/>
                <a:gd name="T26" fmla="*/ 168 w 169"/>
                <a:gd name="T27" fmla="*/ 15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97">
                  <a:moveTo>
                    <a:pt x="168" y="35"/>
                  </a:moveTo>
                  <a:lnTo>
                    <a:pt x="141" y="17"/>
                  </a:lnTo>
                  <a:lnTo>
                    <a:pt x="115" y="0"/>
                  </a:lnTo>
                  <a:lnTo>
                    <a:pt x="70" y="0"/>
                  </a:lnTo>
                  <a:lnTo>
                    <a:pt x="44" y="17"/>
                  </a:lnTo>
                  <a:lnTo>
                    <a:pt x="17" y="35"/>
                  </a:lnTo>
                  <a:lnTo>
                    <a:pt x="0" y="80"/>
                  </a:lnTo>
                  <a:lnTo>
                    <a:pt x="0" y="106"/>
                  </a:lnTo>
                  <a:lnTo>
                    <a:pt x="17" y="151"/>
                  </a:lnTo>
                  <a:lnTo>
                    <a:pt x="44" y="178"/>
                  </a:lnTo>
                  <a:lnTo>
                    <a:pt x="70" y="196"/>
                  </a:lnTo>
                  <a:lnTo>
                    <a:pt x="115" y="196"/>
                  </a:lnTo>
                  <a:lnTo>
                    <a:pt x="141" y="178"/>
                  </a:lnTo>
                  <a:lnTo>
                    <a:pt x="168"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86" name="Freeform 38">
              <a:extLst>
                <a:ext uri="{FF2B5EF4-FFF2-40B4-BE49-F238E27FC236}">
                  <a16:creationId xmlns:a16="http://schemas.microsoft.com/office/drawing/2014/main" id="{ED3079AC-5D14-4DD7-9FE7-AB27653BE7C5}"/>
                </a:ext>
              </a:extLst>
            </p:cNvPr>
            <p:cNvSpPr>
              <a:spLocks noChangeArrowheads="1"/>
            </p:cNvSpPr>
            <p:nvPr/>
          </p:nvSpPr>
          <p:spPr bwMode="auto">
            <a:xfrm>
              <a:off x="571" y="2470"/>
              <a:ext cx="42" cy="66"/>
            </a:xfrm>
            <a:custGeom>
              <a:avLst/>
              <a:gdLst>
                <a:gd name="T0" fmla="*/ 0 w 186"/>
                <a:gd name="T1" fmla="*/ 292 h 293"/>
                <a:gd name="T2" fmla="*/ 0 w 186"/>
                <a:gd name="T3" fmla="*/ 0 h 293"/>
                <a:gd name="T4" fmla="*/ 114 w 186"/>
                <a:gd name="T5" fmla="*/ 0 h 293"/>
                <a:gd name="T6" fmla="*/ 159 w 186"/>
                <a:gd name="T7" fmla="*/ 17 h 293"/>
                <a:gd name="T8" fmla="*/ 176 w 186"/>
                <a:gd name="T9" fmla="*/ 26 h 293"/>
                <a:gd name="T10" fmla="*/ 185 w 186"/>
                <a:gd name="T11" fmla="*/ 53 h 293"/>
                <a:gd name="T12" fmla="*/ 185 w 186"/>
                <a:gd name="T13" fmla="*/ 79 h 293"/>
                <a:gd name="T14" fmla="*/ 176 w 186"/>
                <a:gd name="T15" fmla="*/ 114 h 293"/>
                <a:gd name="T16" fmla="*/ 159 w 186"/>
                <a:gd name="T17" fmla="*/ 123 h 293"/>
                <a:gd name="T18" fmla="*/ 114 w 186"/>
                <a:gd name="T19" fmla="*/ 132 h 293"/>
                <a:gd name="T20" fmla="*/ 0 w 186"/>
                <a:gd name="T21" fmla="*/ 132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293">
                  <a:moveTo>
                    <a:pt x="0" y="292"/>
                  </a:moveTo>
                  <a:lnTo>
                    <a:pt x="0" y="0"/>
                  </a:lnTo>
                  <a:lnTo>
                    <a:pt x="114" y="0"/>
                  </a:lnTo>
                  <a:lnTo>
                    <a:pt x="159" y="17"/>
                  </a:lnTo>
                  <a:lnTo>
                    <a:pt x="176" y="26"/>
                  </a:lnTo>
                  <a:lnTo>
                    <a:pt x="185" y="53"/>
                  </a:lnTo>
                  <a:lnTo>
                    <a:pt x="185" y="79"/>
                  </a:lnTo>
                  <a:lnTo>
                    <a:pt x="176" y="114"/>
                  </a:lnTo>
                  <a:lnTo>
                    <a:pt x="159" y="123"/>
                  </a:lnTo>
                  <a:lnTo>
                    <a:pt x="114" y="132"/>
                  </a:lnTo>
                  <a:lnTo>
                    <a:pt x="0"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87" name="Freeform 39">
              <a:extLst>
                <a:ext uri="{FF2B5EF4-FFF2-40B4-BE49-F238E27FC236}">
                  <a16:creationId xmlns:a16="http://schemas.microsoft.com/office/drawing/2014/main" id="{E67E9D2E-015B-4930-AA1F-FA2C582DC680}"/>
                </a:ext>
              </a:extLst>
            </p:cNvPr>
            <p:cNvSpPr>
              <a:spLocks noChangeArrowheads="1"/>
            </p:cNvSpPr>
            <p:nvPr/>
          </p:nvSpPr>
          <p:spPr bwMode="auto">
            <a:xfrm>
              <a:off x="571" y="2499"/>
              <a:ext cx="42" cy="37"/>
            </a:xfrm>
            <a:custGeom>
              <a:avLst/>
              <a:gdLst>
                <a:gd name="T0" fmla="*/ 114 w 186"/>
                <a:gd name="T1" fmla="*/ 0 h 162"/>
                <a:gd name="T2" fmla="*/ 159 w 186"/>
                <a:gd name="T3" fmla="*/ 17 h 162"/>
                <a:gd name="T4" fmla="*/ 176 w 186"/>
                <a:gd name="T5" fmla="*/ 35 h 162"/>
                <a:gd name="T6" fmla="*/ 185 w 186"/>
                <a:gd name="T7" fmla="*/ 53 h 162"/>
                <a:gd name="T8" fmla="*/ 185 w 186"/>
                <a:gd name="T9" fmla="*/ 98 h 162"/>
                <a:gd name="T10" fmla="*/ 176 w 186"/>
                <a:gd name="T11" fmla="*/ 124 h 162"/>
                <a:gd name="T12" fmla="*/ 159 w 186"/>
                <a:gd name="T13" fmla="*/ 143 h 162"/>
                <a:gd name="T14" fmla="*/ 114 w 186"/>
                <a:gd name="T15" fmla="*/ 161 h 162"/>
                <a:gd name="T16" fmla="*/ 0 w 186"/>
                <a:gd name="T17"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62">
                  <a:moveTo>
                    <a:pt x="114" y="0"/>
                  </a:moveTo>
                  <a:lnTo>
                    <a:pt x="159" y="17"/>
                  </a:lnTo>
                  <a:lnTo>
                    <a:pt x="176" y="35"/>
                  </a:lnTo>
                  <a:lnTo>
                    <a:pt x="185" y="53"/>
                  </a:lnTo>
                  <a:lnTo>
                    <a:pt x="185" y="98"/>
                  </a:lnTo>
                  <a:lnTo>
                    <a:pt x="176" y="124"/>
                  </a:lnTo>
                  <a:lnTo>
                    <a:pt x="159" y="143"/>
                  </a:lnTo>
                  <a:lnTo>
                    <a:pt x="114" y="161"/>
                  </a:lnTo>
                  <a:lnTo>
                    <a:pt x="0" y="16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88" name="Freeform 40">
              <a:extLst>
                <a:ext uri="{FF2B5EF4-FFF2-40B4-BE49-F238E27FC236}">
                  <a16:creationId xmlns:a16="http://schemas.microsoft.com/office/drawing/2014/main" id="{0CB12722-8066-4EE8-A26A-D2FDAEE3187E}"/>
                </a:ext>
              </a:extLst>
            </p:cNvPr>
            <p:cNvSpPr>
              <a:spLocks noChangeArrowheads="1"/>
            </p:cNvSpPr>
            <p:nvPr/>
          </p:nvSpPr>
          <p:spPr bwMode="auto">
            <a:xfrm>
              <a:off x="1666" y="2584"/>
              <a:ext cx="32" cy="66"/>
            </a:xfrm>
            <a:custGeom>
              <a:avLst/>
              <a:gdLst>
                <a:gd name="T0" fmla="*/ 71 w 143"/>
                <a:gd name="T1" fmla="*/ 0 h 293"/>
                <a:gd name="T2" fmla="*/ 142 w 143"/>
                <a:gd name="T3" fmla="*/ 0 h 293"/>
                <a:gd name="T4" fmla="*/ 71 w 143"/>
                <a:gd name="T5" fmla="*/ 0 h 293"/>
                <a:gd name="T6" fmla="*/ 35 w 143"/>
                <a:gd name="T7" fmla="*/ 17 h 293"/>
                <a:gd name="T8" fmla="*/ 0 w 143"/>
                <a:gd name="T9" fmla="*/ 53 h 293"/>
                <a:gd name="T10" fmla="*/ 0 w 143"/>
                <a:gd name="T11" fmla="*/ 292 h 293"/>
              </a:gdLst>
              <a:ahLst/>
              <a:cxnLst>
                <a:cxn ang="0">
                  <a:pos x="T0" y="T1"/>
                </a:cxn>
                <a:cxn ang="0">
                  <a:pos x="T2" y="T3"/>
                </a:cxn>
                <a:cxn ang="0">
                  <a:pos x="T4" y="T5"/>
                </a:cxn>
                <a:cxn ang="0">
                  <a:pos x="T6" y="T7"/>
                </a:cxn>
                <a:cxn ang="0">
                  <a:pos x="T8" y="T9"/>
                </a:cxn>
                <a:cxn ang="0">
                  <a:pos x="T10" y="T11"/>
                </a:cxn>
              </a:cxnLst>
              <a:rect l="0" t="0" r="r" b="b"/>
              <a:pathLst>
                <a:path w="143" h="293">
                  <a:moveTo>
                    <a:pt x="71" y="0"/>
                  </a:moveTo>
                  <a:lnTo>
                    <a:pt x="142" y="0"/>
                  </a:lnTo>
                  <a:lnTo>
                    <a:pt x="71" y="0"/>
                  </a:lnTo>
                  <a:lnTo>
                    <a:pt x="35" y="17"/>
                  </a:lnTo>
                  <a:lnTo>
                    <a:pt x="0" y="53"/>
                  </a:lnTo>
                  <a:lnTo>
                    <a:pt x="0" y="29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89" name="Line 41">
              <a:extLst>
                <a:ext uri="{FF2B5EF4-FFF2-40B4-BE49-F238E27FC236}">
                  <a16:creationId xmlns:a16="http://schemas.microsoft.com/office/drawing/2014/main" id="{622E5766-A5AB-4EA3-83FF-AB2999468FAA}"/>
                </a:ext>
              </a:extLst>
            </p:cNvPr>
            <p:cNvSpPr>
              <a:spLocks noChangeShapeType="1"/>
            </p:cNvSpPr>
            <p:nvPr/>
          </p:nvSpPr>
          <p:spPr bwMode="auto">
            <a:xfrm>
              <a:off x="1657" y="2605"/>
              <a:ext cx="2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90" name="Line 42">
              <a:extLst>
                <a:ext uri="{FF2B5EF4-FFF2-40B4-BE49-F238E27FC236}">
                  <a16:creationId xmlns:a16="http://schemas.microsoft.com/office/drawing/2014/main" id="{40890AC1-B247-4DB4-865A-CF16BB936404}"/>
                </a:ext>
              </a:extLst>
            </p:cNvPr>
            <p:cNvSpPr>
              <a:spLocks noChangeShapeType="1"/>
            </p:cNvSpPr>
            <p:nvPr/>
          </p:nvSpPr>
          <p:spPr bwMode="auto">
            <a:xfrm>
              <a:off x="1725" y="2640"/>
              <a:ext cx="6" cy="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91" name="Freeform 43">
              <a:extLst>
                <a:ext uri="{FF2B5EF4-FFF2-40B4-BE49-F238E27FC236}">
                  <a16:creationId xmlns:a16="http://schemas.microsoft.com/office/drawing/2014/main" id="{920B0ADF-495E-4B79-943A-F22406C8700E}"/>
                </a:ext>
              </a:extLst>
            </p:cNvPr>
            <p:cNvSpPr>
              <a:spLocks noChangeArrowheads="1"/>
            </p:cNvSpPr>
            <p:nvPr/>
          </p:nvSpPr>
          <p:spPr bwMode="auto">
            <a:xfrm>
              <a:off x="1694" y="2638"/>
              <a:ext cx="36" cy="42"/>
            </a:xfrm>
            <a:custGeom>
              <a:avLst/>
              <a:gdLst>
                <a:gd name="T0" fmla="*/ 132 w 160"/>
                <a:gd name="T1" fmla="*/ 8 h 187"/>
                <a:gd name="T2" fmla="*/ 106 w 160"/>
                <a:gd name="T3" fmla="*/ 0 h 187"/>
                <a:gd name="T4" fmla="*/ 70 w 160"/>
                <a:gd name="T5" fmla="*/ 0 h 187"/>
                <a:gd name="T6" fmla="*/ 35 w 160"/>
                <a:gd name="T7" fmla="*/ 8 h 187"/>
                <a:gd name="T8" fmla="*/ 8 w 160"/>
                <a:gd name="T9" fmla="*/ 35 h 187"/>
                <a:gd name="T10" fmla="*/ 0 w 160"/>
                <a:gd name="T11" fmla="*/ 71 h 187"/>
                <a:gd name="T12" fmla="*/ 0 w 160"/>
                <a:gd name="T13" fmla="*/ 106 h 187"/>
                <a:gd name="T14" fmla="*/ 8 w 160"/>
                <a:gd name="T15" fmla="*/ 142 h 187"/>
                <a:gd name="T16" fmla="*/ 35 w 160"/>
                <a:gd name="T17" fmla="*/ 177 h 187"/>
                <a:gd name="T18" fmla="*/ 70 w 160"/>
                <a:gd name="T19" fmla="*/ 186 h 187"/>
                <a:gd name="T20" fmla="*/ 106 w 160"/>
                <a:gd name="T21" fmla="*/ 186 h 187"/>
                <a:gd name="T22" fmla="*/ 132 w 160"/>
                <a:gd name="T23" fmla="*/ 177 h 187"/>
                <a:gd name="T24" fmla="*/ 159 w 160"/>
                <a:gd name="T25" fmla="*/ 14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 h="187">
                  <a:moveTo>
                    <a:pt x="132" y="8"/>
                  </a:moveTo>
                  <a:lnTo>
                    <a:pt x="106" y="0"/>
                  </a:lnTo>
                  <a:lnTo>
                    <a:pt x="70" y="0"/>
                  </a:lnTo>
                  <a:lnTo>
                    <a:pt x="35" y="8"/>
                  </a:lnTo>
                  <a:lnTo>
                    <a:pt x="8" y="35"/>
                  </a:lnTo>
                  <a:lnTo>
                    <a:pt x="0" y="71"/>
                  </a:lnTo>
                  <a:lnTo>
                    <a:pt x="0" y="106"/>
                  </a:lnTo>
                  <a:lnTo>
                    <a:pt x="8" y="142"/>
                  </a:lnTo>
                  <a:lnTo>
                    <a:pt x="35" y="177"/>
                  </a:lnTo>
                  <a:lnTo>
                    <a:pt x="70" y="186"/>
                  </a:lnTo>
                  <a:lnTo>
                    <a:pt x="106" y="186"/>
                  </a:lnTo>
                  <a:lnTo>
                    <a:pt x="132" y="177"/>
                  </a:lnTo>
                  <a:lnTo>
                    <a:pt x="159" y="14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92" name="Freeform 44">
              <a:extLst>
                <a:ext uri="{FF2B5EF4-FFF2-40B4-BE49-F238E27FC236}">
                  <a16:creationId xmlns:a16="http://schemas.microsoft.com/office/drawing/2014/main" id="{8FF7FF9B-7F19-4BB7-9F36-AFEB68F76234}"/>
                </a:ext>
              </a:extLst>
            </p:cNvPr>
            <p:cNvSpPr>
              <a:spLocks noChangeArrowheads="1"/>
            </p:cNvSpPr>
            <p:nvPr/>
          </p:nvSpPr>
          <p:spPr bwMode="auto">
            <a:xfrm>
              <a:off x="1930" y="2617"/>
              <a:ext cx="40" cy="64"/>
            </a:xfrm>
            <a:custGeom>
              <a:avLst/>
              <a:gdLst>
                <a:gd name="T0" fmla="*/ 0 w 178"/>
                <a:gd name="T1" fmla="*/ 282 h 283"/>
                <a:gd name="T2" fmla="*/ 0 w 178"/>
                <a:gd name="T3" fmla="*/ 0 h 283"/>
                <a:gd name="T4" fmla="*/ 177 w 178"/>
                <a:gd name="T5" fmla="*/ 0 h 283"/>
              </a:gdLst>
              <a:ahLst/>
              <a:cxnLst>
                <a:cxn ang="0">
                  <a:pos x="T0" y="T1"/>
                </a:cxn>
                <a:cxn ang="0">
                  <a:pos x="T2" y="T3"/>
                </a:cxn>
                <a:cxn ang="0">
                  <a:pos x="T4" y="T5"/>
                </a:cxn>
              </a:cxnLst>
              <a:rect l="0" t="0" r="r" b="b"/>
              <a:pathLst>
                <a:path w="178" h="283">
                  <a:moveTo>
                    <a:pt x="0" y="282"/>
                  </a:moveTo>
                  <a:lnTo>
                    <a:pt x="0" y="0"/>
                  </a:lnTo>
                  <a:lnTo>
                    <a:pt x="17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93" name="Line 45">
              <a:extLst>
                <a:ext uri="{FF2B5EF4-FFF2-40B4-BE49-F238E27FC236}">
                  <a16:creationId xmlns:a16="http://schemas.microsoft.com/office/drawing/2014/main" id="{286ECA01-99AC-4A5F-88E9-F6B982BCD3C0}"/>
                </a:ext>
              </a:extLst>
            </p:cNvPr>
            <p:cNvSpPr>
              <a:spLocks noChangeShapeType="1"/>
            </p:cNvSpPr>
            <p:nvPr/>
          </p:nvSpPr>
          <p:spPr bwMode="auto">
            <a:xfrm flipH="1">
              <a:off x="1930" y="2649"/>
              <a:ext cx="2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94" name="Line 46">
              <a:extLst>
                <a:ext uri="{FF2B5EF4-FFF2-40B4-BE49-F238E27FC236}">
                  <a16:creationId xmlns:a16="http://schemas.microsoft.com/office/drawing/2014/main" id="{62FC8E10-452A-4CF4-9426-A33747C6A1DA}"/>
                </a:ext>
              </a:extLst>
            </p:cNvPr>
            <p:cNvSpPr>
              <a:spLocks noChangeShapeType="1"/>
            </p:cNvSpPr>
            <p:nvPr/>
          </p:nvSpPr>
          <p:spPr bwMode="auto">
            <a:xfrm>
              <a:off x="1986" y="2640"/>
              <a:ext cx="1" cy="4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95" name="Freeform 47">
              <a:extLst>
                <a:ext uri="{FF2B5EF4-FFF2-40B4-BE49-F238E27FC236}">
                  <a16:creationId xmlns:a16="http://schemas.microsoft.com/office/drawing/2014/main" id="{154A6806-2A5F-4D04-8AAB-016BA7C776C6}"/>
                </a:ext>
              </a:extLst>
            </p:cNvPr>
            <p:cNvSpPr>
              <a:spLocks noChangeArrowheads="1"/>
            </p:cNvSpPr>
            <p:nvPr/>
          </p:nvSpPr>
          <p:spPr bwMode="auto">
            <a:xfrm>
              <a:off x="1986" y="2639"/>
              <a:ext cx="32" cy="32"/>
            </a:xfrm>
            <a:custGeom>
              <a:avLst/>
              <a:gdLst>
                <a:gd name="T0" fmla="*/ 0 w 143"/>
                <a:gd name="T1" fmla="*/ 141 h 142"/>
                <a:gd name="T2" fmla="*/ 22 w 143"/>
                <a:gd name="T3" fmla="*/ 75 h 142"/>
                <a:gd name="T4" fmla="*/ 44 w 143"/>
                <a:gd name="T5" fmla="*/ 13 h 142"/>
                <a:gd name="T6" fmla="*/ 93 w 143"/>
                <a:gd name="T7" fmla="*/ 0 h 142"/>
                <a:gd name="T8" fmla="*/ 142 w 143"/>
                <a:gd name="T9" fmla="*/ 0 h 142"/>
              </a:gdLst>
              <a:ahLst/>
              <a:cxnLst>
                <a:cxn ang="0">
                  <a:pos x="T0" y="T1"/>
                </a:cxn>
                <a:cxn ang="0">
                  <a:pos x="T2" y="T3"/>
                </a:cxn>
                <a:cxn ang="0">
                  <a:pos x="T4" y="T5"/>
                </a:cxn>
                <a:cxn ang="0">
                  <a:pos x="T6" y="T7"/>
                </a:cxn>
                <a:cxn ang="0">
                  <a:pos x="T8" y="T9"/>
                </a:cxn>
              </a:cxnLst>
              <a:rect l="0" t="0" r="r" b="b"/>
              <a:pathLst>
                <a:path w="143" h="142">
                  <a:moveTo>
                    <a:pt x="0" y="141"/>
                  </a:moveTo>
                  <a:lnTo>
                    <a:pt x="22" y="75"/>
                  </a:lnTo>
                  <a:lnTo>
                    <a:pt x="44" y="13"/>
                  </a:lnTo>
                  <a:lnTo>
                    <a:pt x="93" y="0"/>
                  </a:lnTo>
                  <a:lnTo>
                    <a:pt x="14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96" name="Freeform 48">
              <a:extLst>
                <a:ext uri="{FF2B5EF4-FFF2-40B4-BE49-F238E27FC236}">
                  <a16:creationId xmlns:a16="http://schemas.microsoft.com/office/drawing/2014/main" id="{736586A1-2497-49B5-80A5-6B24BAC8E6D1}"/>
                </a:ext>
              </a:extLst>
            </p:cNvPr>
            <p:cNvSpPr>
              <a:spLocks noChangeArrowheads="1"/>
            </p:cNvSpPr>
            <p:nvPr/>
          </p:nvSpPr>
          <p:spPr bwMode="auto">
            <a:xfrm>
              <a:off x="2026" y="2640"/>
              <a:ext cx="36" cy="42"/>
            </a:xfrm>
            <a:custGeom>
              <a:avLst/>
              <a:gdLst>
                <a:gd name="T0" fmla="*/ 0 w 160"/>
                <a:gd name="T1" fmla="*/ 79 h 187"/>
                <a:gd name="T2" fmla="*/ 159 w 160"/>
                <a:gd name="T3" fmla="*/ 79 h 187"/>
                <a:gd name="T4" fmla="*/ 159 w 160"/>
                <a:gd name="T5" fmla="*/ 53 h 187"/>
                <a:gd name="T6" fmla="*/ 150 w 160"/>
                <a:gd name="T7" fmla="*/ 26 h 187"/>
                <a:gd name="T8" fmla="*/ 132 w 160"/>
                <a:gd name="T9" fmla="*/ 8 h 187"/>
                <a:gd name="T10" fmla="*/ 106 w 160"/>
                <a:gd name="T11" fmla="*/ 0 h 187"/>
                <a:gd name="T12" fmla="*/ 70 w 160"/>
                <a:gd name="T13" fmla="*/ 0 h 187"/>
                <a:gd name="T14" fmla="*/ 35 w 160"/>
                <a:gd name="T15" fmla="*/ 8 h 187"/>
                <a:gd name="T16" fmla="*/ 8 w 160"/>
                <a:gd name="T17" fmla="*/ 44 h 187"/>
                <a:gd name="T18" fmla="*/ 0 w 160"/>
                <a:gd name="T19" fmla="*/ 79 h 187"/>
                <a:gd name="T20" fmla="*/ 0 w 160"/>
                <a:gd name="T21" fmla="*/ 106 h 187"/>
                <a:gd name="T22" fmla="*/ 8 w 160"/>
                <a:gd name="T23" fmla="*/ 151 h 187"/>
                <a:gd name="T24" fmla="*/ 35 w 160"/>
                <a:gd name="T25" fmla="*/ 177 h 187"/>
                <a:gd name="T26" fmla="*/ 70 w 160"/>
                <a:gd name="T27" fmla="*/ 186 h 187"/>
                <a:gd name="T28" fmla="*/ 106 w 160"/>
                <a:gd name="T29" fmla="*/ 186 h 187"/>
                <a:gd name="T30" fmla="*/ 132 w 160"/>
                <a:gd name="T31" fmla="*/ 177 h 187"/>
                <a:gd name="T32" fmla="*/ 159 w 160"/>
                <a:gd name="T33" fmla="*/ 151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187">
                  <a:moveTo>
                    <a:pt x="0" y="79"/>
                  </a:moveTo>
                  <a:lnTo>
                    <a:pt x="159" y="79"/>
                  </a:lnTo>
                  <a:lnTo>
                    <a:pt x="159" y="53"/>
                  </a:lnTo>
                  <a:lnTo>
                    <a:pt x="150" y="26"/>
                  </a:lnTo>
                  <a:lnTo>
                    <a:pt x="132" y="8"/>
                  </a:lnTo>
                  <a:lnTo>
                    <a:pt x="106" y="0"/>
                  </a:lnTo>
                  <a:lnTo>
                    <a:pt x="70" y="0"/>
                  </a:lnTo>
                  <a:lnTo>
                    <a:pt x="35" y="8"/>
                  </a:lnTo>
                  <a:lnTo>
                    <a:pt x="8" y="44"/>
                  </a:lnTo>
                  <a:lnTo>
                    <a:pt x="0" y="79"/>
                  </a:lnTo>
                  <a:lnTo>
                    <a:pt x="0" y="106"/>
                  </a:lnTo>
                  <a:lnTo>
                    <a:pt x="8" y="151"/>
                  </a:lnTo>
                  <a:lnTo>
                    <a:pt x="35" y="177"/>
                  </a:lnTo>
                  <a:lnTo>
                    <a:pt x="70" y="186"/>
                  </a:lnTo>
                  <a:lnTo>
                    <a:pt x="106" y="186"/>
                  </a:lnTo>
                  <a:lnTo>
                    <a:pt x="132" y="177"/>
                  </a:lnTo>
                  <a:lnTo>
                    <a:pt x="159"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97" name="Freeform 49">
              <a:extLst>
                <a:ext uri="{FF2B5EF4-FFF2-40B4-BE49-F238E27FC236}">
                  <a16:creationId xmlns:a16="http://schemas.microsoft.com/office/drawing/2014/main" id="{716E3AA6-9D87-4F50-8D92-BE12E4FD346B}"/>
                </a:ext>
              </a:extLst>
            </p:cNvPr>
            <p:cNvSpPr>
              <a:spLocks noChangeArrowheads="1"/>
            </p:cNvSpPr>
            <p:nvPr/>
          </p:nvSpPr>
          <p:spPr bwMode="auto">
            <a:xfrm>
              <a:off x="2081" y="2639"/>
              <a:ext cx="38" cy="64"/>
            </a:xfrm>
            <a:custGeom>
              <a:avLst/>
              <a:gdLst>
                <a:gd name="T0" fmla="*/ 168 w 169"/>
                <a:gd name="T1" fmla="*/ 282 h 283"/>
                <a:gd name="T2" fmla="*/ 168 w 169"/>
                <a:gd name="T3" fmla="*/ 0 h 283"/>
                <a:gd name="T4" fmla="*/ 168 w 169"/>
                <a:gd name="T5" fmla="*/ 44 h 283"/>
                <a:gd name="T6" fmla="*/ 141 w 169"/>
                <a:gd name="T7" fmla="*/ 8 h 283"/>
                <a:gd name="T8" fmla="*/ 106 w 169"/>
                <a:gd name="T9" fmla="*/ 0 h 283"/>
                <a:gd name="T10" fmla="*/ 70 w 169"/>
                <a:gd name="T11" fmla="*/ 0 h 283"/>
                <a:gd name="T12" fmla="*/ 44 w 169"/>
                <a:gd name="T13" fmla="*/ 8 h 283"/>
                <a:gd name="T14" fmla="*/ 17 w 169"/>
                <a:gd name="T15" fmla="*/ 44 h 283"/>
                <a:gd name="T16" fmla="*/ 0 w 169"/>
                <a:gd name="T17" fmla="*/ 79 h 283"/>
                <a:gd name="T18" fmla="*/ 0 w 169"/>
                <a:gd name="T19" fmla="*/ 105 h 283"/>
                <a:gd name="T20" fmla="*/ 17 w 169"/>
                <a:gd name="T21" fmla="*/ 150 h 283"/>
                <a:gd name="T22" fmla="*/ 44 w 169"/>
                <a:gd name="T23" fmla="*/ 176 h 283"/>
                <a:gd name="T24" fmla="*/ 70 w 169"/>
                <a:gd name="T25" fmla="*/ 185 h 283"/>
                <a:gd name="T26" fmla="*/ 106 w 169"/>
                <a:gd name="T27" fmla="*/ 185 h 283"/>
                <a:gd name="T28" fmla="*/ 141 w 169"/>
                <a:gd name="T29" fmla="*/ 176 h 283"/>
                <a:gd name="T30" fmla="*/ 168 w 169"/>
                <a:gd name="T31" fmla="*/ 15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283">
                  <a:moveTo>
                    <a:pt x="168" y="282"/>
                  </a:moveTo>
                  <a:lnTo>
                    <a:pt x="168" y="0"/>
                  </a:lnTo>
                  <a:lnTo>
                    <a:pt x="168" y="44"/>
                  </a:lnTo>
                  <a:lnTo>
                    <a:pt x="141" y="8"/>
                  </a:lnTo>
                  <a:lnTo>
                    <a:pt x="106" y="0"/>
                  </a:lnTo>
                  <a:lnTo>
                    <a:pt x="70" y="0"/>
                  </a:lnTo>
                  <a:lnTo>
                    <a:pt x="44" y="8"/>
                  </a:lnTo>
                  <a:lnTo>
                    <a:pt x="17" y="44"/>
                  </a:lnTo>
                  <a:lnTo>
                    <a:pt x="0" y="79"/>
                  </a:lnTo>
                  <a:lnTo>
                    <a:pt x="0" y="105"/>
                  </a:lnTo>
                  <a:lnTo>
                    <a:pt x="17" y="150"/>
                  </a:lnTo>
                  <a:lnTo>
                    <a:pt x="44" y="176"/>
                  </a:lnTo>
                  <a:lnTo>
                    <a:pt x="70" y="185"/>
                  </a:lnTo>
                  <a:lnTo>
                    <a:pt x="106" y="185"/>
                  </a:lnTo>
                  <a:lnTo>
                    <a:pt x="141" y="176"/>
                  </a:lnTo>
                  <a:lnTo>
                    <a:pt x="168"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698" name="Line 50">
              <a:extLst>
                <a:ext uri="{FF2B5EF4-FFF2-40B4-BE49-F238E27FC236}">
                  <a16:creationId xmlns:a16="http://schemas.microsoft.com/office/drawing/2014/main" id="{0E081042-4DAE-4D29-89BC-D2CC82A18248}"/>
                </a:ext>
              </a:extLst>
            </p:cNvPr>
            <p:cNvSpPr>
              <a:spLocks noChangeShapeType="1"/>
            </p:cNvSpPr>
            <p:nvPr/>
          </p:nvSpPr>
          <p:spPr bwMode="auto">
            <a:xfrm flipV="1">
              <a:off x="2140" y="2639"/>
              <a:ext cx="1"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99" name="Freeform 51">
              <a:extLst>
                <a:ext uri="{FF2B5EF4-FFF2-40B4-BE49-F238E27FC236}">
                  <a16:creationId xmlns:a16="http://schemas.microsoft.com/office/drawing/2014/main" id="{F36CD021-BB4E-4FFE-A343-D8CD2855701D}"/>
                </a:ext>
              </a:extLst>
            </p:cNvPr>
            <p:cNvSpPr>
              <a:spLocks noChangeArrowheads="1"/>
            </p:cNvSpPr>
            <p:nvPr/>
          </p:nvSpPr>
          <p:spPr bwMode="auto">
            <a:xfrm>
              <a:off x="2140" y="2669"/>
              <a:ext cx="32" cy="32"/>
            </a:xfrm>
            <a:custGeom>
              <a:avLst/>
              <a:gdLst>
                <a:gd name="T0" fmla="*/ 0 w 143"/>
                <a:gd name="T1" fmla="*/ 0 h 143"/>
                <a:gd name="T2" fmla="*/ 8 w 143"/>
                <a:gd name="T3" fmla="*/ 115 h 143"/>
                <a:gd name="T4" fmla="*/ 35 w 143"/>
                <a:gd name="T5" fmla="*/ 142 h 143"/>
                <a:gd name="T6" fmla="*/ 80 w 143"/>
                <a:gd name="T7" fmla="*/ 142 h 143"/>
                <a:gd name="T8" fmla="*/ 97 w 143"/>
                <a:gd name="T9" fmla="*/ 115 h 143"/>
                <a:gd name="T10" fmla="*/ 142 w 143"/>
                <a:gd name="T11" fmla="*/ 0 h 143"/>
              </a:gdLst>
              <a:ahLst/>
              <a:cxnLst>
                <a:cxn ang="0">
                  <a:pos x="T0" y="T1"/>
                </a:cxn>
                <a:cxn ang="0">
                  <a:pos x="T2" y="T3"/>
                </a:cxn>
                <a:cxn ang="0">
                  <a:pos x="T4" y="T5"/>
                </a:cxn>
                <a:cxn ang="0">
                  <a:pos x="T6" y="T7"/>
                </a:cxn>
                <a:cxn ang="0">
                  <a:pos x="T8" y="T9"/>
                </a:cxn>
                <a:cxn ang="0">
                  <a:pos x="T10" y="T11"/>
                </a:cxn>
              </a:cxnLst>
              <a:rect l="0" t="0" r="r" b="b"/>
              <a:pathLst>
                <a:path w="143" h="143">
                  <a:moveTo>
                    <a:pt x="0" y="0"/>
                  </a:moveTo>
                  <a:lnTo>
                    <a:pt x="8" y="115"/>
                  </a:lnTo>
                  <a:lnTo>
                    <a:pt x="35" y="142"/>
                  </a:lnTo>
                  <a:lnTo>
                    <a:pt x="80" y="142"/>
                  </a:lnTo>
                  <a:lnTo>
                    <a:pt x="97" y="115"/>
                  </a:lnTo>
                  <a:lnTo>
                    <a:pt x="14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700" name="Line 52">
              <a:extLst>
                <a:ext uri="{FF2B5EF4-FFF2-40B4-BE49-F238E27FC236}">
                  <a16:creationId xmlns:a16="http://schemas.microsoft.com/office/drawing/2014/main" id="{BB721AAE-A5C0-4CA8-83D3-53B1050986DC}"/>
                </a:ext>
              </a:extLst>
            </p:cNvPr>
            <p:cNvSpPr>
              <a:spLocks noChangeShapeType="1"/>
            </p:cNvSpPr>
            <p:nvPr/>
          </p:nvSpPr>
          <p:spPr bwMode="auto">
            <a:xfrm flipV="1">
              <a:off x="2172" y="2639"/>
              <a:ext cx="1"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701" name="Freeform 53">
              <a:extLst>
                <a:ext uri="{FF2B5EF4-FFF2-40B4-BE49-F238E27FC236}">
                  <a16:creationId xmlns:a16="http://schemas.microsoft.com/office/drawing/2014/main" id="{DA025331-0056-4B6C-8125-D30D43ACBD70}"/>
                </a:ext>
              </a:extLst>
            </p:cNvPr>
            <p:cNvSpPr>
              <a:spLocks noChangeArrowheads="1"/>
            </p:cNvSpPr>
            <p:nvPr/>
          </p:nvSpPr>
          <p:spPr bwMode="auto">
            <a:xfrm>
              <a:off x="2197" y="2640"/>
              <a:ext cx="38" cy="42"/>
            </a:xfrm>
            <a:custGeom>
              <a:avLst/>
              <a:gdLst>
                <a:gd name="T0" fmla="*/ 0 w 169"/>
                <a:gd name="T1" fmla="*/ 79 h 187"/>
                <a:gd name="T2" fmla="*/ 168 w 169"/>
                <a:gd name="T3" fmla="*/ 79 h 187"/>
                <a:gd name="T4" fmla="*/ 168 w 169"/>
                <a:gd name="T5" fmla="*/ 53 h 187"/>
                <a:gd name="T6" fmla="*/ 150 w 169"/>
                <a:gd name="T7" fmla="*/ 26 h 187"/>
                <a:gd name="T8" fmla="*/ 141 w 169"/>
                <a:gd name="T9" fmla="*/ 8 h 187"/>
                <a:gd name="T10" fmla="*/ 115 w 169"/>
                <a:gd name="T11" fmla="*/ 0 h 187"/>
                <a:gd name="T12" fmla="*/ 70 w 169"/>
                <a:gd name="T13" fmla="*/ 0 h 187"/>
                <a:gd name="T14" fmla="*/ 44 w 169"/>
                <a:gd name="T15" fmla="*/ 8 h 187"/>
                <a:gd name="T16" fmla="*/ 17 w 169"/>
                <a:gd name="T17" fmla="*/ 44 h 187"/>
                <a:gd name="T18" fmla="*/ 0 w 169"/>
                <a:gd name="T19" fmla="*/ 79 h 187"/>
                <a:gd name="T20" fmla="*/ 0 w 169"/>
                <a:gd name="T21" fmla="*/ 106 h 187"/>
                <a:gd name="T22" fmla="*/ 17 w 169"/>
                <a:gd name="T23" fmla="*/ 151 h 187"/>
                <a:gd name="T24" fmla="*/ 44 w 169"/>
                <a:gd name="T25" fmla="*/ 177 h 187"/>
                <a:gd name="T26" fmla="*/ 70 w 169"/>
                <a:gd name="T27" fmla="*/ 186 h 187"/>
                <a:gd name="T28" fmla="*/ 115 w 169"/>
                <a:gd name="T29" fmla="*/ 186 h 187"/>
                <a:gd name="T30" fmla="*/ 141 w 169"/>
                <a:gd name="T31" fmla="*/ 177 h 187"/>
                <a:gd name="T32" fmla="*/ 168 w 169"/>
                <a:gd name="T33" fmla="*/ 151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9" h="187">
                  <a:moveTo>
                    <a:pt x="0" y="79"/>
                  </a:moveTo>
                  <a:lnTo>
                    <a:pt x="168" y="79"/>
                  </a:lnTo>
                  <a:lnTo>
                    <a:pt x="168" y="53"/>
                  </a:lnTo>
                  <a:lnTo>
                    <a:pt x="150" y="26"/>
                  </a:lnTo>
                  <a:lnTo>
                    <a:pt x="141" y="8"/>
                  </a:lnTo>
                  <a:lnTo>
                    <a:pt x="115" y="0"/>
                  </a:lnTo>
                  <a:lnTo>
                    <a:pt x="70" y="0"/>
                  </a:lnTo>
                  <a:lnTo>
                    <a:pt x="44" y="8"/>
                  </a:lnTo>
                  <a:lnTo>
                    <a:pt x="17" y="44"/>
                  </a:lnTo>
                  <a:lnTo>
                    <a:pt x="0" y="79"/>
                  </a:lnTo>
                  <a:lnTo>
                    <a:pt x="0" y="106"/>
                  </a:lnTo>
                  <a:lnTo>
                    <a:pt x="17" y="151"/>
                  </a:lnTo>
                  <a:lnTo>
                    <a:pt x="44" y="177"/>
                  </a:lnTo>
                  <a:lnTo>
                    <a:pt x="70" y="186"/>
                  </a:lnTo>
                  <a:lnTo>
                    <a:pt x="115" y="186"/>
                  </a:lnTo>
                  <a:lnTo>
                    <a:pt x="141" y="177"/>
                  </a:lnTo>
                  <a:lnTo>
                    <a:pt x="168"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702" name="Line 54">
              <a:extLst>
                <a:ext uri="{FF2B5EF4-FFF2-40B4-BE49-F238E27FC236}">
                  <a16:creationId xmlns:a16="http://schemas.microsoft.com/office/drawing/2014/main" id="{48F5E410-CC0B-467A-9CA2-8E3965D7642E}"/>
                </a:ext>
              </a:extLst>
            </p:cNvPr>
            <p:cNvSpPr>
              <a:spLocks noChangeShapeType="1"/>
            </p:cNvSpPr>
            <p:nvPr/>
          </p:nvSpPr>
          <p:spPr bwMode="auto">
            <a:xfrm flipV="1">
              <a:off x="2252" y="2639"/>
              <a:ext cx="1"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703" name="Freeform 55">
              <a:extLst>
                <a:ext uri="{FF2B5EF4-FFF2-40B4-BE49-F238E27FC236}">
                  <a16:creationId xmlns:a16="http://schemas.microsoft.com/office/drawing/2014/main" id="{FA5E8B20-02FB-4BF7-B7C4-4D4BCC9C2656}"/>
                </a:ext>
              </a:extLst>
            </p:cNvPr>
            <p:cNvSpPr>
              <a:spLocks noChangeArrowheads="1"/>
            </p:cNvSpPr>
            <p:nvPr/>
          </p:nvSpPr>
          <p:spPr bwMode="auto">
            <a:xfrm>
              <a:off x="2253" y="2640"/>
              <a:ext cx="34" cy="42"/>
            </a:xfrm>
            <a:custGeom>
              <a:avLst/>
              <a:gdLst>
                <a:gd name="T0" fmla="*/ 0 w 151"/>
                <a:gd name="T1" fmla="*/ 53 h 187"/>
                <a:gd name="T2" fmla="*/ 35 w 151"/>
                <a:gd name="T3" fmla="*/ 8 h 187"/>
                <a:gd name="T4" fmla="*/ 70 w 151"/>
                <a:gd name="T5" fmla="*/ 0 h 187"/>
                <a:gd name="T6" fmla="*/ 106 w 151"/>
                <a:gd name="T7" fmla="*/ 0 h 187"/>
                <a:gd name="T8" fmla="*/ 132 w 151"/>
                <a:gd name="T9" fmla="*/ 8 h 187"/>
                <a:gd name="T10" fmla="*/ 150 w 151"/>
                <a:gd name="T11" fmla="*/ 53 h 187"/>
                <a:gd name="T12" fmla="*/ 150 w 151"/>
                <a:gd name="T13" fmla="*/ 186 h 187"/>
              </a:gdLst>
              <a:ahLst/>
              <a:cxnLst>
                <a:cxn ang="0">
                  <a:pos x="T0" y="T1"/>
                </a:cxn>
                <a:cxn ang="0">
                  <a:pos x="T2" y="T3"/>
                </a:cxn>
                <a:cxn ang="0">
                  <a:pos x="T4" y="T5"/>
                </a:cxn>
                <a:cxn ang="0">
                  <a:pos x="T6" y="T7"/>
                </a:cxn>
                <a:cxn ang="0">
                  <a:pos x="T8" y="T9"/>
                </a:cxn>
                <a:cxn ang="0">
                  <a:pos x="T10" y="T11"/>
                </a:cxn>
                <a:cxn ang="0">
                  <a:pos x="T12" y="T13"/>
                </a:cxn>
              </a:cxnLst>
              <a:rect l="0" t="0" r="r" b="b"/>
              <a:pathLst>
                <a:path w="151" h="187">
                  <a:moveTo>
                    <a:pt x="0" y="53"/>
                  </a:moveTo>
                  <a:lnTo>
                    <a:pt x="35" y="8"/>
                  </a:lnTo>
                  <a:lnTo>
                    <a:pt x="70" y="0"/>
                  </a:lnTo>
                  <a:lnTo>
                    <a:pt x="106" y="0"/>
                  </a:lnTo>
                  <a:lnTo>
                    <a:pt x="132" y="8"/>
                  </a:lnTo>
                  <a:lnTo>
                    <a:pt x="150" y="53"/>
                  </a:lnTo>
                  <a:lnTo>
                    <a:pt x="150" y="18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704" name="Freeform 56">
              <a:extLst>
                <a:ext uri="{FF2B5EF4-FFF2-40B4-BE49-F238E27FC236}">
                  <a16:creationId xmlns:a16="http://schemas.microsoft.com/office/drawing/2014/main" id="{A09DD730-ED60-40B7-87D1-B514DCDA4B2B}"/>
                </a:ext>
              </a:extLst>
            </p:cNvPr>
            <p:cNvSpPr>
              <a:spLocks noChangeArrowheads="1"/>
            </p:cNvSpPr>
            <p:nvPr/>
          </p:nvSpPr>
          <p:spPr bwMode="auto">
            <a:xfrm>
              <a:off x="2310" y="2640"/>
              <a:ext cx="37" cy="42"/>
            </a:xfrm>
            <a:custGeom>
              <a:avLst/>
              <a:gdLst>
                <a:gd name="T0" fmla="*/ 160 w 161"/>
                <a:gd name="T1" fmla="*/ 44 h 187"/>
                <a:gd name="T2" fmla="*/ 133 w 161"/>
                <a:gd name="T3" fmla="*/ 8 h 187"/>
                <a:gd name="T4" fmla="*/ 107 w 161"/>
                <a:gd name="T5" fmla="*/ 0 h 187"/>
                <a:gd name="T6" fmla="*/ 71 w 161"/>
                <a:gd name="T7" fmla="*/ 0 h 187"/>
                <a:gd name="T8" fmla="*/ 35 w 161"/>
                <a:gd name="T9" fmla="*/ 8 h 187"/>
                <a:gd name="T10" fmla="*/ 17 w 161"/>
                <a:gd name="T11" fmla="*/ 44 h 187"/>
                <a:gd name="T12" fmla="*/ 0 w 161"/>
                <a:gd name="T13" fmla="*/ 79 h 187"/>
                <a:gd name="T14" fmla="*/ 0 w 161"/>
                <a:gd name="T15" fmla="*/ 106 h 187"/>
                <a:gd name="T16" fmla="*/ 17 w 161"/>
                <a:gd name="T17" fmla="*/ 151 h 187"/>
                <a:gd name="T18" fmla="*/ 35 w 161"/>
                <a:gd name="T19" fmla="*/ 177 h 187"/>
                <a:gd name="T20" fmla="*/ 71 w 161"/>
                <a:gd name="T21" fmla="*/ 186 h 187"/>
                <a:gd name="T22" fmla="*/ 107 w 161"/>
                <a:gd name="T23" fmla="*/ 186 h 187"/>
                <a:gd name="T24" fmla="*/ 133 w 161"/>
                <a:gd name="T25" fmla="*/ 177 h 187"/>
                <a:gd name="T26" fmla="*/ 160 w 161"/>
                <a:gd name="T27" fmla="*/ 151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187">
                  <a:moveTo>
                    <a:pt x="160" y="44"/>
                  </a:moveTo>
                  <a:lnTo>
                    <a:pt x="133" y="8"/>
                  </a:lnTo>
                  <a:lnTo>
                    <a:pt x="107" y="0"/>
                  </a:lnTo>
                  <a:lnTo>
                    <a:pt x="71" y="0"/>
                  </a:lnTo>
                  <a:lnTo>
                    <a:pt x="35" y="8"/>
                  </a:lnTo>
                  <a:lnTo>
                    <a:pt x="17" y="44"/>
                  </a:lnTo>
                  <a:lnTo>
                    <a:pt x="0" y="79"/>
                  </a:lnTo>
                  <a:lnTo>
                    <a:pt x="0" y="106"/>
                  </a:lnTo>
                  <a:lnTo>
                    <a:pt x="17" y="151"/>
                  </a:lnTo>
                  <a:lnTo>
                    <a:pt x="35" y="177"/>
                  </a:lnTo>
                  <a:lnTo>
                    <a:pt x="71" y="186"/>
                  </a:lnTo>
                  <a:lnTo>
                    <a:pt x="107" y="186"/>
                  </a:lnTo>
                  <a:lnTo>
                    <a:pt x="133" y="177"/>
                  </a:lnTo>
                  <a:lnTo>
                    <a:pt x="160"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705" name="Line 57">
              <a:extLst>
                <a:ext uri="{FF2B5EF4-FFF2-40B4-BE49-F238E27FC236}">
                  <a16:creationId xmlns:a16="http://schemas.microsoft.com/office/drawing/2014/main" id="{2DFCCE8F-682A-4056-A031-14E43E513FB5}"/>
                </a:ext>
              </a:extLst>
            </p:cNvPr>
            <p:cNvSpPr>
              <a:spLocks noChangeShapeType="1"/>
            </p:cNvSpPr>
            <p:nvPr/>
          </p:nvSpPr>
          <p:spPr bwMode="auto">
            <a:xfrm flipH="1" flipV="1">
              <a:off x="2368" y="2639"/>
              <a:ext cx="20"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706" name="Freeform 58">
              <a:extLst>
                <a:ext uri="{FF2B5EF4-FFF2-40B4-BE49-F238E27FC236}">
                  <a16:creationId xmlns:a16="http://schemas.microsoft.com/office/drawing/2014/main" id="{65536975-A749-4915-B837-707323AD969D}"/>
                </a:ext>
              </a:extLst>
            </p:cNvPr>
            <p:cNvSpPr>
              <a:spLocks noChangeArrowheads="1"/>
            </p:cNvSpPr>
            <p:nvPr/>
          </p:nvSpPr>
          <p:spPr bwMode="auto">
            <a:xfrm>
              <a:off x="2367" y="2639"/>
              <a:ext cx="38" cy="64"/>
            </a:xfrm>
            <a:custGeom>
              <a:avLst/>
              <a:gdLst>
                <a:gd name="T0" fmla="*/ 168 w 169"/>
                <a:gd name="T1" fmla="*/ 0 h 283"/>
                <a:gd name="T2" fmla="*/ 88 w 169"/>
                <a:gd name="T3" fmla="*/ 185 h 283"/>
                <a:gd name="T4" fmla="*/ 62 w 169"/>
                <a:gd name="T5" fmla="*/ 238 h 283"/>
                <a:gd name="T6" fmla="*/ 35 w 169"/>
                <a:gd name="T7" fmla="*/ 273 h 283"/>
                <a:gd name="T8" fmla="*/ 8 w 169"/>
                <a:gd name="T9" fmla="*/ 282 h 283"/>
                <a:gd name="T10" fmla="*/ 0 w 169"/>
                <a:gd name="T11" fmla="*/ 282 h 283"/>
              </a:gdLst>
              <a:ahLst/>
              <a:cxnLst>
                <a:cxn ang="0">
                  <a:pos x="T0" y="T1"/>
                </a:cxn>
                <a:cxn ang="0">
                  <a:pos x="T2" y="T3"/>
                </a:cxn>
                <a:cxn ang="0">
                  <a:pos x="T4" y="T5"/>
                </a:cxn>
                <a:cxn ang="0">
                  <a:pos x="T6" y="T7"/>
                </a:cxn>
                <a:cxn ang="0">
                  <a:pos x="T8" y="T9"/>
                </a:cxn>
                <a:cxn ang="0">
                  <a:pos x="T10" y="T11"/>
                </a:cxn>
              </a:cxnLst>
              <a:rect l="0" t="0" r="r" b="b"/>
              <a:pathLst>
                <a:path w="169" h="283">
                  <a:moveTo>
                    <a:pt x="168" y="0"/>
                  </a:moveTo>
                  <a:lnTo>
                    <a:pt x="88" y="185"/>
                  </a:lnTo>
                  <a:lnTo>
                    <a:pt x="62" y="238"/>
                  </a:lnTo>
                  <a:lnTo>
                    <a:pt x="35" y="273"/>
                  </a:lnTo>
                  <a:lnTo>
                    <a:pt x="8" y="282"/>
                  </a:lnTo>
                  <a:lnTo>
                    <a:pt x="0" y="28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707" name="Line 59">
              <a:extLst>
                <a:ext uri="{FF2B5EF4-FFF2-40B4-BE49-F238E27FC236}">
                  <a16:creationId xmlns:a16="http://schemas.microsoft.com/office/drawing/2014/main" id="{67FE95B5-CE63-48B9-A189-5D6531A2BC94}"/>
                </a:ext>
              </a:extLst>
            </p:cNvPr>
            <p:cNvSpPr>
              <a:spLocks noChangeShapeType="1"/>
            </p:cNvSpPr>
            <p:nvPr/>
          </p:nvSpPr>
          <p:spPr bwMode="auto">
            <a:xfrm flipH="1">
              <a:off x="1462" y="1310"/>
              <a:ext cx="3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708" name="Freeform 60">
              <a:extLst>
                <a:ext uri="{FF2B5EF4-FFF2-40B4-BE49-F238E27FC236}">
                  <a16:creationId xmlns:a16="http://schemas.microsoft.com/office/drawing/2014/main" id="{53CB9B13-EACB-4E08-94F7-951CBD5AB902}"/>
                </a:ext>
              </a:extLst>
            </p:cNvPr>
            <p:cNvSpPr>
              <a:spLocks noChangeArrowheads="1"/>
            </p:cNvSpPr>
            <p:nvPr/>
          </p:nvSpPr>
          <p:spPr bwMode="auto">
            <a:xfrm>
              <a:off x="1457" y="1310"/>
              <a:ext cx="42" cy="64"/>
            </a:xfrm>
            <a:custGeom>
              <a:avLst/>
              <a:gdLst>
                <a:gd name="T0" fmla="*/ 176 w 186"/>
                <a:gd name="T1" fmla="*/ 0 h 283"/>
                <a:gd name="T2" fmla="*/ 97 w 186"/>
                <a:gd name="T3" fmla="*/ 105 h 283"/>
                <a:gd name="T4" fmla="*/ 132 w 186"/>
                <a:gd name="T5" fmla="*/ 105 h 283"/>
                <a:gd name="T6" fmla="*/ 159 w 186"/>
                <a:gd name="T7" fmla="*/ 123 h 283"/>
                <a:gd name="T8" fmla="*/ 176 w 186"/>
                <a:gd name="T9" fmla="*/ 141 h 283"/>
                <a:gd name="T10" fmla="*/ 185 w 186"/>
                <a:gd name="T11" fmla="*/ 176 h 283"/>
                <a:gd name="T12" fmla="*/ 185 w 186"/>
                <a:gd name="T13" fmla="*/ 203 h 283"/>
                <a:gd name="T14" fmla="*/ 176 w 186"/>
                <a:gd name="T15" fmla="*/ 247 h 283"/>
                <a:gd name="T16" fmla="*/ 150 w 186"/>
                <a:gd name="T17" fmla="*/ 273 h 283"/>
                <a:gd name="T18" fmla="*/ 106 w 186"/>
                <a:gd name="T19" fmla="*/ 282 h 283"/>
                <a:gd name="T20" fmla="*/ 70 w 186"/>
                <a:gd name="T21" fmla="*/ 282 h 283"/>
                <a:gd name="T22" fmla="*/ 26 w 186"/>
                <a:gd name="T23" fmla="*/ 273 h 283"/>
                <a:gd name="T24" fmla="*/ 17 w 186"/>
                <a:gd name="T25" fmla="*/ 256 h 283"/>
                <a:gd name="T26" fmla="*/ 0 w 186"/>
                <a:gd name="T27"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6" h="283">
                  <a:moveTo>
                    <a:pt x="176" y="0"/>
                  </a:moveTo>
                  <a:lnTo>
                    <a:pt x="97" y="105"/>
                  </a:lnTo>
                  <a:lnTo>
                    <a:pt x="132" y="105"/>
                  </a:lnTo>
                  <a:lnTo>
                    <a:pt x="159" y="123"/>
                  </a:lnTo>
                  <a:lnTo>
                    <a:pt x="176" y="141"/>
                  </a:lnTo>
                  <a:lnTo>
                    <a:pt x="185" y="176"/>
                  </a:lnTo>
                  <a:lnTo>
                    <a:pt x="185" y="203"/>
                  </a:lnTo>
                  <a:lnTo>
                    <a:pt x="176" y="247"/>
                  </a:lnTo>
                  <a:lnTo>
                    <a:pt x="150" y="273"/>
                  </a:lnTo>
                  <a:lnTo>
                    <a:pt x="106" y="282"/>
                  </a:lnTo>
                  <a:lnTo>
                    <a:pt x="70" y="282"/>
                  </a:lnTo>
                  <a:lnTo>
                    <a:pt x="26" y="273"/>
                  </a:lnTo>
                  <a:lnTo>
                    <a:pt x="17" y="256"/>
                  </a:lnTo>
                  <a:lnTo>
                    <a:pt x="0" y="22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709" name="Line 61">
              <a:extLst>
                <a:ext uri="{FF2B5EF4-FFF2-40B4-BE49-F238E27FC236}">
                  <a16:creationId xmlns:a16="http://schemas.microsoft.com/office/drawing/2014/main" id="{C412BDC7-CC99-4B27-8784-A35ED039697E}"/>
                </a:ext>
              </a:extLst>
            </p:cNvPr>
            <p:cNvSpPr>
              <a:spLocks noChangeShapeType="1"/>
            </p:cNvSpPr>
            <p:nvPr/>
          </p:nvSpPr>
          <p:spPr bwMode="auto">
            <a:xfrm flipV="1">
              <a:off x="1576" y="1309"/>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710" name="Line 62">
              <a:extLst>
                <a:ext uri="{FF2B5EF4-FFF2-40B4-BE49-F238E27FC236}">
                  <a16:creationId xmlns:a16="http://schemas.microsoft.com/office/drawing/2014/main" id="{F81436A4-4314-41E1-B12C-E5C9493E3D02}"/>
                </a:ext>
              </a:extLst>
            </p:cNvPr>
            <p:cNvSpPr>
              <a:spLocks noChangeShapeType="1"/>
            </p:cNvSpPr>
            <p:nvPr/>
          </p:nvSpPr>
          <p:spPr bwMode="auto">
            <a:xfrm>
              <a:off x="1568" y="1334"/>
              <a:ext cx="8"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711" name="Freeform 63">
              <a:extLst>
                <a:ext uri="{FF2B5EF4-FFF2-40B4-BE49-F238E27FC236}">
                  <a16:creationId xmlns:a16="http://schemas.microsoft.com/office/drawing/2014/main" id="{6A8F9E3C-040D-492E-BA61-EED3368B8EFC}"/>
                </a:ext>
              </a:extLst>
            </p:cNvPr>
            <p:cNvSpPr>
              <a:spLocks noChangeArrowheads="1"/>
            </p:cNvSpPr>
            <p:nvPr/>
          </p:nvSpPr>
          <p:spPr bwMode="auto">
            <a:xfrm>
              <a:off x="1539" y="1333"/>
              <a:ext cx="38" cy="42"/>
            </a:xfrm>
            <a:custGeom>
              <a:avLst/>
              <a:gdLst>
                <a:gd name="T0" fmla="*/ 133 w 169"/>
                <a:gd name="T1" fmla="*/ 8 h 187"/>
                <a:gd name="T2" fmla="*/ 106 w 169"/>
                <a:gd name="T3" fmla="*/ 0 h 187"/>
                <a:gd name="T4" fmla="*/ 70 w 169"/>
                <a:gd name="T5" fmla="*/ 0 h 187"/>
                <a:gd name="T6" fmla="*/ 44 w 169"/>
                <a:gd name="T7" fmla="*/ 8 h 187"/>
                <a:gd name="T8" fmla="*/ 17 w 169"/>
                <a:gd name="T9" fmla="*/ 44 h 187"/>
                <a:gd name="T10" fmla="*/ 0 w 169"/>
                <a:gd name="T11" fmla="*/ 79 h 187"/>
                <a:gd name="T12" fmla="*/ 0 w 169"/>
                <a:gd name="T13" fmla="*/ 106 h 187"/>
                <a:gd name="T14" fmla="*/ 17 w 169"/>
                <a:gd name="T15" fmla="*/ 151 h 187"/>
                <a:gd name="T16" fmla="*/ 44 w 169"/>
                <a:gd name="T17" fmla="*/ 177 h 187"/>
                <a:gd name="T18" fmla="*/ 70 w 169"/>
                <a:gd name="T19" fmla="*/ 186 h 187"/>
                <a:gd name="T20" fmla="*/ 106 w 169"/>
                <a:gd name="T21" fmla="*/ 186 h 187"/>
                <a:gd name="T22" fmla="*/ 133 w 169"/>
                <a:gd name="T23" fmla="*/ 177 h 187"/>
                <a:gd name="T24" fmla="*/ 168 w 169"/>
                <a:gd name="T25" fmla="*/ 151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187">
                  <a:moveTo>
                    <a:pt x="133" y="8"/>
                  </a:moveTo>
                  <a:lnTo>
                    <a:pt x="106" y="0"/>
                  </a:lnTo>
                  <a:lnTo>
                    <a:pt x="70" y="0"/>
                  </a:lnTo>
                  <a:lnTo>
                    <a:pt x="44" y="8"/>
                  </a:lnTo>
                  <a:lnTo>
                    <a:pt x="17" y="44"/>
                  </a:lnTo>
                  <a:lnTo>
                    <a:pt x="0" y="79"/>
                  </a:lnTo>
                  <a:lnTo>
                    <a:pt x="0" y="106"/>
                  </a:lnTo>
                  <a:lnTo>
                    <a:pt x="17" y="151"/>
                  </a:lnTo>
                  <a:lnTo>
                    <a:pt x="44" y="177"/>
                  </a:lnTo>
                  <a:lnTo>
                    <a:pt x="70" y="186"/>
                  </a:lnTo>
                  <a:lnTo>
                    <a:pt x="106" y="186"/>
                  </a:lnTo>
                  <a:lnTo>
                    <a:pt x="133" y="177"/>
                  </a:lnTo>
                  <a:lnTo>
                    <a:pt x="168"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712" name="Freeform 64">
              <a:extLst>
                <a:ext uri="{FF2B5EF4-FFF2-40B4-BE49-F238E27FC236}">
                  <a16:creationId xmlns:a16="http://schemas.microsoft.com/office/drawing/2014/main" id="{59C96C0B-E631-45BD-9D47-0E67348BCA01}"/>
                </a:ext>
              </a:extLst>
            </p:cNvPr>
            <p:cNvSpPr>
              <a:spLocks noChangeArrowheads="1"/>
            </p:cNvSpPr>
            <p:nvPr/>
          </p:nvSpPr>
          <p:spPr bwMode="auto">
            <a:xfrm>
              <a:off x="1596" y="1310"/>
              <a:ext cx="44" cy="64"/>
            </a:xfrm>
            <a:custGeom>
              <a:avLst/>
              <a:gdLst>
                <a:gd name="T0" fmla="*/ 0 w 195"/>
                <a:gd name="T1" fmla="*/ 282 h 283"/>
                <a:gd name="T2" fmla="*/ 0 w 195"/>
                <a:gd name="T3" fmla="*/ 0 h 283"/>
                <a:gd name="T4" fmla="*/ 123 w 195"/>
                <a:gd name="T5" fmla="*/ 0 h 283"/>
                <a:gd name="T6" fmla="*/ 168 w 195"/>
                <a:gd name="T7" fmla="*/ 17 h 283"/>
                <a:gd name="T8" fmla="*/ 176 w 195"/>
                <a:gd name="T9" fmla="*/ 26 h 283"/>
                <a:gd name="T10" fmla="*/ 194 w 195"/>
                <a:gd name="T11" fmla="*/ 52 h 283"/>
                <a:gd name="T12" fmla="*/ 194 w 195"/>
                <a:gd name="T13" fmla="*/ 79 h 283"/>
                <a:gd name="T14" fmla="*/ 176 w 195"/>
                <a:gd name="T15" fmla="*/ 105 h 283"/>
                <a:gd name="T16" fmla="*/ 168 w 195"/>
                <a:gd name="T17" fmla="*/ 123 h 283"/>
                <a:gd name="T18" fmla="*/ 123 w 195"/>
                <a:gd name="T19" fmla="*/ 141 h 283"/>
                <a:gd name="T20" fmla="*/ 0 w 195"/>
                <a:gd name="T21" fmla="*/ 141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283">
                  <a:moveTo>
                    <a:pt x="0" y="282"/>
                  </a:moveTo>
                  <a:lnTo>
                    <a:pt x="0" y="0"/>
                  </a:lnTo>
                  <a:lnTo>
                    <a:pt x="123" y="0"/>
                  </a:lnTo>
                  <a:lnTo>
                    <a:pt x="168" y="17"/>
                  </a:lnTo>
                  <a:lnTo>
                    <a:pt x="176" y="26"/>
                  </a:lnTo>
                  <a:lnTo>
                    <a:pt x="194" y="52"/>
                  </a:lnTo>
                  <a:lnTo>
                    <a:pt x="194" y="79"/>
                  </a:lnTo>
                  <a:lnTo>
                    <a:pt x="176" y="105"/>
                  </a:lnTo>
                  <a:lnTo>
                    <a:pt x="168" y="123"/>
                  </a:lnTo>
                  <a:lnTo>
                    <a:pt x="123" y="141"/>
                  </a:lnTo>
                  <a:lnTo>
                    <a:pt x="0"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713" name="Freeform 65">
              <a:extLst>
                <a:ext uri="{FF2B5EF4-FFF2-40B4-BE49-F238E27FC236}">
                  <a16:creationId xmlns:a16="http://schemas.microsoft.com/office/drawing/2014/main" id="{3ADFC3CB-C5CB-4D6A-A4F9-6BD2B49C2F80}"/>
                </a:ext>
              </a:extLst>
            </p:cNvPr>
            <p:cNvSpPr>
              <a:spLocks noChangeArrowheads="1"/>
            </p:cNvSpPr>
            <p:nvPr/>
          </p:nvSpPr>
          <p:spPr bwMode="auto">
            <a:xfrm>
              <a:off x="1596" y="1342"/>
              <a:ext cx="44" cy="32"/>
            </a:xfrm>
            <a:custGeom>
              <a:avLst/>
              <a:gdLst>
                <a:gd name="T0" fmla="*/ 123 w 195"/>
                <a:gd name="T1" fmla="*/ 0 h 142"/>
                <a:gd name="T2" fmla="*/ 168 w 195"/>
                <a:gd name="T3" fmla="*/ 8 h 142"/>
                <a:gd name="T4" fmla="*/ 176 w 195"/>
                <a:gd name="T5" fmla="*/ 17 h 142"/>
                <a:gd name="T6" fmla="*/ 194 w 195"/>
                <a:gd name="T7" fmla="*/ 53 h 142"/>
                <a:gd name="T8" fmla="*/ 194 w 195"/>
                <a:gd name="T9" fmla="*/ 88 h 142"/>
                <a:gd name="T10" fmla="*/ 176 w 195"/>
                <a:gd name="T11" fmla="*/ 115 h 142"/>
                <a:gd name="T12" fmla="*/ 168 w 195"/>
                <a:gd name="T13" fmla="*/ 132 h 142"/>
                <a:gd name="T14" fmla="*/ 123 w 195"/>
                <a:gd name="T15" fmla="*/ 141 h 142"/>
                <a:gd name="T16" fmla="*/ 0 w 195"/>
                <a:gd name="T17" fmla="*/ 14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142">
                  <a:moveTo>
                    <a:pt x="123" y="0"/>
                  </a:moveTo>
                  <a:lnTo>
                    <a:pt x="168" y="8"/>
                  </a:lnTo>
                  <a:lnTo>
                    <a:pt x="176" y="17"/>
                  </a:lnTo>
                  <a:lnTo>
                    <a:pt x="194" y="53"/>
                  </a:lnTo>
                  <a:lnTo>
                    <a:pt x="194" y="88"/>
                  </a:lnTo>
                  <a:lnTo>
                    <a:pt x="176" y="115"/>
                  </a:lnTo>
                  <a:lnTo>
                    <a:pt x="168" y="132"/>
                  </a:lnTo>
                  <a:lnTo>
                    <a:pt x="123" y="141"/>
                  </a:lnTo>
                  <a:lnTo>
                    <a:pt x="0"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714" name="Line 66">
              <a:extLst>
                <a:ext uri="{FF2B5EF4-FFF2-40B4-BE49-F238E27FC236}">
                  <a16:creationId xmlns:a16="http://schemas.microsoft.com/office/drawing/2014/main" id="{5B1F4223-958C-4DCA-B28A-2A462F1A88DA}"/>
                </a:ext>
              </a:extLst>
            </p:cNvPr>
            <p:cNvSpPr>
              <a:spLocks noChangeShapeType="1"/>
            </p:cNvSpPr>
            <p:nvPr/>
          </p:nvSpPr>
          <p:spPr bwMode="auto">
            <a:xfrm flipV="1">
              <a:off x="1892" y="1977"/>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715" name="Line 67">
              <a:extLst>
                <a:ext uri="{FF2B5EF4-FFF2-40B4-BE49-F238E27FC236}">
                  <a16:creationId xmlns:a16="http://schemas.microsoft.com/office/drawing/2014/main" id="{986D19B9-E320-4846-B4D1-FB798DD289FD}"/>
                </a:ext>
              </a:extLst>
            </p:cNvPr>
            <p:cNvSpPr>
              <a:spLocks noChangeShapeType="1"/>
            </p:cNvSpPr>
            <p:nvPr/>
          </p:nvSpPr>
          <p:spPr bwMode="auto">
            <a:xfrm>
              <a:off x="1934" y="1978"/>
              <a:ext cx="1" cy="6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716" name="Line 68">
              <a:extLst>
                <a:ext uri="{FF2B5EF4-FFF2-40B4-BE49-F238E27FC236}">
                  <a16:creationId xmlns:a16="http://schemas.microsoft.com/office/drawing/2014/main" id="{15FFC597-BD13-463A-BE65-C90F9135712C}"/>
                </a:ext>
              </a:extLst>
            </p:cNvPr>
            <p:cNvSpPr>
              <a:spLocks noChangeShapeType="1"/>
            </p:cNvSpPr>
            <p:nvPr/>
          </p:nvSpPr>
          <p:spPr bwMode="auto">
            <a:xfrm flipH="1">
              <a:off x="1892" y="2010"/>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717" name="Freeform 69">
              <a:extLst>
                <a:ext uri="{FF2B5EF4-FFF2-40B4-BE49-F238E27FC236}">
                  <a16:creationId xmlns:a16="http://schemas.microsoft.com/office/drawing/2014/main" id="{5DCF2D44-6103-4C2B-AF8E-0CEDFC2C1E68}"/>
                </a:ext>
              </a:extLst>
            </p:cNvPr>
            <p:cNvSpPr>
              <a:spLocks noChangeArrowheads="1"/>
            </p:cNvSpPr>
            <p:nvPr/>
          </p:nvSpPr>
          <p:spPr bwMode="auto">
            <a:xfrm>
              <a:off x="1958" y="1978"/>
              <a:ext cx="32" cy="32"/>
            </a:xfrm>
            <a:custGeom>
              <a:avLst/>
              <a:gdLst>
                <a:gd name="T0" fmla="*/ 0 w 142"/>
                <a:gd name="T1" fmla="*/ 93 h 143"/>
                <a:gd name="T2" fmla="*/ 92 w 142"/>
                <a:gd name="T3" fmla="*/ 142 h 143"/>
                <a:gd name="T4" fmla="*/ 141 w 142"/>
                <a:gd name="T5" fmla="*/ 93 h 143"/>
                <a:gd name="T6" fmla="*/ 92 w 142"/>
                <a:gd name="T7" fmla="*/ 0 h 143"/>
                <a:gd name="T8" fmla="*/ 0 w 142"/>
                <a:gd name="T9" fmla="*/ 93 h 143"/>
              </a:gdLst>
              <a:ahLst/>
              <a:cxnLst>
                <a:cxn ang="0">
                  <a:pos x="T0" y="T1"/>
                </a:cxn>
                <a:cxn ang="0">
                  <a:pos x="T2" y="T3"/>
                </a:cxn>
                <a:cxn ang="0">
                  <a:pos x="T4" y="T5"/>
                </a:cxn>
                <a:cxn ang="0">
                  <a:pos x="T6" y="T7"/>
                </a:cxn>
                <a:cxn ang="0">
                  <a:pos x="T8" y="T9"/>
                </a:cxn>
              </a:cxnLst>
              <a:rect l="0" t="0" r="r" b="b"/>
              <a:pathLst>
                <a:path w="142" h="143">
                  <a:moveTo>
                    <a:pt x="0" y="93"/>
                  </a:moveTo>
                  <a:lnTo>
                    <a:pt x="92" y="142"/>
                  </a:lnTo>
                  <a:lnTo>
                    <a:pt x="141" y="93"/>
                  </a:lnTo>
                  <a:lnTo>
                    <a:pt x="92" y="0"/>
                  </a:lnTo>
                  <a:lnTo>
                    <a:pt x="0" y="9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718" name="Line 70">
              <a:extLst>
                <a:ext uri="{FF2B5EF4-FFF2-40B4-BE49-F238E27FC236}">
                  <a16:creationId xmlns:a16="http://schemas.microsoft.com/office/drawing/2014/main" id="{1877D762-114D-411C-A51D-DA83C50E0CBB}"/>
                </a:ext>
              </a:extLst>
            </p:cNvPr>
            <p:cNvSpPr>
              <a:spLocks noChangeShapeType="1"/>
            </p:cNvSpPr>
            <p:nvPr/>
          </p:nvSpPr>
          <p:spPr bwMode="auto">
            <a:xfrm>
              <a:off x="1962" y="2001"/>
              <a:ext cx="1" cy="4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719" name="Line 71">
              <a:extLst>
                <a:ext uri="{FF2B5EF4-FFF2-40B4-BE49-F238E27FC236}">
                  <a16:creationId xmlns:a16="http://schemas.microsoft.com/office/drawing/2014/main" id="{2A879F23-DF0A-498B-99E5-490794649E59}"/>
                </a:ext>
              </a:extLst>
            </p:cNvPr>
            <p:cNvSpPr>
              <a:spLocks noChangeShapeType="1"/>
            </p:cNvSpPr>
            <p:nvPr/>
          </p:nvSpPr>
          <p:spPr bwMode="auto">
            <a:xfrm flipV="1">
              <a:off x="2020" y="2000"/>
              <a:ext cx="1" cy="5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720" name="Freeform 72">
              <a:extLst>
                <a:ext uri="{FF2B5EF4-FFF2-40B4-BE49-F238E27FC236}">
                  <a16:creationId xmlns:a16="http://schemas.microsoft.com/office/drawing/2014/main" id="{99C34017-7AAE-4396-B773-51B622197367}"/>
                </a:ext>
              </a:extLst>
            </p:cNvPr>
            <p:cNvSpPr>
              <a:spLocks noChangeArrowheads="1"/>
            </p:cNvSpPr>
            <p:nvPr/>
          </p:nvSpPr>
          <p:spPr bwMode="auto">
            <a:xfrm>
              <a:off x="1992" y="2050"/>
              <a:ext cx="32" cy="32"/>
            </a:xfrm>
            <a:custGeom>
              <a:avLst/>
              <a:gdLst>
                <a:gd name="T0" fmla="*/ 141 w 142"/>
                <a:gd name="T1" fmla="*/ 0 h 142"/>
                <a:gd name="T2" fmla="*/ 119 w 142"/>
                <a:gd name="T3" fmla="*/ 79 h 142"/>
                <a:gd name="T4" fmla="*/ 110 w 142"/>
                <a:gd name="T5" fmla="*/ 119 h 142"/>
                <a:gd name="T6" fmla="*/ 79 w 142"/>
                <a:gd name="T7" fmla="*/ 141 h 142"/>
                <a:gd name="T8" fmla="*/ 26 w 142"/>
                <a:gd name="T9" fmla="*/ 141 h 142"/>
                <a:gd name="T10" fmla="*/ 0 w 142"/>
                <a:gd name="T11" fmla="*/ 119 h 142"/>
              </a:gdLst>
              <a:ahLst/>
              <a:cxnLst>
                <a:cxn ang="0">
                  <a:pos x="T0" y="T1"/>
                </a:cxn>
                <a:cxn ang="0">
                  <a:pos x="T2" y="T3"/>
                </a:cxn>
                <a:cxn ang="0">
                  <a:pos x="T4" y="T5"/>
                </a:cxn>
                <a:cxn ang="0">
                  <a:pos x="T6" y="T7"/>
                </a:cxn>
                <a:cxn ang="0">
                  <a:pos x="T8" y="T9"/>
                </a:cxn>
                <a:cxn ang="0">
                  <a:pos x="T10" y="T11"/>
                </a:cxn>
              </a:cxnLst>
              <a:rect l="0" t="0" r="r" b="b"/>
              <a:pathLst>
                <a:path w="142" h="142">
                  <a:moveTo>
                    <a:pt x="141" y="0"/>
                  </a:moveTo>
                  <a:lnTo>
                    <a:pt x="119" y="79"/>
                  </a:lnTo>
                  <a:lnTo>
                    <a:pt x="110" y="119"/>
                  </a:lnTo>
                  <a:lnTo>
                    <a:pt x="79" y="141"/>
                  </a:lnTo>
                  <a:lnTo>
                    <a:pt x="26" y="141"/>
                  </a:lnTo>
                  <a:lnTo>
                    <a:pt x="0" y="11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721" name="Freeform 73">
              <a:extLst>
                <a:ext uri="{FF2B5EF4-FFF2-40B4-BE49-F238E27FC236}">
                  <a16:creationId xmlns:a16="http://schemas.microsoft.com/office/drawing/2014/main" id="{6FA67D7C-499D-4450-85BA-6F39164DB37A}"/>
                </a:ext>
              </a:extLst>
            </p:cNvPr>
            <p:cNvSpPr>
              <a:spLocks noChangeArrowheads="1"/>
            </p:cNvSpPr>
            <p:nvPr/>
          </p:nvSpPr>
          <p:spPr bwMode="auto">
            <a:xfrm>
              <a:off x="1984" y="2001"/>
              <a:ext cx="36" cy="42"/>
            </a:xfrm>
            <a:custGeom>
              <a:avLst/>
              <a:gdLst>
                <a:gd name="T0" fmla="*/ 159 w 160"/>
                <a:gd name="T1" fmla="*/ 44 h 186"/>
                <a:gd name="T2" fmla="*/ 132 w 160"/>
                <a:gd name="T3" fmla="*/ 8 h 186"/>
                <a:gd name="T4" fmla="*/ 106 w 160"/>
                <a:gd name="T5" fmla="*/ 0 h 186"/>
                <a:gd name="T6" fmla="*/ 62 w 160"/>
                <a:gd name="T7" fmla="*/ 0 h 186"/>
                <a:gd name="T8" fmla="*/ 35 w 160"/>
                <a:gd name="T9" fmla="*/ 8 h 186"/>
                <a:gd name="T10" fmla="*/ 8 w 160"/>
                <a:gd name="T11" fmla="*/ 44 h 186"/>
                <a:gd name="T12" fmla="*/ 0 w 160"/>
                <a:gd name="T13" fmla="*/ 79 h 186"/>
                <a:gd name="T14" fmla="*/ 0 w 160"/>
                <a:gd name="T15" fmla="*/ 106 h 186"/>
                <a:gd name="T16" fmla="*/ 8 w 160"/>
                <a:gd name="T17" fmla="*/ 150 h 186"/>
                <a:gd name="T18" fmla="*/ 35 w 160"/>
                <a:gd name="T19" fmla="*/ 176 h 186"/>
                <a:gd name="T20" fmla="*/ 62 w 160"/>
                <a:gd name="T21" fmla="*/ 185 h 186"/>
                <a:gd name="T22" fmla="*/ 106 w 160"/>
                <a:gd name="T23" fmla="*/ 185 h 186"/>
                <a:gd name="T24" fmla="*/ 132 w 160"/>
                <a:gd name="T25" fmla="*/ 176 h 186"/>
                <a:gd name="T26" fmla="*/ 159 w 160"/>
                <a:gd name="T27" fmla="*/ 15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186">
                  <a:moveTo>
                    <a:pt x="159" y="44"/>
                  </a:moveTo>
                  <a:lnTo>
                    <a:pt x="132" y="8"/>
                  </a:lnTo>
                  <a:lnTo>
                    <a:pt x="106" y="0"/>
                  </a:lnTo>
                  <a:lnTo>
                    <a:pt x="62" y="0"/>
                  </a:lnTo>
                  <a:lnTo>
                    <a:pt x="35" y="8"/>
                  </a:lnTo>
                  <a:lnTo>
                    <a:pt x="8" y="44"/>
                  </a:lnTo>
                  <a:lnTo>
                    <a:pt x="0" y="79"/>
                  </a:lnTo>
                  <a:lnTo>
                    <a:pt x="0" y="106"/>
                  </a:lnTo>
                  <a:lnTo>
                    <a:pt x="8" y="150"/>
                  </a:lnTo>
                  <a:lnTo>
                    <a:pt x="35" y="176"/>
                  </a:lnTo>
                  <a:lnTo>
                    <a:pt x="62" y="185"/>
                  </a:lnTo>
                  <a:lnTo>
                    <a:pt x="106" y="185"/>
                  </a:lnTo>
                  <a:lnTo>
                    <a:pt x="132" y="176"/>
                  </a:lnTo>
                  <a:lnTo>
                    <a:pt x="159"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722" name="Line 74">
              <a:extLst>
                <a:ext uri="{FF2B5EF4-FFF2-40B4-BE49-F238E27FC236}">
                  <a16:creationId xmlns:a16="http://schemas.microsoft.com/office/drawing/2014/main" id="{6D2D6FEC-5FEF-4D1B-B480-816EE0BB8FD6}"/>
                </a:ext>
              </a:extLst>
            </p:cNvPr>
            <p:cNvSpPr>
              <a:spLocks noChangeShapeType="1"/>
            </p:cNvSpPr>
            <p:nvPr/>
          </p:nvSpPr>
          <p:spPr bwMode="auto">
            <a:xfrm flipV="1">
              <a:off x="2042" y="1977"/>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723" name="Line 75">
              <a:extLst>
                <a:ext uri="{FF2B5EF4-FFF2-40B4-BE49-F238E27FC236}">
                  <a16:creationId xmlns:a16="http://schemas.microsoft.com/office/drawing/2014/main" id="{21B9FA9E-D2D5-4243-8FD0-17AFADC57A5C}"/>
                </a:ext>
              </a:extLst>
            </p:cNvPr>
            <p:cNvSpPr>
              <a:spLocks noChangeShapeType="1"/>
            </p:cNvSpPr>
            <p:nvPr/>
          </p:nvSpPr>
          <p:spPr bwMode="auto">
            <a:xfrm flipH="1">
              <a:off x="2041" y="2004"/>
              <a:ext cx="10" cy="1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724" name="Freeform 76">
              <a:extLst>
                <a:ext uri="{FF2B5EF4-FFF2-40B4-BE49-F238E27FC236}">
                  <a16:creationId xmlns:a16="http://schemas.microsoft.com/office/drawing/2014/main" id="{D91955A3-8856-499F-87E1-9E80C02048E7}"/>
                </a:ext>
              </a:extLst>
            </p:cNvPr>
            <p:cNvSpPr>
              <a:spLocks noChangeArrowheads="1"/>
            </p:cNvSpPr>
            <p:nvPr/>
          </p:nvSpPr>
          <p:spPr bwMode="auto">
            <a:xfrm>
              <a:off x="2050" y="2001"/>
              <a:ext cx="32" cy="42"/>
            </a:xfrm>
            <a:custGeom>
              <a:avLst/>
              <a:gdLst>
                <a:gd name="T0" fmla="*/ 0 w 142"/>
                <a:gd name="T1" fmla="*/ 8 h 186"/>
                <a:gd name="T2" fmla="*/ 35 w 142"/>
                <a:gd name="T3" fmla="*/ 0 h 186"/>
                <a:gd name="T4" fmla="*/ 92 w 142"/>
                <a:gd name="T5" fmla="*/ 0 h 186"/>
                <a:gd name="T6" fmla="*/ 128 w 142"/>
                <a:gd name="T7" fmla="*/ 8 h 186"/>
                <a:gd name="T8" fmla="*/ 141 w 142"/>
                <a:gd name="T9" fmla="*/ 53 h 186"/>
                <a:gd name="T10" fmla="*/ 141 w 142"/>
                <a:gd name="T11" fmla="*/ 185 h 186"/>
              </a:gdLst>
              <a:ahLst/>
              <a:cxnLst>
                <a:cxn ang="0">
                  <a:pos x="T0" y="T1"/>
                </a:cxn>
                <a:cxn ang="0">
                  <a:pos x="T2" y="T3"/>
                </a:cxn>
                <a:cxn ang="0">
                  <a:pos x="T4" y="T5"/>
                </a:cxn>
                <a:cxn ang="0">
                  <a:pos x="T6" y="T7"/>
                </a:cxn>
                <a:cxn ang="0">
                  <a:pos x="T8" y="T9"/>
                </a:cxn>
                <a:cxn ang="0">
                  <a:pos x="T10" y="T11"/>
                </a:cxn>
              </a:cxnLst>
              <a:rect l="0" t="0" r="r" b="b"/>
              <a:pathLst>
                <a:path w="142" h="186">
                  <a:moveTo>
                    <a:pt x="0" y="8"/>
                  </a:moveTo>
                  <a:lnTo>
                    <a:pt x="35" y="0"/>
                  </a:lnTo>
                  <a:lnTo>
                    <a:pt x="92" y="0"/>
                  </a:lnTo>
                  <a:lnTo>
                    <a:pt x="128" y="8"/>
                  </a:lnTo>
                  <a:lnTo>
                    <a:pt x="141" y="53"/>
                  </a:lnTo>
                  <a:lnTo>
                    <a:pt x="141" y="18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725" name="Freeform 77">
              <a:extLst>
                <a:ext uri="{FF2B5EF4-FFF2-40B4-BE49-F238E27FC236}">
                  <a16:creationId xmlns:a16="http://schemas.microsoft.com/office/drawing/2014/main" id="{5420F663-7B61-47B3-AEE0-4AEB349D8DC5}"/>
                </a:ext>
              </a:extLst>
            </p:cNvPr>
            <p:cNvSpPr>
              <a:spLocks noChangeArrowheads="1"/>
            </p:cNvSpPr>
            <p:nvPr/>
          </p:nvSpPr>
          <p:spPr bwMode="auto">
            <a:xfrm>
              <a:off x="2143" y="1978"/>
              <a:ext cx="42" cy="64"/>
            </a:xfrm>
            <a:custGeom>
              <a:avLst/>
              <a:gdLst>
                <a:gd name="T0" fmla="*/ 0 w 186"/>
                <a:gd name="T1" fmla="*/ 283 h 284"/>
                <a:gd name="T2" fmla="*/ 0 w 186"/>
                <a:gd name="T3" fmla="*/ 0 h 284"/>
                <a:gd name="T4" fmla="*/ 123 w 186"/>
                <a:gd name="T5" fmla="*/ 0 h 284"/>
                <a:gd name="T6" fmla="*/ 159 w 186"/>
                <a:gd name="T7" fmla="*/ 17 h 284"/>
                <a:gd name="T8" fmla="*/ 176 w 186"/>
                <a:gd name="T9" fmla="*/ 26 h 284"/>
                <a:gd name="T10" fmla="*/ 185 w 186"/>
                <a:gd name="T11" fmla="*/ 53 h 284"/>
                <a:gd name="T12" fmla="*/ 185 w 186"/>
                <a:gd name="T13" fmla="*/ 97 h 284"/>
                <a:gd name="T14" fmla="*/ 176 w 186"/>
                <a:gd name="T15" fmla="*/ 124 h 284"/>
                <a:gd name="T16" fmla="*/ 159 w 186"/>
                <a:gd name="T17" fmla="*/ 141 h 284"/>
                <a:gd name="T18" fmla="*/ 123 w 186"/>
                <a:gd name="T19" fmla="*/ 150 h 284"/>
                <a:gd name="T20" fmla="*/ 0 w 186"/>
                <a:gd name="T21" fmla="*/ 15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284">
                  <a:moveTo>
                    <a:pt x="0" y="283"/>
                  </a:moveTo>
                  <a:lnTo>
                    <a:pt x="0" y="0"/>
                  </a:lnTo>
                  <a:lnTo>
                    <a:pt x="123" y="0"/>
                  </a:lnTo>
                  <a:lnTo>
                    <a:pt x="159" y="17"/>
                  </a:lnTo>
                  <a:lnTo>
                    <a:pt x="176" y="26"/>
                  </a:lnTo>
                  <a:lnTo>
                    <a:pt x="185" y="53"/>
                  </a:lnTo>
                  <a:lnTo>
                    <a:pt x="185" y="97"/>
                  </a:lnTo>
                  <a:lnTo>
                    <a:pt x="176" y="124"/>
                  </a:lnTo>
                  <a:lnTo>
                    <a:pt x="159" y="141"/>
                  </a:lnTo>
                  <a:lnTo>
                    <a:pt x="123" y="150"/>
                  </a:lnTo>
                  <a:lnTo>
                    <a:pt x="0"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726" name="Line 78">
              <a:extLst>
                <a:ext uri="{FF2B5EF4-FFF2-40B4-BE49-F238E27FC236}">
                  <a16:creationId xmlns:a16="http://schemas.microsoft.com/office/drawing/2014/main" id="{56CF47F4-8CD8-4AD5-8348-FD22D5BABF45}"/>
                </a:ext>
              </a:extLst>
            </p:cNvPr>
            <p:cNvSpPr>
              <a:spLocks noChangeShapeType="1"/>
            </p:cNvSpPr>
            <p:nvPr/>
          </p:nvSpPr>
          <p:spPr bwMode="auto">
            <a:xfrm>
              <a:off x="2242" y="2001"/>
              <a:ext cx="1" cy="4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727" name="Freeform 79">
              <a:extLst>
                <a:ext uri="{FF2B5EF4-FFF2-40B4-BE49-F238E27FC236}">
                  <a16:creationId xmlns:a16="http://schemas.microsoft.com/office/drawing/2014/main" id="{259D00DB-9799-4B63-86FB-52C5644540F5}"/>
                </a:ext>
              </a:extLst>
            </p:cNvPr>
            <p:cNvSpPr>
              <a:spLocks noChangeArrowheads="1"/>
            </p:cNvSpPr>
            <p:nvPr/>
          </p:nvSpPr>
          <p:spPr bwMode="auto">
            <a:xfrm>
              <a:off x="2206" y="2001"/>
              <a:ext cx="36" cy="42"/>
            </a:xfrm>
            <a:custGeom>
              <a:avLst/>
              <a:gdLst>
                <a:gd name="T0" fmla="*/ 159 w 160"/>
                <a:gd name="T1" fmla="*/ 44 h 186"/>
                <a:gd name="T2" fmla="*/ 132 w 160"/>
                <a:gd name="T3" fmla="*/ 8 h 186"/>
                <a:gd name="T4" fmla="*/ 106 w 160"/>
                <a:gd name="T5" fmla="*/ 0 h 186"/>
                <a:gd name="T6" fmla="*/ 70 w 160"/>
                <a:gd name="T7" fmla="*/ 0 h 186"/>
                <a:gd name="T8" fmla="*/ 44 w 160"/>
                <a:gd name="T9" fmla="*/ 8 h 186"/>
                <a:gd name="T10" fmla="*/ 17 w 160"/>
                <a:gd name="T11" fmla="*/ 44 h 186"/>
                <a:gd name="T12" fmla="*/ 0 w 160"/>
                <a:gd name="T13" fmla="*/ 79 h 186"/>
                <a:gd name="T14" fmla="*/ 0 w 160"/>
                <a:gd name="T15" fmla="*/ 106 h 186"/>
                <a:gd name="T16" fmla="*/ 17 w 160"/>
                <a:gd name="T17" fmla="*/ 150 h 186"/>
                <a:gd name="T18" fmla="*/ 44 w 160"/>
                <a:gd name="T19" fmla="*/ 176 h 186"/>
                <a:gd name="T20" fmla="*/ 70 w 160"/>
                <a:gd name="T21" fmla="*/ 185 h 186"/>
                <a:gd name="T22" fmla="*/ 106 w 160"/>
                <a:gd name="T23" fmla="*/ 185 h 186"/>
                <a:gd name="T24" fmla="*/ 132 w 160"/>
                <a:gd name="T25" fmla="*/ 176 h 186"/>
                <a:gd name="T26" fmla="*/ 159 w 160"/>
                <a:gd name="T27" fmla="*/ 15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186">
                  <a:moveTo>
                    <a:pt x="159" y="44"/>
                  </a:moveTo>
                  <a:lnTo>
                    <a:pt x="132" y="8"/>
                  </a:lnTo>
                  <a:lnTo>
                    <a:pt x="106" y="0"/>
                  </a:lnTo>
                  <a:lnTo>
                    <a:pt x="70" y="0"/>
                  </a:lnTo>
                  <a:lnTo>
                    <a:pt x="44" y="8"/>
                  </a:lnTo>
                  <a:lnTo>
                    <a:pt x="17" y="44"/>
                  </a:lnTo>
                  <a:lnTo>
                    <a:pt x="0" y="79"/>
                  </a:lnTo>
                  <a:lnTo>
                    <a:pt x="0" y="106"/>
                  </a:lnTo>
                  <a:lnTo>
                    <a:pt x="17" y="150"/>
                  </a:lnTo>
                  <a:lnTo>
                    <a:pt x="44" y="176"/>
                  </a:lnTo>
                  <a:lnTo>
                    <a:pt x="70" y="185"/>
                  </a:lnTo>
                  <a:lnTo>
                    <a:pt x="106" y="185"/>
                  </a:lnTo>
                  <a:lnTo>
                    <a:pt x="132" y="176"/>
                  </a:lnTo>
                  <a:lnTo>
                    <a:pt x="159"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728" name="Freeform 80">
              <a:extLst>
                <a:ext uri="{FF2B5EF4-FFF2-40B4-BE49-F238E27FC236}">
                  <a16:creationId xmlns:a16="http://schemas.microsoft.com/office/drawing/2014/main" id="{E8FEE666-C947-4043-9EFF-35C5F9745C81}"/>
                </a:ext>
              </a:extLst>
            </p:cNvPr>
            <p:cNvSpPr>
              <a:spLocks noChangeArrowheads="1"/>
            </p:cNvSpPr>
            <p:nvPr/>
          </p:nvSpPr>
          <p:spPr bwMode="auto">
            <a:xfrm>
              <a:off x="2265" y="2001"/>
              <a:ext cx="34" cy="42"/>
            </a:xfrm>
            <a:custGeom>
              <a:avLst/>
              <a:gdLst>
                <a:gd name="T0" fmla="*/ 150 w 151"/>
                <a:gd name="T1" fmla="*/ 44 h 186"/>
                <a:gd name="T2" fmla="*/ 132 w 151"/>
                <a:gd name="T3" fmla="*/ 8 h 186"/>
                <a:gd name="T4" fmla="*/ 97 w 151"/>
                <a:gd name="T5" fmla="*/ 0 h 186"/>
                <a:gd name="T6" fmla="*/ 53 w 151"/>
                <a:gd name="T7" fmla="*/ 0 h 186"/>
                <a:gd name="T8" fmla="*/ 17 w 151"/>
                <a:gd name="T9" fmla="*/ 8 h 186"/>
                <a:gd name="T10" fmla="*/ 0 w 151"/>
                <a:gd name="T11" fmla="*/ 44 h 186"/>
                <a:gd name="T12" fmla="*/ 17 w 151"/>
                <a:gd name="T13" fmla="*/ 61 h 186"/>
                <a:gd name="T14" fmla="*/ 44 w 151"/>
                <a:gd name="T15" fmla="*/ 79 h 186"/>
                <a:gd name="T16" fmla="*/ 106 w 151"/>
                <a:gd name="T17" fmla="*/ 97 h 186"/>
                <a:gd name="T18" fmla="*/ 132 w 151"/>
                <a:gd name="T19" fmla="*/ 106 h 186"/>
                <a:gd name="T20" fmla="*/ 150 w 151"/>
                <a:gd name="T21" fmla="*/ 132 h 186"/>
                <a:gd name="T22" fmla="*/ 150 w 151"/>
                <a:gd name="T23" fmla="*/ 150 h 186"/>
                <a:gd name="T24" fmla="*/ 132 w 151"/>
                <a:gd name="T25" fmla="*/ 176 h 186"/>
                <a:gd name="T26" fmla="*/ 97 w 151"/>
                <a:gd name="T27" fmla="*/ 185 h 186"/>
                <a:gd name="T28" fmla="*/ 53 w 151"/>
                <a:gd name="T29" fmla="*/ 185 h 186"/>
                <a:gd name="T30" fmla="*/ 17 w 151"/>
                <a:gd name="T31" fmla="*/ 176 h 186"/>
                <a:gd name="T32" fmla="*/ 0 w 151"/>
                <a:gd name="T33" fmla="*/ 15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 h="186">
                  <a:moveTo>
                    <a:pt x="150" y="44"/>
                  </a:moveTo>
                  <a:lnTo>
                    <a:pt x="132" y="8"/>
                  </a:lnTo>
                  <a:lnTo>
                    <a:pt x="97" y="0"/>
                  </a:lnTo>
                  <a:lnTo>
                    <a:pt x="53" y="0"/>
                  </a:lnTo>
                  <a:lnTo>
                    <a:pt x="17" y="8"/>
                  </a:lnTo>
                  <a:lnTo>
                    <a:pt x="0" y="44"/>
                  </a:lnTo>
                  <a:lnTo>
                    <a:pt x="17" y="61"/>
                  </a:lnTo>
                  <a:lnTo>
                    <a:pt x="44" y="79"/>
                  </a:lnTo>
                  <a:lnTo>
                    <a:pt x="106" y="97"/>
                  </a:lnTo>
                  <a:lnTo>
                    <a:pt x="132" y="106"/>
                  </a:lnTo>
                  <a:lnTo>
                    <a:pt x="150" y="132"/>
                  </a:lnTo>
                  <a:lnTo>
                    <a:pt x="150" y="150"/>
                  </a:lnTo>
                  <a:lnTo>
                    <a:pt x="132" y="176"/>
                  </a:lnTo>
                  <a:lnTo>
                    <a:pt x="97" y="185"/>
                  </a:lnTo>
                  <a:lnTo>
                    <a:pt x="53" y="185"/>
                  </a:lnTo>
                  <a:lnTo>
                    <a:pt x="17" y="176"/>
                  </a:lnTo>
                  <a:lnTo>
                    <a:pt x="0"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729" name="Freeform 81">
              <a:extLst>
                <a:ext uri="{FF2B5EF4-FFF2-40B4-BE49-F238E27FC236}">
                  <a16:creationId xmlns:a16="http://schemas.microsoft.com/office/drawing/2014/main" id="{857FCB66-65B7-461A-A9DC-6CF37F6C2554}"/>
                </a:ext>
              </a:extLst>
            </p:cNvPr>
            <p:cNvSpPr>
              <a:spLocks noChangeArrowheads="1"/>
            </p:cNvSpPr>
            <p:nvPr/>
          </p:nvSpPr>
          <p:spPr bwMode="auto">
            <a:xfrm>
              <a:off x="2317" y="2001"/>
              <a:ext cx="34" cy="42"/>
            </a:xfrm>
            <a:custGeom>
              <a:avLst/>
              <a:gdLst>
                <a:gd name="T0" fmla="*/ 151 w 152"/>
                <a:gd name="T1" fmla="*/ 44 h 186"/>
                <a:gd name="T2" fmla="*/ 133 w 152"/>
                <a:gd name="T3" fmla="*/ 8 h 186"/>
                <a:gd name="T4" fmla="*/ 98 w 152"/>
                <a:gd name="T5" fmla="*/ 0 h 186"/>
                <a:gd name="T6" fmla="*/ 54 w 152"/>
                <a:gd name="T7" fmla="*/ 0 h 186"/>
                <a:gd name="T8" fmla="*/ 8 w 152"/>
                <a:gd name="T9" fmla="*/ 8 h 186"/>
                <a:gd name="T10" fmla="*/ 0 w 152"/>
                <a:gd name="T11" fmla="*/ 44 h 186"/>
                <a:gd name="T12" fmla="*/ 8 w 152"/>
                <a:gd name="T13" fmla="*/ 61 h 186"/>
                <a:gd name="T14" fmla="*/ 45 w 152"/>
                <a:gd name="T15" fmla="*/ 79 h 186"/>
                <a:gd name="T16" fmla="*/ 107 w 152"/>
                <a:gd name="T17" fmla="*/ 97 h 186"/>
                <a:gd name="T18" fmla="*/ 133 w 152"/>
                <a:gd name="T19" fmla="*/ 106 h 186"/>
                <a:gd name="T20" fmla="*/ 151 w 152"/>
                <a:gd name="T21" fmla="*/ 132 h 186"/>
                <a:gd name="T22" fmla="*/ 151 w 152"/>
                <a:gd name="T23" fmla="*/ 150 h 186"/>
                <a:gd name="T24" fmla="*/ 133 w 152"/>
                <a:gd name="T25" fmla="*/ 176 h 186"/>
                <a:gd name="T26" fmla="*/ 98 w 152"/>
                <a:gd name="T27" fmla="*/ 185 h 186"/>
                <a:gd name="T28" fmla="*/ 54 w 152"/>
                <a:gd name="T29" fmla="*/ 185 h 186"/>
                <a:gd name="T30" fmla="*/ 8 w 152"/>
                <a:gd name="T31" fmla="*/ 176 h 186"/>
                <a:gd name="T32" fmla="*/ 0 w 152"/>
                <a:gd name="T33" fmla="*/ 15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2" h="186">
                  <a:moveTo>
                    <a:pt x="151" y="44"/>
                  </a:moveTo>
                  <a:lnTo>
                    <a:pt x="133" y="8"/>
                  </a:lnTo>
                  <a:lnTo>
                    <a:pt x="98" y="0"/>
                  </a:lnTo>
                  <a:lnTo>
                    <a:pt x="54" y="0"/>
                  </a:lnTo>
                  <a:lnTo>
                    <a:pt x="8" y="8"/>
                  </a:lnTo>
                  <a:lnTo>
                    <a:pt x="0" y="44"/>
                  </a:lnTo>
                  <a:lnTo>
                    <a:pt x="8" y="61"/>
                  </a:lnTo>
                  <a:lnTo>
                    <a:pt x="45" y="79"/>
                  </a:lnTo>
                  <a:lnTo>
                    <a:pt x="107" y="97"/>
                  </a:lnTo>
                  <a:lnTo>
                    <a:pt x="133" y="106"/>
                  </a:lnTo>
                  <a:lnTo>
                    <a:pt x="151" y="132"/>
                  </a:lnTo>
                  <a:lnTo>
                    <a:pt x="151" y="150"/>
                  </a:lnTo>
                  <a:lnTo>
                    <a:pt x="133" y="176"/>
                  </a:lnTo>
                  <a:lnTo>
                    <a:pt x="98" y="185"/>
                  </a:lnTo>
                  <a:lnTo>
                    <a:pt x="54" y="185"/>
                  </a:lnTo>
                  <a:lnTo>
                    <a:pt x="8" y="176"/>
                  </a:lnTo>
                  <a:lnTo>
                    <a:pt x="0"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7730" name="Text Box 82">
            <a:extLst>
              <a:ext uri="{FF2B5EF4-FFF2-40B4-BE49-F238E27FC236}">
                <a16:creationId xmlns:a16="http://schemas.microsoft.com/office/drawing/2014/main" id="{2747D6CF-056B-4BCB-91A4-692E323AB9B9}"/>
              </a:ext>
            </a:extLst>
          </p:cNvPr>
          <p:cNvSpPr txBox="1">
            <a:spLocks noChangeArrowheads="1"/>
          </p:cNvSpPr>
          <p:nvPr/>
        </p:nvSpPr>
        <p:spPr bwMode="auto">
          <a:xfrm>
            <a:off x="5032375" y="2039938"/>
            <a:ext cx="3248025"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A high-pass filter blocks</a:t>
            </a:r>
          </a:p>
          <a:p>
            <a:pPr eaLnBrk="1" hangingPunct="1">
              <a:lnSpc>
                <a:spcPct val="106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RF energy below a</a:t>
            </a:r>
          </a:p>
          <a:p>
            <a:pPr eaLnBrk="1" hangingPunct="1">
              <a:lnSpc>
                <a:spcPct val="106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certain limit.</a:t>
            </a:r>
          </a:p>
          <a:p>
            <a:pPr eaLnBrk="1" hangingPunct="1">
              <a:lnSpc>
                <a:spcPct val="106000"/>
              </a:lnSpc>
              <a:buClr>
                <a:srgbClr val="FFFFCC"/>
              </a:buClr>
              <a:buSzPct val="100000"/>
              <a:buFont typeface="Times New Roman" panose="02020603050405020304" pitchFamily="18" charset="0"/>
              <a:buNone/>
            </a:pPr>
            <a:endParaRPr lang="en-GB" altLang="en-US">
              <a:solidFill>
                <a:srgbClr val="333333"/>
              </a:solidFill>
              <a:latin typeface="Tahoma" panose="020B0604030504040204" pitchFamily="34" charset="0"/>
            </a:endParaRPr>
          </a:p>
        </p:txBody>
      </p:sp>
      <p:pic>
        <p:nvPicPr>
          <p:cNvPr id="27731" name="Picture 83">
            <a:extLst>
              <a:ext uri="{FF2B5EF4-FFF2-40B4-BE49-F238E27FC236}">
                <a16:creationId xmlns:a16="http://schemas.microsoft.com/office/drawing/2014/main" id="{071772F5-456A-4001-9A25-12BCC18BA2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463" y="4448175"/>
            <a:ext cx="3278187" cy="219392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27732" name="Text Box 84">
            <a:extLst>
              <a:ext uri="{FF2B5EF4-FFF2-40B4-BE49-F238E27FC236}">
                <a16:creationId xmlns:a16="http://schemas.microsoft.com/office/drawing/2014/main" id="{191FBFEC-C160-4972-B056-63FEDC3C213D}"/>
              </a:ext>
            </a:extLst>
          </p:cNvPr>
          <p:cNvSpPr txBox="1">
            <a:spLocks noChangeArrowheads="1"/>
          </p:cNvSpPr>
          <p:nvPr/>
        </p:nvSpPr>
        <p:spPr bwMode="auto">
          <a:xfrm>
            <a:off x="5300663" y="4689475"/>
            <a:ext cx="2540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High Pass Filter Switched In</a:t>
            </a:r>
          </a:p>
        </p:txBody>
      </p:sp>
      <p:sp>
        <p:nvSpPr>
          <p:cNvPr id="27733" name="Text Box 85">
            <a:extLst>
              <a:ext uri="{FF2B5EF4-FFF2-40B4-BE49-F238E27FC236}">
                <a16:creationId xmlns:a16="http://schemas.microsoft.com/office/drawing/2014/main" id="{C2DFE59C-2C90-4F32-9F4C-BEFED6FEEAFA}"/>
              </a:ext>
            </a:extLst>
          </p:cNvPr>
          <p:cNvSpPr txBox="1">
            <a:spLocks noChangeArrowheads="1"/>
          </p:cNvSpPr>
          <p:nvPr/>
        </p:nvSpPr>
        <p:spPr bwMode="auto">
          <a:xfrm>
            <a:off x="5483225" y="5946775"/>
            <a:ext cx="1344613"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No Filter</a:t>
            </a:r>
          </a:p>
        </p:txBody>
      </p:sp>
      <p:sp>
        <p:nvSpPr>
          <p:cNvPr id="27734" name="Line 86">
            <a:extLst>
              <a:ext uri="{FF2B5EF4-FFF2-40B4-BE49-F238E27FC236}">
                <a16:creationId xmlns:a16="http://schemas.microsoft.com/office/drawing/2014/main" id="{4899FBF0-F8CA-46FC-B8CA-0A6C43C27F05}"/>
              </a:ext>
            </a:extLst>
          </p:cNvPr>
          <p:cNvSpPr>
            <a:spLocks noChangeShapeType="1"/>
          </p:cNvSpPr>
          <p:nvPr/>
        </p:nvSpPr>
        <p:spPr bwMode="auto">
          <a:xfrm flipH="1">
            <a:off x="4516438" y="5067300"/>
            <a:ext cx="846137" cy="111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7735" name="Line 87">
            <a:extLst>
              <a:ext uri="{FF2B5EF4-FFF2-40B4-BE49-F238E27FC236}">
                <a16:creationId xmlns:a16="http://schemas.microsoft.com/office/drawing/2014/main" id="{C82CE7C2-0AB4-45C0-8E83-99B022B5142F}"/>
              </a:ext>
            </a:extLst>
          </p:cNvPr>
          <p:cNvSpPr>
            <a:spLocks noChangeShapeType="1"/>
          </p:cNvSpPr>
          <p:nvPr/>
        </p:nvSpPr>
        <p:spPr bwMode="auto">
          <a:xfrm flipH="1">
            <a:off x="4589463" y="6118225"/>
            <a:ext cx="773112" cy="6032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a:extLst>
              <a:ext uri="{FF2B5EF4-FFF2-40B4-BE49-F238E27FC236}">
                <a16:creationId xmlns:a16="http://schemas.microsoft.com/office/drawing/2014/main" id="{CD74B8D8-5BCE-47DF-A9C9-36C54A3CC2D2}"/>
              </a:ext>
            </a:extLst>
          </p:cNvPr>
          <p:cNvSpPr>
            <a:spLocks noGrp="1" noChangeArrowheads="1"/>
          </p:cNvSpPr>
          <p:nvPr>
            <p:ph type="title" idx="4294967295"/>
          </p:nvPr>
        </p:nvSpPr>
        <p:spPr>
          <a:xfrm>
            <a:off x="246063" y="930275"/>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Band Pass Filter</a:t>
            </a:r>
          </a:p>
        </p:txBody>
      </p:sp>
      <p:grpSp>
        <p:nvGrpSpPr>
          <p:cNvPr id="28674" name="Group 2">
            <a:extLst>
              <a:ext uri="{FF2B5EF4-FFF2-40B4-BE49-F238E27FC236}">
                <a16:creationId xmlns:a16="http://schemas.microsoft.com/office/drawing/2014/main" id="{A66998BE-F6A8-4590-92D5-4F17C628E659}"/>
              </a:ext>
            </a:extLst>
          </p:cNvPr>
          <p:cNvGrpSpPr>
            <a:grpSpLocks/>
          </p:cNvGrpSpPr>
          <p:nvPr/>
        </p:nvGrpSpPr>
        <p:grpSpPr bwMode="auto">
          <a:xfrm>
            <a:off x="811213" y="1987550"/>
            <a:ext cx="3436937" cy="2498725"/>
            <a:chOff x="511" y="1252"/>
            <a:chExt cx="2165" cy="1574"/>
          </a:xfrm>
        </p:grpSpPr>
        <p:sp>
          <p:nvSpPr>
            <p:cNvPr id="28675" name="Line 3">
              <a:extLst>
                <a:ext uri="{FF2B5EF4-FFF2-40B4-BE49-F238E27FC236}">
                  <a16:creationId xmlns:a16="http://schemas.microsoft.com/office/drawing/2014/main" id="{379E3F0F-EEF1-4CAF-BDCC-B0F9FB752C9A}"/>
                </a:ext>
              </a:extLst>
            </p:cNvPr>
            <p:cNvSpPr>
              <a:spLocks noChangeShapeType="1"/>
            </p:cNvSpPr>
            <p:nvPr/>
          </p:nvSpPr>
          <p:spPr bwMode="auto">
            <a:xfrm>
              <a:off x="804" y="2564"/>
              <a:ext cx="183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76" name="Line 4">
              <a:extLst>
                <a:ext uri="{FF2B5EF4-FFF2-40B4-BE49-F238E27FC236}">
                  <a16:creationId xmlns:a16="http://schemas.microsoft.com/office/drawing/2014/main" id="{77948F13-660A-4B57-B7B9-5607FD256B8B}"/>
                </a:ext>
              </a:extLst>
            </p:cNvPr>
            <p:cNvSpPr>
              <a:spLocks noChangeShapeType="1"/>
            </p:cNvSpPr>
            <p:nvPr/>
          </p:nvSpPr>
          <p:spPr bwMode="auto">
            <a:xfrm flipV="1">
              <a:off x="803" y="1413"/>
              <a:ext cx="1" cy="115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77" name="Freeform 5">
              <a:extLst>
                <a:ext uri="{FF2B5EF4-FFF2-40B4-BE49-F238E27FC236}">
                  <a16:creationId xmlns:a16="http://schemas.microsoft.com/office/drawing/2014/main" id="{0A77B7D5-D04D-45B3-8312-9A131DC95B53}"/>
                </a:ext>
              </a:extLst>
            </p:cNvPr>
            <p:cNvSpPr>
              <a:spLocks noChangeArrowheads="1"/>
            </p:cNvSpPr>
            <p:nvPr/>
          </p:nvSpPr>
          <p:spPr bwMode="auto">
            <a:xfrm>
              <a:off x="803" y="1525"/>
              <a:ext cx="1637" cy="933"/>
            </a:xfrm>
            <a:custGeom>
              <a:avLst/>
              <a:gdLst>
                <a:gd name="T0" fmla="*/ 0 w 7219"/>
                <a:gd name="T1" fmla="*/ 4095 h 4114"/>
                <a:gd name="T2" fmla="*/ 1782 w 7219"/>
                <a:gd name="T3" fmla="*/ 4095 h 4114"/>
                <a:gd name="T4" fmla="*/ 2823 w 7219"/>
                <a:gd name="T5" fmla="*/ 0 h 4114"/>
                <a:gd name="T6" fmla="*/ 4827 w 7219"/>
                <a:gd name="T7" fmla="*/ 0 h 4114"/>
                <a:gd name="T8" fmla="*/ 5745 w 7219"/>
                <a:gd name="T9" fmla="*/ 4113 h 4114"/>
                <a:gd name="T10" fmla="*/ 7218 w 7219"/>
                <a:gd name="T11" fmla="*/ 4113 h 4114"/>
              </a:gdLst>
              <a:ahLst/>
              <a:cxnLst>
                <a:cxn ang="0">
                  <a:pos x="T0" y="T1"/>
                </a:cxn>
                <a:cxn ang="0">
                  <a:pos x="T2" y="T3"/>
                </a:cxn>
                <a:cxn ang="0">
                  <a:pos x="T4" y="T5"/>
                </a:cxn>
                <a:cxn ang="0">
                  <a:pos x="T6" y="T7"/>
                </a:cxn>
                <a:cxn ang="0">
                  <a:pos x="T8" y="T9"/>
                </a:cxn>
                <a:cxn ang="0">
                  <a:pos x="T10" y="T11"/>
                </a:cxn>
              </a:cxnLst>
              <a:rect l="0" t="0" r="r" b="b"/>
              <a:pathLst>
                <a:path w="7219" h="4114">
                  <a:moveTo>
                    <a:pt x="0" y="4095"/>
                  </a:moveTo>
                  <a:lnTo>
                    <a:pt x="1782" y="4095"/>
                  </a:lnTo>
                  <a:lnTo>
                    <a:pt x="2823" y="0"/>
                  </a:lnTo>
                  <a:lnTo>
                    <a:pt x="4827" y="0"/>
                  </a:lnTo>
                  <a:lnTo>
                    <a:pt x="5745" y="4113"/>
                  </a:lnTo>
                  <a:lnTo>
                    <a:pt x="7218" y="4113"/>
                  </a:lnTo>
                </a:path>
              </a:pathLst>
            </a:custGeom>
            <a:noFill/>
            <a:ln w="25560">
              <a:solidFill>
                <a:srgbClr val="DC23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678" name="Line 6">
              <a:extLst>
                <a:ext uri="{FF2B5EF4-FFF2-40B4-BE49-F238E27FC236}">
                  <a16:creationId xmlns:a16="http://schemas.microsoft.com/office/drawing/2014/main" id="{C8341477-EBC7-4261-B7FE-FFFD0B6BFAC1}"/>
                </a:ext>
              </a:extLst>
            </p:cNvPr>
            <p:cNvSpPr>
              <a:spLocks noChangeShapeType="1"/>
            </p:cNvSpPr>
            <p:nvPr/>
          </p:nvSpPr>
          <p:spPr bwMode="auto">
            <a:xfrm flipV="1">
              <a:off x="1383" y="2458"/>
              <a:ext cx="1" cy="108"/>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79" name="Line 7">
              <a:extLst>
                <a:ext uri="{FF2B5EF4-FFF2-40B4-BE49-F238E27FC236}">
                  <a16:creationId xmlns:a16="http://schemas.microsoft.com/office/drawing/2014/main" id="{3E885B0E-F39A-48B9-8FFF-7C84EF714EAB}"/>
                </a:ext>
              </a:extLst>
            </p:cNvPr>
            <p:cNvSpPr>
              <a:spLocks noChangeShapeType="1"/>
            </p:cNvSpPr>
            <p:nvPr/>
          </p:nvSpPr>
          <p:spPr bwMode="auto">
            <a:xfrm flipV="1">
              <a:off x="1383" y="2286"/>
              <a:ext cx="1" cy="116"/>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0" name="Line 8">
              <a:extLst>
                <a:ext uri="{FF2B5EF4-FFF2-40B4-BE49-F238E27FC236}">
                  <a16:creationId xmlns:a16="http://schemas.microsoft.com/office/drawing/2014/main" id="{0A3D4612-F855-49E3-A861-1F35B739C5AB}"/>
                </a:ext>
              </a:extLst>
            </p:cNvPr>
            <p:cNvSpPr>
              <a:spLocks noChangeShapeType="1"/>
            </p:cNvSpPr>
            <p:nvPr/>
          </p:nvSpPr>
          <p:spPr bwMode="auto">
            <a:xfrm flipV="1">
              <a:off x="1383" y="2111"/>
              <a:ext cx="1" cy="118"/>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1" name="Line 9">
              <a:extLst>
                <a:ext uri="{FF2B5EF4-FFF2-40B4-BE49-F238E27FC236}">
                  <a16:creationId xmlns:a16="http://schemas.microsoft.com/office/drawing/2014/main" id="{6539E6F6-756C-449A-A9D8-5E0E147BF41B}"/>
                </a:ext>
              </a:extLst>
            </p:cNvPr>
            <p:cNvSpPr>
              <a:spLocks noChangeShapeType="1"/>
            </p:cNvSpPr>
            <p:nvPr/>
          </p:nvSpPr>
          <p:spPr bwMode="auto">
            <a:xfrm flipV="1">
              <a:off x="1383" y="1938"/>
              <a:ext cx="1" cy="118"/>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2" name="Line 10">
              <a:extLst>
                <a:ext uri="{FF2B5EF4-FFF2-40B4-BE49-F238E27FC236}">
                  <a16:creationId xmlns:a16="http://schemas.microsoft.com/office/drawing/2014/main" id="{4C11683F-F0AC-4123-9BCF-993E4338D9CA}"/>
                </a:ext>
              </a:extLst>
            </p:cNvPr>
            <p:cNvSpPr>
              <a:spLocks noChangeShapeType="1"/>
            </p:cNvSpPr>
            <p:nvPr/>
          </p:nvSpPr>
          <p:spPr bwMode="auto">
            <a:xfrm flipV="1">
              <a:off x="1383" y="1775"/>
              <a:ext cx="1" cy="108"/>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3" name="Line 11">
              <a:extLst>
                <a:ext uri="{FF2B5EF4-FFF2-40B4-BE49-F238E27FC236}">
                  <a16:creationId xmlns:a16="http://schemas.microsoft.com/office/drawing/2014/main" id="{F5CA829E-C50B-4AE5-80B0-A4A128ECA247}"/>
                </a:ext>
              </a:extLst>
            </p:cNvPr>
            <p:cNvSpPr>
              <a:spLocks noChangeShapeType="1"/>
            </p:cNvSpPr>
            <p:nvPr/>
          </p:nvSpPr>
          <p:spPr bwMode="auto">
            <a:xfrm>
              <a:off x="1947" y="2459"/>
              <a:ext cx="1" cy="106"/>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4" name="Line 12">
              <a:extLst>
                <a:ext uri="{FF2B5EF4-FFF2-40B4-BE49-F238E27FC236}">
                  <a16:creationId xmlns:a16="http://schemas.microsoft.com/office/drawing/2014/main" id="{F6760B9F-1D53-46C6-A259-E6C391115374}"/>
                </a:ext>
              </a:extLst>
            </p:cNvPr>
            <p:cNvSpPr>
              <a:spLocks noChangeShapeType="1"/>
            </p:cNvSpPr>
            <p:nvPr/>
          </p:nvSpPr>
          <p:spPr bwMode="auto">
            <a:xfrm flipV="1">
              <a:off x="1947" y="2286"/>
              <a:ext cx="1" cy="116"/>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5" name="Line 13">
              <a:extLst>
                <a:ext uri="{FF2B5EF4-FFF2-40B4-BE49-F238E27FC236}">
                  <a16:creationId xmlns:a16="http://schemas.microsoft.com/office/drawing/2014/main" id="{64E5890F-B390-4744-9CF3-9132D009402D}"/>
                </a:ext>
              </a:extLst>
            </p:cNvPr>
            <p:cNvSpPr>
              <a:spLocks noChangeShapeType="1"/>
            </p:cNvSpPr>
            <p:nvPr/>
          </p:nvSpPr>
          <p:spPr bwMode="auto">
            <a:xfrm flipV="1">
              <a:off x="1947" y="2111"/>
              <a:ext cx="1" cy="118"/>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6" name="Line 14">
              <a:extLst>
                <a:ext uri="{FF2B5EF4-FFF2-40B4-BE49-F238E27FC236}">
                  <a16:creationId xmlns:a16="http://schemas.microsoft.com/office/drawing/2014/main" id="{B42A3FFE-E5A0-477E-A7D4-FB619756C73E}"/>
                </a:ext>
              </a:extLst>
            </p:cNvPr>
            <p:cNvSpPr>
              <a:spLocks noChangeShapeType="1"/>
            </p:cNvSpPr>
            <p:nvPr/>
          </p:nvSpPr>
          <p:spPr bwMode="auto">
            <a:xfrm flipV="1">
              <a:off x="1947" y="1938"/>
              <a:ext cx="1" cy="118"/>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7" name="Line 15">
              <a:extLst>
                <a:ext uri="{FF2B5EF4-FFF2-40B4-BE49-F238E27FC236}">
                  <a16:creationId xmlns:a16="http://schemas.microsoft.com/office/drawing/2014/main" id="{808951D8-0663-47AE-8716-9F09969B9EAB}"/>
                </a:ext>
              </a:extLst>
            </p:cNvPr>
            <p:cNvSpPr>
              <a:spLocks noChangeShapeType="1"/>
            </p:cNvSpPr>
            <p:nvPr/>
          </p:nvSpPr>
          <p:spPr bwMode="auto">
            <a:xfrm flipV="1">
              <a:off x="1947" y="1775"/>
              <a:ext cx="1" cy="108"/>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8" name="Line 16">
              <a:extLst>
                <a:ext uri="{FF2B5EF4-FFF2-40B4-BE49-F238E27FC236}">
                  <a16:creationId xmlns:a16="http://schemas.microsoft.com/office/drawing/2014/main" id="{97C62EA2-5708-41C9-896B-342CFE27C661}"/>
                </a:ext>
              </a:extLst>
            </p:cNvPr>
            <p:cNvSpPr>
              <a:spLocks noChangeShapeType="1"/>
            </p:cNvSpPr>
            <p:nvPr/>
          </p:nvSpPr>
          <p:spPr bwMode="auto">
            <a:xfrm flipH="1">
              <a:off x="1181" y="1773"/>
              <a:ext cx="100"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9" name="Line 17">
              <a:extLst>
                <a:ext uri="{FF2B5EF4-FFF2-40B4-BE49-F238E27FC236}">
                  <a16:creationId xmlns:a16="http://schemas.microsoft.com/office/drawing/2014/main" id="{567A74AB-48FA-4A1D-9AAC-2AFB90DAF86A}"/>
                </a:ext>
              </a:extLst>
            </p:cNvPr>
            <p:cNvSpPr>
              <a:spLocks noChangeShapeType="1"/>
            </p:cNvSpPr>
            <p:nvPr/>
          </p:nvSpPr>
          <p:spPr bwMode="auto">
            <a:xfrm>
              <a:off x="1338" y="1773"/>
              <a:ext cx="114"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90" name="Line 18">
              <a:extLst>
                <a:ext uri="{FF2B5EF4-FFF2-40B4-BE49-F238E27FC236}">
                  <a16:creationId xmlns:a16="http://schemas.microsoft.com/office/drawing/2014/main" id="{4E05599C-8EFA-4FA9-BE01-95BF5DD75AC4}"/>
                </a:ext>
              </a:extLst>
            </p:cNvPr>
            <p:cNvSpPr>
              <a:spLocks noChangeShapeType="1"/>
            </p:cNvSpPr>
            <p:nvPr/>
          </p:nvSpPr>
          <p:spPr bwMode="auto">
            <a:xfrm>
              <a:off x="1510" y="1773"/>
              <a:ext cx="114"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91" name="Line 19">
              <a:extLst>
                <a:ext uri="{FF2B5EF4-FFF2-40B4-BE49-F238E27FC236}">
                  <a16:creationId xmlns:a16="http://schemas.microsoft.com/office/drawing/2014/main" id="{F8872B88-00EC-4189-BBFB-370547FEEFA5}"/>
                </a:ext>
              </a:extLst>
            </p:cNvPr>
            <p:cNvSpPr>
              <a:spLocks noChangeShapeType="1"/>
            </p:cNvSpPr>
            <p:nvPr/>
          </p:nvSpPr>
          <p:spPr bwMode="auto">
            <a:xfrm>
              <a:off x="1682" y="1773"/>
              <a:ext cx="114"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92" name="Line 20">
              <a:extLst>
                <a:ext uri="{FF2B5EF4-FFF2-40B4-BE49-F238E27FC236}">
                  <a16:creationId xmlns:a16="http://schemas.microsoft.com/office/drawing/2014/main" id="{6E3EA7FE-9DBF-4929-803E-0A2F502224A6}"/>
                </a:ext>
              </a:extLst>
            </p:cNvPr>
            <p:cNvSpPr>
              <a:spLocks noChangeShapeType="1"/>
            </p:cNvSpPr>
            <p:nvPr/>
          </p:nvSpPr>
          <p:spPr bwMode="auto">
            <a:xfrm>
              <a:off x="1854" y="1773"/>
              <a:ext cx="114"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93" name="Line 21">
              <a:extLst>
                <a:ext uri="{FF2B5EF4-FFF2-40B4-BE49-F238E27FC236}">
                  <a16:creationId xmlns:a16="http://schemas.microsoft.com/office/drawing/2014/main" id="{7FBDF1B1-F237-4AEE-B072-389C7FDF6713}"/>
                </a:ext>
              </a:extLst>
            </p:cNvPr>
            <p:cNvSpPr>
              <a:spLocks noChangeShapeType="1"/>
            </p:cNvSpPr>
            <p:nvPr/>
          </p:nvSpPr>
          <p:spPr bwMode="auto">
            <a:xfrm>
              <a:off x="2026" y="1773"/>
              <a:ext cx="98"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94" name="Line 22">
              <a:extLst>
                <a:ext uri="{FF2B5EF4-FFF2-40B4-BE49-F238E27FC236}">
                  <a16:creationId xmlns:a16="http://schemas.microsoft.com/office/drawing/2014/main" id="{A8B21DBB-5387-46A2-B776-E24EF373B2B4}"/>
                </a:ext>
              </a:extLst>
            </p:cNvPr>
            <p:cNvSpPr>
              <a:spLocks noChangeShapeType="1"/>
            </p:cNvSpPr>
            <p:nvPr/>
          </p:nvSpPr>
          <p:spPr bwMode="auto">
            <a:xfrm flipH="1">
              <a:off x="1897" y="1525"/>
              <a:ext cx="72"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95" name="Line 23">
              <a:extLst>
                <a:ext uri="{FF2B5EF4-FFF2-40B4-BE49-F238E27FC236}">
                  <a16:creationId xmlns:a16="http://schemas.microsoft.com/office/drawing/2014/main" id="{246DD6C8-8E43-41BD-9FC1-DF89424A1AF4}"/>
                </a:ext>
              </a:extLst>
            </p:cNvPr>
            <p:cNvSpPr>
              <a:spLocks noChangeShapeType="1"/>
            </p:cNvSpPr>
            <p:nvPr/>
          </p:nvSpPr>
          <p:spPr bwMode="auto">
            <a:xfrm>
              <a:off x="2026" y="1525"/>
              <a:ext cx="114"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96" name="Line 24">
              <a:extLst>
                <a:ext uri="{FF2B5EF4-FFF2-40B4-BE49-F238E27FC236}">
                  <a16:creationId xmlns:a16="http://schemas.microsoft.com/office/drawing/2014/main" id="{C5C7709D-2D96-4695-A67E-9DE6D79CFFA4}"/>
                </a:ext>
              </a:extLst>
            </p:cNvPr>
            <p:cNvSpPr>
              <a:spLocks noChangeShapeType="1"/>
            </p:cNvSpPr>
            <p:nvPr/>
          </p:nvSpPr>
          <p:spPr bwMode="auto">
            <a:xfrm>
              <a:off x="2199" y="1525"/>
              <a:ext cx="114"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97" name="Line 25">
              <a:extLst>
                <a:ext uri="{FF2B5EF4-FFF2-40B4-BE49-F238E27FC236}">
                  <a16:creationId xmlns:a16="http://schemas.microsoft.com/office/drawing/2014/main" id="{980BB68F-0CD4-4A23-8B77-C911E443AC79}"/>
                </a:ext>
              </a:extLst>
            </p:cNvPr>
            <p:cNvSpPr>
              <a:spLocks noChangeShapeType="1"/>
            </p:cNvSpPr>
            <p:nvPr/>
          </p:nvSpPr>
          <p:spPr bwMode="auto">
            <a:xfrm>
              <a:off x="2367" y="1525"/>
              <a:ext cx="72"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98" name="Line 26">
              <a:extLst>
                <a:ext uri="{FF2B5EF4-FFF2-40B4-BE49-F238E27FC236}">
                  <a16:creationId xmlns:a16="http://schemas.microsoft.com/office/drawing/2014/main" id="{DC368833-A245-4AE8-B878-8CE400DEC922}"/>
                </a:ext>
              </a:extLst>
            </p:cNvPr>
            <p:cNvSpPr>
              <a:spLocks noChangeShapeType="1"/>
            </p:cNvSpPr>
            <p:nvPr/>
          </p:nvSpPr>
          <p:spPr bwMode="auto">
            <a:xfrm flipH="1">
              <a:off x="2189" y="1773"/>
              <a:ext cx="96" cy="1"/>
            </a:xfrm>
            <a:prstGeom prst="line">
              <a:avLst/>
            </a:prstGeom>
            <a:noFill/>
            <a:ln w="12600">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99" name="Line 27">
              <a:extLst>
                <a:ext uri="{FF2B5EF4-FFF2-40B4-BE49-F238E27FC236}">
                  <a16:creationId xmlns:a16="http://schemas.microsoft.com/office/drawing/2014/main" id="{5E4F42D9-B349-4957-A28D-3A0C2CB227F5}"/>
                </a:ext>
              </a:extLst>
            </p:cNvPr>
            <p:cNvSpPr>
              <a:spLocks noChangeShapeType="1"/>
            </p:cNvSpPr>
            <p:nvPr/>
          </p:nvSpPr>
          <p:spPr bwMode="auto">
            <a:xfrm flipH="1" flipV="1">
              <a:off x="2537" y="2534"/>
              <a:ext cx="106"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00" name="Line 28">
              <a:extLst>
                <a:ext uri="{FF2B5EF4-FFF2-40B4-BE49-F238E27FC236}">
                  <a16:creationId xmlns:a16="http://schemas.microsoft.com/office/drawing/2014/main" id="{840F891E-3A3C-4A9F-929C-2321E4F8A90A}"/>
                </a:ext>
              </a:extLst>
            </p:cNvPr>
            <p:cNvSpPr>
              <a:spLocks noChangeShapeType="1"/>
            </p:cNvSpPr>
            <p:nvPr/>
          </p:nvSpPr>
          <p:spPr bwMode="auto">
            <a:xfrm flipV="1">
              <a:off x="2538" y="2563"/>
              <a:ext cx="104"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01" name="Line 29">
              <a:extLst>
                <a:ext uri="{FF2B5EF4-FFF2-40B4-BE49-F238E27FC236}">
                  <a16:creationId xmlns:a16="http://schemas.microsoft.com/office/drawing/2014/main" id="{F5FD9C6F-B795-47DF-83B9-31577B3C293A}"/>
                </a:ext>
              </a:extLst>
            </p:cNvPr>
            <p:cNvSpPr>
              <a:spLocks noChangeShapeType="1"/>
            </p:cNvSpPr>
            <p:nvPr/>
          </p:nvSpPr>
          <p:spPr bwMode="auto">
            <a:xfrm flipH="1">
              <a:off x="2538" y="2584"/>
              <a:ext cx="8"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02" name="Freeform 30">
              <a:extLst>
                <a:ext uri="{FF2B5EF4-FFF2-40B4-BE49-F238E27FC236}">
                  <a16:creationId xmlns:a16="http://schemas.microsoft.com/office/drawing/2014/main" id="{E1AB8ABE-C2B9-4E0B-BFF5-EDE969E07B58}"/>
                </a:ext>
              </a:extLst>
            </p:cNvPr>
            <p:cNvSpPr>
              <a:spLocks noChangeArrowheads="1"/>
            </p:cNvSpPr>
            <p:nvPr/>
          </p:nvSpPr>
          <p:spPr bwMode="auto">
            <a:xfrm>
              <a:off x="2538" y="2536"/>
              <a:ext cx="32" cy="48"/>
            </a:xfrm>
            <a:custGeom>
              <a:avLst/>
              <a:gdLst>
                <a:gd name="T0" fmla="*/ 84 w 142"/>
                <a:gd name="T1" fmla="*/ 212 h 213"/>
                <a:gd name="T2" fmla="*/ 110 w 142"/>
                <a:gd name="T3" fmla="*/ 177 h 213"/>
                <a:gd name="T4" fmla="*/ 141 w 142"/>
                <a:gd name="T5" fmla="*/ 141 h 213"/>
                <a:gd name="T6" fmla="*/ 141 w 142"/>
                <a:gd name="T7" fmla="*/ 106 h 213"/>
                <a:gd name="T8" fmla="*/ 110 w 142"/>
                <a:gd name="T9" fmla="*/ 70 h 213"/>
                <a:gd name="T10" fmla="*/ 84 w 142"/>
                <a:gd name="T11" fmla="*/ 35 h 213"/>
                <a:gd name="T12" fmla="*/ 0 w 142"/>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142" h="213">
                  <a:moveTo>
                    <a:pt x="84" y="212"/>
                  </a:moveTo>
                  <a:lnTo>
                    <a:pt x="110" y="177"/>
                  </a:lnTo>
                  <a:lnTo>
                    <a:pt x="141" y="141"/>
                  </a:lnTo>
                  <a:lnTo>
                    <a:pt x="141" y="106"/>
                  </a:lnTo>
                  <a:lnTo>
                    <a:pt x="110" y="70"/>
                  </a:lnTo>
                  <a:lnTo>
                    <a:pt x="84" y="35"/>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03" name="Freeform 31">
              <a:extLst>
                <a:ext uri="{FF2B5EF4-FFF2-40B4-BE49-F238E27FC236}">
                  <a16:creationId xmlns:a16="http://schemas.microsoft.com/office/drawing/2014/main" id="{A6AE5652-4004-409D-A837-A589376F5D19}"/>
                </a:ext>
              </a:extLst>
            </p:cNvPr>
            <p:cNvSpPr>
              <a:spLocks noChangeArrowheads="1"/>
            </p:cNvSpPr>
            <p:nvPr/>
          </p:nvSpPr>
          <p:spPr bwMode="auto">
            <a:xfrm>
              <a:off x="2547" y="2542"/>
              <a:ext cx="82" cy="44"/>
            </a:xfrm>
            <a:custGeom>
              <a:avLst/>
              <a:gdLst>
                <a:gd name="T0" fmla="*/ 0 w 363"/>
                <a:gd name="T1" fmla="*/ 0 h 196"/>
                <a:gd name="T2" fmla="*/ 362 w 363"/>
                <a:gd name="T3" fmla="*/ 97 h 196"/>
                <a:gd name="T4" fmla="*/ 0 w 363"/>
                <a:gd name="T5" fmla="*/ 195 h 196"/>
                <a:gd name="T6" fmla="*/ 17 w 363"/>
                <a:gd name="T7" fmla="*/ 160 h 196"/>
                <a:gd name="T8" fmla="*/ 26 w 363"/>
                <a:gd name="T9" fmla="*/ 115 h 196"/>
                <a:gd name="T10" fmla="*/ 26 w 363"/>
                <a:gd name="T11" fmla="*/ 80 h 196"/>
                <a:gd name="T12" fmla="*/ 17 w 363"/>
                <a:gd name="T13" fmla="*/ 35 h 196"/>
                <a:gd name="T14" fmla="*/ 0 w 363"/>
                <a:gd name="T15" fmla="*/ 0 h 196"/>
                <a:gd name="T16" fmla="*/ 26 w 363"/>
                <a:gd name="T17" fmla="*/ 26 h 196"/>
                <a:gd name="T18" fmla="*/ 309 w 363"/>
                <a:gd name="T19" fmla="*/ 97 h 196"/>
                <a:gd name="T20" fmla="*/ 26 w 363"/>
                <a:gd name="T21" fmla="*/ 168 h 196"/>
                <a:gd name="T22" fmla="*/ 35 w 363"/>
                <a:gd name="T23" fmla="*/ 133 h 196"/>
                <a:gd name="T24" fmla="*/ 44 w 363"/>
                <a:gd name="T25" fmla="*/ 97 h 196"/>
                <a:gd name="T26" fmla="*/ 35 w 363"/>
                <a:gd name="T27" fmla="*/ 62 h 196"/>
                <a:gd name="T28" fmla="*/ 26 w 363"/>
                <a:gd name="T29" fmla="*/ 26 h 196"/>
                <a:gd name="T30" fmla="*/ 53 w 363"/>
                <a:gd name="T31" fmla="*/ 44 h 196"/>
                <a:gd name="T32" fmla="*/ 247 w 363"/>
                <a:gd name="T33" fmla="*/ 97 h 196"/>
                <a:gd name="T34" fmla="*/ 53 w 363"/>
                <a:gd name="T35" fmla="*/ 151 h 196"/>
                <a:gd name="T36" fmla="*/ 61 w 363"/>
                <a:gd name="T37" fmla="*/ 115 h 196"/>
                <a:gd name="T38" fmla="*/ 61 w 363"/>
                <a:gd name="T39" fmla="*/ 80 h 196"/>
                <a:gd name="T40" fmla="*/ 53 w 363"/>
                <a:gd name="T41" fmla="*/ 44 h 196"/>
                <a:gd name="T42" fmla="*/ 70 w 363"/>
                <a:gd name="T43" fmla="*/ 62 h 196"/>
                <a:gd name="T44" fmla="*/ 185 w 363"/>
                <a:gd name="T45" fmla="*/ 97 h 196"/>
                <a:gd name="T46" fmla="*/ 70 w 363"/>
                <a:gd name="T47" fmla="*/ 133 h 196"/>
                <a:gd name="T48" fmla="*/ 70 w 363"/>
                <a:gd name="T49" fmla="*/ 62 h 196"/>
                <a:gd name="T50" fmla="*/ 88 w 363"/>
                <a:gd name="T51" fmla="*/ 88 h 196"/>
                <a:gd name="T52" fmla="*/ 132 w 363"/>
                <a:gd name="T53" fmla="*/ 97 h 196"/>
                <a:gd name="T54" fmla="*/ 88 w 363"/>
                <a:gd name="T55" fmla="*/ 106 h 196"/>
                <a:gd name="T56" fmla="*/ 88 w 363"/>
                <a:gd name="T57" fmla="*/ 8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3" h="196">
                  <a:moveTo>
                    <a:pt x="0" y="0"/>
                  </a:moveTo>
                  <a:lnTo>
                    <a:pt x="362" y="97"/>
                  </a:lnTo>
                  <a:lnTo>
                    <a:pt x="0" y="195"/>
                  </a:lnTo>
                  <a:lnTo>
                    <a:pt x="17" y="160"/>
                  </a:lnTo>
                  <a:lnTo>
                    <a:pt x="26" y="115"/>
                  </a:lnTo>
                  <a:lnTo>
                    <a:pt x="26" y="80"/>
                  </a:lnTo>
                  <a:lnTo>
                    <a:pt x="17" y="35"/>
                  </a:lnTo>
                  <a:lnTo>
                    <a:pt x="0" y="0"/>
                  </a:lnTo>
                  <a:lnTo>
                    <a:pt x="26" y="26"/>
                  </a:lnTo>
                  <a:lnTo>
                    <a:pt x="309" y="97"/>
                  </a:lnTo>
                  <a:lnTo>
                    <a:pt x="26" y="168"/>
                  </a:lnTo>
                  <a:lnTo>
                    <a:pt x="35" y="133"/>
                  </a:lnTo>
                  <a:lnTo>
                    <a:pt x="44" y="97"/>
                  </a:lnTo>
                  <a:lnTo>
                    <a:pt x="35" y="62"/>
                  </a:lnTo>
                  <a:lnTo>
                    <a:pt x="26" y="26"/>
                  </a:lnTo>
                  <a:lnTo>
                    <a:pt x="53" y="44"/>
                  </a:lnTo>
                  <a:lnTo>
                    <a:pt x="247" y="97"/>
                  </a:lnTo>
                  <a:lnTo>
                    <a:pt x="53" y="151"/>
                  </a:lnTo>
                  <a:lnTo>
                    <a:pt x="61" y="115"/>
                  </a:lnTo>
                  <a:lnTo>
                    <a:pt x="61" y="80"/>
                  </a:lnTo>
                  <a:lnTo>
                    <a:pt x="53" y="44"/>
                  </a:lnTo>
                  <a:lnTo>
                    <a:pt x="70" y="62"/>
                  </a:lnTo>
                  <a:lnTo>
                    <a:pt x="185" y="97"/>
                  </a:lnTo>
                  <a:lnTo>
                    <a:pt x="70" y="133"/>
                  </a:lnTo>
                  <a:lnTo>
                    <a:pt x="70" y="62"/>
                  </a:lnTo>
                  <a:lnTo>
                    <a:pt x="88" y="88"/>
                  </a:lnTo>
                  <a:lnTo>
                    <a:pt x="132" y="97"/>
                  </a:lnTo>
                  <a:lnTo>
                    <a:pt x="88" y="106"/>
                  </a:lnTo>
                  <a:lnTo>
                    <a:pt x="88" y="8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04" name="Freeform 32">
              <a:extLst>
                <a:ext uri="{FF2B5EF4-FFF2-40B4-BE49-F238E27FC236}">
                  <a16:creationId xmlns:a16="http://schemas.microsoft.com/office/drawing/2014/main" id="{2AC8B54C-2757-4968-964E-2D5981E58446}"/>
                </a:ext>
              </a:extLst>
            </p:cNvPr>
            <p:cNvSpPr>
              <a:spLocks noChangeArrowheads="1"/>
            </p:cNvSpPr>
            <p:nvPr/>
          </p:nvSpPr>
          <p:spPr bwMode="auto">
            <a:xfrm>
              <a:off x="2005" y="2741"/>
              <a:ext cx="41" cy="66"/>
            </a:xfrm>
            <a:custGeom>
              <a:avLst/>
              <a:gdLst>
                <a:gd name="T0" fmla="*/ 0 w 179"/>
                <a:gd name="T1" fmla="*/ 291 h 292"/>
                <a:gd name="T2" fmla="*/ 0 w 179"/>
                <a:gd name="T3" fmla="*/ 0 h 292"/>
                <a:gd name="T4" fmla="*/ 178 w 179"/>
                <a:gd name="T5" fmla="*/ 0 h 292"/>
              </a:gdLst>
              <a:ahLst/>
              <a:cxnLst>
                <a:cxn ang="0">
                  <a:pos x="T0" y="T1"/>
                </a:cxn>
                <a:cxn ang="0">
                  <a:pos x="T2" y="T3"/>
                </a:cxn>
                <a:cxn ang="0">
                  <a:pos x="T4" y="T5"/>
                </a:cxn>
              </a:cxnLst>
              <a:rect l="0" t="0" r="r" b="b"/>
              <a:pathLst>
                <a:path w="179" h="292">
                  <a:moveTo>
                    <a:pt x="0" y="291"/>
                  </a:moveTo>
                  <a:lnTo>
                    <a:pt x="0" y="0"/>
                  </a:lnTo>
                  <a:lnTo>
                    <a:pt x="17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05" name="Line 33">
              <a:extLst>
                <a:ext uri="{FF2B5EF4-FFF2-40B4-BE49-F238E27FC236}">
                  <a16:creationId xmlns:a16="http://schemas.microsoft.com/office/drawing/2014/main" id="{0F28D04E-97E1-42E3-B828-09592A7A3C33}"/>
                </a:ext>
              </a:extLst>
            </p:cNvPr>
            <p:cNvSpPr>
              <a:spLocks noChangeShapeType="1"/>
            </p:cNvSpPr>
            <p:nvPr/>
          </p:nvSpPr>
          <p:spPr bwMode="auto">
            <a:xfrm flipH="1">
              <a:off x="2005" y="2772"/>
              <a:ext cx="2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06" name="Line 34">
              <a:extLst>
                <a:ext uri="{FF2B5EF4-FFF2-40B4-BE49-F238E27FC236}">
                  <a16:creationId xmlns:a16="http://schemas.microsoft.com/office/drawing/2014/main" id="{2719793A-F18F-4B7B-99D4-27BDCA8C8FFF}"/>
                </a:ext>
              </a:extLst>
            </p:cNvPr>
            <p:cNvSpPr>
              <a:spLocks noChangeShapeType="1"/>
            </p:cNvSpPr>
            <p:nvPr/>
          </p:nvSpPr>
          <p:spPr bwMode="auto">
            <a:xfrm>
              <a:off x="2062" y="2765"/>
              <a:ext cx="1" cy="4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07" name="Freeform 35">
              <a:extLst>
                <a:ext uri="{FF2B5EF4-FFF2-40B4-BE49-F238E27FC236}">
                  <a16:creationId xmlns:a16="http://schemas.microsoft.com/office/drawing/2014/main" id="{823F6489-70F7-4EDC-88DC-05DC5C2BC8D3}"/>
                </a:ext>
              </a:extLst>
            </p:cNvPr>
            <p:cNvSpPr>
              <a:spLocks noChangeArrowheads="1"/>
            </p:cNvSpPr>
            <p:nvPr/>
          </p:nvSpPr>
          <p:spPr bwMode="auto">
            <a:xfrm>
              <a:off x="2062" y="2764"/>
              <a:ext cx="32" cy="32"/>
            </a:xfrm>
            <a:custGeom>
              <a:avLst/>
              <a:gdLst>
                <a:gd name="T0" fmla="*/ 0 w 142"/>
                <a:gd name="T1" fmla="*/ 142 h 143"/>
                <a:gd name="T2" fmla="*/ 8 w 142"/>
                <a:gd name="T3" fmla="*/ 71 h 143"/>
                <a:gd name="T4" fmla="*/ 57 w 142"/>
                <a:gd name="T5" fmla="*/ 17 h 143"/>
                <a:gd name="T6" fmla="*/ 79 w 142"/>
                <a:gd name="T7" fmla="*/ 0 h 143"/>
                <a:gd name="T8" fmla="*/ 141 w 142"/>
                <a:gd name="T9" fmla="*/ 0 h 143"/>
              </a:gdLst>
              <a:ahLst/>
              <a:cxnLst>
                <a:cxn ang="0">
                  <a:pos x="T0" y="T1"/>
                </a:cxn>
                <a:cxn ang="0">
                  <a:pos x="T2" y="T3"/>
                </a:cxn>
                <a:cxn ang="0">
                  <a:pos x="T4" y="T5"/>
                </a:cxn>
                <a:cxn ang="0">
                  <a:pos x="T6" y="T7"/>
                </a:cxn>
                <a:cxn ang="0">
                  <a:pos x="T8" y="T9"/>
                </a:cxn>
              </a:cxnLst>
              <a:rect l="0" t="0" r="r" b="b"/>
              <a:pathLst>
                <a:path w="142" h="143">
                  <a:moveTo>
                    <a:pt x="0" y="142"/>
                  </a:moveTo>
                  <a:lnTo>
                    <a:pt x="8" y="71"/>
                  </a:lnTo>
                  <a:lnTo>
                    <a:pt x="57" y="17"/>
                  </a:lnTo>
                  <a:lnTo>
                    <a:pt x="79" y="0"/>
                  </a:lnTo>
                  <a:lnTo>
                    <a:pt x="14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08" name="Freeform 36">
              <a:extLst>
                <a:ext uri="{FF2B5EF4-FFF2-40B4-BE49-F238E27FC236}">
                  <a16:creationId xmlns:a16="http://schemas.microsoft.com/office/drawing/2014/main" id="{56B0F435-9B2D-4BA2-B536-4CC31AD63C81}"/>
                </a:ext>
              </a:extLst>
            </p:cNvPr>
            <p:cNvSpPr>
              <a:spLocks noChangeArrowheads="1"/>
            </p:cNvSpPr>
            <p:nvPr/>
          </p:nvSpPr>
          <p:spPr bwMode="auto">
            <a:xfrm>
              <a:off x="2101" y="2765"/>
              <a:ext cx="36" cy="42"/>
            </a:xfrm>
            <a:custGeom>
              <a:avLst/>
              <a:gdLst>
                <a:gd name="T0" fmla="*/ 0 w 160"/>
                <a:gd name="T1" fmla="*/ 70 h 186"/>
                <a:gd name="T2" fmla="*/ 159 w 160"/>
                <a:gd name="T3" fmla="*/ 70 h 186"/>
                <a:gd name="T4" fmla="*/ 159 w 160"/>
                <a:gd name="T5" fmla="*/ 53 h 186"/>
                <a:gd name="T6" fmla="*/ 141 w 160"/>
                <a:gd name="T7" fmla="*/ 17 h 186"/>
                <a:gd name="T8" fmla="*/ 132 w 160"/>
                <a:gd name="T9" fmla="*/ 8 h 186"/>
                <a:gd name="T10" fmla="*/ 106 w 160"/>
                <a:gd name="T11" fmla="*/ 0 h 186"/>
                <a:gd name="T12" fmla="*/ 62 w 160"/>
                <a:gd name="T13" fmla="*/ 0 h 186"/>
                <a:gd name="T14" fmla="*/ 44 w 160"/>
                <a:gd name="T15" fmla="*/ 8 h 186"/>
                <a:gd name="T16" fmla="*/ 8 w 160"/>
                <a:gd name="T17" fmla="*/ 35 h 186"/>
                <a:gd name="T18" fmla="*/ 0 w 160"/>
                <a:gd name="T19" fmla="*/ 70 h 186"/>
                <a:gd name="T20" fmla="*/ 0 w 160"/>
                <a:gd name="T21" fmla="*/ 97 h 186"/>
                <a:gd name="T22" fmla="*/ 8 w 160"/>
                <a:gd name="T23" fmla="*/ 141 h 186"/>
                <a:gd name="T24" fmla="*/ 44 w 160"/>
                <a:gd name="T25" fmla="*/ 167 h 186"/>
                <a:gd name="T26" fmla="*/ 62 w 160"/>
                <a:gd name="T27" fmla="*/ 185 h 186"/>
                <a:gd name="T28" fmla="*/ 106 w 160"/>
                <a:gd name="T29" fmla="*/ 185 h 186"/>
                <a:gd name="T30" fmla="*/ 132 w 160"/>
                <a:gd name="T31" fmla="*/ 167 h 186"/>
                <a:gd name="T32" fmla="*/ 159 w 160"/>
                <a:gd name="T33" fmla="*/ 14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186">
                  <a:moveTo>
                    <a:pt x="0" y="70"/>
                  </a:moveTo>
                  <a:lnTo>
                    <a:pt x="159" y="70"/>
                  </a:lnTo>
                  <a:lnTo>
                    <a:pt x="159" y="53"/>
                  </a:lnTo>
                  <a:lnTo>
                    <a:pt x="141" y="17"/>
                  </a:lnTo>
                  <a:lnTo>
                    <a:pt x="132" y="8"/>
                  </a:lnTo>
                  <a:lnTo>
                    <a:pt x="106" y="0"/>
                  </a:lnTo>
                  <a:lnTo>
                    <a:pt x="62" y="0"/>
                  </a:lnTo>
                  <a:lnTo>
                    <a:pt x="44" y="8"/>
                  </a:lnTo>
                  <a:lnTo>
                    <a:pt x="8" y="35"/>
                  </a:lnTo>
                  <a:lnTo>
                    <a:pt x="0" y="70"/>
                  </a:lnTo>
                  <a:lnTo>
                    <a:pt x="0" y="97"/>
                  </a:lnTo>
                  <a:lnTo>
                    <a:pt x="8" y="141"/>
                  </a:lnTo>
                  <a:lnTo>
                    <a:pt x="44" y="167"/>
                  </a:lnTo>
                  <a:lnTo>
                    <a:pt x="62" y="185"/>
                  </a:lnTo>
                  <a:lnTo>
                    <a:pt x="106" y="185"/>
                  </a:lnTo>
                  <a:lnTo>
                    <a:pt x="132" y="167"/>
                  </a:lnTo>
                  <a:lnTo>
                    <a:pt x="159"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09" name="Freeform 37">
              <a:extLst>
                <a:ext uri="{FF2B5EF4-FFF2-40B4-BE49-F238E27FC236}">
                  <a16:creationId xmlns:a16="http://schemas.microsoft.com/office/drawing/2014/main" id="{B1DAA658-9DDC-422A-834D-B36F2E936FA4}"/>
                </a:ext>
              </a:extLst>
            </p:cNvPr>
            <p:cNvSpPr>
              <a:spLocks noChangeArrowheads="1"/>
            </p:cNvSpPr>
            <p:nvPr/>
          </p:nvSpPr>
          <p:spPr bwMode="auto">
            <a:xfrm>
              <a:off x="2157" y="2765"/>
              <a:ext cx="38" cy="62"/>
            </a:xfrm>
            <a:custGeom>
              <a:avLst/>
              <a:gdLst>
                <a:gd name="T0" fmla="*/ 168 w 169"/>
                <a:gd name="T1" fmla="*/ 273 h 274"/>
                <a:gd name="T2" fmla="*/ 168 w 169"/>
                <a:gd name="T3" fmla="*/ 0 h 274"/>
                <a:gd name="T4" fmla="*/ 168 w 169"/>
                <a:gd name="T5" fmla="*/ 35 h 274"/>
                <a:gd name="T6" fmla="*/ 133 w 169"/>
                <a:gd name="T7" fmla="*/ 8 h 274"/>
                <a:gd name="T8" fmla="*/ 106 w 169"/>
                <a:gd name="T9" fmla="*/ 0 h 274"/>
                <a:gd name="T10" fmla="*/ 70 w 169"/>
                <a:gd name="T11" fmla="*/ 0 h 274"/>
                <a:gd name="T12" fmla="*/ 44 w 169"/>
                <a:gd name="T13" fmla="*/ 8 h 274"/>
                <a:gd name="T14" fmla="*/ 17 w 169"/>
                <a:gd name="T15" fmla="*/ 35 h 274"/>
                <a:gd name="T16" fmla="*/ 0 w 169"/>
                <a:gd name="T17" fmla="*/ 70 h 274"/>
                <a:gd name="T18" fmla="*/ 0 w 169"/>
                <a:gd name="T19" fmla="*/ 97 h 274"/>
                <a:gd name="T20" fmla="*/ 17 w 169"/>
                <a:gd name="T21" fmla="*/ 141 h 274"/>
                <a:gd name="T22" fmla="*/ 44 w 169"/>
                <a:gd name="T23" fmla="*/ 167 h 274"/>
                <a:gd name="T24" fmla="*/ 70 w 169"/>
                <a:gd name="T25" fmla="*/ 185 h 274"/>
                <a:gd name="T26" fmla="*/ 106 w 169"/>
                <a:gd name="T27" fmla="*/ 185 h 274"/>
                <a:gd name="T28" fmla="*/ 133 w 169"/>
                <a:gd name="T29" fmla="*/ 167 h 274"/>
                <a:gd name="T30" fmla="*/ 168 w 169"/>
                <a:gd name="T31" fmla="*/ 141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274">
                  <a:moveTo>
                    <a:pt x="168" y="273"/>
                  </a:moveTo>
                  <a:lnTo>
                    <a:pt x="168" y="0"/>
                  </a:lnTo>
                  <a:lnTo>
                    <a:pt x="168" y="35"/>
                  </a:lnTo>
                  <a:lnTo>
                    <a:pt x="133" y="8"/>
                  </a:lnTo>
                  <a:lnTo>
                    <a:pt x="106" y="0"/>
                  </a:lnTo>
                  <a:lnTo>
                    <a:pt x="70" y="0"/>
                  </a:lnTo>
                  <a:lnTo>
                    <a:pt x="44" y="8"/>
                  </a:lnTo>
                  <a:lnTo>
                    <a:pt x="17" y="35"/>
                  </a:lnTo>
                  <a:lnTo>
                    <a:pt x="0" y="70"/>
                  </a:lnTo>
                  <a:lnTo>
                    <a:pt x="0" y="97"/>
                  </a:lnTo>
                  <a:lnTo>
                    <a:pt x="17" y="141"/>
                  </a:lnTo>
                  <a:lnTo>
                    <a:pt x="44" y="167"/>
                  </a:lnTo>
                  <a:lnTo>
                    <a:pt x="70" y="185"/>
                  </a:lnTo>
                  <a:lnTo>
                    <a:pt x="106" y="185"/>
                  </a:lnTo>
                  <a:lnTo>
                    <a:pt x="133" y="167"/>
                  </a:lnTo>
                  <a:lnTo>
                    <a:pt x="168"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10" name="Line 38">
              <a:extLst>
                <a:ext uri="{FF2B5EF4-FFF2-40B4-BE49-F238E27FC236}">
                  <a16:creationId xmlns:a16="http://schemas.microsoft.com/office/drawing/2014/main" id="{14C149E9-09C0-4271-8C3A-339DBC4113C5}"/>
                </a:ext>
              </a:extLst>
            </p:cNvPr>
            <p:cNvSpPr>
              <a:spLocks noChangeShapeType="1"/>
            </p:cNvSpPr>
            <p:nvPr/>
          </p:nvSpPr>
          <p:spPr bwMode="auto">
            <a:xfrm flipV="1">
              <a:off x="2214" y="2764"/>
              <a:ext cx="1"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11" name="Freeform 39">
              <a:extLst>
                <a:ext uri="{FF2B5EF4-FFF2-40B4-BE49-F238E27FC236}">
                  <a16:creationId xmlns:a16="http://schemas.microsoft.com/office/drawing/2014/main" id="{60B08031-883A-453E-9104-47F6C2DBD632}"/>
                </a:ext>
              </a:extLst>
            </p:cNvPr>
            <p:cNvSpPr>
              <a:spLocks noChangeArrowheads="1"/>
            </p:cNvSpPr>
            <p:nvPr/>
          </p:nvSpPr>
          <p:spPr bwMode="auto">
            <a:xfrm>
              <a:off x="2214" y="2794"/>
              <a:ext cx="34" cy="32"/>
            </a:xfrm>
            <a:custGeom>
              <a:avLst/>
              <a:gdLst>
                <a:gd name="T0" fmla="*/ 0 w 152"/>
                <a:gd name="T1" fmla="*/ 0 h 142"/>
                <a:gd name="T2" fmla="*/ 17 w 152"/>
                <a:gd name="T3" fmla="*/ 92 h 142"/>
                <a:gd name="T4" fmla="*/ 44 w 152"/>
                <a:gd name="T5" fmla="*/ 141 h 142"/>
                <a:gd name="T6" fmla="*/ 80 w 152"/>
                <a:gd name="T7" fmla="*/ 141 h 142"/>
                <a:gd name="T8" fmla="*/ 115 w 152"/>
                <a:gd name="T9" fmla="*/ 92 h 142"/>
                <a:gd name="T10" fmla="*/ 151 w 152"/>
                <a:gd name="T11" fmla="*/ 0 h 142"/>
              </a:gdLst>
              <a:ahLst/>
              <a:cxnLst>
                <a:cxn ang="0">
                  <a:pos x="T0" y="T1"/>
                </a:cxn>
                <a:cxn ang="0">
                  <a:pos x="T2" y="T3"/>
                </a:cxn>
                <a:cxn ang="0">
                  <a:pos x="T4" y="T5"/>
                </a:cxn>
                <a:cxn ang="0">
                  <a:pos x="T6" y="T7"/>
                </a:cxn>
                <a:cxn ang="0">
                  <a:pos x="T8" y="T9"/>
                </a:cxn>
                <a:cxn ang="0">
                  <a:pos x="T10" y="T11"/>
                </a:cxn>
              </a:cxnLst>
              <a:rect l="0" t="0" r="r" b="b"/>
              <a:pathLst>
                <a:path w="152" h="142">
                  <a:moveTo>
                    <a:pt x="0" y="0"/>
                  </a:moveTo>
                  <a:lnTo>
                    <a:pt x="17" y="92"/>
                  </a:lnTo>
                  <a:lnTo>
                    <a:pt x="44" y="141"/>
                  </a:lnTo>
                  <a:lnTo>
                    <a:pt x="80" y="141"/>
                  </a:lnTo>
                  <a:lnTo>
                    <a:pt x="115" y="92"/>
                  </a:lnTo>
                  <a:lnTo>
                    <a:pt x="15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12" name="Line 40">
              <a:extLst>
                <a:ext uri="{FF2B5EF4-FFF2-40B4-BE49-F238E27FC236}">
                  <a16:creationId xmlns:a16="http://schemas.microsoft.com/office/drawing/2014/main" id="{1F937C1B-4F75-40E6-A035-079D058AB3A0}"/>
                </a:ext>
              </a:extLst>
            </p:cNvPr>
            <p:cNvSpPr>
              <a:spLocks noChangeShapeType="1"/>
            </p:cNvSpPr>
            <p:nvPr/>
          </p:nvSpPr>
          <p:spPr bwMode="auto">
            <a:xfrm flipV="1">
              <a:off x="2248" y="2764"/>
              <a:ext cx="1"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13" name="Freeform 41">
              <a:extLst>
                <a:ext uri="{FF2B5EF4-FFF2-40B4-BE49-F238E27FC236}">
                  <a16:creationId xmlns:a16="http://schemas.microsoft.com/office/drawing/2014/main" id="{2ED4C739-A5EA-48F3-B0BA-9E624CBC8250}"/>
                </a:ext>
              </a:extLst>
            </p:cNvPr>
            <p:cNvSpPr>
              <a:spLocks noChangeArrowheads="1"/>
            </p:cNvSpPr>
            <p:nvPr/>
          </p:nvSpPr>
          <p:spPr bwMode="auto">
            <a:xfrm>
              <a:off x="2272" y="2765"/>
              <a:ext cx="38" cy="42"/>
            </a:xfrm>
            <a:custGeom>
              <a:avLst/>
              <a:gdLst>
                <a:gd name="T0" fmla="*/ 0 w 169"/>
                <a:gd name="T1" fmla="*/ 70 h 186"/>
                <a:gd name="T2" fmla="*/ 168 w 169"/>
                <a:gd name="T3" fmla="*/ 70 h 186"/>
                <a:gd name="T4" fmla="*/ 168 w 169"/>
                <a:gd name="T5" fmla="*/ 53 h 186"/>
                <a:gd name="T6" fmla="*/ 150 w 169"/>
                <a:gd name="T7" fmla="*/ 17 h 186"/>
                <a:gd name="T8" fmla="*/ 133 w 169"/>
                <a:gd name="T9" fmla="*/ 8 h 186"/>
                <a:gd name="T10" fmla="*/ 115 w 169"/>
                <a:gd name="T11" fmla="*/ 0 h 186"/>
                <a:gd name="T12" fmla="*/ 70 w 169"/>
                <a:gd name="T13" fmla="*/ 0 h 186"/>
                <a:gd name="T14" fmla="*/ 44 w 169"/>
                <a:gd name="T15" fmla="*/ 8 h 186"/>
                <a:gd name="T16" fmla="*/ 17 w 169"/>
                <a:gd name="T17" fmla="*/ 35 h 186"/>
                <a:gd name="T18" fmla="*/ 0 w 169"/>
                <a:gd name="T19" fmla="*/ 70 h 186"/>
                <a:gd name="T20" fmla="*/ 0 w 169"/>
                <a:gd name="T21" fmla="*/ 97 h 186"/>
                <a:gd name="T22" fmla="*/ 17 w 169"/>
                <a:gd name="T23" fmla="*/ 141 h 186"/>
                <a:gd name="T24" fmla="*/ 44 w 169"/>
                <a:gd name="T25" fmla="*/ 167 h 186"/>
                <a:gd name="T26" fmla="*/ 70 w 169"/>
                <a:gd name="T27" fmla="*/ 185 h 186"/>
                <a:gd name="T28" fmla="*/ 115 w 169"/>
                <a:gd name="T29" fmla="*/ 185 h 186"/>
                <a:gd name="T30" fmla="*/ 133 w 169"/>
                <a:gd name="T31" fmla="*/ 167 h 186"/>
                <a:gd name="T32" fmla="*/ 168 w 169"/>
                <a:gd name="T33" fmla="*/ 14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9" h="186">
                  <a:moveTo>
                    <a:pt x="0" y="70"/>
                  </a:moveTo>
                  <a:lnTo>
                    <a:pt x="168" y="70"/>
                  </a:lnTo>
                  <a:lnTo>
                    <a:pt x="168" y="53"/>
                  </a:lnTo>
                  <a:lnTo>
                    <a:pt x="150" y="17"/>
                  </a:lnTo>
                  <a:lnTo>
                    <a:pt x="133" y="8"/>
                  </a:lnTo>
                  <a:lnTo>
                    <a:pt x="115" y="0"/>
                  </a:lnTo>
                  <a:lnTo>
                    <a:pt x="70" y="0"/>
                  </a:lnTo>
                  <a:lnTo>
                    <a:pt x="44" y="8"/>
                  </a:lnTo>
                  <a:lnTo>
                    <a:pt x="17" y="35"/>
                  </a:lnTo>
                  <a:lnTo>
                    <a:pt x="0" y="70"/>
                  </a:lnTo>
                  <a:lnTo>
                    <a:pt x="0" y="97"/>
                  </a:lnTo>
                  <a:lnTo>
                    <a:pt x="17" y="141"/>
                  </a:lnTo>
                  <a:lnTo>
                    <a:pt x="44" y="167"/>
                  </a:lnTo>
                  <a:lnTo>
                    <a:pt x="70" y="185"/>
                  </a:lnTo>
                  <a:lnTo>
                    <a:pt x="115" y="185"/>
                  </a:lnTo>
                  <a:lnTo>
                    <a:pt x="133" y="167"/>
                  </a:lnTo>
                  <a:lnTo>
                    <a:pt x="168"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14" name="Line 42">
              <a:extLst>
                <a:ext uri="{FF2B5EF4-FFF2-40B4-BE49-F238E27FC236}">
                  <a16:creationId xmlns:a16="http://schemas.microsoft.com/office/drawing/2014/main" id="{3A7824E2-7D45-472F-9039-396836D8F7E5}"/>
                </a:ext>
              </a:extLst>
            </p:cNvPr>
            <p:cNvSpPr>
              <a:spLocks noChangeShapeType="1"/>
            </p:cNvSpPr>
            <p:nvPr/>
          </p:nvSpPr>
          <p:spPr bwMode="auto">
            <a:xfrm flipV="1">
              <a:off x="2328" y="2764"/>
              <a:ext cx="1"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15" name="Line 43">
              <a:extLst>
                <a:ext uri="{FF2B5EF4-FFF2-40B4-BE49-F238E27FC236}">
                  <a16:creationId xmlns:a16="http://schemas.microsoft.com/office/drawing/2014/main" id="{6BB30EC5-91DD-4A1D-8D78-8A69376C9EE9}"/>
                </a:ext>
              </a:extLst>
            </p:cNvPr>
            <p:cNvSpPr>
              <a:spLocks noChangeShapeType="1"/>
            </p:cNvSpPr>
            <p:nvPr/>
          </p:nvSpPr>
          <p:spPr bwMode="auto">
            <a:xfrm flipH="1">
              <a:off x="2327" y="2767"/>
              <a:ext cx="12" cy="1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16" name="Freeform 44">
              <a:extLst>
                <a:ext uri="{FF2B5EF4-FFF2-40B4-BE49-F238E27FC236}">
                  <a16:creationId xmlns:a16="http://schemas.microsoft.com/office/drawing/2014/main" id="{8246B1A7-0152-480A-9A24-73FCC880D84F}"/>
                </a:ext>
              </a:extLst>
            </p:cNvPr>
            <p:cNvSpPr>
              <a:spLocks noChangeArrowheads="1"/>
            </p:cNvSpPr>
            <p:nvPr/>
          </p:nvSpPr>
          <p:spPr bwMode="auto">
            <a:xfrm>
              <a:off x="2338" y="2765"/>
              <a:ext cx="32" cy="42"/>
            </a:xfrm>
            <a:custGeom>
              <a:avLst/>
              <a:gdLst>
                <a:gd name="T0" fmla="*/ 0 w 142"/>
                <a:gd name="T1" fmla="*/ 8 h 186"/>
                <a:gd name="T2" fmla="*/ 22 w 142"/>
                <a:gd name="T3" fmla="*/ 0 h 186"/>
                <a:gd name="T4" fmla="*/ 79 w 142"/>
                <a:gd name="T5" fmla="*/ 0 h 186"/>
                <a:gd name="T6" fmla="*/ 115 w 142"/>
                <a:gd name="T7" fmla="*/ 8 h 186"/>
                <a:gd name="T8" fmla="*/ 141 w 142"/>
                <a:gd name="T9" fmla="*/ 53 h 186"/>
                <a:gd name="T10" fmla="*/ 141 w 142"/>
                <a:gd name="T11" fmla="*/ 185 h 186"/>
              </a:gdLst>
              <a:ahLst/>
              <a:cxnLst>
                <a:cxn ang="0">
                  <a:pos x="T0" y="T1"/>
                </a:cxn>
                <a:cxn ang="0">
                  <a:pos x="T2" y="T3"/>
                </a:cxn>
                <a:cxn ang="0">
                  <a:pos x="T4" y="T5"/>
                </a:cxn>
                <a:cxn ang="0">
                  <a:pos x="T6" y="T7"/>
                </a:cxn>
                <a:cxn ang="0">
                  <a:pos x="T8" y="T9"/>
                </a:cxn>
                <a:cxn ang="0">
                  <a:pos x="T10" y="T11"/>
                </a:cxn>
              </a:cxnLst>
              <a:rect l="0" t="0" r="r" b="b"/>
              <a:pathLst>
                <a:path w="142" h="186">
                  <a:moveTo>
                    <a:pt x="0" y="8"/>
                  </a:moveTo>
                  <a:lnTo>
                    <a:pt x="22" y="0"/>
                  </a:lnTo>
                  <a:lnTo>
                    <a:pt x="79" y="0"/>
                  </a:lnTo>
                  <a:lnTo>
                    <a:pt x="115" y="8"/>
                  </a:lnTo>
                  <a:lnTo>
                    <a:pt x="141" y="53"/>
                  </a:lnTo>
                  <a:lnTo>
                    <a:pt x="141" y="18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17" name="Freeform 45">
              <a:extLst>
                <a:ext uri="{FF2B5EF4-FFF2-40B4-BE49-F238E27FC236}">
                  <a16:creationId xmlns:a16="http://schemas.microsoft.com/office/drawing/2014/main" id="{732CD51D-91F2-42DE-95C2-D8CD4B5ACF1D}"/>
                </a:ext>
              </a:extLst>
            </p:cNvPr>
            <p:cNvSpPr>
              <a:spLocks noChangeArrowheads="1"/>
            </p:cNvSpPr>
            <p:nvPr/>
          </p:nvSpPr>
          <p:spPr bwMode="auto">
            <a:xfrm>
              <a:off x="2385" y="2765"/>
              <a:ext cx="37" cy="42"/>
            </a:xfrm>
            <a:custGeom>
              <a:avLst/>
              <a:gdLst>
                <a:gd name="T0" fmla="*/ 160 w 161"/>
                <a:gd name="T1" fmla="*/ 35 h 186"/>
                <a:gd name="T2" fmla="*/ 133 w 161"/>
                <a:gd name="T3" fmla="*/ 8 h 186"/>
                <a:gd name="T4" fmla="*/ 107 w 161"/>
                <a:gd name="T5" fmla="*/ 0 h 186"/>
                <a:gd name="T6" fmla="*/ 62 w 161"/>
                <a:gd name="T7" fmla="*/ 0 h 186"/>
                <a:gd name="T8" fmla="*/ 44 w 161"/>
                <a:gd name="T9" fmla="*/ 8 h 186"/>
                <a:gd name="T10" fmla="*/ 8 w 161"/>
                <a:gd name="T11" fmla="*/ 35 h 186"/>
                <a:gd name="T12" fmla="*/ 0 w 161"/>
                <a:gd name="T13" fmla="*/ 70 h 186"/>
                <a:gd name="T14" fmla="*/ 0 w 161"/>
                <a:gd name="T15" fmla="*/ 97 h 186"/>
                <a:gd name="T16" fmla="*/ 8 w 161"/>
                <a:gd name="T17" fmla="*/ 141 h 186"/>
                <a:gd name="T18" fmla="*/ 44 w 161"/>
                <a:gd name="T19" fmla="*/ 167 h 186"/>
                <a:gd name="T20" fmla="*/ 62 w 161"/>
                <a:gd name="T21" fmla="*/ 185 h 186"/>
                <a:gd name="T22" fmla="*/ 107 w 161"/>
                <a:gd name="T23" fmla="*/ 185 h 186"/>
                <a:gd name="T24" fmla="*/ 133 w 161"/>
                <a:gd name="T25" fmla="*/ 167 h 186"/>
                <a:gd name="T26" fmla="*/ 160 w 161"/>
                <a:gd name="T27" fmla="*/ 14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186">
                  <a:moveTo>
                    <a:pt x="160" y="35"/>
                  </a:moveTo>
                  <a:lnTo>
                    <a:pt x="133" y="8"/>
                  </a:lnTo>
                  <a:lnTo>
                    <a:pt x="107" y="0"/>
                  </a:lnTo>
                  <a:lnTo>
                    <a:pt x="62" y="0"/>
                  </a:lnTo>
                  <a:lnTo>
                    <a:pt x="44" y="8"/>
                  </a:lnTo>
                  <a:lnTo>
                    <a:pt x="8" y="35"/>
                  </a:lnTo>
                  <a:lnTo>
                    <a:pt x="0" y="70"/>
                  </a:lnTo>
                  <a:lnTo>
                    <a:pt x="0" y="97"/>
                  </a:lnTo>
                  <a:lnTo>
                    <a:pt x="8" y="141"/>
                  </a:lnTo>
                  <a:lnTo>
                    <a:pt x="44" y="167"/>
                  </a:lnTo>
                  <a:lnTo>
                    <a:pt x="62" y="185"/>
                  </a:lnTo>
                  <a:lnTo>
                    <a:pt x="107" y="185"/>
                  </a:lnTo>
                  <a:lnTo>
                    <a:pt x="133" y="167"/>
                  </a:lnTo>
                  <a:lnTo>
                    <a:pt x="160"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18" name="Line 46">
              <a:extLst>
                <a:ext uri="{FF2B5EF4-FFF2-40B4-BE49-F238E27FC236}">
                  <a16:creationId xmlns:a16="http://schemas.microsoft.com/office/drawing/2014/main" id="{9F4CBCF6-7CF8-46D2-A17E-C48D4C460F01}"/>
                </a:ext>
              </a:extLst>
            </p:cNvPr>
            <p:cNvSpPr>
              <a:spLocks noChangeShapeType="1"/>
            </p:cNvSpPr>
            <p:nvPr/>
          </p:nvSpPr>
          <p:spPr bwMode="auto">
            <a:xfrm flipH="1" flipV="1">
              <a:off x="2444" y="2764"/>
              <a:ext cx="20"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19" name="Freeform 47">
              <a:extLst>
                <a:ext uri="{FF2B5EF4-FFF2-40B4-BE49-F238E27FC236}">
                  <a16:creationId xmlns:a16="http://schemas.microsoft.com/office/drawing/2014/main" id="{DFA8F269-1CF1-4299-9DC9-030FCCAC39ED}"/>
                </a:ext>
              </a:extLst>
            </p:cNvPr>
            <p:cNvSpPr>
              <a:spLocks noChangeArrowheads="1"/>
            </p:cNvSpPr>
            <p:nvPr/>
          </p:nvSpPr>
          <p:spPr bwMode="auto">
            <a:xfrm>
              <a:off x="2440" y="2765"/>
              <a:ext cx="40" cy="62"/>
            </a:xfrm>
            <a:custGeom>
              <a:avLst/>
              <a:gdLst>
                <a:gd name="T0" fmla="*/ 177 w 178"/>
                <a:gd name="T1" fmla="*/ 0 h 274"/>
                <a:gd name="T2" fmla="*/ 98 w 178"/>
                <a:gd name="T3" fmla="*/ 185 h 274"/>
                <a:gd name="T4" fmla="*/ 70 w 178"/>
                <a:gd name="T5" fmla="*/ 238 h 274"/>
                <a:gd name="T6" fmla="*/ 44 w 178"/>
                <a:gd name="T7" fmla="*/ 264 h 274"/>
                <a:gd name="T8" fmla="*/ 17 w 178"/>
                <a:gd name="T9" fmla="*/ 273 h 274"/>
                <a:gd name="T10" fmla="*/ 0 w 178"/>
                <a:gd name="T11" fmla="*/ 273 h 274"/>
              </a:gdLst>
              <a:ahLst/>
              <a:cxnLst>
                <a:cxn ang="0">
                  <a:pos x="T0" y="T1"/>
                </a:cxn>
                <a:cxn ang="0">
                  <a:pos x="T2" y="T3"/>
                </a:cxn>
                <a:cxn ang="0">
                  <a:pos x="T4" y="T5"/>
                </a:cxn>
                <a:cxn ang="0">
                  <a:pos x="T6" y="T7"/>
                </a:cxn>
                <a:cxn ang="0">
                  <a:pos x="T8" y="T9"/>
                </a:cxn>
                <a:cxn ang="0">
                  <a:pos x="T10" y="T11"/>
                </a:cxn>
              </a:cxnLst>
              <a:rect l="0" t="0" r="r" b="b"/>
              <a:pathLst>
                <a:path w="178" h="274">
                  <a:moveTo>
                    <a:pt x="177" y="0"/>
                  </a:moveTo>
                  <a:lnTo>
                    <a:pt x="98" y="185"/>
                  </a:lnTo>
                  <a:lnTo>
                    <a:pt x="70" y="238"/>
                  </a:lnTo>
                  <a:lnTo>
                    <a:pt x="44" y="264"/>
                  </a:lnTo>
                  <a:lnTo>
                    <a:pt x="17" y="273"/>
                  </a:lnTo>
                  <a:lnTo>
                    <a:pt x="0" y="27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20" name="Freeform 48">
              <a:extLst>
                <a:ext uri="{FF2B5EF4-FFF2-40B4-BE49-F238E27FC236}">
                  <a16:creationId xmlns:a16="http://schemas.microsoft.com/office/drawing/2014/main" id="{BD9A7075-B889-4D70-B0B7-421C9055133A}"/>
                </a:ext>
              </a:extLst>
            </p:cNvPr>
            <p:cNvSpPr>
              <a:spLocks noChangeArrowheads="1"/>
            </p:cNvSpPr>
            <p:nvPr/>
          </p:nvSpPr>
          <p:spPr bwMode="auto">
            <a:xfrm>
              <a:off x="524" y="1481"/>
              <a:ext cx="42" cy="64"/>
            </a:xfrm>
            <a:custGeom>
              <a:avLst/>
              <a:gdLst>
                <a:gd name="T0" fmla="*/ 79 w 187"/>
                <a:gd name="T1" fmla="*/ 0 h 284"/>
                <a:gd name="T2" fmla="*/ 44 w 187"/>
                <a:gd name="T3" fmla="*/ 17 h 284"/>
                <a:gd name="T4" fmla="*/ 8 w 187"/>
                <a:gd name="T5" fmla="*/ 53 h 284"/>
                <a:gd name="T6" fmla="*/ 0 w 187"/>
                <a:gd name="T7" fmla="*/ 124 h 284"/>
                <a:gd name="T8" fmla="*/ 0 w 187"/>
                <a:gd name="T9" fmla="*/ 168 h 284"/>
                <a:gd name="T10" fmla="*/ 8 w 187"/>
                <a:gd name="T11" fmla="*/ 230 h 284"/>
                <a:gd name="T12" fmla="*/ 44 w 187"/>
                <a:gd name="T13" fmla="*/ 274 h 284"/>
                <a:gd name="T14" fmla="*/ 79 w 187"/>
                <a:gd name="T15" fmla="*/ 283 h 284"/>
                <a:gd name="T16" fmla="*/ 106 w 187"/>
                <a:gd name="T17" fmla="*/ 283 h 284"/>
                <a:gd name="T18" fmla="*/ 151 w 187"/>
                <a:gd name="T19" fmla="*/ 274 h 284"/>
                <a:gd name="T20" fmla="*/ 177 w 187"/>
                <a:gd name="T21" fmla="*/ 230 h 284"/>
                <a:gd name="T22" fmla="*/ 186 w 187"/>
                <a:gd name="T23" fmla="*/ 168 h 284"/>
                <a:gd name="T24" fmla="*/ 186 w 187"/>
                <a:gd name="T25" fmla="*/ 124 h 284"/>
                <a:gd name="T26" fmla="*/ 177 w 187"/>
                <a:gd name="T27" fmla="*/ 53 h 284"/>
                <a:gd name="T28" fmla="*/ 151 w 187"/>
                <a:gd name="T29" fmla="*/ 17 h 284"/>
                <a:gd name="T30" fmla="*/ 106 w 187"/>
                <a:gd name="T31" fmla="*/ 0 h 284"/>
                <a:gd name="T32" fmla="*/ 79 w 187"/>
                <a:gd name="T33"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7" h="284">
                  <a:moveTo>
                    <a:pt x="79" y="0"/>
                  </a:moveTo>
                  <a:lnTo>
                    <a:pt x="44" y="17"/>
                  </a:lnTo>
                  <a:lnTo>
                    <a:pt x="8" y="53"/>
                  </a:lnTo>
                  <a:lnTo>
                    <a:pt x="0" y="124"/>
                  </a:lnTo>
                  <a:lnTo>
                    <a:pt x="0" y="168"/>
                  </a:lnTo>
                  <a:lnTo>
                    <a:pt x="8" y="230"/>
                  </a:lnTo>
                  <a:lnTo>
                    <a:pt x="44" y="274"/>
                  </a:lnTo>
                  <a:lnTo>
                    <a:pt x="79" y="283"/>
                  </a:lnTo>
                  <a:lnTo>
                    <a:pt x="106" y="283"/>
                  </a:lnTo>
                  <a:lnTo>
                    <a:pt x="151" y="274"/>
                  </a:lnTo>
                  <a:lnTo>
                    <a:pt x="177" y="230"/>
                  </a:lnTo>
                  <a:lnTo>
                    <a:pt x="186" y="168"/>
                  </a:lnTo>
                  <a:lnTo>
                    <a:pt x="186" y="124"/>
                  </a:lnTo>
                  <a:lnTo>
                    <a:pt x="177" y="53"/>
                  </a:lnTo>
                  <a:lnTo>
                    <a:pt x="151" y="17"/>
                  </a:lnTo>
                  <a:lnTo>
                    <a:pt x="106" y="0"/>
                  </a:lnTo>
                  <a:lnTo>
                    <a:pt x="7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21" name="Line 49">
              <a:extLst>
                <a:ext uri="{FF2B5EF4-FFF2-40B4-BE49-F238E27FC236}">
                  <a16:creationId xmlns:a16="http://schemas.microsoft.com/office/drawing/2014/main" id="{FF032011-BEA8-46CE-B3F6-FFE565D59F15}"/>
                </a:ext>
              </a:extLst>
            </p:cNvPr>
            <p:cNvSpPr>
              <a:spLocks noChangeShapeType="1"/>
            </p:cNvSpPr>
            <p:nvPr/>
          </p:nvSpPr>
          <p:spPr bwMode="auto">
            <a:xfrm>
              <a:off x="641" y="1481"/>
              <a:ext cx="1" cy="6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22" name="Freeform 50">
              <a:extLst>
                <a:ext uri="{FF2B5EF4-FFF2-40B4-BE49-F238E27FC236}">
                  <a16:creationId xmlns:a16="http://schemas.microsoft.com/office/drawing/2014/main" id="{A8BB68EA-3BF0-4136-AA78-3493F8CA7529}"/>
                </a:ext>
              </a:extLst>
            </p:cNvPr>
            <p:cNvSpPr>
              <a:spLocks noChangeArrowheads="1"/>
            </p:cNvSpPr>
            <p:nvPr/>
          </p:nvSpPr>
          <p:spPr bwMode="auto">
            <a:xfrm>
              <a:off x="605" y="1504"/>
              <a:ext cx="36" cy="42"/>
            </a:xfrm>
            <a:custGeom>
              <a:avLst/>
              <a:gdLst>
                <a:gd name="T0" fmla="*/ 159 w 160"/>
                <a:gd name="T1" fmla="*/ 44 h 187"/>
                <a:gd name="T2" fmla="*/ 141 w 160"/>
                <a:gd name="T3" fmla="*/ 17 h 187"/>
                <a:gd name="T4" fmla="*/ 106 w 160"/>
                <a:gd name="T5" fmla="*/ 0 h 187"/>
                <a:gd name="T6" fmla="*/ 70 w 160"/>
                <a:gd name="T7" fmla="*/ 0 h 187"/>
                <a:gd name="T8" fmla="*/ 44 w 160"/>
                <a:gd name="T9" fmla="*/ 17 h 187"/>
                <a:gd name="T10" fmla="*/ 17 w 160"/>
                <a:gd name="T11" fmla="*/ 44 h 187"/>
                <a:gd name="T12" fmla="*/ 0 w 160"/>
                <a:gd name="T13" fmla="*/ 79 h 187"/>
                <a:gd name="T14" fmla="*/ 0 w 160"/>
                <a:gd name="T15" fmla="*/ 106 h 187"/>
                <a:gd name="T16" fmla="*/ 17 w 160"/>
                <a:gd name="T17" fmla="*/ 151 h 187"/>
                <a:gd name="T18" fmla="*/ 44 w 160"/>
                <a:gd name="T19" fmla="*/ 177 h 187"/>
                <a:gd name="T20" fmla="*/ 70 w 160"/>
                <a:gd name="T21" fmla="*/ 186 h 187"/>
                <a:gd name="T22" fmla="*/ 106 w 160"/>
                <a:gd name="T23" fmla="*/ 186 h 187"/>
                <a:gd name="T24" fmla="*/ 141 w 160"/>
                <a:gd name="T25" fmla="*/ 177 h 187"/>
                <a:gd name="T26" fmla="*/ 159 w 160"/>
                <a:gd name="T27" fmla="*/ 151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187">
                  <a:moveTo>
                    <a:pt x="159" y="44"/>
                  </a:moveTo>
                  <a:lnTo>
                    <a:pt x="141" y="17"/>
                  </a:lnTo>
                  <a:lnTo>
                    <a:pt x="106" y="0"/>
                  </a:lnTo>
                  <a:lnTo>
                    <a:pt x="70" y="0"/>
                  </a:lnTo>
                  <a:lnTo>
                    <a:pt x="44" y="17"/>
                  </a:lnTo>
                  <a:lnTo>
                    <a:pt x="17" y="44"/>
                  </a:lnTo>
                  <a:lnTo>
                    <a:pt x="0" y="79"/>
                  </a:lnTo>
                  <a:lnTo>
                    <a:pt x="0" y="106"/>
                  </a:lnTo>
                  <a:lnTo>
                    <a:pt x="17" y="151"/>
                  </a:lnTo>
                  <a:lnTo>
                    <a:pt x="44" y="177"/>
                  </a:lnTo>
                  <a:lnTo>
                    <a:pt x="70" y="186"/>
                  </a:lnTo>
                  <a:lnTo>
                    <a:pt x="106" y="186"/>
                  </a:lnTo>
                  <a:lnTo>
                    <a:pt x="141" y="177"/>
                  </a:lnTo>
                  <a:lnTo>
                    <a:pt x="159"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23" name="Freeform 51">
              <a:extLst>
                <a:ext uri="{FF2B5EF4-FFF2-40B4-BE49-F238E27FC236}">
                  <a16:creationId xmlns:a16="http://schemas.microsoft.com/office/drawing/2014/main" id="{49589C35-F5B2-4554-B871-78DEBF38FFBB}"/>
                </a:ext>
              </a:extLst>
            </p:cNvPr>
            <p:cNvSpPr>
              <a:spLocks noChangeArrowheads="1"/>
            </p:cNvSpPr>
            <p:nvPr/>
          </p:nvSpPr>
          <p:spPr bwMode="auto">
            <a:xfrm>
              <a:off x="663" y="1481"/>
              <a:ext cx="44" cy="64"/>
            </a:xfrm>
            <a:custGeom>
              <a:avLst/>
              <a:gdLst>
                <a:gd name="T0" fmla="*/ 0 w 195"/>
                <a:gd name="T1" fmla="*/ 283 h 284"/>
                <a:gd name="T2" fmla="*/ 0 w 195"/>
                <a:gd name="T3" fmla="*/ 0 h 284"/>
                <a:gd name="T4" fmla="*/ 123 w 195"/>
                <a:gd name="T5" fmla="*/ 0 h 284"/>
                <a:gd name="T6" fmla="*/ 168 w 195"/>
                <a:gd name="T7" fmla="*/ 17 h 284"/>
                <a:gd name="T8" fmla="*/ 176 w 195"/>
                <a:gd name="T9" fmla="*/ 26 h 284"/>
                <a:gd name="T10" fmla="*/ 194 w 195"/>
                <a:gd name="T11" fmla="*/ 53 h 284"/>
                <a:gd name="T12" fmla="*/ 194 w 195"/>
                <a:gd name="T13" fmla="*/ 88 h 284"/>
                <a:gd name="T14" fmla="*/ 176 w 195"/>
                <a:gd name="T15" fmla="*/ 115 h 284"/>
                <a:gd name="T16" fmla="*/ 168 w 195"/>
                <a:gd name="T17" fmla="*/ 124 h 284"/>
                <a:gd name="T18" fmla="*/ 123 w 195"/>
                <a:gd name="T19" fmla="*/ 141 h 284"/>
                <a:gd name="T20" fmla="*/ 0 w 195"/>
                <a:gd name="T21" fmla="*/ 141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284">
                  <a:moveTo>
                    <a:pt x="0" y="283"/>
                  </a:moveTo>
                  <a:lnTo>
                    <a:pt x="0" y="0"/>
                  </a:lnTo>
                  <a:lnTo>
                    <a:pt x="123" y="0"/>
                  </a:lnTo>
                  <a:lnTo>
                    <a:pt x="168" y="17"/>
                  </a:lnTo>
                  <a:lnTo>
                    <a:pt x="176" y="26"/>
                  </a:lnTo>
                  <a:lnTo>
                    <a:pt x="194" y="53"/>
                  </a:lnTo>
                  <a:lnTo>
                    <a:pt x="194" y="88"/>
                  </a:lnTo>
                  <a:lnTo>
                    <a:pt x="176" y="115"/>
                  </a:lnTo>
                  <a:lnTo>
                    <a:pt x="168" y="124"/>
                  </a:lnTo>
                  <a:lnTo>
                    <a:pt x="123" y="141"/>
                  </a:lnTo>
                  <a:lnTo>
                    <a:pt x="0"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24" name="Freeform 52">
              <a:extLst>
                <a:ext uri="{FF2B5EF4-FFF2-40B4-BE49-F238E27FC236}">
                  <a16:creationId xmlns:a16="http://schemas.microsoft.com/office/drawing/2014/main" id="{2B9ECFFE-875F-44AA-A20D-298D4BA758B2}"/>
                </a:ext>
              </a:extLst>
            </p:cNvPr>
            <p:cNvSpPr>
              <a:spLocks noChangeArrowheads="1"/>
            </p:cNvSpPr>
            <p:nvPr/>
          </p:nvSpPr>
          <p:spPr bwMode="auto">
            <a:xfrm>
              <a:off x="663" y="1513"/>
              <a:ext cx="44" cy="32"/>
            </a:xfrm>
            <a:custGeom>
              <a:avLst/>
              <a:gdLst>
                <a:gd name="T0" fmla="*/ 123 w 195"/>
                <a:gd name="T1" fmla="*/ 0 h 143"/>
                <a:gd name="T2" fmla="*/ 168 w 195"/>
                <a:gd name="T3" fmla="*/ 8 h 143"/>
                <a:gd name="T4" fmla="*/ 176 w 195"/>
                <a:gd name="T5" fmla="*/ 26 h 143"/>
                <a:gd name="T6" fmla="*/ 194 w 195"/>
                <a:gd name="T7" fmla="*/ 44 h 143"/>
                <a:gd name="T8" fmla="*/ 194 w 195"/>
                <a:gd name="T9" fmla="*/ 89 h 143"/>
                <a:gd name="T10" fmla="*/ 176 w 195"/>
                <a:gd name="T11" fmla="*/ 115 h 143"/>
                <a:gd name="T12" fmla="*/ 168 w 195"/>
                <a:gd name="T13" fmla="*/ 133 h 143"/>
                <a:gd name="T14" fmla="*/ 123 w 195"/>
                <a:gd name="T15" fmla="*/ 142 h 143"/>
                <a:gd name="T16" fmla="*/ 0 w 195"/>
                <a:gd name="T17" fmla="*/ 14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143">
                  <a:moveTo>
                    <a:pt x="123" y="0"/>
                  </a:moveTo>
                  <a:lnTo>
                    <a:pt x="168" y="8"/>
                  </a:lnTo>
                  <a:lnTo>
                    <a:pt x="176" y="26"/>
                  </a:lnTo>
                  <a:lnTo>
                    <a:pt x="194" y="44"/>
                  </a:lnTo>
                  <a:lnTo>
                    <a:pt x="194" y="89"/>
                  </a:lnTo>
                  <a:lnTo>
                    <a:pt x="176" y="115"/>
                  </a:lnTo>
                  <a:lnTo>
                    <a:pt x="168" y="133"/>
                  </a:lnTo>
                  <a:lnTo>
                    <a:pt x="123" y="142"/>
                  </a:lnTo>
                  <a:lnTo>
                    <a:pt x="0" y="14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25" name="Freeform 53">
              <a:extLst>
                <a:ext uri="{FF2B5EF4-FFF2-40B4-BE49-F238E27FC236}">
                  <a16:creationId xmlns:a16="http://schemas.microsoft.com/office/drawing/2014/main" id="{294CE5ED-E7AC-46E2-829F-59CB76831772}"/>
                </a:ext>
              </a:extLst>
            </p:cNvPr>
            <p:cNvSpPr>
              <a:spLocks noChangeArrowheads="1"/>
            </p:cNvSpPr>
            <p:nvPr/>
          </p:nvSpPr>
          <p:spPr bwMode="auto">
            <a:xfrm>
              <a:off x="511" y="2508"/>
              <a:ext cx="40" cy="64"/>
            </a:xfrm>
            <a:custGeom>
              <a:avLst/>
              <a:gdLst>
                <a:gd name="T0" fmla="*/ 150 w 177"/>
                <a:gd name="T1" fmla="*/ 8 h 284"/>
                <a:gd name="T2" fmla="*/ 158 w 177"/>
                <a:gd name="T3" fmla="*/ 35 h 284"/>
                <a:gd name="T4" fmla="*/ 150 w 177"/>
                <a:gd name="T5" fmla="*/ 8 h 284"/>
                <a:gd name="T6" fmla="*/ 105 w 177"/>
                <a:gd name="T7" fmla="*/ 0 h 284"/>
                <a:gd name="T8" fmla="*/ 79 w 177"/>
                <a:gd name="T9" fmla="*/ 0 h 284"/>
                <a:gd name="T10" fmla="*/ 44 w 177"/>
                <a:gd name="T11" fmla="*/ 8 h 284"/>
                <a:gd name="T12" fmla="*/ 17 w 177"/>
                <a:gd name="T13" fmla="*/ 53 h 284"/>
                <a:gd name="T14" fmla="*/ 0 w 177"/>
                <a:gd name="T15" fmla="*/ 115 h 284"/>
                <a:gd name="T16" fmla="*/ 0 w 177"/>
                <a:gd name="T17" fmla="*/ 186 h 284"/>
                <a:gd name="T18" fmla="*/ 17 w 177"/>
                <a:gd name="T19" fmla="*/ 239 h 284"/>
                <a:gd name="T20" fmla="*/ 44 w 177"/>
                <a:gd name="T21" fmla="*/ 265 h 284"/>
                <a:gd name="T22" fmla="*/ 79 w 177"/>
                <a:gd name="T23" fmla="*/ 283 h 284"/>
                <a:gd name="T24" fmla="*/ 97 w 177"/>
                <a:gd name="T25" fmla="*/ 283 h 284"/>
                <a:gd name="T26" fmla="*/ 132 w 177"/>
                <a:gd name="T27" fmla="*/ 265 h 284"/>
                <a:gd name="T28" fmla="*/ 158 w 177"/>
                <a:gd name="T29" fmla="*/ 239 h 284"/>
                <a:gd name="T30" fmla="*/ 176 w 177"/>
                <a:gd name="T31" fmla="*/ 203 h 284"/>
                <a:gd name="T32" fmla="*/ 176 w 177"/>
                <a:gd name="T33" fmla="*/ 186 h 284"/>
                <a:gd name="T34" fmla="*/ 158 w 177"/>
                <a:gd name="T35" fmla="*/ 141 h 284"/>
                <a:gd name="T36" fmla="*/ 132 w 177"/>
                <a:gd name="T37" fmla="*/ 115 h 284"/>
                <a:gd name="T38" fmla="*/ 97 w 177"/>
                <a:gd name="T39" fmla="*/ 106 h 284"/>
                <a:gd name="T40" fmla="*/ 79 w 177"/>
                <a:gd name="T41" fmla="*/ 106 h 284"/>
                <a:gd name="T42" fmla="*/ 44 w 177"/>
                <a:gd name="T43" fmla="*/ 115 h 284"/>
                <a:gd name="T44" fmla="*/ 17 w 177"/>
                <a:gd name="T45" fmla="*/ 141 h 284"/>
                <a:gd name="T46" fmla="*/ 0 w 177"/>
                <a:gd name="T47" fmla="*/ 18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7" h="284">
                  <a:moveTo>
                    <a:pt x="150" y="8"/>
                  </a:moveTo>
                  <a:lnTo>
                    <a:pt x="158" y="35"/>
                  </a:lnTo>
                  <a:lnTo>
                    <a:pt x="150" y="8"/>
                  </a:lnTo>
                  <a:lnTo>
                    <a:pt x="105" y="0"/>
                  </a:lnTo>
                  <a:lnTo>
                    <a:pt x="79" y="0"/>
                  </a:lnTo>
                  <a:lnTo>
                    <a:pt x="44" y="8"/>
                  </a:lnTo>
                  <a:lnTo>
                    <a:pt x="17" y="53"/>
                  </a:lnTo>
                  <a:lnTo>
                    <a:pt x="0" y="115"/>
                  </a:lnTo>
                  <a:lnTo>
                    <a:pt x="0" y="186"/>
                  </a:lnTo>
                  <a:lnTo>
                    <a:pt x="17" y="239"/>
                  </a:lnTo>
                  <a:lnTo>
                    <a:pt x="44" y="265"/>
                  </a:lnTo>
                  <a:lnTo>
                    <a:pt x="79" y="283"/>
                  </a:lnTo>
                  <a:lnTo>
                    <a:pt x="97" y="283"/>
                  </a:lnTo>
                  <a:lnTo>
                    <a:pt x="132" y="265"/>
                  </a:lnTo>
                  <a:lnTo>
                    <a:pt x="158" y="239"/>
                  </a:lnTo>
                  <a:lnTo>
                    <a:pt x="176" y="203"/>
                  </a:lnTo>
                  <a:lnTo>
                    <a:pt x="176" y="186"/>
                  </a:lnTo>
                  <a:lnTo>
                    <a:pt x="158" y="141"/>
                  </a:lnTo>
                  <a:lnTo>
                    <a:pt x="132" y="115"/>
                  </a:lnTo>
                  <a:lnTo>
                    <a:pt x="97" y="106"/>
                  </a:lnTo>
                  <a:lnTo>
                    <a:pt x="79" y="106"/>
                  </a:lnTo>
                  <a:lnTo>
                    <a:pt x="44" y="115"/>
                  </a:lnTo>
                  <a:lnTo>
                    <a:pt x="17" y="141"/>
                  </a:lnTo>
                  <a:lnTo>
                    <a:pt x="0" y="18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26" name="Line 54">
              <a:extLst>
                <a:ext uri="{FF2B5EF4-FFF2-40B4-BE49-F238E27FC236}">
                  <a16:creationId xmlns:a16="http://schemas.microsoft.com/office/drawing/2014/main" id="{D51BB186-80E7-4D18-89E0-966AC608E0F9}"/>
                </a:ext>
              </a:extLst>
            </p:cNvPr>
            <p:cNvSpPr>
              <a:spLocks noChangeShapeType="1"/>
            </p:cNvSpPr>
            <p:nvPr/>
          </p:nvSpPr>
          <p:spPr bwMode="auto">
            <a:xfrm flipV="1">
              <a:off x="582" y="2508"/>
              <a:ext cx="10" cy="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27" name="Freeform 55">
              <a:extLst>
                <a:ext uri="{FF2B5EF4-FFF2-40B4-BE49-F238E27FC236}">
                  <a16:creationId xmlns:a16="http://schemas.microsoft.com/office/drawing/2014/main" id="{E682FCF6-B8AA-4C03-BDA1-0F8F9EB4A6A6}"/>
                </a:ext>
              </a:extLst>
            </p:cNvPr>
            <p:cNvSpPr>
              <a:spLocks noChangeArrowheads="1"/>
            </p:cNvSpPr>
            <p:nvPr/>
          </p:nvSpPr>
          <p:spPr bwMode="auto">
            <a:xfrm>
              <a:off x="574" y="2508"/>
              <a:ext cx="42" cy="64"/>
            </a:xfrm>
            <a:custGeom>
              <a:avLst/>
              <a:gdLst>
                <a:gd name="T0" fmla="*/ 35 w 187"/>
                <a:gd name="T1" fmla="*/ 8 h 284"/>
                <a:gd name="T2" fmla="*/ 8 w 187"/>
                <a:gd name="T3" fmla="*/ 53 h 284"/>
                <a:gd name="T4" fmla="*/ 0 w 187"/>
                <a:gd name="T5" fmla="*/ 115 h 284"/>
                <a:gd name="T6" fmla="*/ 0 w 187"/>
                <a:gd name="T7" fmla="*/ 159 h 284"/>
                <a:gd name="T8" fmla="*/ 8 w 187"/>
                <a:gd name="T9" fmla="*/ 230 h 284"/>
                <a:gd name="T10" fmla="*/ 35 w 187"/>
                <a:gd name="T11" fmla="*/ 265 h 284"/>
                <a:gd name="T12" fmla="*/ 79 w 187"/>
                <a:gd name="T13" fmla="*/ 283 h 284"/>
                <a:gd name="T14" fmla="*/ 106 w 187"/>
                <a:gd name="T15" fmla="*/ 283 h 284"/>
                <a:gd name="T16" fmla="*/ 151 w 187"/>
                <a:gd name="T17" fmla="*/ 265 h 284"/>
                <a:gd name="T18" fmla="*/ 168 w 187"/>
                <a:gd name="T19" fmla="*/ 230 h 284"/>
                <a:gd name="T20" fmla="*/ 186 w 187"/>
                <a:gd name="T21" fmla="*/ 159 h 284"/>
                <a:gd name="T22" fmla="*/ 186 w 187"/>
                <a:gd name="T23" fmla="*/ 115 h 284"/>
                <a:gd name="T24" fmla="*/ 168 w 187"/>
                <a:gd name="T25" fmla="*/ 53 h 284"/>
                <a:gd name="T26" fmla="*/ 151 w 187"/>
                <a:gd name="T27" fmla="*/ 8 h 284"/>
                <a:gd name="T28" fmla="*/ 106 w 187"/>
                <a:gd name="T29" fmla="*/ 0 h 284"/>
                <a:gd name="T30" fmla="*/ 79 w 187"/>
                <a:gd name="T31"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7" h="284">
                  <a:moveTo>
                    <a:pt x="35" y="8"/>
                  </a:moveTo>
                  <a:lnTo>
                    <a:pt x="8" y="53"/>
                  </a:lnTo>
                  <a:lnTo>
                    <a:pt x="0" y="115"/>
                  </a:lnTo>
                  <a:lnTo>
                    <a:pt x="0" y="159"/>
                  </a:lnTo>
                  <a:lnTo>
                    <a:pt x="8" y="230"/>
                  </a:lnTo>
                  <a:lnTo>
                    <a:pt x="35" y="265"/>
                  </a:lnTo>
                  <a:lnTo>
                    <a:pt x="79" y="283"/>
                  </a:lnTo>
                  <a:lnTo>
                    <a:pt x="106" y="283"/>
                  </a:lnTo>
                  <a:lnTo>
                    <a:pt x="151" y="265"/>
                  </a:lnTo>
                  <a:lnTo>
                    <a:pt x="168" y="230"/>
                  </a:lnTo>
                  <a:lnTo>
                    <a:pt x="186" y="159"/>
                  </a:lnTo>
                  <a:lnTo>
                    <a:pt x="186" y="115"/>
                  </a:lnTo>
                  <a:lnTo>
                    <a:pt x="168" y="53"/>
                  </a:lnTo>
                  <a:lnTo>
                    <a:pt x="151" y="8"/>
                  </a:lnTo>
                  <a:lnTo>
                    <a:pt x="106" y="0"/>
                  </a:lnTo>
                  <a:lnTo>
                    <a:pt x="7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28" name="Line 56">
              <a:extLst>
                <a:ext uri="{FF2B5EF4-FFF2-40B4-BE49-F238E27FC236}">
                  <a16:creationId xmlns:a16="http://schemas.microsoft.com/office/drawing/2014/main" id="{9F548713-D8D8-4E7D-82E6-AEB5938F50D9}"/>
                </a:ext>
              </a:extLst>
            </p:cNvPr>
            <p:cNvSpPr>
              <a:spLocks noChangeShapeType="1"/>
            </p:cNvSpPr>
            <p:nvPr/>
          </p:nvSpPr>
          <p:spPr bwMode="auto">
            <a:xfrm>
              <a:off x="691" y="2508"/>
              <a:ext cx="1" cy="6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29" name="Freeform 57">
              <a:extLst>
                <a:ext uri="{FF2B5EF4-FFF2-40B4-BE49-F238E27FC236}">
                  <a16:creationId xmlns:a16="http://schemas.microsoft.com/office/drawing/2014/main" id="{5D5148C9-0042-4BAB-95D9-2205ACEFB33B}"/>
                </a:ext>
              </a:extLst>
            </p:cNvPr>
            <p:cNvSpPr>
              <a:spLocks noChangeArrowheads="1"/>
            </p:cNvSpPr>
            <p:nvPr/>
          </p:nvSpPr>
          <p:spPr bwMode="auto">
            <a:xfrm>
              <a:off x="655" y="2528"/>
              <a:ext cx="36" cy="44"/>
            </a:xfrm>
            <a:custGeom>
              <a:avLst/>
              <a:gdLst>
                <a:gd name="T0" fmla="*/ 159 w 160"/>
                <a:gd name="T1" fmla="*/ 44 h 195"/>
                <a:gd name="T2" fmla="*/ 132 w 160"/>
                <a:gd name="T3" fmla="*/ 17 h 195"/>
                <a:gd name="T4" fmla="*/ 106 w 160"/>
                <a:gd name="T5" fmla="*/ 0 h 195"/>
                <a:gd name="T6" fmla="*/ 62 w 160"/>
                <a:gd name="T7" fmla="*/ 0 h 195"/>
                <a:gd name="T8" fmla="*/ 44 w 160"/>
                <a:gd name="T9" fmla="*/ 17 h 195"/>
                <a:gd name="T10" fmla="*/ 8 w 160"/>
                <a:gd name="T11" fmla="*/ 44 h 195"/>
                <a:gd name="T12" fmla="*/ 0 w 160"/>
                <a:gd name="T13" fmla="*/ 88 h 195"/>
                <a:gd name="T14" fmla="*/ 0 w 160"/>
                <a:gd name="T15" fmla="*/ 114 h 195"/>
                <a:gd name="T16" fmla="*/ 8 w 160"/>
                <a:gd name="T17" fmla="*/ 150 h 195"/>
                <a:gd name="T18" fmla="*/ 44 w 160"/>
                <a:gd name="T19" fmla="*/ 176 h 195"/>
                <a:gd name="T20" fmla="*/ 62 w 160"/>
                <a:gd name="T21" fmla="*/ 194 h 195"/>
                <a:gd name="T22" fmla="*/ 106 w 160"/>
                <a:gd name="T23" fmla="*/ 194 h 195"/>
                <a:gd name="T24" fmla="*/ 132 w 160"/>
                <a:gd name="T25" fmla="*/ 176 h 195"/>
                <a:gd name="T26" fmla="*/ 159 w 160"/>
                <a:gd name="T27" fmla="*/ 15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195">
                  <a:moveTo>
                    <a:pt x="159" y="44"/>
                  </a:moveTo>
                  <a:lnTo>
                    <a:pt x="132" y="17"/>
                  </a:lnTo>
                  <a:lnTo>
                    <a:pt x="106" y="0"/>
                  </a:lnTo>
                  <a:lnTo>
                    <a:pt x="62" y="0"/>
                  </a:lnTo>
                  <a:lnTo>
                    <a:pt x="44" y="17"/>
                  </a:lnTo>
                  <a:lnTo>
                    <a:pt x="8" y="44"/>
                  </a:lnTo>
                  <a:lnTo>
                    <a:pt x="0" y="88"/>
                  </a:lnTo>
                  <a:lnTo>
                    <a:pt x="0" y="114"/>
                  </a:lnTo>
                  <a:lnTo>
                    <a:pt x="8" y="150"/>
                  </a:lnTo>
                  <a:lnTo>
                    <a:pt x="44" y="176"/>
                  </a:lnTo>
                  <a:lnTo>
                    <a:pt x="62" y="194"/>
                  </a:lnTo>
                  <a:lnTo>
                    <a:pt x="106" y="194"/>
                  </a:lnTo>
                  <a:lnTo>
                    <a:pt x="132" y="176"/>
                  </a:lnTo>
                  <a:lnTo>
                    <a:pt x="159"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30" name="Freeform 58">
              <a:extLst>
                <a:ext uri="{FF2B5EF4-FFF2-40B4-BE49-F238E27FC236}">
                  <a16:creationId xmlns:a16="http://schemas.microsoft.com/office/drawing/2014/main" id="{13781276-82FF-4387-A27A-2F7396DD506C}"/>
                </a:ext>
              </a:extLst>
            </p:cNvPr>
            <p:cNvSpPr>
              <a:spLocks noChangeArrowheads="1"/>
            </p:cNvSpPr>
            <p:nvPr/>
          </p:nvSpPr>
          <p:spPr bwMode="auto">
            <a:xfrm>
              <a:off x="714" y="2508"/>
              <a:ext cx="42" cy="64"/>
            </a:xfrm>
            <a:custGeom>
              <a:avLst/>
              <a:gdLst>
                <a:gd name="T0" fmla="*/ 0 w 187"/>
                <a:gd name="T1" fmla="*/ 283 h 284"/>
                <a:gd name="T2" fmla="*/ 0 w 187"/>
                <a:gd name="T3" fmla="*/ 0 h 284"/>
                <a:gd name="T4" fmla="*/ 124 w 187"/>
                <a:gd name="T5" fmla="*/ 0 h 284"/>
                <a:gd name="T6" fmla="*/ 160 w 187"/>
                <a:gd name="T7" fmla="*/ 8 h 284"/>
                <a:gd name="T8" fmla="*/ 177 w 187"/>
                <a:gd name="T9" fmla="*/ 26 h 284"/>
                <a:gd name="T10" fmla="*/ 186 w 187"/>
                <a:gd name="T11" fmla="*/ 53 h 284"/>
                <a:gd name="T12" fmla="*/ 186 w 187"/>
                <a:gd name="T13" fmla="*/ 79 h 284"/>
                <a:gd name="T14" fmla="*/ 177 w 187"/>
                <a:gd name="T15" fmla="*/ 106 h 284"/>
                <a:gd name="T16" fmla="*/ 160 w 187"/>
                <a:gd name="T17" fmla="*/ 115 h 284"/>
                <a:gd name="T18" fmla="*/ 124 w 187"/>
                <a:gd name="T19" fmla="*/ 132 h 284"/>
                <a:gd name="T20" fmla="*/ 0 w 187"/>
                <a:gd name="T21" fmla="*/ 13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284">
                  <a:moveTo>
                    <a:pt x="0" y="283"/>
                  </a:moveTo>
                  <a:lnTo>
                    <a:pt x="0" y="0"/>
                  </a:lnTo>
                  <a:lnTo>
                    <a:pt x="124" y="0"/>
                  </a:lnTo>
                  <a:lnTo>
                    <a:pt x="160" y="8"/>
                  </a:lnTo>
                  <a:lnTo>
                    <a:pt x="177" y="26"/>
                  </a:lnTo>
                  <a:lnTo>
                    <a:pt x="186" y="53"/>
                  </a:lnTo>
                  <a:lnTo>
                    <a:pt x="186" y="79"/>
                  </a:lnTo>
                  <a:lnTo>
                    <a:pt x="177" y="106"/>
                  </a:lnTo>
                  <a:lnTo>
                    <a:pt x="160" y="115"/>
                  </a:lnTo>
                  <a:lnTo>
                    <a:pt x="124" y="132"/>
                  </a:lnTo>
                  <a:lnTo>
                    <a:pt x="0"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31" name="Freeform 59">
              <a:extLst>
                <a:ext uri="{FF2B5EF4-FFF2-40B4-BE49-F238E27FC236}">
                  <a16:creationId xmlns:a16="http://schemas.microsoft.com/office/drawing/2014/main" id="{55E4CA8F-B154-414E-B1EF-6D55A96C5796}"/>
                </a:ext>
              </a:extLst>
            </p:cNvPr>
            <p:cNvSpPr>
              <a:spLocks noChangeArrowheads="1"/>
            </p:cNvSpPr>
            <p:nvPr/>
          </p:nvSpPr>
          <p:spPr bwMode="auto">
            <a:xfrm>
              <a:off x="714" y="2539"/>
              <a:ext cx="42" cy="34"/>
            </a:xfrm>
            <a:custGeom>
              <a:avLst/>
              <a:gdLst>
                <a:gd name="T0" fmla="*/ 124 w 187"/>
                <a:gd name="T1" fmla="*/ 0 h 151"/>
                <a:gd name="T2" fmla="*/ 160 w 187"/>
                <a:gd name="T3" fmla="*/ 8 h 151"/>
                <a:gd name="T4" fmla="*/ 177 w 187"/>
                <a:gd name="T5" fmla="*/ 26 h 151"/>
                <a:gd name="T6" fmla="*/ 186 w 187"/>
                <a:gd name="T7" fmla="*/ 53 h 151"/>
                <a:gd name="T8" fmla="*/ 186 w 187"/>
                <a:gd name="T9" fmla="*/ 97 h 151"/>
                <a:gd name="T10" fmla="*/ 177 w 187"/>
                <a:gd name="T11" fmla="*/ 124 h 151"/>
                <a:gd name="T12" fmla="*/ 160 w 187"/>
                <a:gd name="T13" fmla="*/ 132 h 151"/>
                <a:gd name="T14" fmla="*/ 124 w 187"/>
                <a:gd name="T15" fmla="*/ 150 h 151"/>
                <a:gd name="T16" fmla="*/ 0 w 187"/>
                <a:gd name="T17" fmla="*/ 15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51">
                  <a:moveTo>
                    <a:pt x="124" y="0"/>
                  </a:moveTo>
                  <a:lnTo>
                    <a:pt x="160" y="8"/>
                  </a:lnTo>
                  <a:lnTo>
                    <a:pt x="177" y="26"/>
                  </a:lnTo>
                  <a:lnTo>
                    <a:pt x="186" y="53"/>
                  </a:lnTo>
                  <a:lnTo>
                    <a:pt x="186" y="97"/>
                  </a:lnTo>
                  <a:lnTo>
                    <a:pt x="177" y="124"/>
                  </a:lnTo>
                  <a:lnTo>
                    <a:pt x="160" y="132"/>
                  </a:lnTo>
                  <a:lnTo>
                    <a:pt x="124" y="150"/>
                  </a:lnTo>
                  <a:lnTo>
                    <a:pt x="0"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32" name="Freeform 60">
              <a:extLst>
                <a:ext uri="{FF2B5EF4-FFF2-40B4-BE49-F238E27FC236}">
                  <a16:creationId xmlns:a16="http://schemas.microsoft.com/office/drawing/2014/main" id="{364AFA38-C682-4D6A-BB20-EDAC26E172C7}"/>
                </a:ext>
              </a:extLst>
            </p:cNvPr>
            <p:cNvSpPr>
              <a:spLocks noChangeArrowheads="1"/>
            </p:cNvSpPr>
            <p:nvPr/>
          </p:nvSpPr>
          <p:spPr bwMode="auto">
            <a:xfrm>
              <a:off x="1341" y="2609"/>
              <a:ext cx="32" cy="66"/>
            </a:xfrm>
            <a:custGeom>
              <a:avLst/>
              <a:gdLst>
                <a:gd name="T0" fmla="*/ 79 w 142"/>
                <a:gd name="T1" fmla="*/ 0 h 293"/>
                <a:gd name="T2" fmla="*/ 141 w 142"/>
                <a:gd name="T3" fmla="*/ 0 h 293"/>
                <a:gd name="T4" fmla="*/ 79 w 142"/>
                <a:gd name="T5" fmla="*/ 0 h 293"/>
                <a:gd name="T6" fmla="*/ 17 w 142"/>
                <a:gd name="T7" fmla="*/ 17 h 293"/>
                <a:gd name="T8" fmla="*/ 0 w 142"/>
                <a:gd name="T9" fmla="*/ 61 h 293"/>
                <a:gd name="T10" fmla="*/ 0 w 142"/>
                <a:gd name="T11" fmla="*/ 292 h 293"/>
              </a:gdLst>
              <a:ahLst/>
              <a:cxnLst>
                <a:cxn ang="0">
                  <a:pos x="T0" y="T1"/>
                </a:cxn>
                <a:cxn ang="0">
                  <a:pos x="T2" y="T3"/>
                </a:cxn>
                <a:cxn ang="0">
                  <a:pos x="T4" y="T5"/>
                </a:cxn>
                <a:cxn ang="0">
                  <a:pos x="T6" y="T7"/>
                </a:cxn>
                <a:cxn ang="0">
                  <a:pos x="T8" y="T9"/>
                </a:cxn>
                <a:cxn ang="0">
                  <a:pos x="T10" y="T11"/>
                </a:cxn>
              </a:cxnLst>
              <a:rect l="0" t="0" r="r" b="b"/>
              <a:pathLst>
                <a:path w="142" h="293">
                  <a:moveTo>
                    <a:pt x="79" y="0"/>
                  </a:moveTo>
                  <a:lnTo>
                    <a:pt x="141" y="0"/>
                  </a:lnTo>
                  <a:lnTo>
                    <a:pt x="79" y="0"/>
                  </a:lnTo>
                  <a:lnTo>
                    <a:pt x="17" y="17"/>
                  </a:lnTo>
                  <a:lnTo>
                    <a:pt x="0" y="61"/>
                  </a:lnTo>
                  <a:lnTo>
                    <a:pt x="0" y="29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33" name="Line 61">
              <a:extLst>
                <a:ext uri="{FF2B5EF4-FFF2-40B4-BE49-F238E27FC236}">
                  <a16:creationId xmlns:a16="http://schemas.microsoft.com/office/drawing/2014/main" id="{B08D96DF-A6FD-42F1-9DD4-0889F2DEC9AD}"/>
                </a:ext>
              </a:extLst>
            </p:cNvPr>
            <p:cNvSpPr>
              <a:spLocks noChangeShapeType="1"/>
            </p:cNvSpPr>
            <p:nvPr/>
          </p:nvSpPr>
          <p:spPr bwMode="auto">
            <a:xfrm>
              <a:off x="1332" y="2630"/>
              <a:ext cx="2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34" name="Line 62">
              <a:extLst>
                <a:ext uri="{FF2B5EF4-FFF2-40B4-BE49-F238E27FC236}">
                  <a16:creationId xmlns:a16="http://schemas.microsoft.com/office/drawing/2014/main" id="{9DCAB551-9906-417A-8D91-90A4732F26C6}"/>
                </a:ext>
              </a:extLst>
            </p:cNvPr>
            <p:cNvSpPr>
              <a:spLocks noChangeShapeType="1"/>
            </p:cNvSpPr>
            <p:nvPr/>
          </p:nvSpPr>
          <p:spPr bwMode="auto">
            <a:xfrm>
              <a:off x="1399" y="2665"/>
              <a:ext cx="4" cy="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35" name="Freeform 63">
              <a:extLst>
                <a:ext uri="{FF2B5EF4-FFF2-40B4-BE49-F238E27FC236}">
                  <a16:creationId xmlns:a16="http://schemas.microsoft.com/office/drawing/2014/main" id="{15BCF5A4-CB3F-4988-91B4-B5C0079CD48D}"/>
                </a:ext>
              </a:extLst>
            </p:cNvPr>
            <p:cNvSpPr>
              <a:spLocks noChangeArrowheads="1"/>
            </p:cNvSpPr>
            <p:nvPr/>
          </p:nvSpPr>
          <p:spPr bwMode="auto">
            <a:xfrm>
              <a:off x="1367" y="2663"/>
              <a:ext cx="37" cy="42"/>
            </a:xfrm>
            <a:custGeom>
              <a:avLst/>
              <a:gdLst>
                <a:gd name="T0" fmla="*/ 142 w 161"/>
                <a:gd name="T1" fmla="*/ 8 h 187"/>
                <a:gd name="T2" fmla="*/ 107 w 161"/>
                <a:gd name="T3" fmla="*/ 0 h 187"/>
                <a:gd name="T4" fmla="*/ 71 w 161"/>
                <a:gd name="T5" fmla="*/ 0 h 187"/>
                <a:gd name="T6" fmla="*/ 44 w 161"/>
                <a:gd name="T7" fmla="*/ 8 h 187"/>
                <a:gd name="T8" fmla="*/ 17 w 161"/>
                <a:gd name="T9" fmla="*/ 36 h 187"/>
                <a:gd name="T10" fmla="*/ 0 w 161"/>
                <a:gd name="T11" fmla="*/ 80 h 187"/>
                <a:gd name="T12" fmla="*/ 0 w 161"/>
                <a:gd name="T13" fmla="*/ 107 h 187"/>
                <a:gd name="T14" fmla="*/ 17 w 161"/>
                <a:gd name="T15" fmla="*/ 151 h 187"/>
                <a:gd name="T16" fmla="*/ 44 w 161"/>
                <a:gd name="T17" fmla="*/ 168 h 187"/>
                <a:gd name="T18" fmla="*/ 71 w 161"/>
                <a:gd name="T19" fmla="*/ 186 h 187"/>
                <a:gd name="T20" fmla="*/ 107 w 161"/>
                <a:gd name="T21" fmla="*/ 186 h 187"/>
                <a:gd name="T22" fmla="*/ 142 w 161"/>
                <a:gd name="T23" fmla="*/ 168 h 187"/>
                <a:gd name="T24" fmla="*/ 160 w 161"/>
                <a:gd name="T25" fmla="*/ 151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1" h="187">
                  <a:moveTo>
                    <a:pt x="142" y="8"/>
                  </a:moveTo>
                  <a:lnTo>
                    <a:pt x="107" y="0"/>
                  </a:lnTo>
                  <a:lnTo>
                    <a:pt x="71" y="0"/>
                  </a:lnTo>
                  <a:lnTo>
                    <a:pt x="44" y="8"/>
                  </a:lnTo>
                  <a:lnTo>
                    <a:pt x="17" y="36"/>
                  </a:lnTo>
                  <a:lnTo>
                    <a:pt x="0" y="80"/>
                  </a:lnTo>
                  <a:lnTo>
                    <a:pt x="0" y="107"/>
                  </a:lnTo>
                  <a:lnTo>
                    <a:pt x="17" y="151"/>
                  </a:lnTo>
                  <a:lnTo>
                    <a:pt x="44" y="168"/>
                  </a:lnTo>
                  <a:lnTo>
                    <a:pt x="71" y="186"/>
                  </a:lnTo>
                  <a:lnTo>
                    <a:pt x="107" y="186"/>
                  </a:lnTo>
                  <a:lnTo>
                    <a:pt x="142" y="168"/>
                  </a:lnTo>
                  <a:lnTo>
                    <a:pt x="160"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36" name="Line 64">
              <a:extLst>
                <a:ext uri="{FF2B5EF4-FFF2-40B4-BE49-F238E27FC236}">
                  <a16:creationId xmlns:a16="http://schemas.microsoft.com/office/drawing/2014/main" id="{B93AD370-BB24-44E0-92D6-610F48B260E3}"/>
                </a:ext>
              </a:extLst>
            </p:cNvPr>
            <p:cNvSpPr>
              <a:spLocks noChangeShapeType="1"/>
            </p:cNvSpPr>
            <p:nvPr/>
          </p:nvSpPr>
          <p:spPr bwMode="auto">
            <a:xfrm flipV="1">
              <a:off x="1445" y="2608"/>
              <a:ext cx="1" cy="6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37" name="Line 65">
              <a:extLst>
                <a:ext uri="{FF2B5EF4-FFF2-40B4-BE49-F238E27FC236}">
                  <a16:creationId xmlns:a16="http://schemas.microsoft.com/office/drawing/2014/main" id="{D4F7A9AB-07C1-4D14-876D-8541D7CD7775}"/>
                </a:ext>
              </a:extLst>
            </p:cNvPr>
            <p:cNvSpPr>
              <a:spLocks noChangeShapeType="1"/>
            </p:cNvSpPr>
            <p:nvPr/>
          </p:nvSpPr>
          <p:spPr bwMode="auto">
            <a:xfrm>
              <a:off x="1445" y="2674"/>
              <a:ext cx="3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38" name="Freeform 66">
              <a:extLst>
                <a:ext uri="{FF2B5EF4-FFF2-40B4-BE49-F238E27FC236}">
                  <a16:creationId xmlns:a16="http://schemas.microsoft.com/office/drawing/2014/main" id="{707D4F82-2DF0-4F0D-93CE-F79E3383D359}"/>
                </a:ext>
              </a:extLst>
            </p:cNvPr>
            <p:cNvSpPr>
              <a:spLocks noChangeArrowheads="1"/>
            </p:cNvSpPr>
            <p:nvPr/>
          </p:nvSpPr>
          <p:spPr bwMode="auto">
            <a:xfrm>
              <a:off x="1498" y="2630"/>
              <a:ext cx="38" cy="45"/>
            </a:xfrm>
            <a:custGeom>
              <a:avLst/>
              <a:gdLst>
                <a:gd name="T0" fmla="*/ 35 w 169"/>
                <a:gd name="T1" fmla="*/ 17 h 197"/>
                <a:gd name="T2" fmla="*/ 62 w 169"/>
                <a:gd name="T3" fmla="*/ 0 h 197"/>
                <a:gd name="T4" fmla="*/ 35 w 169"/>
                <a:gd name="T5" fmla="*/ 17 h 197"/>
                <a:gd name="T6" fmla="*/ 8 w 169"/>
                <a:gd name="T7" fmla="*/ 44 h 197"/>
                <a:gd name="T8" fmla="*/ 0 w 169"/>
                <a:gd name="T9" fmla="*/ 80 h 197"/>
                <a:gd name="T10" fmla="*/ 0 w 169"/>
                <a:gd name="T11" fmla="*/ 115 h 197"/>
                <a:gd name="T12" fmla="*/ 8 w 169"/>
                <a:gd name="T13" fmla="*/ 151 h 197"/>
                <a:gd name="T14" fmla="*/ 35 w 169"/>
                <a:gd name="T15" fmla="*/ 178 h 197"/>
                <a:gd name="T16" fmla="*/ 62 w 169"/>
                <a:gd name="T17" fmla="*/ 196 h 197"/>
                <a:gd name="T18" fmla="*/ 106 w 169"/>
                <a:gd name="T19" fmla="*/ 196 h 197"/>
                <a:gd name="T20" fmla="*/ 133 w 169"/>
                <a:gd name="T21" fmla="*/ 178 h 197"/>
                <a:gd name="T22" fmla="*/ 159 w 169"/>
                <a:gd name="T23" fmla="*/ 151 h 197"/>
                <a:gd name="T24" fmla="*/ 168 w 169"/>
                <a:gd name="T25" fmla="*/ 115 h 197"/>
                <a:gd name="T26" fmla="*/ 168 w 169"/>
                <a:gd name="T27" fmla="*/ 80 h 197"/>
                <a:gd name="T28" fmla="*/ 159 w 169"/>
                <a:gd name="T29" fmla="*/ 44 h 197"/>
                <a:gd name="T30" fmla="*/ 133 w 169"/>
                <a:gd name="T31" fmla="*/ 17 h 197"/>
                <a:gd name="T32" fmla="*/ 106 w 169"/>
                <a:gd name="T33" fmla="*/ 0 h 197"/>
                <a:gd name="T34" fmla="*/ 62 w 169"/>
                <a:gd name="T35"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97">
                  <a:moveTo>
                    <a:pt x="35" y="17"/>
                  </a:moveTo>
                  <a:lnTo>
                    <a:pt x="62" y="0"/>
                  </a:lnTo>
                  <a:lnTo>
                    <a:pt x="35" y="17"/>
                  </a:lnTo>
                  <a:lnTo>
                    <a:pt x="8" y="44"/>
                  </a:lnTo>
                  <a:lnTo>
                    <a:pt x="0" y="80"/>
                  </a:lnTo>
                  <a:lnTo>
                    <a:pt x="0" y="115"/>
                  </a:lnTo>
                  <a:lnTo>
                    <a:pt x="8" y="151"/>
                  </a:lnTo>
                  <a:lnTo>
                    <a:pt x="35" y="178"/>
                  </a:lnTo>
                  <a:lnTo>
                    <a:pt x="62" y="196"/>
                  </a:lnTo>
                  <a:lnTo>
                    <a:pt x="106" y="196"/>
                  </a:lnTo>
                  <a:lnTo>
                    <a:pt x="133" y="178"/>
                  </a:lnTo>
                  <a:lnTo>
                    <a:pt x="159" y="151"/>
                  </a:lnTo>
                  <a:lnTo>
                    <a:pt x="168" y="115"/>
                  </a:lnTo>
                  <a:lnTo>
                    <a:pt x="168" y="80"/>
                  </a:lnTo>
                  <a:lnTo>
                    <a:pt x="159" y="44"/>
                  </a:lnTo>
                  <a:lnTo>
                    <a:pt x="133" y="17"/>
                  </a:lnTo>
                  <a:lnTo>
                    <a:pt x="106" y="0"/>
                  </a:lnTo>
                  <a:lnTo>
                    <a:pt x="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39" name="Freeform 67">
              <a:extLst>
                <a:ext uri="{FF2B5EF4-FFF2-40B4-BE49-F238E27FC236}">
                  <a16:creationId xmlns:a16="http://schemas.microsoft.com/office/drawing/2014/main" id="{DF425F52-3BF9-4D0B-B966-269E158F0088}"/>
                </a:ext>
              </a:extLst>
            </p:cNvPr>
            <p:cNvSpPr>
              <a:spLocks noChangeArrowheads="1"/>
            </p:cNvSpPr>
            <p:nvPr/>
          </p:nvSpPr>
          <p:spPr bwMode="auto">
            <a:xfrm>
              <a:off x="1555" y="2630"/>
              <a:ext cx="49" cy="45"/>
            </a:xfrm>
            <a:custGeom>
              <a:avLst/>
              <a:gdLst>
                <a:gd name="T0" fmla="*/ 0 w 214"/>
                <a:gd name="T1" fmla="*/ 0 h 197"/>
                <a:gd name="T2" fmla="*/ 53 w 214"/>
                <a:gd name="T3" fmla="*/ 196 h 197"/>
                <a:gd name="T4" fmla="*/ 106 w 214"/>
                <a:gd name="T5" fmla="*/ 0 h 197"/>
                <a:gd name="T6" fmla="*/ 159 w 214"/>
                <a:gd name="T7" fmla="*/ 196 h 197"/>
                <a:gd name="T8" fmla="*/ 213 w 214"/>
                <a:gd name="T9" fmla="*/ 0 h 197"/>
              </a:gdLst>
              <a:ahLst/>
              <a:cxnLst>
                <a:cxn ang="0">
                  <a:pos x="T0" y="T1"/>
                </a:cxn>
                <a:cxn ang="0">
                  <a:pos x="T2" y="T3"/>
                </a:cxn>
                <a:cxn ang="0">
                  <a:pos x="T4" y="T5"/>
                </a:cxn>
                <a:cxn ang="0">
                  <a:pos x="T6" y="T7"/>
                </a:cxn>
                <a:cxn ang="0">
                  <a:pos x="T8" y="T9"/>
                </a:cxn>
              </a:cxnLst>
              <a:rect l="0" t="0" r="r" b="b"/>
              <a:pathLst>
                <a:path w="214" h="197">
                  <a:moveTo>
                    <a:pt x="0" y="0"/>
                  </a:moveTo>
                  <a:lnTo>
                    <a:pt x="53" y="196"/>
                  </a:lnTo>
                  <a:lnTo>
                    <a:pt x="106" y="0"/>
                  </a:lnTo>
                  <a:lnTo>
                    <a:pt x="159" y="196"/>
                  </a:lnTo>
                  <a:lnTo>
                    <a:pt x="21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40" name="Freeform 68">
              <a:extLst>
                <a:ext uri="{FF2B5EF4-FFF2-40B4-BE49-F238E27FC236}">
                  <a16:creationId xmlns:a16="http://schemas.microsoft.com/office/drawing/2014/main" id="{551D4670-155C-4683-8CA3-02747A536C23}"/>
                </a:ext>
              </a:extLst>
            </p:cNvPr>
            <p:cNvSpPr>
              <a:spLocks noChangeArrowheads="1"/>
            </p:cNvSpPr>
            <p:nvPr/>
          </p:nvSpPr>
          <p:spPr bwMode="auto">
            <a:xfrm>
              <a:off x="1907" y="2609"/>
              <a:ext cx="32" cy="66"/>
            </a:xfrm>
            <a:custGeom>
              <a:avLst/>
              <a:gdLst>
                <a:gd name="T0" fmla="*/ 79 w 142"/>
                <a:gd name="T1" fmla="*/ 0 h 293"/>
                <a:gd name="T2" fmla="*/ 141 w 142"/>
                <a:gd name="T3" fmla="*/ 0 h 293"/>
                <a:gd name="T4" fmla="*/ 79 w 142"/>
                <a:gd name="T5" fmla="*/ 0 h 293"/>
                <a:gd name="T6" fmla="*/ 17 w 142"/>
                <a:gd name="T7" fmla="*/ 17 h 293"/>
                <a:gd name="T8" fmla="*/ 0 w 142"/>
                <a:gd name="T9" fmla="*/ 61 h 293"/>
                <a:gd name="T10" fmla="*/ 0 w 142"/>
                <a:gd name="T11" fmla="*/ 292 h 293"/>
              </a:gdLst>
              <a:ahLst/>
              <a:cxnLst>
                <a:cxn ang="0">
                  <a:pos x="T0" y="T1"/>
                </a:cxn>
                <a:cxn ang="0">
                  <a:pos x="T2" y="T3"/>
                </a:cxn>
                <a:cxn ang="0">
                  <a:pos x="T4" y="T5"/>
                </a:cxn>
                <a:cxn ang="0">
                  <a:pos x="T6" y="T7"/>
                </a:cxn>
                <a:cxn ang="0">
                  <a:pos x="T8" y="T9"/>
                </a:cxn>
                <a:cxn ang="0">
                  <a:pos x="T10" y="T11"/>
                </a:cxn>
              </a:cxnLst>
              <a:rect l="0" t="0" r="r" b="b"/>
              <a:pathLst>
                <a:path w="142" h="293">
                  <a:moveTo>
                    <a:pt x="79" y="0"/>
                  </a:moveTo>
                  <a:lnTo>
                    <a:pt x="141" y="0"/>
                  </a:lnTo>
                  <a:lnTo>
                    <a:pt x="79" y="0"/>
                  </a:lnTo>
                  <a:lnTo>
                    <a:pt x="17" y="17"/>
                  </a:lnTo>
                  <a:lnTo>
                    <a:pt x="0" y="61"/>
                  </a:lnTo>
                  <a:lnTo>
                    <a:pt x="0" y="29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41" name="Line 69">
              <a:extLst>
                <a:ext uri="{FF2B5EF4-FFF2-40B4-BE49-F238E27FC236}">
                  <a16:creationId xmlns:a16="http://schemas.microsoft.com/office/drawing/2014/main" id="{4FE1D475-574A-47D1-BEC5-81AB262547CC}"/>
                </a:ext>
              </a:extLst>
            </p:cNvPr>
            <p:cNvSpPr>
              <a:spLocks noChangeShapeType="1"/>
            </p:cNvSpPr>
            <p:nvPr/>
          </p:nvSpPr>
          <p:spPr bwMode="auto">
            <a:xfrm>
              <a:off x="1898" y="2630"/>
              <a:ext cx="2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42" name="Line 70">
              <a:extLst>
                <a:ext uri="{FF2B5EF4-FFF2-40B4-BE49-F238E27FC236}">
                  <a16:creationId xmlns:a16="http://schemas.microsoft.com/office/drawing/2014/main" id="{7188364B-C517-4DC3-8FDE-DF7A9AB41E2A}"/>
                </a:ext>
              </a:extLst>
            </p:cNvPr>
            <p:cNvSpPr>
              <a:spLocks noChangeShapeType="1"/>
            </p:cNvSpPr>
            <p:nvPr/>
          </p:nvSpPr>
          <p:spPr bwMode="auto">
            <a:xfrm>
              <a:off x="1964" y="2665"/>
              <a:ext cx="6" cy="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43" name="Freeform 71">
              <a:extLst>
                <a:ext uri="{FF2B5EF4-FFF2-40B4-BE49-F238E27FC236}">
                  <a16:creationId xmlns:a16="http://schemas.microsoft.com/office/drawing/2014/main" id="{B66276D7-033D-4348-873B-300944CD1B45}"/>
                </a:ext>
              </a:extLst>
            </p:cNvPr>
            <p:cNvSpPr>
              <a:spLocks noChangeArrowheads="1"/>
            </p:cNvSpPr>
            <p:nvPr/>
          </p:nvSpPr>
          <p:spPr bwMode="auto">
            <a:xfrm>
              <a:off x="1933" y="2663"/>
              <a:ext cx="36" cy="42"/>
            </a:xfrm>
            <a:custGeom>
              <a:avLst/>
              <a:gdLst>
                <a:gd name="T0" fmla="*/ 132 w 160"/>
                <a:gd name="T1" fmla="*/ 8 h 187"/>
                <a:gd name="T2" fmla="*/ 106 w 160"/>
                <a:gd name="T3" fmla="*/ 0 h 187"/>
                <a:gd name="T4" fmla="*/ 70 w 160"/>
                <a:gd name="T5" fmla="*/ 0 h 187"/>
                <a:gd name="T6" fmla="*/ 44 w 160"/>
                <a:gd name="T7" fmla="*/ 8 h 187"/>
                <a:gd name="T8" fmla="*/ 17 w 160"/>
                <a:gd name="T9" fmla="*/ 36 h 187"/>
                <a:gd name="T10" fmla="*/ 0 w 160"/>
                <a:gd name="T11" fmla="*/ 80 h 187"/>
                <a:gd name="T12" fmla="*/ 0 w 160"/>
                <a:gd name="T13" fmla="*/ 107 h 187"/>
                <a:gd name="T14" fmla="*/ 17 w 160"/>
                <a:gd name="T15" fmla="*/ 151 h 187"/>
                <a:gd name="T16" fmla="*/ 44 w 160"/>
                <a:gd name="T17" fmla="*/ 168 h 187"/>
                <a:gd name="T18" fmla="*/ 70 w 160"/>
                <a:gd name="T19" fmla="*/ 186 h 187"/>
                <a:gd name="T20" fmla="*/ 106 w 160"/>
                <a:gd name="T21" fmla="*/ 186 h 187"/>
                <a:gd name="T22" fmla="*/ 132 w 160"/>
                <a:gd name="T23" fmla="*/ 168 h 187"/>
                <a:gd name="T24" fmla="*/ 159 w 160"/>
                <a:gd name="T25" fmla="*/ 151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 h="187">
                  <a:moveTo>
                    <a:pt x="132" y="8"/>
                  </a:moveTo>
                  <a:lnTo>
                    <a:pt x="106" y="0"/>
                  </a:lnTo>
                  <a:lnTo>
                    <a:pt x="70" y="0"/>
                  </a:lnTo>
                  <a:lnTo>
                    <a:pt x="44" y="8"/>
                  </a:lnTo>
                  <a:lnTo>
                    <a:pt x="17" y="36"/>
                  </a:lnTo>
                  <a:lnTo>
                    <a:pt x="0" y="80"/>
                  </a:lnTo>
                  <a:lnTo>
                    <a:pt x="0" y="107"/>
                  </a:lnTo>
                  <a:lnTo>
                    <a:pt x="17" y="151"/>
                  </a:lnTo>
                  <a:lnTo>
                    <a:pt x="44" y="168"/>
                  </a:lnTo>
                  <a:lnTo>
                    <a:pt x="70" y="186"/>
                  </a:lnTo>
                  <a:lnTo>
                    <a:pt x="106" y="186"/>
                  </a:lnTo>
                  <a:lnTo>
                    <a:pt x="132" y="168"/>
                  </a:lnTo>
                  <a:lnTo>
                    <a:pt x="159"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44" name="Line 72">
              <a:extLst>
                <a:ext uri="{FF2B5EF4-FFF2-40B4-BE49-F238E27FC236}">
                  <a16:creationId xmlns:a16="http://schemas.microsoft.com/office/drawing/2014/main" id="{8BD6155A-9785-469C-965B-D777D0BA6286}"/>
                </a:ext>
              </a:extLst>
            </p:cNvPr>
            <p:cNvSpPr>
              <a:spLocks noChangeShapeType="1"/>
            </p:cNvSpPr>
            <p:nvPr/>
          </p:nvSpPr>
          <p:spPr bwMode="auto">
            <a:xfrm flipV="1">
              <a:off x="2009" y="2608"/>
              <a:ext cx="1" cy="6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45" name="Line 73">
              <a:extLst>
                <a:ext uri="{FF2B5EF4-FFF2-40B4-BE49-F238E27FC236}">
                  <a16:creationId xmlns:a16="http://schemas.microsoft.com/office/drawing/2014/main" id="{CEF0E5F2-977F-4F39-9762-415CA43523B6}"/>
                </a:ext>
              </a:extLst>
            </p:cNvPr>
            <p:cNvSpPr>
              <a:spLocks noChangeShapeType="1"/>
            </p:cNvSpPr>
            <p:nvPr/>
          </p:nvSpPr>
          <p:spPr bwMode="auto">
            <a:xfrm>
              <a:off x="2053" y="2609"/>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46" name="Line 74">
              <a:extLst>
                <a:ext uri="{FF2B5EF4-FFF2-40B4-BE49-F238E27FC236}">
                  <a16:creationId xmlns:a16="http://schemas.microsoft.com/office/drawing/2014/main" id="{FD1CDFBA-886E-40F2-9606-CBCF6540E8EB}"/>
                </a:ext>
              </a:extLst>
            </p:cNvPr>
            <p:cNvSpPr>
              <a:spLocks noChangeShapeType="1"/>
            </p:cNvSpPr>
            <p:nvPr/>
          </p:nvSpPr>
          <p:spPr bwMode="auto">
            <a:xfrm flipH="1">
              <a:off x="2008" y="2640"/>
              <a:ext cx="4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47" name="Freeform 75">
              <a:extLst>
                <a:ext uri="{FF2B5EF4-FFF2-40B4-BE49-F238E27FC236}">
                  <a16:creationId xmlns:a16="http://schemas.microsoft.com/office/drawing/2014/main" id="{0E876492-E8DB-4F88-9A90-33A0FCE76FE0}"/>
                </a:ext>
              </a:extLst>
            </p:cNvPr>
            <p:cNvSpPr>
              <a:spLocks noChangeArrowheads="1"/>
            </p:cNvSpPr>
            <p:nvPr/>
          </p:nvSpPr>
          <p:spPr bwMode="auto">
            <a:xfrm>
              <a:off x="2077" y="2608"/>
              <a:ext cx="32" cy="32"/>
            </a:xfrm>
            <a:custGeom>
              <a:avLst/>
              <a:gdLst>
                <a:gd name="T0" fmla="*/ 0 w 143"/>
                <a:gd name="T1" fmla="*/ 71 h 143"/>
                <a:gd name="T2" fmla="*/ 93 w 143"/>
                <a:gd name="T3" fmla="*/ 142 h 143"/>
                <a:gd name="T4" fmla="*/ 142 w 143"/>
                <a:gd name="T5" fmla="*/ 71 h 143"/>
                <a:gd name="T6" fmla="*/ 93 w 143"/>
                <a:gd name="T7" fmla="*/ 0 h 143"/>
                <a:gd name="T8" fmla="*/ 0 w 143"/>
                <a:gd name="T9" fmla="*/ 71 h 143"/>
              </a:gdLst>
              <a:ahLst/>
              <a:cxnLst>
                <a:cxn ang="0">
                  <a:pos x="T0" y="T1"/>
                </a:cxn>
                <a:cxn ang="0">
                  <a:pos x="T2" y="T3"/>
                </a:cxn>
                <a:cxn ang="0">
                  <a:pos x="T4" y="T5"/>
                </a:cxn>
                <a:cxn ang="0">
                  <a:pos x="T6" y="T7"/>
                </a:cxn>
                <a:cxn ang="0">
                  <a:pos x="T8" y="T9"/>
                </a:cxn>
              </a:cxnLst>
              <a:rect l="0" t="0" r="r" b="b"/>
              <a:pathLst>
                <a:path w="143" h="143">
                  <a:moveTo>
                    <a:pt x="0" y="71"/>
                  </a:moveTo>
                  <a:lnTo>
                    <a:pt x="93" y="142"/>
                  </a:lnTo>
                  <a:lnTo>
                    <a:pt x="142" y="71"/>
                  </a:lnTo>
                  <a:lnTo>
                    <a:pt x="93" y="0"/>
                  </a:lnTo>
                  <a:lnTo>
                    <a:pt x="0" y="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48" name="Line 76">
              <a:extLst>
                <a:ext uri="{FF2B5EF4-FFF2-40B4-BE49-F238E27FC236}">
                  <a16:creationId xmlns:a16="http://schemas.microsoft.com/office/drawing/2014/main" id="{56532398-9BD5-4420-8866-B5DE67F26F0F}"/>
                </a:ext>
              </a:extLst>
            </p:cNvPr>
            <p:cNvSpPr>
              <a:spLocks noChangeShapeType="1"/>
            </p:cNvSpPr>
            <p:nvPr/>
          </p:nvSpPr>
          <p:spPr bwMode="auto">
            <a:xfrm>
              <a:off x="2082" y="2630"/>
              <a:ext cx="1"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49" name="Line 77">
              <a:extLst>
                <a:ext uri="{FF2B5EF4-FFF2-40B4-BE49-F238E27FC236}">
                  <a16:creationId xmlns:a16="http://schemas.microsoft.com/office/drawing/2014/main" id="{BB353BB3-79C9-4DFA-BF97-A35656FC7A82}"/>
                </a:ext>
              </a:extLst>
            </p:cNvPr>
            <p:cNvSpPr>
              <a:spLocks noChangeShapeType="1"/>
            </p:cNvSpPr>
            <p:nvPr/>
          </p:nvSpPr>
          <p:spPr bwMode="auto">
            <a:xfrm flipV="1">
              <a:off x="2138" y="2630"/>
              <a:ext cx="1" cy="5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50" name="Freeform 78">
              <a:extLst>
                <a:ext uri="{FF2B5EF4-FFF2-40B4-BE49-F238E27FC236}">
                  <a16:creationId xmlns:a16="http://schemas.microsoft.com/office/drawing/2014/main" id="{62E421B1-C984-4837-BC7C-2BFAA30C022B}"/>
                </a:ext>
              </a:extLst>
            </p:cNvPr>
            <p:cNvSpPr>
              <a:spLocks noChangeArrowheads="1"/>
            </p:cNvSpPr>
            <p:nvPr/>
          </p:nvSpPr>
          <p:spPr bwMode="auto">
            <a:xfrm>
              <a:off x="2111" y="2680"/>
              <a:ext cx="32" cy="32"/>
            </a:xfrm>
            <a:custGeom>
              <a:avLst/>
              <a:gdLst>
                <a:gd name="T0" fmla="*/ 142 w 143"/>
                <a:gd name="T1" fmla="*/ 0 h 142"/>
                <a:gd name="T2" fmla="*/ 129 w 143"/>
                <a:gd name="T3" fmla="*/ 70 h 142"/>
                <a:gd name="T4" fmla="*/ 120 w 143"/>
                <a:gd name="T5" fmla="*/ 106 h 142"/>
                <a:gd name="T6" fmla="*/ 75 w 143"/>
                <a:gd name="T7" fmla="*/ 141 h 142"/>
                <a:gd name="T8" fmla="*/ 31 w 143"/>
                <a:gd name="T9" fmla="*/ 141 h 142"/>
                <a:gd name="T10" fmla="*/ 0 w 143"/>
                <a:gd name="T11" fmla="*/ 106 h 142"/>
              </a:gdLst>
              <a:ahLst/>
              <a:cxnLst>
                <a:cxn ang="0">
                  <a:pos x="T0" y="T1"/>
                </a:cxn>
                <a:cxn ang="0">
                  <a:pos x="T2" y="T3"/>
                </a:cxn>
                <a:cxn ang="0">
                  <a:pos x="T4" y="T5"/>
                </a:cxn>
                <a:cxn ang="0">
                  <a:pos x="T6" y="T7"/>
                </a:cxn>
                <a:cxn ang="0">
                  <a:pos x="T8" y="T9"/>
                </a:cxn>
                <a:cxn ang="0">
                  <a:pos x="T10" y="T11"/>
                </a:cxn>
              </a:cxnLst>
              <a:rect l="0" t="0" r="r" b="b"/>
              <a:pathLst>
                <a:path w="143" h="142">
                  <a:moveTo>
                    <a:pt x="142" y="0"/>
                  </a:moveTo>
                  <a:lnTo>
                    <a:pt x="129" y="70"/>
                  </a:lnTo>
                  <a:lnTo>
                    <a:pt x="120" y="106"/>
                  </a:lnTo>
                  <a:lnTo>
                    <a:pt x="75" y="141"/>
                  </a:lnTo>
                  <a:lnTo>
                    <a:pt x="31" y="141"/>
                  </a:lnTo>
                  <a:lnTo>
                    <a:pt x="0"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51" name="Freeform 79">
              <a:extLst>
                <a:ext uri="{FF2B5EF4-FFF2-40B4-BE49-F238E27FC236}">
                  <a16:creationId xmlns:a16="http://schemas.microsoft.com/office/drawing/2014/main" id="{12EE336F-338E-4949-BD08-A1FAA39B0FEB}"/>
                </a:ext>
              </a:extLst>
            </p:cNvPr>
            <p:cNvSpPr>
              <a:spLocks noChangeArrowheads="1"/>
            </p:cNvSpPr>
            <p:nvPr/>
          </p:nvSpPr>
          <p:spPr bwMode="auto">
            <a:xfrm>
              <a:off x="2101" y="2630"/>
              <a:ext cx="36" cy="45"/>
            </a:xfrm>
            <a:custGeom>
              <a:avLst/>
              <a:gdLst>
                <a:gd name="T0" fmla="*/ 159 w 160"/>
                <a:gd name="T1" fmla="*/ 44 h 197"/>
                <a:gd name="T2" fmla="*/ 141 w 160"/>
                <a:gd name="T3" fmla="*/ 17 h 197"/>
                <a:gd name="T4" fmla="*/ 106 w 160"/>
                <a:gd name="T5" fmla="*/ 0 h 197"/>
                <a:gd name="T6" fmla="*/ 70 w 160"/>
                <a:gd name="T7" fmla="*/ 0 h 197"/>
                <a:gd name="T8" fmla="*/ 44 w 160"/>
                <a:gd name="T9" fmla="*/ 17 h 197"/>
                <a:gd name="T10" fmla="*/ 17 w 160"/>
                <a:gd name="T11" fmla="*/ 44 h 197"/>
                <a:gd name="T12" fmla="*/ 0 w 160"/>
                <a:gd name="T13" fmla="*/ 80 h 197"/>
                <a:gd name="T14" fmla="*/ 0 w 160"/>
                <a:gd name="T15" fmla="*/ 115 h 197"/>
                <a:gd name="T16" fmla="*/ 17 w 160"/>
                <a:gd name="T17" fmla="*/ 151 h 197"/>
                <a:gd name="T18" fmla="*/ 44 w 160"/>
                <a:gd name="T19" fmla="*/ 178 h 197"/>
                <a:gd name="T20" fmla="*/ 70 w 160"/>
                <a:gd name="T21" fmla="*/ 196 h 197"/>
                <a:gd name="T22" fmla="*/ 106 w 160"/>
                <a:gd name="T23" fmla="*/ 196 h 197"/>
                <a:gd name="T24" fmla="*/ 141 w 160"/>
                <a:gd name="T25" fmla="*/ 178 h 197"/>
                <a:gd name="T26" fmla="*/ 159 w 160"/>
                <a:gd name="T27" fmla="*/ 15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197">
                  <a:moveTo>
                    <a:pt x="159" y="44"/>
                  </a:moveTo>
                  <a:lnTo>
                    <a:pt x="141" y="17"/>
                  </a:lnTo>
                  <a:lnTo>
                    <a:pt x="106" y="0"/>
                  </a:lnTo>
                  <a:lnTo>
                    <a:pt x="70" y="0"/>
                  </a:lnTo>
                  <a:lnTo>
                    <a:pt x="44" y="17"/>
                  </a:lnTo>
                  <a:lnTo>
                    <a:pt x="17" y="44"/>
                  </a:lnTo>
                  <a:lnTo>
                    <a:pt x="0" y="80"/>
                  </a:lnTo>
                  <a:lnTo>
                    <a:pt x="0" y="115"/>
                  </a:lnTo>
                  <a:lnTo>
                    <a:pt x="17" y="151"/>
                  </a:lnTo>
                  <a:lnTo>
                    <a:pt x="44" y="178"/>
                  </a:lnTo>
                  <a:lnTo>
                    <a:pt x="70" y="196"/>
                  </a:lnTo>
                  <a:lnTo>
                    <a:pt x="106" y="196"/>
                  </a:lnTo>
                  <a:lnTo>
                    <a:pt x="141" y="178"/>
                  </a:lnTo>
                  <a:lnTo>
                    <a:pt x="159"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52" name="Line 80">
              <a:extLst>
                <a:ext uri="{FF2B5EF4-FFF2-40B4-BE49-F238E27FC236}">
                  <a16:creationId xmlns:a16="http://schemas.microsoft.com/office/drawing/2014/main" id="{2EC73C4C-AE0B-4534-9944-EF0A2F4D19BF}"/>
                </a:ext>
              </a:extLst>
            </p:cNvPr>
            <p:cNvSpPr>
              <a:spLocks noChangeShapeType="1"/>
            </p:cNvSpPr>
            <p:nvPr/>
          </p:nvSpPr>
          <p:spPr bwMode="auto">
            <a:xfrm flipV="1">
              <a:off x="2160" y="2608"/>
              <a:ext cx="1" cy="6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53" name="Line 81">
              <a:extLst>
                <a:ext uri="{FF2B5EF4-FFF2-40B4-BE49-F238E27FC236}">
                  <a16:creationId xmlns:a16="http://schemas.microsoft.com/office/drawing/2014/main" id="{3E6C8647-6A23-4781-B04E-69713AA06600}"/>
                </a:ext>
              </a:extLst>
            </p:cNvPr>
            <p:cNvSpPr>
              <a:spLocks noChangeShapeType="1"/>
            </p:cNvSpPr>
            <p:nvPr/>
          </p:nvSpPr>
          <p:spPr bwMode="auto">
            <a:xfrm flipH="1">
              <a:off x="2159" y="2635"/>
              <a:ext cx="12" cy="1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54" name="Freeform 82">
              <a:extLst>
                <a:ext uri="{FF2B5EF4-FFF2-40B4-BE49-F238E27FC236}">
                  <a16:creationId xmlns:a16="http://schemas.microsoft.com/office/drawing/2014/main" id="{A3C60EBC-E38B-4FA4-B72A-12DA5F90CE2E}"/>
                </a:ext>
              </a:extLst>
            </p:cNvPr>
            <p:cNvSpPr>
              <a:spLocks noChangeArrowheads="1"/>
            </p:cNvSpPr>
            <p:nvPr/>
          </p:nvSpPr>
          <p:spPr bwMode="auto">
            <a:xfrm>
              <a:off x="2170" y="2630"/>
              <a:ext cx="32" cy="45"/>
            </a:xfrm>
            <a:custGeom>
              <a:avLst/>
              <a:gdLst>
                <a:gd name="T0" fmla="*/ 0 w 142"/>
                <a:gd name="T1" fmla="*/ 17 h 197"/>
                <a:gd name="T2" fmla="*/ 35 w 142"/>
                <a:gd name="T3" fmla="*/ 0 h 197"/>
                <a:gd name="T4" fmla="*/ 92 w 142"/>
                <a:gd name="T5" fmla="*/ 0 h 197"/>
                <a:gd name="T6" fmla="*/ 115 w 142"/>
                <a:gd name="T7" fmla="*/ 17 h 197"/>
                <a:gd name="T8" fmla="*/ 141 w 142"/>
                <a:gd name="T9" fmla="*/ 62 h 197"/>
                <a:gd name="T10" fmla="*/ 141 w 142"/>
                <a:gd name="T11" fmla="*/ 196 h 197"/>
              </a:gdLst>
              <a:ahLst/>
              <a:cxnLst>
                <a:cxn ang="0">
                  <a:pos x="T0" y="T1"/>
                </a:cxn>
                <a:cxn ang="0">
                  <a:pos x="T2" y="T3"/>
                </a:cxn>
                <a:cxn ang="0">
                  <a:pos x="T4" y="T5"/>
                </a:cxn>
                <a:cxn ang="0">
                  <a:pos x="T6" y="T7"/>
                </a:cxn>
                <a:cxn ang="0">
                  <a:pos x="T8" y="T9"/>
                </a:cxn>
                <a:cxn ang="0">
                  <a:pos x="T10" y="T11"/>
                </a:cxn>
              </a:cxnLst>
              <a:rect l="0" t="0" r="r" b="b"/>
              <a:pathLst>
                <a:path w="142" h="197">
                  <a:moveTo>
                    <a:pt x="0" y="17"/>
                  </a:moveTo>
                  <a:lnTo>
                    <a:pt x="35" y="0"/>
                  </a:lnTo>
                  <a:lnTo>
                    <a:pt x="92" y="0"/>
                  </a:lnTo>
                  <a:lnTo>
                    <a:pt x="115" y="17"/>
                  </a:lnTo>
                  <a:lnTo>
                    <a:pt x="141" y="62"/>
                  </a:lnTo>
                  <a:lnTo>
                    <a:pt x="141" y="19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55" name="Freeform 83">
              <a:extLst>
                <a:ext uri="{FF2B5EF4-FFF2-40B4-BE49-F238E27FC236}">
                  <a16:creationId xmlns:a16="http://schemas.microsoft.com/office/drawing/2014/main" id="{AF79797A-F846-4AD4-9106-8CD050AE6414}"/>
                </a:ext>
              </a:extLst>
            </p:cNvPr>
            <p:cNvSpPr>
              <a:spLocks noChangeArrowheads="1"/>
            </p:cNvSpPr>
            <p:nvPr/>
          </p:nvSpPr>
          <p:spPr bwMode="auto">
            <a:xfrm>
              <a:off x="2277" y="1373"/>
              <a:ext cx="44" cy="64"/>
            </a:xfrm>
            <a:custGeom>
              <a:avLst/>
              <a:gdLst>
                <a:gd name="T0" fmla="*/ 26 w 196"/>
                <a:gd name="T1" fmla="*/ 0 h 284"/>
                <a:gd name="T2" fmla="*/ 177 w 196"/>
                <a:gd name="T3" fmla="*/ 0 h 284"/>
                <a:gd name="T4" fmla="*/ 97 w 196"/>
                <a:gd name="T5" fmla="*/ 105 h 284"/>
                <a:gd name="T6" fmla="*/ 142 w 196"/>
                <a:gd name="T7" fmla="*/ 105 h 284"/>
                <a:gd name="T8" fmla="*/ 168 w 196"/>
                <a:gd name="T9" fmla="*/ 123 h 284"/>
                <a:gd name="T10" fmla="*/ 177 w 196"/>
                <a:gd name="T11" fmla="*/ 141 h 284"/>
                <a:gd name="T12" fmla="*/ 195 w 196"/>
                <a:gd name="T13" fmla="*/ 177 h 284"/>
                <a:gd name="T14" fmla="*/ 195 w 196"/>
                <a:gd name="T15" fmla="*/ 204 h 284"/>
                <a:gd name="T16" fmla="*/ 177 w 196"/>
                <a:gd name="T17" fmla="*/ 248 h 284"/>
                <a:gd name="T18" fmla="*/ 151 w 196"/>
                <a:gd name="T19" fmla="*/ 274 h 284"/>
                <a:gd name="T20" fmla="*/ 115 w 196"/>
                <a:gd name="T21" fmla="*/ 283 h 284"/>
                <a:gd name="T22" fmla="*/ 71 w 196"/>
                <a:gd name="T23" fmla="*/ 283 h 284"/>
                <a:gd name="T24" fmla="*/ 26 w 196"/>
                <a:gd name="T25" fmla="*/ 274 h 284"/>
                <a:gd name="T26" fmla="*/ 17 w 196"/>
                <a:gd name="T27" fmla="*/ 265 h 284"/>
                <a:gd name="T28" fmla="*/ 0 w 196"/>
                <a:gd name="T29" fmla="*/ 23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6" h="284">
                  <a:moveTo>
                    <a:pt x="26" y="0"/>
                  </a:moveTo>
                  <a:lnTo>
                    <a:pt x="177" y="0"/>
                  </a:lnTo>
                  <a:lnTo>
                    <a:pt x="97" y="105"/>
                  </a:lnTo>
                  <a:lnTo>
                    <a:pt x="142" y="105"/>
                  </a:lnTo>
                  <a:lnTo>
                    <a:pt x="168" y="123"/>
                  </a:lnTo>
                  <a:lnTo>
                    <a:pt x="177" y="141"/>
                  </a:lnTo>
                  <a:lnTo>
                    <a:pt x="195" y="177"/>
                  </a:lnTo>
                  <a:lnTo>
                    <a:pt x="195" y="204"/>
                  </a:lnTo>
                  <a:lnTo>
                    <a:pt x="177" y="248"/>
                  </a:lnTo>
                  <a:lnTo>
                    <a:pt x="151" y="274"/>
                  </a:lnTo>
                  <a:lnTo>
                    <a:pt x="115" y="283"/>
                  </a:lnTo>
                  <a:lnTo>
                    <a:pt x="71" y="283"/>
                  </a:lnTo>
                  <a:lnTo>
                    <a:pt x="26" y="274"/>
                  </a:lnTo>
                  <a:lnTo>
                    <a:pt x="17" y="265"/>
                  </a:lnTo>
                  <a:lnTo>
                    <a:pt x="0" y="23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56" name="Line 84">
              <a:extLst>
                <a:ext uri="{FF2B5EF4-FFF2-40B4-BE49-F238E27FC236}">
                  <a16:creationId xmlns:a16="http://schemas.microsoft.com/office/drawing/2014/main" id="{8EB03A0B-50EF-40BD-9CD2-D6DE6B7AE6B5}"/>
                </a:ext>
              </a:extLst>
            </p:cNvPr>
            <p:cNvSpPr>
              <a:spLocks noChangeShapeType="1"/>
            </p:cNvSpPr>
            <p:nvPr/>
          </p:nvSpPr>
          <p:spPr bwMode="auto">
            <a:xfrm flipV="1">
              <a:off x="2397" y="1372"/>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57" name="Freeform 85">
              <a:extLst>
                <a:ext uri="{FF2B5EF4-FFF2-40B4-BE49-F238E27FC236}">
                  <a16:creationId xmlns:a16="http://schemas.microsoft.com/office/drawing/2014/main" id="{61393703-5938-4EB3-AE15-07AA3A10345C}"/>
                </a:ext>
              </a:extLst>
            </p:cNvPr>
            <p:cNvSpPr>
              <a:spLocks noChangeArrowheads="1"/>
            </p:cNvSpPr>
            <p:nvPr/>
          </p:nvSpPr>
          <p:spPr bwMode="auto">
            <a:xfrm>
              <a:off x="2362" y="1396"/>
              <a:ext cx="36" cy="43"/>
            </a:xfrm>
            <a:custGeom>
              <a:avLst/>
              <a:gdLst>
                <a:gd name="T0" fmla="*/ 159 w 160"/>
                <a:gd name="T1" fmla="*/ 44 h 188"/>
                <a:gd name="T2" fmla="*/ 132 w 160"/>
                <a:gd name="T3" fmla="*/ 8 h 188"/>
                <a:gd name="T4" fmla="*/ 106 w 160"/>
                <a:gd name="T5" fmla="*/ 0 h 188"/>
                <a:gd name="T6" fmla="*/ 62 w 160"/>
                <a:gd name="T7" fmla="*/ 0 h 188"/>
                <a:gd name="T8" fmla="*/ 35 w 160"/>
                <a:gd name="T9" fmla="*/ 8 h 188"/>
                <a:gd name="T10" fmla="*/ 8 w 160"/>
                <a:gd name="T11" fmla="*/ 44 h 188"/>
                <a:gd name="T12" fmla="*/ 0 w 160"/>
                <a:gd name="T13" fmla="*/ 80 h 188"/>
                <a:gd name="T14" fmla="*/ 0 w 160"/>
                <a:gd name="T15" fmla="*/ 107 h 188"/>
                <a:gd name="T16" fmla="*/ 8 w 160"/>
                <a:gd name="T17" fmla="*/ 152 h 188"/>
                <a:gd name="T18" fmla="*/ 35 w 160"/>
                <a:gd name="T19" fmla="*/ 178 h 188"/>
                <a:gd name="T20" fmla="*/ 62 w 160"/>
                <a:gd name="T21" fmla="*/ 187 h 188"/>
                <a:gd name="T22" fmla="*/ 106 w 160"/>
                <a:gd name="T23" fmla="*/ 187 h 188"/>
                <a:gd name="T24" fmla="*/ 132 w 160"/>
                <a:gd name="T25" fmla="*/ 178 h 188"/>
                <a:gd name="T26" fmla="*/ 159 w 160"/>
                <a:gd name="T27" fmla="*/ 152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188">
                  <a:moveTo>
                    <a:pt x="159" y="44"/>
                  </a:moveTo>
                  <a:lnTo>
                    <a:pt x="132" y="8"/>
                  </a:lnTo>
                  <a:lnTo>
                    <a:pt x="106" y="0"/>
                  </a:lnTo>
                  <a:lnTo>
                    <a:pt x="62" y="0"/>
                  </a:lnTo>
                  <a:lnTo>
                    <a:pt x="35" y="8"/>
                  </a:lnTo>
                  <a:lnTo>
                    <a:pt x="8" y="44"/>
                  </a:lnTo>
                  <a:lnTo>
                    <a:pt x="0" y="80"/>
                  </a:lnTo>
                  <a:lnTo>
                    <a:pt x="0" y="107"/>
                  </a:lnTo>
                  <a:lnTo>
                    <a:pt x="8" y="152"/>
                  </a:lnTo>
                  <a:lnTo>
                    <a:pt x="35" y="178"/>
                  </a:lnTo>
                  <a:lnTo>
                    <a:pt x="62" y="187"/>
                  </a:lnTo>
                  <a:lnTo>
                    <a:pt x="106" y="187"/>
                  </a:lnTo>
                  <a:lnTo>
                    <a:pt x="132" y="178"/>
                  </a:lnTo>
                  <a:lnTo>
                    <a:pt x="159" y="15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58" name="Freeform 86">
              <a:extLst>
                <a:ext uri="{FF2B5EF4-FFF2-40B4-BE49-F238E27FC236}">
                  <a16:creationId xmlns:a16="http://schemas.microsoft.com/office/drawing/2014/main" id="{2CB052BF-E47D-4ECB-8130-A28DCEB150A5}"/>
                </a:ext>
              </a:extLst>
            </p:cNvPr>
            <p:cNvSpPr>
              <a:spLocks noChangeArrowheads="1"/>
            </p:cNvSpPr>
            <p:nvPr/>
          </p:nvSpPr>
          <p:spPr bwMode="auto">
            <a:xfrm>
              <a:off x="2421" y="1373"/>
              <a:ext cx="42" cy="64"/>
            </a:xfrm>
            <a:custGeom>
              <a:avLst/>
              <a:gdLst>
                <a:gd name="T0" fmla="*/ 0 w 187"/>
                <a:gd name="T1" fmla="*/ 283 h 284"/>
                <a:gd name="T2" fmla="*/ 0 w 187"/>
                <a:gd name="T3" fmla="*/ 0 h 284"/>
                <a:gd name="T4" fmla="*/ 123 w 187"/>
                <a:gd name="T5" fmla="*/ 0 h 284"/>
                <a:gd name="T6" fmla="*/ 159 w 187"/>
                <a:gd name="T7" fmla="*/ 17 h 284"/>
                <a:gd name="T8" fmla="*/ 167 w 187"/>
                <a:gd name="T9" fmla="*/ 26 h 284"/>
                <a:gd name="T10" fmla="*/ 186 w 187"/>
                <a:gd name="T11" fmla="*/ 52 h 284"/>
                <a:gd name="T12" fmla="*/ 186 w 187"/>
                <a:gd name="T13" fmla="*/ 88 h 284"/>
                <a:gd name="T14" fmla="*/ 167 w 187"/>
                <a:gd name="T15" fmla="*/ 105 h 284"/>
                <a:gd name="T16" fmla="*/ 159 w 187"/>
                <a:gd name="T17" fmla="*/ 123 h 284"/>
                <a:gd name="T18" fmla="*/ 123 w 187"/>
                <a:gd name="T19" fmla="*/ 141 h 284"/>
                <a:gd name="T20" fmla="*/ 0 w 187"/>
                <a:gd name="T21" fmla="*/ 141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284">
                  <a:moveTo>
                    <a:pt x="0" y="283"/>
                  </a:moveTo>
                  <a:lnTo>
                    <a:pt x="0" y="0"/>
                  </a:lnTo>
                  <a:lnTo>
                    <a:pt x="123" y="0"/>
                  </a:lnTo>
                  <a:lnTo>
                    <a:pt x="159" y="17"/>
                  </a:lnTo>
                  <a:lnTo>
                    <a:pt x="167" y="26"/>
                  </a:lnTo>
                  <a:lnTo>
                    <a:pt x="186" y="52"/>
                  </a:lnTo>
                  <a:lnTo>
                    <a:pt x="186" y="88"/>
                  </a:lnTo>
                  <a:lnTo>
                    <a:pt x="167" y="105"/>
                  </a:lnTo>
                  <a:lnTo>
                    <a:pt x="159" y="123"/>
                  </a:lnTo>
                  <a:lnTo>
                    <a:pt x="123" y="141"/>
                  </a:lnTo>
                  <a:lnTo>
                    <a:pt x="0"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59" name="Freeform 87">
              <a:extLst>
                <a:ext uri="{FF2B5EF4-FFF2-40B4-BE49-F238E27FC236}">
                  <a16:creationId xmlns:a16="http://schemas.microsoft.com/office/drawing/2014/main" id="{A9DCD91C-E7AE-439A-9F08-DF34CE53A357}"/>
                </a:ext>
              </a:extLst>
            </p:cNvPr>
            <p:cNvSpPr>
              <a:spLocks noChangeArrowheads="1"/>
            </p:cNvSpPr>
            <p:nvPr/>
          </p:nvSpPr>
          <p:spPr bwMode="auto">
            <a:xfrm>
              <a:off x="2421" y="1405"/>
              <a:ext cx="42" cy="32"/>
            </a:xfrm>
            <a:custGeom>
              <a:avLst/>
              <a:gdLst>
                <a:gd name="T0" fmla="*/ 123 w 187"/>
                <a:gd name="T1" fmla="*/ 0 h 143"/>
                <a:gd name="T2" fmla="*/ 159 w 187"/>
                <a:gd name="T3" fmla="*/ 8 h 143"/>
                <a:gd name="T4" fmla="*/ 167 w 187"/>
                <a:gd name="T5" fmla="*/ 17 h 143"/>
                <a:gd name="T6" fmla="*/ 186 w 187"/>
                <a:gd name="T7" fmla="*/ 54 h 143"/>
                <a:gd name="T8" fmla="*/ 186 w 187"/>
                <a:gd name="T9" fmla="*/ 89 h 143"/>
                <a:gd name="T10" fmla="*/ 167 w 187"/>
                <a:gd name="T11" fmla="*/ 124 h 143"/>
                <a:gd name="T12" fmla="*/ 159 w 187"/>
                <a:gd name="T13" fmla="*/ 133 h 143"/>
                <a:gd name="T14" fmla="*/ 123 w 187"/>
                <a:gd name="T15" fmla="*/ 142 h 143"/>
                <a:gd name="T16" fmla="*/ 0 w 187"/>
                <a:gd name="T17" fmla="*/ 14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43">
                  <a:moveTo>
                    <a:pt x="123" y="0"/>
                  </a:moveTo>
                  <a:lnTo>
                    <a:pt x="159" y="8"/>
                  </a:lnTo>
                  <a:lnTo>
                    <a:pt x="167" y="17"/>
                  </a:lnTo>
                  <a:lnTo>
                    <a:pt x="186" y="54"/>
                  </a:lnTo>
                  <a:lnTo>
                    <a:pt x="186" y="89"/>
                  </a:lnTo>
                  <a:lnTo>
                    <a:pt x="167" y="124"/>
                  </a:lnTo>
                  <a:lnTo>
                    <a:pt x="159" y="133"/>
                  </a:lnTo>
                  <a:lnTo>
                    <a:pt x="123" y="142"/>
                  </a:lnTo>
                  <a:lnTo>
                    <a:pt x="0" y="14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60" name="Line 88">
              <a:extLst>
                <a:ext uri="{FF2B5EF4-FFF2-40B4-BE49-F238E27FC236}">
                  <a16:creationId xmlns:a16="http://schemas.microsoft.com/office/drawing/2014/main" id="{D4DA1CDD-9D17-4E89-B875-850724193030}"/>
                </a:ext>
              </a:extLst>
            </p:cNvPr>
            <p:cNvSpPr>
              <a:spLocks noChangeShapeType="1"/>
            </p:cNvSpPr>
            <p:nvPr/>
          </p:nvSpPr>
          <p:spPr bwMode="auto">
            <a:xfrm>
              <a:off x="2141" y="1786"/>
              <a:ext cx="1" cy="2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61" name="Line 89">
              <a:extLst>
                <a:ext uri="{FF2B5EF4-FFF2-40B4-BE49-F238E27FC236}">
                  <a16:creationId xmlns:a16="http://schemas.microsoft.com/office/drawing/2014/main" id="{A08A9D65-93FF-4104-915C-ED55BD45EDB0}"/>
                </a:ext>
              </a:extLst>
            </p:cNvPr>
            <p:cNvSpPr>
              <a:spLocks noChangeShapeType="1"/>
            </p:cNvSpPr>
            <p:nvPr/>
          </p:nvSpPr>
          <p:spPr bwMode="auto">
            <a:xfrm flipV="1">
              <a:off x="2141" y="1251"/>
              <a:ext cx="1" cy="2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62" name="Freeform 90">
              <a:extLst>
                <a:ext uri="{FF2B5EF4-FFF2-40B4-BE49-F238E27FC236}">
                  <a16:creationId xmlns:a16="http://schemas.microsoft.com/office/drawing/2014/main" id="{957D0CF7-79C8-4970-8609-9662F3472600}"/>
                </a:ext>
              </a:extLst>
            </p:cNvPr>
            <p:cNvSpPr>
              <a:spLocks noChangeArrowheads="1"/>
            </p:cNvSpPr>
            <p:nvPr/>
          </p:nvSpPr>
          <p:spPr bwMode="auto">
            <a:xfrm>
              <a:off x="2114" y="1408"/>
              <a:ext cx="56" cy="103"/>
            </a:xfrm>
            <a:custGeom>
              <a:avLst/>
              <a:gdLst>
                <a:gd name="T0" fmla="*/ 247 w 248"/>
                <a:gd name="T1" fmla="*/ 0 h 452"/>
                <a:gd name="T2" fmla="*/ 123 w 248"/>
                <a:gd name="T3" fmla="*/ 451 h 452"/>
                <a:gd name="T4" fmla="*/ 0 w 248"/>
                <a:gd name="T5" fmla="*/ 0 h 452"/>
                <a:gd name="T6" fmla="*/ 35 w 248"/>
                <a:gd name="T7" fmla="*/ 18 h 452"/>
                <a:gd name="T8" fmla="*/ 70 w 248"/>
                <a:gd name="T9" fmla="*/ 36 h 452"/>
                <a:gd name="T10" fmla="*/ 106 w 248"/>
                <a:gd name="T11" fmla="*/ 45 h 452"/>
                <a:gd name="T12" fmla="*/ 141 w 248"/>
                <a:gd name="T13" fmla="*/ 45 h 452"/>
                <a:gd name="T14" fmla="*/ 176 w 248"/>
                <a:gd name="T15" fmla="*/ 36 h 452"/>
                <a:gd name="T16" fmla="*/ 212 w 248"/>
                <a:gd name="T17" fmla="*/ 18 h 452"/>
                <a:gd name="T18" fmla="*/ 247 w 248"/>
                <a:gd name="T19" fmla="*/ 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8" h="452">
                  <a:moveTo>
                    <a:pt x="247" y="0"/>
                  </a:moveTo>
                  <a:lnTo>
                    <a:pt x="123" y="451"/>
                  </a:lnTo>
                  <a:lnTo>
                    <a:pt x="0" y="0"/>
                  </a:lnTo>
                  <a:lnTo>
                    <a:pt x="35" y="18"/>
                  </a:lnTo>
                  <a:lnTo>
                    <a:pt x="70" y="36"/>
                  </a:lnTo>
                  <a:lnTo>
                    <a:pt x="106" y="45"/>
                  </a:lnTo>
                  <a:lnTo>
                    <a:pt x="141" y="45"/>
                  </a:lnTo>
                  <a:lnTo>
                    <a:pt x="176" y="36"/>
                  </a:lnTo>
                  <a:lnTo>
                    <a:pt x="212" y="18"/>
                  </a:lnTo>
                  <a:lnTo>
                    <a:pt x="24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63" name="Freeform 91">
              <a:extLst>
                <a:ext uri="{FF2B5EF4-FFF2-40B4-BE49-F238E27FC236}">
                  <a16:creationId xmlns:a16="http://schemas.microsoft.com/office/drawing/2014/main" id="{433FB1D7-6315-4730-A036-AEBE9EFBDD6A}"/>
                </a:ext>
              </a:extLst>
            </p:cNvPr>
            <p:cNvSpPr>
              <a:spLocks noChangeArrowheads="1"/>
            </p:cNvSpPr>
            <p:nvPr/>
          </p:nvSpPr>
          <p:spPr bwMode="auto">
            <a:xfrm>
              <a:off x="2119" y="1416"/>
              <a:ext cx="44" cy="82"/>
            </a:xfrm>
            <a:custGeom>
              <a:avLst/>
              <a:gdLst>
                <a:gd name="T0" fmla="*/ 195 w 196"/>
                <a:gd name="T1" fmla="*/ 0 h 363"/>
                <a:gd name="T2" fmla="*/ 97 w 196"/>
                <a:gd name="T3" fmla="*/ 362 h 363"/>
                <a:gd name="T4" fmla="*/ 0 w 196"/>
                <a:gd name="T5" fmla="*/ 0 h 363"/>
                <a:gd name="T6" fmla="*/ 35 w 196"/>
                <a:gd name="T7" fmla="*/ 17 h 363"/>
                <a:gd name="T8" fmla="*/ 80 w 196"/>
                <a:gd name="T9" fmla="*/ 26 h 363"/>
                <a:gd name="T10" fmla="*/ 115 w 196"/>
                <a:gd name="T11" fmla="*/ 26 h 363"/>
                <a:gd name="T12" fmla="*/ 160 w 196"/>
                <a:gd name="T13" fmla="*/ 17 h 363"/>
                <a:gd name="T14" fmla="*/ 195 w 196"/>
                <a:gd name="T15" fmla="*/ 0 h 363"/>
                <a:gd name="T16" fmla="*/ 168 w 196"/>
                <a:gd name="T17" fmla="*/ 26 h 363"/>
                <a:gd name="T18" fmla="*/ 97 w 196"/>
                <a:gd name="T19" fmla="*/ 300 h 363"/>
                <a:gd name="T20" fmla="*/ 26 w 196"/>
                <a:gd name="T21" fmla="*/ 26 h 363"/>
                <a:gd name="T22" fmla="*/ 62 w 196"/>
                <a:gd name="T23" fmla="*/ 35 h 363"/>
                <a:gd name="T24" fmla="*/ 97 w 196"/>
                <a:gd name="T25" fmla="*/ 35 h 363"/>
                <a:gd name="T26" fmla="*/ 133 w 196"/>
                <a:gd name="T27" fmla="*/ 35 h 363"/>
                <a:gd name="T28" fmla="*/ 168 w 196"/>
                <a:gd name="T29" fmla="*/ 26 h 363"/>
                <a:gd name="T30" fmla="*/ 151 w 196"/>
                <a:gd name="T31" fmla="*/ 44 h 363"/>
                <a:gd name="T32" fmla="*/ 97 w 196"/>
                <a:gd name="T33" fmla="*/ 238 h 363"/>
                <a:gd name="T34" fmla="*/ 44 w 196"/>
                <a:gd name="T35" fmla="*/ 44 h 363"/>
                <a:gd name="T36" fmla="*/ 80 w 196"/>
                <a:gd name="T37" fmla="*/ 53 h 363"/>
                <a:gd name="T38" fmla="*/ 115 w 196"/>
                <a:gd name="T39" fmla="*/ 53 h 363"/>
                <a:gd name="T40" fmla="*/ 151 w 196"/>
                <a:gd name="T41" fmla="*/ 44 h 363"/>
                <a:gd name="T42" fmla="*/ 133 w 196"/>
                <a:gd name="T43" fmla="*/ 61 h 363"/>
                <a:gd name="T44" fmla="*/ 97 w 196"/>
                <a:gd name="T45" fmla="*/ 185 h 363"/>
                <a:gd name="T46" fmla="*/ 62 w 196"/>
                <a:gd name="T47" fmla="*/ 61 h 363"/>
                <a:gd name="T48" fmla="*/ 133 w 196"/>
                <a:gd name="T49" fmla="*/ 61 h 363"/>
                <a:gd name="T50" fmla="*/ 106 w 196"/>
                <a:gd name="T51" fmla="*/ 79 h 363"/>
                <a:gd name="T52" fmla="*/ 97 w 196"/>
                <a:gd name="T53" fmla="*/ 123 h 363"/>
                <a:gd name="T54" fmla="*/ 88 w 196"/>
                <a:gd name="T55" fmla="*/ 79 h 363"/>
                <a:gd name="T56" fmla="*/ 106 w 196"/>
                <a:gd name="T57" fmla="*/ 79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6" h="363">
                  <a:moveTo>
                    <a:pt x="195" y="0"/>
                  </a:moveTo>
                  <a:lnTo>
                    <a:pt x="97" y="362"/>
                  </a:lnTo>
                  <a:lnTo>
                    <a:pt x="0" y="0"/>
                  </a:lnTo>
                  <a:lnTo>
                    <a:pt x="35" y="17"/>
                  </a:lnTo>
                  <a:lnTo>
                    <a:pt x="80" y="26"/>
                  </a:lnTo>
                  <a:lnTo>
                    <a:pt x="115" y="26"/>
                  </a:lnTo>
                  <a:lnTo>
                    <a:pt x="160" y="17"/>
                  </a:lnTo>
                  <a:lnTo>
                    <a:pt x="195" y="0"/>
                  </a:lnTo>
                  <a:lnTo>
                    <a:pt x="168" y="26"/>
                  </a:lnTo>
                  <a:lnTo>
                    <a:pt x="97" y="300"/>
                  </a:lnTo>
                  <a:lnTo>
                    <a:pt x="26" y="26"/>
                  </a:lnTo>
                  <a:lnTo>
                    <a:pt x="62" y="35"/>
                  </a:lnTo>
                  <a:lnTo>
                    <a:pt x="97" y="35"/>
                  </a:lnTo>
                  <a:lnTo>
                    <a:pt x="133" y="35"/>
                  </a:lnTo>
                  <a:lnTo>
                    <a:pt x="168" y="26"/>
                  </a:lnTo>
                  <a:lnTo>
                    <a:pt x="151" y="44"/>
                  </a:lnTo>
                  <a:lnTo>
                    <a:pt x="97" y="238"/>
                  </a:lnTo>
                  <a:lnTo>
                    <a:pt x="44" y="44"/>
                  </a:lnTo>
                  <a:lnTo>
                    <a:pt x="80" y="53"/>
                  </a:lnTo>
                  <a:lnTo>
                    <a:pt x="115" y="53"/>
                  </a:lnTo>
                  <a:lnTo>
                    <a:pt x="151" y="44"/>
                  </a:lnTo>
                  <a:lnTo>
                    <a:pt x="133" y="61"/>
                  </a:lnTo>
                  <a:lnTo>
                    <a:pt x="97" y="185"/>
                  </a:lnTo>
                  <a:lnTo>
                    <a:pt x="62" y="61"/>
                  </a:lnTo>
                  <a:lnTo>
                    <a:pt x="133" y="61"/>
                  </a:lnTo>
                  <a:lnTo>
                    <a:pt x="106" y="79"/>
                  </a:lnTo>
                  <a:lnTo>
                    <a:pt x="97" y="123"/>
                  </a:lnTo>
                  <a:lnTo>
                    <a:pt x="88" y="79"/>
                  </a:lnTo>
                  <a:lnTo>
                    <a:pt x="106" y="7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64" name="Line 92">
              <a:extLst>
                <a:ext uri="{FF2B5EF4-FFF2-40B4-BE49-F238E27FC236}">
                  <a16:creationId xmlns:a16="http://schemas.microsoft.com/office/drawing/2014/main" id="{BBA22F5A-0BE9-4971-A48A-9FD13B14A60D}"/>
                </a:ext>
              </a:extLst>
            </p:cNvPr>
            <p:cNvSpPr>
              <a:spLocks noChangeShapeType="1"/>
            </p:cNvSpPr>
            <p:nvPr/>
          </p:nvSpPr>
          <p:spPr bwMode="auto">
            <a:xfrm flipH="1">
              <a:off x="2112" y="1785"/>
              <a:ext cx="30" cy="10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65" name="Line 93">
              <a:extLst>
                <a:ext uri="{FF2B5EF4-FFF2-40B4-BE49-F238E27FC236}">
                  <a16:creationId xmlns:a16="http://schemas.microsoft.com/office/drawing/2014/main" id="{E07F75FB-284D-49F3-8745-1A78FD5B32D0}"/>
                </a:ext>
              </a:extLst>
            </p:cNvPr>
            <p:cNvSpPr>
              <a:spLocks noChangeShapeType="1"/>
            </p:cNvSpPr>
            <p:nvPr/>
          </p:nvSpPr>
          <p:spPr bwMode="auto">
            <a:xfrm flipH="1" flipV="1">
              <a:off x="2141" y="1784"/>
              <a:ext cx="30" cy="10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66" name="Line 94">
              <a:extLst>
                <a:ext uri="{FF2B5EF4-FFF2-40B4-BE49-F238E27FC236}">
                  <a16:creationId xmlns:a16="http://schemas.microsoft.com/office/drawing/2014/main" id="{DA31E109-4084-4396-9F4F-6AC79C3AAFBC}"/>
                </a:ext>
              </a:extLst>
            </p:cNvPr>
            <p:cNvSpPr>
              <a:spLocks noChangeShapeType="1"/>
            </p:cNvSpPr>
            <p:nvPr/>
          </p:nvSpPr>
          <p:spPr bwMode="auto">
            <a:xfrm>
              <a:off x="2162" y="1885"/>
              <a:ext cx="8" cy="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67" name="Freeform 95">
              <a:extLst>
                <a:ext uri="{FF2B5EF4-FFF2-40B4-BE49-F238E27FC236}">
                  <a16:creationId xmlns:a16="http://schemas.microsoft.com/office/drawing/2014/main" id="{1AAA4C8A-2FED-48B8-88B0-6E74FF1E9427}"/>
                </a:ext>
              </a:extLst>
            </p:cNvPr>
            <p:cNvSpPr>
              <a:spLocks noChangeArrowheads="1"/>
            </p:cNvSpPr>
            <p:nvPr/>
          </p:nvSpPr>
          <p:spPr bwMode="auto">
            <a:xfrm>
              <a:off x="2114" y="1879"/>
              <a:ext cx="48" cy="32"/>
            </a:xfrm>
            <a:custGeom>
              <a:avLst/>
              <a:gdLst>
                <a:gd name="T0" fmla="*/ 212 w 213"/>
                <a:gd name="T1" fmla="*/ 84 h 143"/>
                <a:gd name="T2" fmla="*/ 177 w 213"/>
                <a:gd name="T3" fmla="*/ 26 h 143"/>
                <a:gd name="T4" fmla="*/ 141 w 213"/>
                <a:gd name="T5" fmla="*/ 0 h 143"/>
                <a:gd name="T6" fmla="*/ 106 w 213"/>
                <a:gd name="T7" fmla="*/ 0 h 143"/>
                <a:gd name="T8" fmla="*/ 70 w 213"/>
                <a:gd name="T9" fmla="*/ 26 h 143"/>
                <a:gd name="T10" fmla="*/ 35 w 213"/>
                <a:gd name="T11" fmla="*/ 84 h 143"/>
                <a:gd name="T12" fmla="*/ 0 w 213"/>
                <a:gd name="T13" fmla="*/ 142 h 143"/>
              </a:gdLst>
              <a:ahLst/>
              <a:cxnLst>
                <a:cxn ang="0">
                  <a:pos x="T0" y="T1"/>
                </a:cxn>
                <a:cxn ang="0">
                  <a:pos x="T2" y="T3"/>
                </a:cxn>
                <a:cxn ang="0">
                  <a:pos x="T4" y="T5"/>
                </a:cxn>
                <a:cxn ang="0">
                  <a:pos x="T6" y="T7"/>
                </a:cxn>
                <a:cxn ang="0">
                  <a:pos x="T8" y="T9"/>
                </a:cxn>
                <a:cxn ang="0">
                  <a:pos x="T10" y="T11"/>
                </a:cxn>
                <a:cxn ang="0">
                  <a:pos x="T12" y="T13"/>
                </a:cxn>
              </a:cxnLst>
              <a:rect l="0" t="0" r="r" b="b"/>
              <a:pathLst>
                <a:path w="213" h="143">
                  <a:moveTo>
                    <a:pt x="212" y="84"/>
                  </a:moveTo>
                  <a:lnTo>
                    <a:pt x="177" y="26"/>
                  </a:lnTo>
                  <a:lnTo>
                    <a:pt x="141" y="0"/>
                  </a:lnTo>
                  <a:lnTo>
                    <a:pt x="106" y="0"/>
                  </a:lnTo>
                  <a:lnTo>
                    <a:pt x="70" y="26"/>
                  </a:lnTo>
                  <a:lnTo>
                    <a:pt x="35" y="84"/>
                  </a:lnTo>
                  <a:lnTo>
                    <a:pt x="0" y="14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68" name="Freeform 96">
              <a:extLst>
                <a:ext uri="{FF2B5EF4-FFF2-40B4-BE49-F238E27FC236}">
                  <a16:creationId xmlns:a16="http://schemas.microsoft.com/office/drawing/2014/main" id="{6FC616AD-2F42-4881-9679-176550F8FEEE}"/>
                </a:ext>
              </a:extLst>
            </p:cNvPr>
            <p:cNvSpPr>
              <a:spLocks noChangeArrowheads="1"/>
            </p:cNvSpPr>
            <p:nvPr/>
          </p:nvSpPr>
          <p:spPr bwMode="auto">
            <a:xfrm>
              <a:off x="2119" y="1800"/>
              <a:ext cx="44" cy="82"/>
            </a:xfrm>
            <a:custGeom>
              <a:avLst/>
              <a:gdLst>
                <a:gd name="T0" fmla="*/ 0 w 196"/>
                <a:gd name="T1" fmla="*/ 362 h 363"/>
                <a:gd name="T2" fmla="*/ 97 w 196"/>
                <a:gd name="T3" fmla="*/ 0 h 363"/>
                <a:gd name="T4" fmla="*/ 195 w 196"/>
                <a:gd name="T5" fmla="*/ 362 h 363"/>
                <a:gd name="T6" fmla="*/ 160 w 196"/>
                <a:gd name="T7" fmla="*/ 344 h 363"/>
                <a:gd name="T8" fmla="*/ 115 w 196"/>
                <a:gd name="T9" fmla="*/ 336 h 363"/>
                <a:gd name="T10" fmla="*/ 80 w 196"/>
                <a:gd name="T11" fmla="*/ 336 h 363"/>
                <a:gd name="T12" fmla="*/ 35 w 196"/>
                <a:gd name="T13" fmla="*/ 344 h 363"/>
                <a:gd name="T14" fmla="*/ 0 w 196"/>
                <a:gd name="T15" fmla="*/ 362 h 363"/>
                <a:gd name="T16" fmla="*/ 26 w 196"/>
                <a:gd name="T17" fmla="*/ 336 h 363"/>
                <a:gd name="T18" fmla="*/ 97 w 196"/>
                <a:gd name="T19" fmla="*/ 61 h 363"/>
                <a:gd name="T20" fmla="*/ 168 w 196"/>
                <a:gd name="T21" fmla="*/ 336 h 363"/>
                <a:gd name="T22" fmla="*/ 133 w 196"/>
                <a:gd name="T23" fmla="*/ 327 h 363"/>
                <a:gd name="T24" fmla="*/ 97 w 196"/>
                <a:gd name="T25" fmla="*/ 327 h 363"/>
                <a:gd name="T26" fmla="*/ 62 w 196"/>
                <a:gd name="T27" fmla="*/ 327 h 363"/>
                <a:gd name="T28" fmla="*/ 26 w 196"/>
                <a:gd name="T29" fmla="*/ 336 h 363"/>
                <a:gd name="T30" fmla="*/ 44 w 196"/>
                <a:gd name="T31" fmla="*/ 309 h 363"/>
                <a:gd name="T32" fmla="*/ 97 w 196"/>
                <a:gd name="T33" fmla="*/ 114 h 363"/>
                <a:gd name="T34" fmla="*/ 151 w 196"/>
                <a:gd name="T35" fmla="*/ 309 h 363"/>
                <a:gd name="T36" fmla="*/ 115 w 196"/>
                <a:gd name="T37" fmla="*/ 309 h 363"/>
                <a:gd name="T38" fmla="*/ 80 w 196"/>
                <a:gd name="T39" fmla="*/ 309 h 363"/>
                <a:gd name="T40" fmla="*/ 44 w 196"/>
                <a:gd name="T41" fmla="*/ 309 h 363"/>
                <a:gd name="T42" fmla="*/ 62 w 196"/>
                <a:gd name="T43" fmla="*/ 291 h 363"/>
                <a:gd name="T44" fmla="*/ 97 w 196"/>
                <a:gd name="T45" fmla="*/ 176 h 363"/>
                <a:gd name="T46" fmla="*/ 133 w 196"/>
                <a:gd name="T47" fmla="*/ 291 h 363"/>
                <a:gd name="T48" fmla="*/ 62 w 196"/>
                <a:gd name="T49" fmla="*/ 291 h 363"/>
                <a:gd name="T50" fmla="*/ 88 w 196"/>
                <a:gd name="T51" fmla="*/ 274 h 363"/>
                <a:gd name="T52" fmla="*/ 97 w 196"/>
                <a:gd name="T53" fmla="*/ 238 h 363"/>
                <a:gd name="T54" fmla="*/ 106 w 196"/>
                <a:gd name="T55" fmla="*/ 274 h 363"/>
                <a:gd name="T56" fmla="*/ 88 w 196"/>
                <a:gd name="T57" fmla="*/ 27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6" h="363">
                  <a:moveTo>
                    <a:pt x="0" y="362"/>
                  </a:moveTo>
                  <a:lnTo>
                    <a:pt x="97" y="0"/>
                  </a:lnTo>
                  <a:lnTo>
                    <a:pt x="195" y="362"/>
                  </a:lnTo>
                  <a:lnTo>
                    <a:pt x="160" y="344"/>
                  </a:lnTo>
                  <a:lnTo>
                    <a:pt x="115" y="336"/>
                  </a:lnTo>
                  <a:lnTo>
                    <a:pt x="80" y="336"/>
                  </a:lnTo>
                  <a:lnTo>
                    <a:pt x="35" y="344"/>
                  </a:lnTo>
                  <a:lnTo>
                    <a:pt x="0" y="362"/>
                  </a:lnTo>
                  <a:lnTo>
                    <a:pt x="26" y="336"/>
                  </a:lnTo>
                  <a:lnTo>
                    <a:pt x="97" y="61"/>
                  </a:lnTo>
                  <a:lnTo>
                    <a:pt x="168" y="336"/>
                  </a:lnTo>
                  <a:lnTo>
                    <a:pt x="133" y="327"/>
                  </a:lnTo>
                  <a:lnTo>
                    <a:pt x="97" y="327"/>
                  </a:lnTo>
                  <a:lnTo>
                    <a:pt x="62" y="327"/>
                  </a:lnTo>
                  <a:lnTo>
                    <a:pt x="26" y="336"/>
                  </a:lnTo>
                  <a:lnTo>
                    <a:pt x="44" y="309"/>
                  </a:lnTo>
                  <a:lnTo>
                    <a:pt x="97" y="114"/>
                  </a:lnTo>
                  <a:lnTo>
                    <a:pt x="151" y="309"/>
                  </a:lnTo>
                  <a:lnTo>
                    <a:pt x="115" y="309"/>
                  </a:lnTo>
                  <a:lnTo>
                    <a:pt x="80" y="309"/>
                  </a:lnTo>
                  <a:lnTo>
                    <a:pt x="44" y="309"/>
                  </a:lnTo>
                  <a:lnTo>
                    <a:pt x="62" y="291"/>
                  </a:lnTo>
                  <a:lnTo>
                    <a:pt x="97" y="176"/>
                  </a:lnTo>
                  <a:lnTo>
                    <a:pt x="133" y="291"/>
                  </a:lnTo>
                  <a:lnTo>
                    <a:pt x="62" y="291"/>
                  </a:lnTo>
                  <a:lnTo>
                    <a:pt x="88" y="274"/>
                  </a:lnTo>
                  <a:lnTo>
                    <a:pt x="97" y="238"/>
                  </a:lnTo>
                  <a:lnTo>
                    <a:pt x="106" y="274"/>
                  </a:lnTo>
                  <a:lnTo>
                    <a:pt x="88" y="27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69" name="Freeform 97">
              <a:extLst>
                <a:ext uri="{FF2B5EF4-FFF2-40B4-BE49-F238E27FC236}">
                  <a16:creationId xmlns:a16="http://schemas.microsoft.com/office/drawing/2014/main" id="{CCF3E3DB-5F10-432E-A71E-6CC4A1BC6934}"/>
                </a:ext>
              </a:extLst>
            </p:cNvPr>
            <p:cNvSpPr>
              <a:spLocks noChangeArrowheads="1"/>
            </p:cNvSpPr>
            <p:nvPr/>
          </p:nvSpPr>
          <p:spPr bwMode="auto">
            <a:xfrm>
              <a:off x="2187" y="2289"/>
              <a:ext cx="42" cy="64"/>
            </a:xfrm>
            <a:custGeom>
              <a:avLst/>
              <a:gdLst>
                <a:gd name="T0" fmla="*/ 0 w 187"/>
                <a:gd name="T1" fmla="*/ 283 h 284"/>
                <a:gd name="T2" fmla="*/ 0 w 187"/>
                <a:gd name="T3" fmla="*/ 0 h 284"/>
                <a:gd name="T4" fmla="*/ 124 w 187"/>
                <a:gd name="T5" fmla="*/ 0 h 284"/>
                <a:gd name="T6" fmla="*/ 168 w 187"/>
                <a:gd name="T7" fmla="*/ 8 h 284"/>
                <a:gd name="T8" fmla="*/ 177 w 187"/>
                <a:gd name="T9" fmla="*/ 26 h 284"/>
                <a:gd name="T10" fmla="*/ 186 w 187"/>
                <a:gd name="T11" fmla="*/ 53 h 284"/>
                <a:gd name="T12" fmla="*/ 186 w 187"/>
                <a:gd name="T13" fmla="*/ 79 h 284"/>
                <a:gd name="T14" fmla="*/ 177 w 187"/>
                <a:gd name="T15" fmla="*/ 106 h 284"/>
                <a:gd name="T16" fmla="*/ 168 w 187"/>
                <a:gd name="T17" fmla="*/ 115 h 284"/>
                <a:gd name="T18" fmla="*/ 124 w 187"/>
                <a:gd name="T19" fmla="*/ 132 h 284"/>
                <a:gd name="T20" fmla="*/ 0 w 187"/>
                <a:gd name="T21" fmla="*/ 13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284">
                  <a:moveTo>
                    <a:pt x="0" y="283"/>
                  </a:moveTo>
                  <a:lnTo>
                    <a:pt x="0" y="0"/>
                  </a:lnTo>
                  <a:lnTo>
                    <a:pt x="124" y="0"/>
                  </a:lnTo>
                  <a:lnTo>
                    <a:pt x="168" y="8"/>
                  </a:lnTo>
                  <a:lnTo>
                    <a:pt x="177" y="26"/>
                  </a:lnTo>
                  <a:lnTo>
                    <a:pt x="186" y="53"/>
                  </a:lnTo>
                  <a:lnTo>
                    <a:pt x="186" y="79"/>
                  </a:lnTo>
                  <a:lnTo>
                    <a:pt x="177" y="106"/>
                  </a:lnTo>
                  <a:lnTo>
                    <a:pt x="168" y="115"/>
                  </a:lnTo>
                  <a:lnTo>
                    <a:pt x="124" y="132"/>
                  </a:lnTo>
                  <a:lnTo>
                    <a:pt x="0"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70" name="Freeform 98">
              <a:extLst>
                <a:ext uri="{FF2B5EF4-FFF2-40B4-BE49-F238E27FC236}">
                  <a16:creationId xmlns:a16="http://schemas.microsoft.com/office/drawing/2014/main" id="{A85C3872-A3C2-40DA-9AA4-074448E76708}"/>
                </a:ext>
              </a:extLst>
            </p:cNvPr>
            <p:cNvSpPr>
              <a:spLocks noChangeArrowheads="1"/>
            </p:cNvSpPr>
            <p:nvPr/>
          </p:nvSpPr>
          <p:spPr bwMode="auto">
            <a:xfrm>
              <a:off x="2187" y="2321"/>
              <a:ext cx="42" cy="34"/>
            </a:xfrm>
            <a:custGeom>
              <a:avLst/>
              <a:gdLst>
                <a:gd name="T0" fmla="*/ 124 w 187"/>
                <a:gd name="T1" fmla="*/ 0 h 152"/>
                <a:gd name="T2" fmla="*/ 168 w 187"/>
                <a:gd name="T3" fmla="*/ 8 h 152"/>
                <a:gd name="T4" fmla="*/ 177 w 187"/>
                <a:gd name="T5" fmla="*/ 26 h 152"/>
                <a:gd name="T6" fmla="*/ 186 w 187"/>
                <a:gd name="T7" fmla="*/ 53 h 152"/>
                <a:gd name="T8" fmla="*/ 186 w 187"/>
                <a:gd name="T9" fmla="*/ 97 h 152"/>
                <a:gd name="T10" fmla="*/ 177 w 187"/>
                <a:gd name="T11" fmla="*/ 124 h 152"/>
                <a:gd name="T12" fmla="*/ 168 w 187"/>
                <a:gd name="T13" fmla="*/ 132 h 152"/>
                <a:gd name="T14" fmla="*/ 124 w 187"/>
                <a:gd name="T15" fmla="*/ 151 h 152"/>
                <a:gd name="T16" fmla="*/ 0 w 187"/>
                <a:gd name="T17" fmla="*/ 15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52">
                  <a:moveTo>
                    <a:pt x="124" y="0"/>
                  </a:moveTo>
                  <a:lnTo>
                    <a:pt x="168" y="8"/>
                  </a:lnTo>
                  <a:lnTo>
                    <a:pt x="177" y="26"/>
                  </a:lnTo>
                  <a:lnTo>
                    <a:pt x="186" y="53"/>
                  </a:lnTo>
                  <a:lnTo>
                    <a:pt x="186" y="97"/>
                  </a:lnTo>
                  <a:lnTo>
                    <a:pt x="177" y="124"/>
                  </a:lnTo>
                  <a:lnTo>
                    <a:pt x="168" y="132"/>
                  </a:lnTo>
                  <a:lnTo>
                    <a:pt x="124" y="151"/>
                  </a:lnTo>
                  <a:lnTo>
                    <a:pt x="0"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71" name="Freeform 99">
              <a:extLst>
                <a:ext uri="{FF2B5EF4-FFF2-40B4-BE49-F238E27FC236}">
                  <a16:creationId xmlns:a16="http://schemas.microsoft.com/office/drawing/2014/main" id="{F3BD1BEF-15E2-43D8-9D60-6C8CBDD2AC24}"/>
                </a:ext>
              </a:extLst>
            </p:cNvPr>
            <p:cNvSpPr>
              <a:spLocks noChangeArrowheads="1"/>
            </p:cNvSpPr>
            <p:nvPr/>
          </p:nvSpPr>
          <p:spPr bwMode="auto">
            <a:xfrm>
              <a:off x="2250" y="2309"/>
              <a:ext cx="36" cy="44"/>
            </a:xfrm>
            <a:custGeom>
              <a:avLst/>
              <a:gdLst>
                <a:gd name="T0" fmla="*/ 159 w 160"/>
                <a:gd name="T1" fmla="*/ 195 h 196"/>
                <a:gd name="T2" fmla="*/ 159 w 160"/>
                <a:gd name="T3" fmla="*/ 0 h 196"/>
                <a:gd name="T4" fmla="*/ 159 w 160"/>
                <a:gd name="T5" fmla="*/ 44 h 196"/>
                <a:gd name="T6" fmla="*/ 132 w 160"/>
                <a:gd name="T7" fmla="*/ 17 h 196"/>
                <a:gd name="T8" fmla="*/ 115 w 160"/>
                <a:gd name="T9" fmla="*/ 0 h 196"/>
                <a:gd name="T10" fmla="*/ 70 w 160"/>
                <a:gd name="T11" fmla="*/ 0 h 196"/>
                <a:gd name="T12" fmla="*/ 44 w 160"/>
                <a:gd name="T13" fmla="*/ 17 h 196"/>
                <a:gd name="T14" fmla="*/ 17 w 160"/>
                <a:gd name="T15" fmla="*/ 44 h 196"/>
                <a:gd name="T16" fmla="*/ 0 w 160"/>
                <a:gd name="T17" fmla="*/ 80 h 196"/>
                <a:gd name="T18" fmla="*/ 0 w 160"/>
                <a:gd name="T19" fmla="*/ 106 h 196"/>
                <a:gd name="T20" fmla="*/ 17 w 160"/>
                <a:gd name="T21" fmla="*/ 151 h 196"/>
                <a:gd name="T22" fmla="*/ 44 w 160"/>
                <a:gd name="T23" fmla="*/ 177 h 196"/>
                <a:gd name="T24" fmla="*/ 70 w 160"/>
                <a:gd name="T25" fmla="*/ 195 h 196"/>
                <a:gd name="T26" fmla="*/ 115 w 160"/>
                <a:gd name="T27" fmla="*/ 195 h 196"/>
                <a:gd name="T28" fmla="*/ 132 w 160"/>
                <a:gd name="T29" fmla="*/ 177 h 196"/>
                <a:gd name="T30" fmla="*/ 159 w 160"/>
                <a:gd name="T31" fmla="*/ 15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96">
                  <a:moveTo>
                    <a:pt x="159" y="195"/>
                  </a:moveTo>
                  <a:lnTo>
                    <a:pt x="159" y="0"/>
                  </a:lnTo>
                  <a:lnTo>
                    <a:pt x="159" y="44"/>
                  </a:lnTo>
                  <a:lnTo>
                    <a:pt x="132" y="17"/>
                  </a:lnTo>
                  <a:lnTo>
                    <a:pt x="115" y="0"/>
                  </a:lnTo>
                  <a:lnTo>
                    <a:pt x="70" y="0"/>
                  </a:lnTo>
                  <a:lnTo>
                    <a:pt x="44" y="17"/>
                  </a:lnTo>
                  <a:lnTo>
                    <a:pt x="17" y="44"/>
                  </a:lnTo>
                  <a:lnTo>
                    <a:pt x="0" y="80"/>
                  </a:lnTo>
                  <a:lnTo>
                    <a:pt x="0" y="106"/>
                  </a:lnTo>
                  <a:lnTo>
                    <a:pt x="17" y="151"/>
                  </a:lnTo>
                  <a:lnTo>
                    <a:pt x="44" y="177"/>
                  </a:lnTo>
                  <a:lnTo>
                    <a:pt x="70" y="195"/>
                  </a:lnTo>
                  <a:lnTo>
                    <a:pt x="115" y="195"/>
                  </a:lnTo>
                  <a:lnTo>
                    <a:pt x="132" y="177"/>
                  </a:lnTo>
                  <a:lnTo>
                    <a:pt x="159"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72" name="Line 100">
              <a:extLst>
                <a:ext uri="{FF2B5EF4-FFF2-40B4-BE49-F238E27FC236}">
                  <a16:creationId xmlns:a16="http://schemas.microsoft.com/office/drawing/2014/main" id="{14553896-A8EB-4C2D-9BE8-2410963F1ED8}"/>
                </a:ext>
              </a:extLst>
            </p:cNvPr>
            <p:cNvSpPr>
              <a:spLocks noChangeShapeType="1"/>
            </p:cNvSpPr>
            <p:nvPr/>
          </p:nvSpPr>
          <p:spPr bwMode="auto">
            <a:xfrm flipV="1">
              <a:off x="2307" y="2308"/>
              <a:ext cx="1" cy="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73" name="Freeform 101">
              <a:extLst>
                <a:ext uri="{FF2B5EF4-FFF2-40B4-BE49-F238E27FC236}">
                  <a16:creationId xmlns:a16="http://schemas.microsoft.com/office/drawing/2014/main" id="{1E64832F-A2FA-4931-A7E4-831A43B3EE93}"/>
                </a:ext>
              </a:extLst>
            </p:cNvPr>
            <p:cNvSpPr>
              <a:spLocks noChangeArrowheads="1"/>
            </p:cNvSpPr>
            <p:nvPr/>
          </p:nvSpPr>
          <p:spPr bwMode="auto">
            <a:xfrm>
              <a:off x="2309" y="2309"/>
              <a:ext cx="34" cy="44"/>
            </a:xfrm>
            <a:custGeom>
              <a:avLst/>
              <a:gdLst>
                <a:gd name="T0" fmla="*/ 0 w 151"/>
                <a:gd name="T1" fmla="*/ 53 h 196"/>
                <a:gd name="T2" fmla="*/ 44 w 151"/>
                <a:gd name="T3" fmla="*/ 17 h 196"/>
                <a:gd name="T4" fmla="*/ 70 w 151"/>
                <a:gd name="T5" fmla="*/ 0 h 196"/>
                <a:gd name="T6" fmla="*/ 106 w 151"/>
                <a:gd name="T7" fmla="*/ 0 h 196"/>
                <a:gd name="T8" fmla="*/ 132 w 151"/>
                <a:gd name="T9" fmla="*/ 17 h 196"/>
                <a:gd name="T10" fmla="*/ 150 w 151"/>
                <a:gd name="T11" fmla="*/ 53 h 196"/>
                <a:gd name="T12" fmla="*/ 150 w 151"/>
                <a:gd name="T13" fmla="*/ 195 h 196"/>
              </a:gdLst>
              <a:ahLst/>
              <a:cxnLst>
                <a:cxn ang="0">
                  <a:pos x="T0" y="T1"/>
                </a:cxn>
                <a:cxn ang="0">
                  <a:pos x="T2" y="T3"/>
                </a:cxn>
                <a:cxn ang="0">
                  <a:pos x="T4" y="T5"/>
                </a:cxn>
                <a:cxn ang="0">
                  <a:pos x="T6" y="T7"/>
                </a:cxn>
                <a:cxn ang="0">
                  <a:pos x="T8" y="T9"/>
                </a:cxn>
                <a:cxn ang="0">
                  <a:pos x="T10" y="T11"/>
                </a:cxn>
                <a:cxn ang="0">
                  <a:pos x="T12" y="T13"/>
                </a:cxn>
              </a:cxnLst>
              <a:rect l="0" t="0" r="r" b="b"/>
              <a:pathLst>
                <a:path w="151" h="196">
                  <a:moveTo>
                    <a:pt x="0" y="53"/>
                  </a:moveTo>
                  <a:lnTo>
                    <a:pt x="44" y="17"/>
                  </a:lnTo>
                  <a:lnTo>
                    <a:pt x="70" y="0"/>
                  </a:lnTo>
                  <a:lnTo>
                    <a:pt x="106" y="0"/>
                  </a:lnTo>
                  <a:lnTo>
                    <a:pt x="132" y="17"/>
                  </a:lnTo>
                  <a:lnTo>
                    <a:pt x="150" y="53"/>
                  </a:lnTo>
                  <a:lnTo>
                    <a:pt x="150" y="19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74" name="Line 102">
              <a:extLst>
                <a:ext uri="{FF2B5EF4-FFF2-40B4-BE49-F238E27FC236}">
                  <a16:creationId xmlns:a16="http://schemas.microsoft.com/office/drawing/2014/main" id="{1D6EBEC6-2E48-4A31-BA28-BF7D6AD7B58A}"/>
                </a:ext>
              </a:extLst>
            </p:cNvPr>
            <p:cNvSpPr>
              <a:spLocks noChangeShapeType="1"/>
            </p:cNvSpPr>
            <p:nvPr/>
          </p:nvSpPr>
          <p:spPr bwMode="auto">
            <a:xfrm flipV="1">
              <a:off x="2404" y="2288"/>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75" name="Freeform 103">
              <a:extLst>
                <a:ext uri="{FF2B5EF4-FFF2-40B4-BE49-F238E27FC236}">
                  <a16:creationId xmlns:a16="http://schemas.microsoft.com/office/drawing/2014/main" id="{5B7D552E-678C-4807-B579-BA58C2BA1B0A}"/>
                </a:ext>
              </a:extLst>
            </p:cNvPr>
            <p:cNvSpPr>
              <a:spLocks noChangeArrowheads="1"/>
            </p:cNvSpPr>
            <p:nvPr/>
          </p:nvSpPr>
          <p:spPr bwMode="auto">
            <a:xfrm>
              <a:off x="2367" y="2309"/>
              <a:ext cx="38" cy="44"/>
            </a:xfrm>
            <a:custGeom>
              <a:avLst/>
              <a:gdLst>
                <a:gd name="T0" fmla="*/ 168 w 169"/>
                <a:gd name="T1" fmla="*/ 44 h 196"/>
                <a:gd name="T2" fmla="*/ 141 w 169"/>
                <a:gd name="T3" fmla="*/ 17 h 196"/>
                <a:gd name="T4" fmla="*/ 115 w 169"/>
                <a:gd name="T5" fmla="*/ 0 h 196"/>
                <a:gd name="T6" fmla="*/ 70 w 169"/>
                <a:gd name="T7" fmla="*/ 0 h 196"/>
                <a:gd name="T8" fmla="*/ 44 w 169"/>
                <a:gd name="T9" fmla="*/ 17 h 196"/>
                <a:gd name="T10" fmla="*/ 17 w 169"/>
                <a:gd name="T11" fmla="*/ 44 h 196"/>
                <a:gd name="T12" fmla="*/ 0 w 169"/>
                <a:gd name="T13" fmla="*/ 80 h 196"/>
                <a:gd name="T14" fmla="*/ 0 w 169"/>
                <a:gd name="T15" fmla="*/ 106 h 196"/>
                <a:gd name="T16" fmla="*/ 17 w 169"/>
                <a:gd name="T17" fmla="*/ 151 h 196"/>
                <a:gd name="T18" fmla="*/ 44 w 169"/>
                <a:gd name="T19" fmla="*/ 177 h 196"/>
                <a:gd name="T20" fmla="*/ 70 w 169"/>
                <a:gd name="T21" fmla="*/ 195 h 196"/>
                <a:gd name="T22" fmla="*/ 115 w 169"/>
                <a:gd name="T23" fmla="*/ 195 h 196"/>
                <a:gd name="T24" fmla="*/ 141 w 169"/>
                <a:gd name="T25" fmla="*/ 177 h 196"/>
                <a:gd name="T26" fmla="*/ 168 w 169"/>
                <a:gd name="T27" fmla="*/ 15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96">
                  <a:moveTo>
                    <a:pt x="168" y="44"/>
                  </a:moveTo>
                  <a:lnTo>
                    <a:pt x="141" y="17"/>
                  </a:lnTo>
                  <a:lnTo>
                    <a:pt x="115" y="0"/>
                  </a:lnTo>
                  <a:lnTo>
                    <a:pt x="70" y="0"/>
                  </a:lnTo>
                  <a:lnTo>
                    <a:pt x="44" y="17"/>
                  </a:lnTo>
                  <a:lnTo>
                    <a:pt x="17" y="44"/>
                  </a:lnTo>
                  <a:lnTo>
                    <a:pt x="0" y="80"/>
                  </a:lnTo>
                  <a:lnTo>
                    <a:pt x="0" y="106"/>
                  </a:lnTo>
                  <a:lnTo>
                    <a:pt x="17" y="151"/>
                  </a:lnTo>
                  <a:lnTo>
                    <a:pt x="44" y="177"/>
                  </a:lnTo>
                  <a:lnTo>
                    <a:pt x="70" y="195"/>
                  </a:lnTo>
                  <a:lnTo>
                    <a:pt x="115" y="195"/>
                  </a:lnTo>
                  <a:lnTo>
                    <a:pt x="141" y="177"/>
                  </a:lnTo>
                  <a:lnTo>
                    <a:pt x="168"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76" name="Freeform 104">
              <a:extLst>
                <a:ext uri="{FF2B5EF4-FFF2-40B4-BE49-F238E27FC236}">
                  <a16:creationId xmlns:a16="http://schemas.microsoft.com/office/drawing/2014/main" id="{46AB5855-CBE5-49E8-9544-9F4266DBEF1B}"/>
                </a:ext>
              </a:extLst>
            </p:cNvPr>
            <p:cNvSpPr>
              <a:spLocks noChangeArrowheads="1"/>
            </p:cNvSpPr>
            <p:nvPr/>
          </p:nvSpPr>
          <p:spPr bwMode="auto">
            <a:xfrm>
              <a:off x="2466" y="2289"/>
              <a:ext cx="44" cy="64"/>
            </a:xfrm>
            <a:custGeom>
              <a:avLst/>
              <a:gdLst>
                <a:gd name="T0" fmla="*/ 0 w 196"/>
                <a:gd name="T1" fmla="*/ 283 h 284"/>
                <a:gd name="T2" fmla="*/ 0 w 196"/>
                <a:gd name="T3" fmla="*/ 0 h 284"/>
                <a:gd name="T4" fmla="*/ 124 w 196"/>
                <a:gd name="T5" fmla="*/ 0 h 284"/>
                <a:gd name="T6" fmla="*/ 168 w 196"/>
                <a:gd name="T7" fmla="*/ 8 h 284"/>
                <a:gd name="T8" fmla="*/ 186 w 196"/>
                <a:gd name="T9" fmla="*/ 26 h 284"/>
                <a:gd name="T10" fmla="*/ 195 w 196"/>
                <a:gd name="T11" fmla="*/ 53 h 284"/>
                <a:gd name="T12" fmla="*/ 195 w 196"/>
                <a:gd name="T13" fmla="*/ 88 h 284"/>
                <a:gd name="T14" fmla="*/ 186 w 196"/>
                <a:gd name="T15" fmla="*/ 115 h 284"/>
                <a:gd name="T16" fmla="*/ 168 w 196"/>
                <a:gd name="T17" fmla="*/ 132 h 284"/>
                <a:gd name="T18" fmla="*/ 124 w 196"/>
                <a:gd name="T19" fmla="*/ 141 h 284"/>
                <a:gd name="T20" fmla="*/ 0 w 196"/>
                <a:gd name="T21" fmla="*/ 141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 h="284">
                  <a:moveTo>
                    <a:pt x="0" y="283"/>
                  </a:moveTo>
                  <a:lnTo>
                    <a:pt x="0" y="0"/>
                  </a:lnTo>
                  <a:lnTo>
                    <a:pt x="124" y="0"/>
                  </a:lnTo>
                  <a:lnTo>
                    <a:pt x="168" y="8"/>
                  </a:lnTo>
                  <a:lnTo>
                    <a:pt x="186" y="26"/>
                  </a:lnTo>
                  <a:lnTo>
                    <a:pt x="195" y="53"/>
                  </a:lnTo>
                  <a:lnTo>
                    <a:pt x="195" y="88"/>
                  </a:lnTo>
                  <a:lnTo>
                    <a:pt x="186" y="115"/>
                  </a:lnTo>
                  <a:lnTo>
                    <a:pt x="168" y="132"/>
                  </a:lnTo>
                  <a:lnTo>
                    <a:pt x="124" y="141"/>
                  </a:lnTo>
                  <a:lnTo>
                    <a:pt x="0"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77" name="Line 105">
              <a:extLst>
                <a:ext uri="{FF2B5EF4-FFF2-40B4-BE49-F238E27FC236}">
                  <a16:creationId xmlns:a16="http://schemas.microsoft.com/office/drawing/2014/main" id="{6C2C766D-F64D-49F1-A185-1AD0FE8C3203}"/>
                </a:ext>
              </a:extLst>
            </p:cNvPr>
            <p:cNvSpPr>
              <a:spLocks noChangeShapeType="1"/>
            </p:cNvSpPr>
            <p:nvPr/>
          </p:nvSpPr>
          <p:spPr bwMode="auto">
            <a:xfrm>
              <a:off x="2568" y="2309"/>
              <a:ext cx="1"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78" name="Freeform 106">
              <a:extLst>
                <a:ext uri="{FF2B5EF4-FFF2-40B4-BE49-F238E27FC236}">
                  <a16:creationId xmlns:a16="http://schemas.microsoft.com/office/drawing/2014/main" id="{97C74FA4-C806-42B9-8C53-61F629F262F6}"/>
                </a:ext>
              </a:extLst>
            </p:cNvPr>
            <p:cNvSpPr>
              <a:spLocks noChangeArrowheads="1"/>
            </p:cNvSpPr>
            <p:nvPr/>
          </p:nvSpPr>
          <p:spPr bwMode="auto">
            <a:xfrm>
              <a:off x="2532" y="2309"/>
              <a:ext cx="36" cy="44"/>
            </a:xfrm>
            <a:custGeom>
              <a:avLst/>
              <a:gdLst>
                <a:gd name="T0" fmla="*/ 159 w 160"/>
                <a:gd name="T1" fmla="*/ 44 h 196"/>
                <a:gd name="T2" fmla="*/ 132 w 160"/>
                <a:gd name="T3" fmla="*/ 17 h 196"/>
                <a:gd name="T4" fmla="*/ 106 w 160"/>
                <a:gd name="T5" fmla="*/ 0 h 196"/>
                <a:gd name="T6" fmla="*/ 70 w 160"/>
                <a:gd name="T7" fmla="*/ 0 h 196"/>
                <a:gd name="T8" fmla="*/ 35 w 160"/>
                <a:gd name="T9" fmla="*/ 17 h 196"/>
                <a:gd name="T10" fmla="*/ 8 w 160"/>
                <a:gd name="T11" fmla="*/ 44 h 196"/>
                <a:gd name="T12" fmla="*/ 0 w 160"/>
                <a:gd name="T13" fmla="*/ 80 h 196"/>
                <a:gd name="T14" fmla="*/ 0 w 160"/>
                <a:gd name="T15" fmla="*/ 106 h 196"/>
                <a:gd name="T16" fmla="*/ 8 w 160"/>
                <a:gd name="T17" fmla="*/ 151 h 196"/>
                <a:gd name="T18" fmla="*/ 35 w 160"/>
                <a:gd name="T19" fmla="*/ 177 h 196"/>
                <a:gd name="T20" fmla="*/ 70 w 160"/>
                <a:gd name="T21" fmla="*/ 195 h 196"/>
                <a:gd name="T22" fmla="*/ 106 w 160"/>
                <a:gd name="T23" fmla="*/ 195 h 196"/>
                <a:gd name="T24" fmla="*/ 132 w 160"/>
                <a:gd name="T25" fmla="*/ 177 h 196"/>
                <a:gd name="T26" fmla="*/ 159 w 160"/>
                <a:gd name="T27" fmla="*/ 15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196">
                  <a:moveTo>
                    <a:pt x="159" y="44"/>
                  </a:moveTo>
                  <a:lnTo>
                    <a:pt x="132" y="17"/>
                  </a:lnTo>
                  <a:lnTo>
                    <a:pt x="106" y="0"/>
                  </a:lnTo>
                  <a:lnTo>
                    <a:pt x="70" y="0"/>
                  </a:lnTo>
                  <a:lnTo>
                    <a:pt x="35" y="17"/>
                  </a:lnTo>
                  <a:lnTo>
                    <a:pt x="8" y="44"/>
                  </a:lnTo>
                  <a:lnTo>
                    <a:pt x="0" y="80"/>
                  </a:lnTo>
                  <a:lnTo>
                    <a:pt x="0" y="106"/>
                  </a:lnTo>
                  <a:lnTo>
                    <a:pt x="8" y="151"/>
                  </a:lnTo>
                  <a:lnTo>
                    <a:pt x="35" y="177"/>
                  </a:lnTo>
                  <a:lnTo>
                    <a:pt x="70" y="195"/>
                  </a:lnTo>
                  <a:lnTo>
                    <a:pt x="106" y="195"/>
                  </a:lnTo>
                  <a:lnTo>
                    <a:pt x="132" y="177"/>
                  </a:lnTo>
                  <a:lnTo>
                    <a:pt x="159"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79" name="Freeform 107">
              <a:extLst>
                <a:ext uri="{FF2B5EF4-FFF2-40B4-BE49-F238E27FC236}">
                  <a16:creationId xmlns:a16="http://schemas.microsoft.com/office/drawing/2014/main" id="{F982D62E-D086-4A05-8625-DC047A279534}"/>
                </a:ext>
              </a:extLst>
            </p:cNvPr>
            <p:cNvSpPr>
              <a:spLocks noChangeArrowheads="1"/>
            </p:cNvSpPr>
            <p:nvPr/>
          </p:nvSpPr>
          <p:spPr bwMode="auto">
            <a:xfrm>
              <a:off x="2591" y="2309"/>
              <a:ext cx="34" cy="44"/>
            </a:xfrm>
            <a:custGeom>
              <a:avLst/>
              <a:gdLst>
                <a:gd name="T0" fmla="*/ 151 w 152"/>
                <a:gd name="T1" fmla="*/ 44 h 196"/>
                <a:gd name="T2" fmla="*/ 133 w 152"/>
                <a:gd name="T3" fmla="*/ 17 h 196"/>
                <a:gd name="T4" fmla="*/ 98 w 152"/>
                <a:gd name="T5" fmla="*/ 0 h 196"/>
                <a:gd name="T6" fmla="*/ 53 w 152"/>
                <a:gd name="T7" fmla="*/ 0 h 196"/>
                <a:gd name="T8" fmla="*/ 8 w 152"/>
                <a:gd name="T9" fmla="*/ 17 h 196"/>
                <a:gd name="T10" fmla="*/ 0 w 152"/>
                <a:gd name="T11" fmla="*/ 44 h 196"/>
                <a:gd name="T12" fmla="*/ 8 w 152"/>
                <a:gd name="T13" fmla="*/ 71 h 196"/>
                <a:gd name="T14" fmla="*/ 44 w 152"/>
                <a:gd name="T15" fmla="*/ 80 h 196"/>
                <a:gd name="T16" fmla="*/ 106 w 152"/>
                <a:gd name="T17" fmla="*/ 97 h 196"/>
                <a:gd name="T18" fmla="*/ 133 w 152"/>
                <a:gd name="T19" fmla="*/ 106 h 196"/>
                <a:gd name="T20" fmla="*/ 151 w 152"/>
                <a:gd name="T21" fmla="*/ 142 h 196"/>
                <a:gd name="T22" fmla="*/ 151 w 152"/>
                <a:gd name="T23" fmla="*/ 151 h 196"/>
                <a:gd name="T24" fmla="*/ 133 w 152"/>
                <a:gd name="T25" fmla="*/ 177 h 196"/>
                <a:gd name="T26" fmla="*/ 98 w 152"/>
                <a:gd name="T27" fmla="*/ 195 h 196"/>
                <a:gd name="T28" fmla="*/ 53 w 152"/>
                <a:gd name="T29" fmla="*/ 195 h 196"/>
                <a:gd name="T30" fmla="*/ 8 w 152"/>
                <a:gd name="T31" fmla="*/ 177 h 196"/>
                <a:gd name="T32" fmla="*/ 0 w 152"/>
                <a:gd name="T33" fmla="*/ 15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2" h="196">
                  <a:moveTo>
                    <a:pt x="151" y="44"/>
                  </a:moveTo>
                  <a:lnTo>
                    <a:pt x="133" y="17"/>
                  </a:lnTo>
                  <a:lnTo>
                    <a:pt x="98" y="0"/>
                  </a:lnTo>
                  <a:lnTo>
                    <a:pt x="53" y="0"/>
                  </a:lnTo>
                  <a:lnTo>
                    <a:pt x="8" y="17"/>
                  </a:lnTo>
                  <a:lnTo>
                    <a:pt x="0" y="44"/>
                  </a:lnTo>
                  <a:lnTo>
                    <a:pt x="8" y="71"/>
                  </a:lnTo>
                  <a:lnTo>
                    <a:pt x="44" y="80"/>
                  </a:lnTo>
                  <a:lnTo>
                    <a:pt x="106" y="97"/>
                  </a:lnTo>
                  <a:lnTo>
                    <a:pt x="133" y="106"/>
                  </a:lnTo>
                  <a:lnTo>
                    <a:pt x="151" y="142"/>
                  </a:lnTo>
                  <a:lnTo>
                    <a:pt x="151" y="151"/>
                  </a:lnTo>
                  <a:lnTo>
                    <a:pt x="133" y="177"/>
                  </a:lnTo>
                  <a:lnTo>
                    <a:pt x="98" y="195"/>
                  </a:lnTo>
                  <a:lnTo>
                    <a:pt x="53" y="195"/>
                  </a:lnTo>
                  <a:lnTo>
                    <a:pt x="8" y="177"/>
                  </a:lnTo>
                  <a:lnTo>
                    <a:pt x="0"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780" name="Freeform 108">
              <a:extLst>
                <a:ext uri="{FF2B5EF4-FFF2-40B4-BE49-F238E27FC236}">
                  <a16:creationId xmlns:a16="http://schemas.microsoft.com/office/drawing/2014/main" id="{5C3FBF94-8A22-4064-B97E-002E7E900F4E}"/>
                </a:ext>
              </a:extLst>
            </p:cNvPr>
            <p:cNvSpPr>
              <a:spLocks noChangeArrowheads="1"/>
            </p:cNvSpPr>
            <p:nvPr/>
          </p:nvSpPr>
          <p:spPr bwMode="auto">
            <a:xfrm>
              <a:off x="2643" y="2309"/>
              <a:ext cx="34" cy="44"/>
            </a:xfrm>
            <a:custGeom>
              <a:avLst/>
              <a:gdLst>
                <a:gd name="T0" fmla="*/ 150 w 151"/>
                <a:gd name="T1" fmla="*/ 44 h 196"/>
                <a:gd name="T2" fmla="*/ 132 w 151"/>
                <a:gd name="T3" fmla="*/ 17 h 196"/>
                <a:gd name="T4" fmla="*/ 88 w 151"/>
                <a:gd name="T5" fmla="*/ 0 h 196"/>
                <a:gd name="T6" fmla="*/ 53 w 151"/>
                <a:gd name="T7" fmla="*/ 0 h 196"/>
                <a:gd name="T8" fmla="*/ 8 w 151"/>
                <a:gd name="T9" fmla="*/ 17 h 196"/>
                <a:gd name="T10" fmla="*/ 0 w 151"/>
                <a:gd name="T11" fmla="*/ 44 h 196"/>
                <a:gd name="T12" fmla="*/ 8 w 151"/>
                <a:gd name="T13" fmla="*/ 71 h 196"/>
                <a:gd name="T14" fmla="*/ 35 w 151"/>
                <a:gd name="T15" fmla="*/ 80 h 196"/>
                <a:gd name="T16" fmla="*/ 106 w 151"/>
                <a:gd name="T17" fmla="*/ 97 h 196"/>
                <a:gd name="T18" fmla="*/ 132 w 151"/>
                <a:gd name="T19" fmla="*/ 106 h 196"/>
                <a:gd name="T20" fmla="*/ 150 w 151"/>
                <a:gd name="T21" fmla="*/ 142 h 196"/>
                <a:gd name="T22" fmla="*/ 150 w 151"/>
                <a:gd name="T23" fmla="*/ 151 h 196"/>
                <a:gd name="T24" fmla="*/ 132 w 151"/>
                <a:gd name="T25" fmla="*/ 177 h 196"/>
                <a:gd name="T26" fmla="*/ 88 w 151"/>
                <a:gd name="T27" fmla="*/ 195 h 196"/>
                <a:gd name="T28" fmla="*/ 53 w 151"/>
                <a:gd name="T29" fmla="*/ 195 h 196"/>
                <a:gd name="T30" fmla="*/ 8 w 151"/>
                <a:gd name="T31" fmla="*/ 177 h 196"/>
                <a:gd name="T32" fmla="*/ 0 w 151"/>
                <a:gd name="T33" fmla="*/ 15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 h="196">
                  <a:moveTo>
                    <a:pt x="150" y="44"/>
                  </a:moveTo>
                  <a:lnTo>
                    <a:pt x="132" y="17"/>
                  </a:lnTo>
                  <a:lnTo>
                    <a:pt x="88" y="0"/>
                  </a:lnTo>
                  <a:lnTo>
                    <a:pt x="53" y="0"/>
                  </a:lnTo>
                  <a:lnTo>
                    <a:pt x="8" y="17"/>
                  </a:lnTo>
                  <a:lnTo>
                    <a:pt x="0" y="44"/>
                  </a:lnTo>
                  <a:lnTo>
                    <a:pt x="8" y="71"/>
                  </a:lnTo>
                  <a:lnTo>
                    <a:pt x="35" y="80"/>
                  </a:lnTo>
                  <a:lnTo>
                    <a:pt x="106" y="97"/>
                  </a:lnTo>
                  <a:lnTo>
                    <a:pt x="132" y="106"/>
                  </a:lnTo>
                  <a:lnTo>
                    <a:pt x="150" y="142"/>
                  </a:lnTo>
                  <a:lnTo>
                    <a:pt x="150" y="151"/>
                  </a:lnTo>
                  <a:lnTo>
                    <a:pt x="132" y="177"/>
                  </a:lnTo>
                  <a:lnTo>
                    <a:pt x="88" y="195"/>
                  </a:lnTo>
                  <a:lnTo>
                    <a:pt x="53" y="195"/>
                  </a:lnTo>
                  <a:lnTo>
                    <a:pt x="8" y="177"/>
                  </a:lnTo>
                  <a:lnTo>
                    <a:pt x="0"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8781" name="Text Box 109">
            <a:extLst>
              <a:ext uri="{FF2B5EF4-FFF2-40B4-BE49-F238E27FC236}">
                <a16:creationId xmlns:a16="http://schemas.microsoft.com/office/drawing/2014/main" id="{DEAB9924-6606-440B-BED7-DDA265A0DF66}"/>
              </a:ext>
            </a:extLst>
          </p:cNvPr>
          <p:cNvSpPr txBox="1">
            <a:spLocks noChangeArrowheads="1"/>
          </p:cNvSpPr>
          <p:nvPr/>
        </p:nvSpPr>
        <p:spPr bwMode="auto">
          <a:xfrm>
            <a:off x="4749800" y="1330325"/>
            <a:ext cx="3786188"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200">
                <a:solidFill>
                  <a:srgbClr val="333333"/>
                </a:solidFill>
                <a:latin typeface="Tahoma" panose="020B0604030504040204" pitchFamily="34" charset="0"/>
              </a:rPr>
              <a:t>A band-pass filter blocks RF energy above and below certain limits.</a:t>
            </a:r>
          </a:p>
        </p:txBody>
      </p:sp>
      <p:pic>
        <p:nvPicPr>
          <p:cNvPr id="28782" name="Picture 110">
            <a:extLst>
              <a:ext uri="{FF2B5EF4-FFF2-40B4-BE49-F238E27FC236}">
                <a16:creationId xmlns:a16="http://schemas.microsoft.com/office/drawing/2014/main" id="{018E0C06-4173-4A46-9477-04C67F91AD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288" y="4618038"/>
            <a:ext cx="3230562" cy="19494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28783" name="Text Box 111">
            <a:extLst>
              <a:ext uri="{FF2B5EF4-FFF2-40B4-BE49-F238E27FC236}">
                <a16:creationId xmlns:a16="http://schemas.microsoft.com/office/drawing/2014/main" id="{A1884924-DD99-4D46-A1F0-60D7D214A56F}"/>
              </a:ext>
            </a:extLst>
          </p:cNvPr>
          <p:cNvSpPr txBox="1">
            <a:spLocks noChangeArrowheads="1"/>
          </p:cNvSpPr>
          <p:nvPr/>
        </p:nvSpPr>
        <p:spPr bwMode="auto">
          <a:xfrm>
            <a:off x="5337175" y="4910138"/>
            <a:ext cx="2540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Band Pass Filter Switched In</a:t>
            </a:r>
          </a:p>
        </p:txBody>
      </p:sp>
      <p:sp>
        <p:nvSpPr>
          <p:cNvPr id="28784" name="Text Box 112">
            <a:extLst>
              <a:ext uri="{FF2B5EF4-FFF2-40B4-BE49-F238E27FC236}">
                <a16:creationId xmlns:a16="http://schemas.microsoft.com/office/drawing/2014/main" id="{F4F538D2-217D-4EB1-8418-3D197B7A760A}"/>
              </a:ext>
            </a:extLst>
          </p:cNvPr>
          <p:cNvSpPr txBox="1">
            <a:spLocks noChangeArrowheads="1"/>
          </p:cNvSpPr>
          <p:nvPr/>
        </p:nvSpPr>
        <p:spPr bwMode="auto">
          <a:xfrm>
            <a:off x="5507038" y="6130925"/>
            <a:ext cx="134461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No Filter</a:t>
            </a:r>
          </a:p>
        </p:txBody>
      </p:sp>
      <p:sp>
        <p:nvSpPr>
          <p:cNvPr id="28785" name="Line 113">
            <a:extLst>
              <a:ext uri="{FF2B5EF4-FFF2-40B4-BE49-F238E27FC236}">
                <a16:creationId xmlns:a16="http://schemas.microsoft.com/office/drawing/2014/main" id="{597C547B-F92F-48CD-8083-78277D94974E}"/>
              </a:ext>
            </a:extLst>
          </p:cNvPr>
          <p:cNvSpPr>
            <a:spLocks noChangeShapeType="1"/>
          </p:cNvSpPr>
          <p:nvPr/>
        </p:nvSpPr>
        <p:spPr bwMode="auto">
          <a:xfrm flipH="1" flipV="1">
            <a:off x="4418013" y="5041900"/>
            <a:ext cx="858837" cy="762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786" name="Line 114">
            <a:extLst>
              <a:ext uri="{FF2B5EF4-FFF2-40B4-BE49-F238E27FC236}">
                <a16:creationId xmlns:a16="http://schemas.microsoft.com/office/drawing/2014/main" id="{00F279DE-A6B5-4CB1-A2CF-5CEC0F039228}"/>
              </a:ext>
            </a:extLst>
          </p:cNvPr>
          <p:cNvSpPr>
            <a:spLocks noChangeShapeType="1"/>
          </p:cNvSpPr>
          <p:nvPr/>
        </p:nvSpPr>
        <p:spPr bwMode="auto">
          <a:xfrm flipH="1">
            <a:off x="4406900" y="5459413"/>
            <a:ext cx="979488" cy="24447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787" name="Line 115">
            <a:extLst>
              <a:ext uri="{FF2B5EF4-FFF2-40B4-BE49-F238E27FC236}">
                <a16:creationId xmlns:a16="http://schemas.microsoft.com/office/drawing/2014/main" id="{BA0409D4-BFAA-4248-A53D-BD3211AB2949}"/>
              </a:ext>
            </a:extLst>
          </p:cNvPr>
          <p:cNvSpPr>
            <a:spLocks noChangeShapeType="1"/>
          </p:cNvSpPr>
          <p:nvPr/>
        </p:nvSpPr>
        <p:spPr bwMode="auto">
          <a:xfrm flipH="1">
            <a:off x="4430713" y="6350000"/>
            <a:ext cx="1077912" cy="7302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788" name="Text Box 116">
            <a:extLst>
              <a:ext uri="{FF2B5EF4-FFF2-40B4-BE49-F238E27FC236}">
                <a16:creationId xmlns:a16="http://schemas.microsoft.com/office/drawing/2014/main" id="{7352E7E2-A8D7-430D-B31A-6F5C859B03F5}"/>
              </a:ext>
            </a:extLst>
          </p:cNvPr>
          <p:cNvSpPr txBox="1">
            <a:spLocks noChangeArrowheads="1"/>
          </p:cNvSpPr>
          <p:nvPr/>
        </p:nvSpPr>
        <p:spPr bwMode="auto">
          <a:xfrm>
            <a:off x="4983163" y="2576513"/>
            <a:ext cx="3713162"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200">
                <a:solidFill>
                  <a:srgbClr val="333333"/>
                </a:solidFill>
                <a:latin typeface="Tahoma" panose="020B0604030504040204" pitchFamily="34" charset="0"/>
              </a:rPr>
              <a:t>A band-pass filter may be used to block interference from a strong transmitter on a frequency near your operating frequency.</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7" name="Rectangle 1">
            <a:extLst>
              <a:ext uri="{FF2B5EF4-FFF2-40B4-BE49-F238E27FC236}">
                <a16:creationId xmlns:a16="http://schemas.microsoft.com/office/drawing/2014/main" id="{B3FE3915-99D9-4E45-BE72-AB9B3539C3C1}"/>
              </a:ext>
            </a:extLst>
          </p:cNvPr>
          <p:cNvSpPr>
            <a:spLocks noGrp="1" noChangeArrowheads="1"/>
          </p:cNvSpPr>
          <p:nvPr>
            <p:ph type="title" idx="4294967295"/>
          </p:nvPr>
        </p:nvSpPr>
        <p:spPr>
          <a:xfrm>
            <a:off x="246063" y="930275"/>
            <a:ext cx="85090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Other Interference / Signal Problems</a:t>
            </a:r>
          </a:p>
        </p:txBody>
      </p:sp>
      <p:sp>
        <p:nvSpPr>
          <p:cNvPr id="29698" name="Rectangle 2">
            <a:extLst>
              <a:ext uri="{FF2B5EF4-FFF2-40B4-BE49-F238E27FC236}">
                <a16:creationId xmlns:a16="http://schemas.microsoft.com/office/drawing/2014/main" id="{1B6281B9-8807-47BD-820A-61CD46F1B3DB}"/>
              </a:ext>
            </a:extLst>
          </p:cNvPr>
          <p:cNvSpPr>
            <a:spLocks noGrp="1" noChangeArrowheads="1"/>
          </p:cNvSpPr>
          <p:nvPr>
            <p:ph type="body" idx="4294967295"/>
          </p:nvPr>
        </p:nvSpPr>
        <p:spPr>
          <a:xfrm>
            <a:off x="685800" y="2147888"/>
            <a:ext cx="7772400" cy="4114800"/>
          </a:xfrm>
          <a:ln/>
        </p:spPr>
        <p:txBody>
          <a:bodyPr/>
          <a:lstStyle/>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Many telephones are not equipped with interference protection and may receive strong radio signals.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Spurious radiation from a hand-held transceiver could interfere with other signals on a frequency near yours.</a:t>
            </a:r>
          </a:p>
          <a:p>
            <a:pPr>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A bad filter capacitor in a power supply can cause buzzing or hum on a transmitted signal.</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anim calcmode="lin" valueType="num">
                                      <p:cBhvr>
                                        <p:cTn id="7" dur="500" fill="hold"/>
                                        <p:tgtEl>
                                          <p:spTgt spid="29698">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29698">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9698">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29698">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29698">
                                            <p:txEl>
                                              <p:pRg st="1" end="1"/>
                                            </p:txEl>
                                          </p:spTgt>
                                        </p:tgtEl>
                                        <p:attrNameLst>
                                          <p:attrName>style.visibility</p:attrName>
                                        </p:attrNameLst>
                                      </p:cBhvr>
                                      <p:to>
                                        <p:strVal val="visible"/>
                                      </p:to>
                                    </p:set>
                                    <p:anim calcmode="lin" valueType="num">
                                      <p:cBhvr>
                                        <p:cTn id="15" dur="500" fill="hold"/>
                                        <p:tgtEl>
                                          <p:spTgt spid="29698">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29698">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29698">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29698">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29698">
                                            <p:txEl>
                                              <p:pRg st="2" end="2"/>
                                            </p:txEl>
                                          </p:spTgt>
                                        </p:tgtEl>
                                        <p:attrNameLst>
                                          <p:attrName>style.visibility</p:attrName>
                                        </p:attrNameLst>
                                      </p:cBhvr>
                                      <p:to>
                                        <p:strVal val="visible"/>
                                      </p:to>
                                    </p:set>
                                    <p:anim calcmode="lin" valueType="num">
                                      <p:cBhvr>
                                        <p:cTn id="23" dur="500" fill="hold"/>
                                        <p:tgtEl>
                                          <p:spTgt spid="29698">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29698">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29698">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9698">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a:extLst>
              <a:ext uri="{FF2B5EF4-FFF2-40B4-BE49-F238E27FC236}">
                <a16:creationId xmlns:a16="http://schemas.microsoft.com/office/drawing/2014/main" id="{09881462-6B94-487E-92D2-C4C979828343}"/>
              </a:ext>
            </a:extLst>
          </p:cNvPr>
          <p:cNvSpPr>
            <a:spLocks noGrp="1" noChangeArrowheads="1"/>
          </p:cNvSpPr>
          <p:nvPr>
            <p:ph type="title" idx="4294967295"/>
          </p:nvPr>
        </p:nvSpPr>
        <p:spPr>
          <a:xfrm>
            <a:off x="576263" y="1606550"/>
            <a:ext cx="7772400" cy="4822825"/>
          </a:xfrm>
          <a:ln/>
        </p:spPr>
        <p:txBody>
          <a:bodyPr/>
          <a:lstStyle/>
          <a:p>
            <a:pPr algn="ct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7200" b="1"/>
              <a:t>Basic Communications Electronics</a:t>
            </a:r>
            <a:br>
              <a:rPr lang="en-GB" altLang="en-US" sz="7200"/>
            </a:br>
            <a:r>
              <a:rPr lang="en-GB" altLang="en-US" sz="5400"/>
              <a:t>Subelement T7</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a:extLst>
              <a:ext uri="{FF2B5EF4-FFF2-40B4-BE49-F238E27FC236}">
                <a16:creationId xmlns:a16="http://schemas.microsoft.com/office/drawing/2014/main" id="{185DBB06-F0FC-4983-BF80-30767DA9BE86}"/>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System of Metric Units</a:t>
            </a:r>
          </a:p>
        </p:txBody>
      </p:sp>
      <p:sp>
        <p:nvSpPr>
          <p:cNvPr id="31746" name="AutoShape 2">
            <a:extLst>
              <a:ext uri="{FF2B5EF4-FFF2-40B4-BE49-F238E27FC236}">
                <a16:creationId xmlns:a16="http://schemas.microsoft.com/office/drawing/2014/main" id="{9B45FC95-921C-4EDE-9C19-CA5327F321A2}"/>
              </a:ext>
            </a:extLst>
          </p:cNvPr>
          <p:cNvSpPr>
            <a:spLocks noChangeArrowheads="1"/>
          </p:cNvSpPr>
          <p:nvPr/>
        </p:nvSpPr>
        <p:spPr bwMode="auto">
          <a:xfrm>
            <a:off x="1143000" y="2057400"/>
            <a:ext cx="7434263" cy="3981450"/>
          </a:xfrm>
          <a:prstGeom prst="roundRect">
            <a:avLst>
              <a:gd name="adj" fmla="val 3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ts val="3625"/>
              </a:lnSpc>
              <a:buClr>
                <a:srgbClr val="FFFFCC"/>
              </a:buClr>
              <a:buSzPct val="100000"/>
              <a:buFont typeface="Times New Roman" panose="02020603050405020304" pitchFamily="18" charset="0"/>
              <a:buNone/>
            </a:pPr>
            <a:r>
              <a:rPr lang="en-GB" altLang="en-US" sz="2800">
                <a:solidFill>
                  <a:srgbClr val="333333"/>
                </a:solidFill>
                <a:latin typeface="Arial" panose="020B0604020202020204" pitchFamily="34" charset="0"/>
              </a:rPr>
              <a:t>giga		G	10</a:t>
            </a:r>
            <a:r>
              <a:rPr lang="en-GB" altLang="en-US" sz="2800" baseline="40000">
                <a:solidFill>
                  <a:srgbClr val="333333"/>
                </a:solidFill>
                <a:latin typeface="Arial" panose="020B0604020202020204" pitchFamily="34" charset="0"/>
              </a:rPr>
              <a:t>9</a:t>
            </a:r>
            <a:r>
              <a:rPr lang="en-GB" altLang="en-US" sz="2800">
                <a:solidFill>
                  <a:srgbClr val="333333"/>
                </a:solidFill>
                <a:latin typeface="Arial" panose="020B0604020202020204" pitchFamily="34" charset="0"/>
              </a:rPr>
              <a:t>		1,000,000,000</a:t>
            </a:r>
          </a:p>
          <a:p>
            <a:pPr>
              <a:lnSpc>
                <a:spcPct val="130000"/>
              </a:lnSpc>
              <a:buClr>
                <a:srgbClr val="FFFFCC"/>
              </a:buClr>
              <a:buSzPct val="100000"/>
              <a:buFont typeface="Times New Roman" panose="02020603050405020304" pitchFamily="18" charset="0"/>
              <a:buNone/>
            </a:pPr>
            <a:r>
              <a:rPr lang="en-GB" altLang="en-US" sz="2800">
                <a:solidFill>
                  <a:srgbClr val="333333"/>
                </a:solidFill>
                <a:latin typeface="Arial" panose="020B0604020202020204" pitchFamily="34" charset="0"/>
              </a:rPr>
              <a:t>mega		M	10</a:t>
            </a:r>
            <a:r>
              <a:rPr lang="en-GB" altLang="en-US" sz="2800" baseline="40000">
                <a:solidFill>
                  <a:srgbClr val="333333"/>
                </a:solidFill>
                <a:latin typeface="Arial" panose="020B0604020202020204" pitchFamily="34" charset="0"/>
              </a:rPr>
              <a:t>6</a:t>
            </a:r>
            <a:r>
              <a:rPr lang="en-GB" altLang="en-US" sz="2800">
                <a:solidFill>
                  <a:srgbClr val="333333"/>
                </a:solidFill>
                <a:latin typeface="Arial" panose="020B0604020202020204" pitchFamily="34" charset="0"/>
              </a:rPr>
              <a:t>		1,000,000</a:t>
            </a:r>
          </a:p>
          <a:p>
            <a:pPr>
              <a:lnSpc>
                <a:spcPct val="130000"/>
              </a:lnSpc>
              <a:buClr>
                <a:srgbClr val="FFFFCC"/>
              </a:buClr>
              <a:buSzPct val="100000"/>
              <a:buFont typeface="Times New Roman" panose="02020603050405020304" pitchFamily="18" charset="0"/>
              <a:buNone/>
            </a:pPr>
            <a:r>
              <a:rPr lang="en-GB" altLang="en-US" sz="2800">
                <a:solidFill>
                  <a:srgbClr val="333333"/>
                </a:solidFill>
                <a:latin typeface="Arial" panose="020B0604020202020204" pitchFamily="34" charset="0"/>
              </a:rPr>
              <a:t>kilo		K	10</a:t>
            </a:r>
            <a:r>
              <a:rPr lang="en-GB" altLang="en-US" sz="2800" baseline="40000">
                <a:solidFill>
                  <a:srgbClr val="333333"/>
                </a:solidFill>
                <a:latin typeface="Arial" panose="020B0604020202020204" pitchFamily="34" charset="0"/>
              </a:rPr>
              <a:t>3</a:t>
            </a:r>
            <a:r>
              <a:rPr lang="en-GB" altLang="en-US" sz="2800">
                <a:solidFill>
                  <a:srgbClr val="333333"/>
                </a:solidFill>
                <a:latin typeface="Arial" panose="020B0604020202020204" pitchFamily="34" charset="0"/>
              </a:rPr>
              <a:t>		1,000</a:t>
            </a:r>
          </a:p>
          <a:p>
            <a:pPr>
              <a:lnSpc>
                <a:spcPct val="130000"/>
              </a:lnSpc>
              <a:buClr>
                <a:srgbClr val="FFFFCC"/>
              </a:buClr>
              <a:buSzPct val="100000"/>
              <a:buFont typeface="Times New Roman" panose="02020603050405020304" pitchFamily="18" charset="0"/>
              <a:buNone/>
            </a:pPr>
            <a:r>
              <a:rPr lang="en-GB" altLang="en-US" sz="2800">
                <a:solidFill>
                  <a:srgbClr val="333333"/>
                </a:solidFill>
                <a:latin typeface="Arial" panose="020B0604020202020204" pitchFamily="34" charset="0"/>
              </a:rPr>
              <a:t>basic unit		10</a:t>
            </a:r>
            <a:r>
              <a:rPr lang="en-GB" altLang="en-US" sz="2800" baseline="40000">
                <a:solidFill>
                  <a:srgbClr val="333333"/>
                </a:solidFill>
                <a:latin typeface="Arial" panose="020B0604020202020204" pitchFamily="34" charset="0"/>
              </a:rPr>
              <a:t>0</a:t>
            </a:r>
            <a:r>
              <a:rPr lang="en-GB" altLang="en-US" sz="2800">
                <a:solidFill>
                  <a:srgbClr val="333333"/>
                </a:solidFill>
                <a:latin typeface="Arial" panose="020B0604020202020204" pitchFamily="34" charset="0"/>
              </a:rPr>
              <a:t>		1</a:t>
            </a:r>
          </a:p>
          <a:p>
            <a:pPr>
              <a:lnSpc>
                <a:spcPct val="130000"/>
              </a:lnSpc>
              <a:buClr>
                <a:srgbClr val="FFFFCC"/>
              </a:buClr>
              <a:buSzPct val="100000"/>
              <a:buFont typeface="Times New Roman" panose="02020603050405020304" pitchFamily="18" charset="0"/>
              <a:buNone/>
            </a:pPr>
            <a:r>
              <a:rPr lang="en-GB" altLang="en-US" sz="2800">
                <a:solidFill>
                  <a:srgbClr val="333333"/>
                </a:solidFill>
                <a:latin typeface="Arial" panose="020B0604020202020204" pitchFamily="34" charset="0"/>
              </a:rPr>
              <a:t>milli		m	10</a:t>
            </a:r>
            <a:r>
              <a:rPr lang="en-GB" altLang="en-US" sz="2800" baseline="40000">
                <a:solidFill>
                  <a:srgbClr val="333333"/>
                </a:solidFill>
                <a:latin typeface="Arial" panose="020B0604020202020204" pitchFamily="34" charset="0"/>
              </a:rPr>
              <a:t>-3</a:t>
            </a:r>
            <a:r>
              <a:rPr lang="en-GB" altLang="en-US" sz="2800">
                <a:solidFill>
                  <a:srgbClr val="333333"/>
                </a:solidFill>
                <a:latin typeface="Arial" panose="020B0604020202020204" pitchFamily="34" charset="0"/>
              </a:rPr>
              <a:t>		0.001</a:t>
            </a:r>
          </a:p>
          <a:p>
            <a:pPr>
              <a:lnSpc>
                <a:spcPct val="130000"/>
              </a:lnSpc>
              <a:buClr>
                <a:srgbClr val="FFFFCC"/>
              </a:buClr>
              <a:buSzPct val="100000"/>
              <a:buFont typeface="Times New Roman" panose="02020603050405020304" pitchFamily="18" charset="0"/>
              <a:buNone/>
            </a:pPr>
            <a:r>
              <a:rPr lang="en-GB" altLang="en-US" sz="2800">
                <a:solidFill>
                  <a:srgbClr val="333333"/>
                </a:solidFill>
                <a:latin typeface="Arial" panose="020B0604020202020204" pitchFamily="34" charset="0"/>
              </a:rPr>
              <a:t>micro		u	10</a:t>
            </a:r>
            <a:r>
              <a:rPr lang="en-GB" altLang="en-US" sz="2800" baseline="40000">
                <a:solidFill>
                  <a:srgbClr val="333333"/>
                </a:solidFill>
                <a:latin typeface="Arial" panose="020B0604020202020204" pitchFamily="34" charset="0"/>
              </a:rPr>
              <a:t>-6</a:t>
            </a:r>
            <a:r>
              <a:rPr lang="en-GB" altLang="en-US" sz="2800">
                <a:solidFill>
                  <a:srgbClr val="333333"/>
                </a:solidFill>
                <a:latin typeface="Arial" panose="020B0604020202020204" pitchFamily="34" charset="0"/>
              </a:rPr>
              <a:t>		0.000001</a:t>
            </a:r>
          </a:p>
          <a:p>
            <a:pPr>
              <a:lnSpc>
                <a:spcPct val="130000"/>
              </a:lnSpc>
              <a:buClr>
                <a:srgbClr val="FFFFCC"/>
              </a:buClr>
              <a:buSzPct val="100000"/>
              <a:buFont typeface="Times New Roman" panose="02020603050405020304" pitchFamily="18" charset="0"/>
              <a:buNone/>
            </a:pPr>
            <a:r>
              <a:rPr lang="en-GB" altLang="en-US" sz="2800">
                <a:solidFill>
                  <a:srgbClr val="333333"/>
                </a:solidFill>
                <a:latin typeface="Arial" panose="020B0604020202020204" pitchFamily="34" charset="0"/>
              </a:rPr>
              <a:t>pico		p	10</a:t>
            </a:r>
            <a:r>
              <a:rPr lang="en-GB" altLang="en-US" sz="2800" baseline="40000">
                <a:solidFill>
                  <a:srgbClr val="333333"/>
                </a:solidFill>
                <a:latin typeface="Arial" panose="020B0604020202020204" pitchFamily="34" charset="0"/>
              </a:rPr>
              <a:t>-12</a:t>
            </a:r>
            <a:r>
              <a:rPr lang="en-GB" altLang="en-US" sz="2800">
                <a:solidFill>
                  <a:srgbClr val="333333"/>
                </a:solidFill>
                <a:latin typeface="Arial" panose="020B0604020202020204" pitchFamily="34" charset="0"/>
              </a:rPr>
              <a:t>		0.000000000001</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a:extLst>
              <a:ext uri="{FF2B5EF4-FFF2-40B4-BE49-F238E27FC236}">
                <a16:creationId xmlns:a16="http://schemas.microsoft.com/office/drawing/2014/main" id="{8F0BD9F4-62AC-423C-9CCE-2D127C01A172}"/>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Unit Conversion Practice</a:t>
            </a:r>
          </a:p>
        </p:txBody>
      </p:sp>
      <p:sp>
        <p:nvSpPr>
          <p:cNvPr id="32770" name="Rectangle 2">
            <a:extLst>
              <a:ext uri="{FF2B5EF4-FFF2-40B4-BE49-F238E27FC236}">
                <a16:creationId xmlns:a16="http://schemas.microsoft.com/office/drawing/2014/main" id="{B9176B63-DEDC-45E6-B926-3FEEE730A032}"/>
              </a:ext>
            </a:extLst>
          </p:cNvPr>
          <p:cNvSpPr>
            <a:spLocks noGrp="1" noChangeArrowheads="1"/>
          </p:cNvSpPr>
          <p:nvPr>
            <p:ph type="body" idx="4294967295"/>
          </p:nvPr>
        </p:nvSpPr>
        <p:spPr>
          <a:xfrm>
            <a:off x="685800" y="2147888"/>
            <a:ext cx="3930650" cy="430212"/>
          </a:xfrm>
          <a:ln/>
        </p:spPr>
        <p:txBody>
          <a:bodyPr/>
          <a:lstStyle/>
          <a:p>
            <a:pPr>
              <a:buSzPct val="82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t>1 kilohertz = ??? hertz</a:t>
            </a:r>
          </a:p>
        </p:txBody>
      </p:sp>
      <p:sp>
        <p:nvSpPr>
          <p:cNvPr id="32771" name="Text Box 3">
            <a:extLst>
              <a:ext uri="{FF2B5EF4-FFF2-40B4-BE49-F238E27FC236}">
                <a16:creationId xmlns:a16="http://schemas.microsoft.com/office/drawing/2014/main" id="{E9FA3A56-119B-4DED-9628-3EE0E93BAE8A}"/>
              </a:ext>
            </a:extLst>
          </p:cNvPr>
          <p:cNvSpPr txBox="1">
            <a:spLocks noChangeArrowheads="1"/>
          </p:cNvSpPr>
          <p:nvPr/>
        </p:nvSpPr>
        <p:spPr bwMode="auto">
          <a:xfrm>
            <a:off x="2674938" y="2162175"/>
            <a:ext cx="1905000" cy="430213"/>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1000 hertz</a:t>
            </a:r>
          </a:p>
        </p:txBody>
      </p:sp>
      <p:sp>
        <p:nvSpPr>
          <p:cNvPr id="32772" name="Text Box 4">
            <a:extLst>
              <a:ext uri="{FF2B5EF4-FFF2-40B4-BE49-F238E27FC236}">
                <a16:creationId xmlns:a16="http://schemas.microsoft.com/office/drawing/2014/main" id="{5DB2C1E7-D883-4A43-9555-C195B7E21681}"/>
              </a:ext>
            </a:extLst>
          </p:cNvPr>
          <p:cNvSpPr txBox="1">
            <a:spLocks noChangeArrowheads="1"/>
          </p:cNvSpPr>
          <p:nvPr/>
        </p:nvSpPr>
        <p:spPr bwMode="auto">
          <a:xfrm>
            <a:off x="685800" y="2782888"/>
            <a:ext cx="39306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9pPr>
          </a:lstStyle>
          <a:p>
            <a:pPr eaLnBrk="1" hangingPunct="1">
              <a:spcBef>
                <a:spcPts val="800"/>
              </a:spcBef>
              <a:buClr>
                <a:srgbClr val="000000"/>
              </a:buClr>
              <a:buSzPct val="82000"/>
              <a:buFont typeface="Times New Roman" panose="02020603050405020304" pitchFamily="18" charset="0"/>
              <a:buNone/>
            </a:pPr>
            <a:r>
              <a:rPr lang="en-GB" altLang="en-US" sz="2800">
                <a:solidFill>
                  <a:srgbClr val="333333"/>
                </a:solidFill>
                <a:latin typeface="Tahoma" panose="020B0604030504040204" pitchFamily="34" charset="0"/>
              </a:rPr>
              <a:t>3.525 MHz  = ???? kHz</a:t>
            </a:r>
          </a:p>
        </p:txBody>
      </p:sp>
      <p:sp>
        <p:nvSpPr>
          <p:cNvPr id="32773" name="Text Box 5">
            <a:extLst>
              <a:ext uri="{FF2B5EF4-FFF2-40B4-BE49-F238E27FC236}">
                <a16:creationId xmlns:a16="http://schemas.microsoft.com/office/drawing/2014/main" id="{5B9C6203-8CAC-4D6A-B0D2-A9BFE336942E}"/>
              </a:ext>
            </a:extLst>
          </p:cNvPr>
          <p:cNvSpPr txBox="1">
            <a:spLocks noChangeArrowheads="1"/>
          </p:cNvSpPr>
          <p:nvPr/>
        </p:nvSpPr>
        <p:spPr bwMode="auto">
          <a:xfrm>
            <a:off x="2881313" y="2808288"/>
            <a:ext cx="1600200" cy="43021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3525 kHz</a:t>
            </a:r>
          </a:p>
        </p:txBody>
      </p:sp>
      <p:sp>
        <p:nvSpPr>
          <p:cNvPr id="32774" name="Text Box 6">
            <a:extLst>
              <a:ext uri="{FF2B5EF4-FFF2-40B4-BE49-F238E27FC236}">
                <a16:creationId xmlns:a16="http://schemas.microsoft.com/office/drawing/2014/main" id="{77F2F2D7-22FB-4862-935B-E0D43CAECD99}"/>
              </a:ext>
            </a:extLst>
          </p:cNvPr>
          <p:cNvSpPr txBox="1">
            <a:spLocks noChangeArrowheads="1"/>
          </p:cNvSpPr>
          <p:nvPr/>
        </p:nvSpPr>
        <p:spPr bwMode="auto">
          <a:xfrm>
            <a:off x="685800" y="3527425"/>
            <a:ext cx="59817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9pPr>
          </a:lstStyle>
          <a:p>
            <a:pPr eaLnBrk="1" hangingPunct="1">
              <a:spcBef>
                <a:spcPts val="800"/>
              </a:spcBef>
              <a:buClr>
                <a:srgbClr val="000000"/>
              </a:buClr>
              <a:buSzPct val="82000"/>
              <a:buFont typeface="Times New Roman" panose="02020603050405020304" pitchFamily="18" charset="0"/>
              <a:buNone/>
            </a:pPr>
            <a:r>
              <a:rPr lang="en-GB" altLang="en-US" sz="2800">
                <a:solidFill>
                  <a:srgbClr val="333333"/>
                </a:solidFill>
                <a:latin typeface="Tahoma" panose="020B0604030504040204" pitchFamily="34" charset="0"/>
              </a:rPr>
              <a:t>1,000,000 picofarads = ? microfarads</a:t>
            </a:r>
          </a:p>
        </p:txBody>
      </p:sp>
      <p:sp>
        <p:nvSpPr>
          <p:cNvPr id="32775" name="Text Box 7">
            <a:extLst>
              <a:ext uri="{FF2B5EF4-FFF2-40B4-BE49-F238E27FC236}">
                <a16:creationId xmlns:a16="http://schemas.microsoft.com/office/drawing/2014/main" id="{4C71CD7C-CDCC-4563-8CDC-4447EAFFB144}"/>
              </a:ext>
            </a:extLst>
          </p:cNvPr>
          <p:cNvSpPr txBox="1">
            <a:spLocks noChangeArrowheads="1"/>
          </p:cNvSpPr>
          <p:nvPr/>
        </p:nvSpPr>
        <p:spPr bwMode="auto">
          <a:xfrm>
            <a:off x="4359275" y="3552825"/>
            <a:ext cx="2422525" cy="430213"/>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1 microfarad</a:t>
            </a:r>
          </a:p>
        </p:txBody>
      </p:sp>
      <p:sp>
        <p:nvSpPr>
          <p:cNvPr id="32776" name="Text Box 8">
            <a:extLst>
              <a:ext uri="{FF2B5EF4-FFF2-40B4-BE49-F238E27FC236}">
                <a16:creationId xmlns:a16="http://schemas.microsoft.com/office/drawing/2014/main" id="{FCDFA49A-BE0C-4291-B268-162C111FF76A}"/>
              </a:ext>
            </a:extLst>
          </p:cNvPr>
          <p:cNvSpPr txBox="1">
            <a:spLocks noChangeArrowheads="1"/>
          </p:cNvSpPr>
          <p:nvPr/>
        </p:nvSpPr>
        <p:spPr bwMode="auto">
          <a:xfrm>
            <a:off x="661988" y="4297363"/>
            <a:ext cx="405288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9pPr>
          </a:lstStyle>
          <a:p>
            <a:pPr eaLnBrk="1" hangingPunct="1">
              <a:spcBef>
                <a:spcPts val="800"/>
              </a:spcBef>
              <a:buClr>
                <a:srgbClr val="000000"/>
              </a:buClr>
              <a:buSzPct val="82000"/>
              <a:buFont typeface="Times New Roman" panose="02020603050405020304" pitchFamily="18" charset="0"/>
              <a:buNone/>
            </a:pPr>
            <a:r>
              <a:rPr lang="en-GB" altLang="en-US" sz="2800">
                <a:solidFill>
                  <a:srgbClr val="333333"/>
                </a:solidFill>
                <a:latin typeface="Tahoma" panose="020B0604030504040204" pitchFamily="34" charset="0"/>
              </a:rPr>
              <a:t>500 milliwatts = ? watts</a:t>
            </a:r>
          </a:p>
        </p:txBody>
      </p:sp>
      <p:sp>
        <p:nvSpPr>
          <p:cNvPr id="32777" name="Text Box 9">
            <a:extLst>
              <a:ext uri="{FF2B5EF4-FFF2-40B4-BE49-F238E27FC236}">
                <a16:creationId xmlns:a16="http://schemas.microsoft.com/office/drawing/2014/main" id="{BBB95773-D12A-4ADC-B432-29BF69CE8074}"/>
              </a:ext>
            </a:extLst>
          </p:cNvPr>
          <p:cNvSpPr txBox="1">
            <a:spLocks noChangeArrowheads="1"/>
          </p:cNvSpPr>
          <p:nvPr/>
        </p:nvSpPr>
        <p:spPr bwMode="auto">
          <a:xfrm>
            <a:off x="3224213" y="4335463"/>
            <a:ext cx="1636712" cy="43021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0.5 watts</a:t>
            </a:r>
          </a:p>
        </p:txBody>
      </p:sp>
      <p:sp>
        <p:nvSpPr>
          <p:cNvPr id="32778" name="Text Box 10">
            <a:extLst>
              <a:ext uri="{FF2B5EF4-FFF2-40B4-BE49-F238E27FC236}">
                <a16:creationId xmlns:a16="http://schemas.microsoft.com/office/drawing/2014/main" id="{7FAB4348-C7B1-40CB-B273-BF1967184D6E}"/>
              </a:ext>
            </a:extLst>
          </p:cNvPr>
          <p:cNvSpPr txBox="1">
            <a:spLocks noChangeArrowheads="1"/>
          </p:cNvSpPr>
          <p:nvPr/>
        </p:nvSpPr>
        <p:spPr bwMode="auto">
          <a:xfrm>
            <a:off x="674688" y="5005388"/>
            <a:ext cx="58959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imes New Roman" panose="02020603050405020304" pitchFamily="18" charset="0"/>
              </a:defRPr>
            </a:lvl9pPr>
          </a:lstStyle>
          <a:p>
            <a:pPr eaLnBrk="1" hangingPunct="1">
              <a:spcBef>
                <a:spcPts val="800"/>
              </a:spcBef>
              <a:buClr>
                <a:srgbClr val="000000"/>
              </a:buClr>
              <a:buSzPct val="82000"/>
              <a:buFont typeface="Times New Roman" panose="02020603050405020304" pitchFamily="18" charset="0"/>
              <a:buNone/>
            </a:pPr>
            <a:r>
              <a:rPr lang="en-GB" altLang="en-US" sz="2800">
                <a:solidFill>
                  <a:srgbClr val="333333"/>
                </a:solidFill>
                <a:latin typeface="Tahoma" panose="020B0604030504040204" pitchFamily="34" charset="0"/>
              </a:rPr>
              <a:t>3000 milliamperes = ? amperes</a:t>
            </a:r>
          </a:p>
        </p:txBody>
      </p:sp>
      <p:sp>
        <p:nvSpPr>
          <p:cNvPr id="32779" name="Text Box 11">
            <a:extLst>
              <a:ext uri="{FF2B5EF4-FFF2-40B4-BE49-F238E27FC236}">
                <a16:creationId xmlns:a16="http://schemas.microsoft.com/office/drawing/2014/main" id="{6D37807F-E7BA-4DB7-91FE-7B71B13E2DE8}"/>
              </a:ext>
            </a:extLst>
          </p:cNvPr>
          <p:cNvSpPr txBox="1">
            <a:spLocks noChangeArrowheads="1"/>
          </p:cNvSpPr>
          <p:nvPr/>
        </p:nvSpPr>
        <p:spPr bwMode="auto">
          <a:xfrm>
            <a:off x="3944938" y="5030788"/>
            <a:ext cx="1922462" cy="43180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3 amperes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771"/>
                                        </p:tgtEl>
                                        <p:attrNameLst>
                                          <p:attrName>style.visibility</p:attrName>
                                        </p:attrNameLst>
                                      </p:cBhvr>
                                      <p:to>
                                        <p:strVal val="visible"/>
                                      </p:to>
                                    </p:set>
                                    <p:animEffect transition="in" filter="dissolve">
                                      <p:cBhvr>
                                        <p:cTn id="7" dur="500"/>
                                        <p:tgtEl>
                                          <p:spTgt spid="327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32772"/>
                                        </p:tgtEl>
                                        <p:attrNameLst>
                                          <p:attrName>style.visibility</p:attrName>
                                        </p:attrNameLst>
                                      </p:cBhvr>
                                      <p:to>
                                        <p:strVal val="visible"/>
                                      </p:to>
                                    </p:set>
                                    <p:anim calcmode="lin" valueType="num">
                                      <p:cBhvr additive="base">
                                        <p:cTn id="12" dur="500"/>
                                        <p:tgtEl>
                                          <p:spTgt spid="32772"/>
                                        </p:tgtEl>
                                        <p:attrNameLst>
                                          <p:attrName>ppt_y</p:attrName>
                                        </p:attrNameLst>
                                      </p:cBhvr>
                                      <p:tavLst>
                                        <p:tav tm="0">
                                          <p:val>
                                            <p:strVal val="#ppt_y-#ppt_h*1.125000"/>
                                          </p:val>
                                        </p:tav>
                                        <p:tav tm="100000">
                                          <p:val>
                                            <p:strVal val="#ppt_y"/>
                                          </p:val>
                                        </p:tav>
                                      </p:tavLst>
                                    </p:anim>
                                    <p:animEffect transition="in" filter="wipe(down)">
                                      <p:cBhvr>
                                        <p:cTn id="13" dur="500"/>
                                        <p:tgtEl>
                                          <p:spTgt spid="3277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2773"/>
                                        </p:tgtEl>
                                        <p:attrNameLst>
                                          <p:attrName>style.visibility</p:attrName>
                                        </p:attrNameLst>
                                      </p:cBhvr>
                                      <p:to>
                                        <p:strVal val="visible"/>
                                      </p:to>
                                    </p:set>
                                    <p:animEffect transition="in" filter="dissolve">
                                      <p:cBhvr>
                                        <p:cTn id="18" dur="500"/>
                                        <p:tgtEl>
                                          <p:spTgt spid="3277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1" fill="hold" grpId="0" nodeType="clickEffect">
                                  <p:stCondLst>
                                    <p:cond delay="0"/>
                                  </p:stCondLst>
                                  <p:childTnLst>
                                    <p:set>
                                      <p:cBhvr>
                                        <p:cTn id="22" dur="1" fill="hold">
                                          <p:stCondLst>
                                            <p:cond delay="0"/>
                                          </p:stCondLst>
                                        </p:cTn>
                                        <p:tgtEl>
                                          <p:spTgt spid="32774"/>
                                        </p:tgtEl>
                                        <p:attrNameLst>
                                          <p:attrName>style.visibility</p:attrName>
                                        </p:attrNameLst>
                                      </p:cBhvr>
                                      <p:to>
                                        <p:strVal val="visible"/>
                                      </p:to>
                                    </p:set>
                                    <p:anim calcmode="lin" valueType="num">
                                      <p:cBhvr additive="base">
                                        <p:cTn id="23" dur="500"/>
                                        <p:tgtEl>
                                          <p:spTgt spid="32774"/>
                                        </p:tgtEl>
                                        <p:attrNameLst>
                                          <p:attrName>ppt_y</p:attrName>
                                        </p:attrNameLst>
                                      </p:cBhvr>
                                      <p:tavLst>
                                        <p:tav tm="0">
                                          <p:val>
                                            <p:strVal val="#ppt_y-#ppt_h*1.125000"/>
                                          </p:val>
                                        </p:tav>
                                        <p:tav tm="100000">
                                          <p:val>
                                            <p:strVal val="#ppt_y"/>
                                          </p:val>
                                        </p:tav>
                                      </p:tavLst>
                                    </p:anim>
                                    <p:animEffect transition="in" filter="wipe(down)">
                                      <p:cBhvr>
                                        <p:cTn id="24" dur="500"/>
                                        <p:tgtEl>
                                          <p:spTgt spid="3277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32775"/>
                                        </p:tgtEl>
                                        <p:attrNameLst>
                                          <p:attrName>style.visibility</p:attrName>
                                        </p:attrNameLst>
                                      </p:cBhvr>
                                      <p:to>
                                        <p:strVal val="visible"/>
                                      </p:to>
                                    </p:set>
                                    <p:animEffect transition="in" filter="dissolve">
                                      <p:cBhvr>
                                        <p:cTn id="29" dur="500"/>
                                        <p:tgtEl>
                                          <p:spTgt spid="3277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2" presetClass="entr" presetSubtype="1" fill="hold" grpId="0" nodeType="clickEffect">
                                  <p:stCondLst>
                                    <p:cond delay="0"/>
                                  </p:stCondLst>
                                  <p:childTnLst>
                                    <p:set>
                                      <p:cBhvr>
                                        <p:cTn id="33" dur="1" fill="hold">
                                          <p:stCondLst>
                                            <p:cond delay="0"/>
                                          </p:stCondLst>
                                        </p:cTn>
                                        <p:tgtEl>
                                          <p:spTgt spid="32776"/>
                                        </p:tgtEl>
                                        <p:attrNameLst>
                                          <p:attrName>style.visibility</p:attrName>
                                        </p:attrNameLst>
                                      </p:cBhvr>
                                      <p:to>
                                        <p:strVal val="visible"/>
                                      </p:to>
                                    </p:set>
                                    <p:anim calcmode="lin" valueType="num">
                                      <p:cBhvr additive="base">
                                        <p:cTn id="34" dur="500"/>
                                        <p:tgtEl>
                                          <p:spTgt spid="32776"/>
                                        </p:tgtEl>
                                        <p:attrNameLst>
                                          <p:attrName>ppt_y</p:attrName>
                                        </p:attrNameLst>
                                      </p:cBhvr>
                                      <p:tavLst>
                                        <p:tav tm="0">
                                          <p:val>
                                            <p:strVal val="#ppt_y-#ppt_h*1.125000"/>
                                          </p:val>
                                        </p:tav>
                                        <p:tav tm="100000">
                                          <p:val>
                                            <p:strVal val="#ppt_y"/>
                                          </p:val>
                                        </p:tav>
                                      </p:tavLst>
                                    </p:anim>
                                    <p:animEffect transition="in" filter="wipe(down)">
                                      <p:cBhvr>
                                        <p:cTn id="35" dur="500"/>
                                        <p:tgtEl>
                                          <p:spTgt spid="32776"/>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32777"/>
                                        </p:tgtEl>
                                        <p:attrNameLst>
                                          <p:attrName>style.visibility</p:attrName>
                                        </p:attrNameLst>
                                      </p:cBhvr>
                                      <p:to>
                                        <p:strVal val="visible"/>
                                      </p:to>
                                    </p:set>
                                    <p:animEffect transition="in" filter="dissolve">
                                      <p:cBhvr>
                                        <p:cTn id="40" dur="500"/>
                                        <p:tgtEl>
                                          <p:spTgt spid="3277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2" presetClass="entr" presetSubtype="1" fill="hold" grpId="0" nodeType="clickEffect">
                                  <p:stCondLst>
                                    <p:cond delay="0"/>
                                  </p:stCondLst>
                                  <p:childTnLst>
                                    <p:set>
                                      <p:cBhvr>
                                        <p:cTn id="44" dur="1" fill="hold">
                                          <p:stCondLst>
                                            <p:cond delay="0"/>
                                          </p:stCondLst>
                                        </p:cTn>
                                        <p:tgtEl>
                                          <p:spTgt spid="32778"/>
                                        </p:tgtEl>
                                        <p:attrNameLst>
                                          <p:attrName>style.visibility</p:attrName>
                                        </p:attrNameLst>
                                      </p:cBhvr>
                                      <p:to>
                                        <p:strVal val="visible"/>
                                      </p:to>
                                    </p:set>
                                    <p:anim calcmode="lin" valueType="num">
                                      <p:cBhvr additive="base">
                                        <p:cTn id="45" dur="500"/>
                                        <p:tgtEl>
                                          <p:spTgt spid="32778"/>
                                        </p:tgtEl>
                                        <p:attrNameLst>
                                          <p:attrName>ppt_y</p:attrName>
                                        </p:attrNameLst>
                                      </p:cBhvr>
                                      <p:tavLst>
                                        <p:tav tm="0">
                                          <p:val>
                                            <p:strVal val="#ppt_y-#ppt_h*1.125000"/>
                                          </p:val>
                                        </p:tav>
                                        <p:tav tm="100000">
                                          <p:val>
                                            <p:strVal val="#ppt_y"/>
                                          </p:val>
                                        </p:tav>
                                      </p:tavLst>
                                    </p:anim>
                                    <p:animEffect transition="in" filter="wipe(down)">
                                      <p:cBhvr>
                                        <p:cTn id="46" dur="500"/>
                                        <p:tgtEl>
                                          <p:spTgt spid="32778"/>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32779"/>
                                        </p:tgtEl>
                                        <p:attrNameLst>
                                          <p:attrName>style.visibility</p:attrName>
                                        </p:attrNameLst>
                                      </p:cBhvr>
                                      <p:to>
                                        <p:strVal val="visible"/>
                                      </p:to>
                                    </p:set>
                                    <p:animEffect transition="in" filter="dissolve">
                                      <p:cBhvr>
                                        <p:cTn id="51" dur="500"/>
                                        <p:tgtEl>
                                          <p:spTgt spid="327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nimBg="1" autoUpdateAnimBg="0"/>
      <p:bldP spid="32772" grpId="0" autoUpdateAnimBg="0"/>
      <p:bldP spid="32773" grpId="0" animBg="1" autoUpdateAnimBg="0"/>
      <p:bldP spid="32774" grpId="0" autoUpdateAnimBg="0"/>
      <p:bldP spid="32775" grpId="0" animBg="1" autoUpdateAnimBg="0"/>
      <p:bldP spid="32776" grpId="0" autoUpdateAnimBg="0"/>
      <p:bldP spid="32777" grpId="0" animBg="1" autoUpdateAnimBg="0"/>
      <p:bldP spid="32778" grpId="0" autoUpdateAnimBg="0"/>
      <p:bldP spid="32779"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3" name="Rectangle 1">
            <a:extLst>
              <a:ext uri="{FF2B5EF4-FFF2-40B4-BE49-F238E27FC236}">
                <a16:creationId xmlns:a16="http://schemas.microsoft.com/office/drawing/2014/main" id="{C8C95271-6D75-4F18-8753-38B7664EBDF5}"/>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Voltage &amp; Current</a:t>
            </a:r>
          </a:p>
        </p:txBody>
      </p:sp>
      <p:sp>
        <p:nvSpPr>
          <p:cNvPr id="33794" name="Rectangle 2">
            <a:extLst>
              <a:ext uri="{FF2B5EF4-FFF2-40B4-BE49-F238E27FC236}">
                <a16:creationId xmlns:a16="http://schemas.microsoft.com/office/drawing/2014/main" id="{0A2DA1E8-83C0-47AF-A9BE-F8C1F735867B}"/>
              </a:ext>
            </a:extLst>
          </p:cNvPr>
          <p:cNvSpPr>
            <a:spLocks noGrp="1" noChangeArrowheads="1"/>
          </p:cNvSpPr>
          <p:nvPr>
            <p:ph type="body" idx="4294967295"/>
          </p:nvPr>
        </p:nvSpPr>
        <p:spPr>
          <a:xfrm>
            <a:off x="965200" y="2147888"/>
            <a:ext cx="7497763" cy="4114800"/>
          </a:xfrm>
          <a:ln/>
        </p:spPr>
        <p:txBody>
          <a:bodyPr/>
          <a:lstStyle/>
          <a:p>
            <a:pPr marL="328613" indent="-328613">
              <a:buSzPct val="96000"/>
              <a:tabLst>
                <a:tab pos="898525" algn="l"/>
                <a:tab pos="1812925" algn="l"/>
                <a:tab pos="2727325" algn="l"/>
                <a:tab pos="3641725" algn="l"/>
                <a:tab pos="4556125" algn="l"/>
                <a:tab pos="5470525" algn="l"/>
                <a:tab pos="6384925" algn="l"/>
                <a:tab pos="7299325" algn="l"/>
                <a:tab pos="8213725" algn="l"/>
                <a:tab pos="9128125" algn="l"/>
                <a:tab pos="10042525" algn="l"/>
              </a:tabLst>
            </a:pPr>
            <a:r>
              <a:rPr lang="en-GB" altLang="en-US" sz="2400"/>
              <a:t>Current is the flow of electrons in an electric circuit.</a:t>
            </a:r>
          </a:p>
          <a:p>
            <a:pPr lvl="1">
              <a:buSzPct val="63000"/>
              <a:buFont typeface="StarSymbol" charset="0"/>
              <a:buBlip>
                <a:blip r:embed="rId3"/>
              </a:buBlip>
              <a:tabLst>
                <a:tab pos="898525" algn="l"/>
                <a:tab pos="1812925" algn="l"/>
                <a:tab pos="2727325" algn="l"/>
                <a:tab pos="3641725" algn="l"/>
                <a:tab pos="4556125" algn="l"/>
                <a:tab pos="5470525" algn="l"/>
                <a:tab pos="6384925" algn="l"/>
                <a:tab pos="7299325" algn="l"/>
                <a:tab pos="8213725" algn="l"/>
                <a:tab pos="9128125" algn="l"/>
                <a:tab pos="10042525" algn="l"/>
              </a:tabLst>
            </a:pPr>
            <a:r>
              <a:rPr lang="en-GB" altLang="en-US" sz="2400"/>
              <a:t>Current can be compared to the flow of water in a pipe.</a:t>
            </a:r>
          </a:p>
          <a:p>
            <a:pPr lvl="1">
              <a:buSzPct val="63000"/>
              <a:buFont typeface="StarSymbol" charset="0"/>
              <a:buBlip>
                <a:blip r:embed="rId3"/>
              </a:buBlip>
              <a:tabLst>
                <a:tab pos="898525" algn="l"/>
                <a:tab pos="1812925" algn="l"/>
                <a:tab pos="2727325" algn="l"/>
                <a:tab pos="3641725" algn="l"/>
                <a:tab pos="4556125" algn="l"/>
                <a:tab pos="5470525" algn="l"/>
                <a:tab pos="6384925" algn="l"/>
                <a:tab pos="7299325" algn="l"/>
                <a:tab pos="8213725" algn="l"/>
                <a:tab pos="9128125" algn="l"/>
                <a:tab pos="10042525" algn="l"/>
              </a:tabLst>
            </a:pPr>
            <a:r>
              <a:rPr lang="en-GB" altLang="en-US" sz="2400"/>
              <a:t>The basic unit of current is the ampere.</a:t>
            </a:r>
          </a:p>
          <a:p>
            <a:pPr marL="328613" indent="-328613">
              <a:buSzPct val="96000"/>
              <a:tabLst>
                <a:tab pos="898525" algn="l"/>
                <a:tab pos="1812925" algn="l"/>
                <a:tab pos="2727325" algn="l"/>
                <a:tab pos="3641725" algn="l"/>
                <a:tab pos="4556125" algn="l"/>
                <a:tab pos="5470525" algn="l"/>
                <a:tab pos="6384925" algn="l"/>
                <a:tab pos="7299325" algn="l"/>
                <a:tab pos="8213725" algn="l"/>
                <a:tab pos="9128125" algn="l"/>
                <a:tab pos="10042525" algn="l"/>
              </a:tabLst>
            </a:pPr>
            <a:r>
              <a:rPr lang="en-GB" altLang="en-US" sz="2400"/>
              <a:t>Electromotive Force or Voltage is the force that pushes the electrons thru the circuit.</a:t>
            </a:r>
          </a:p>
          <a:p>
            <a:pPr lvl="1">
              <a:buSzPct val="63000"/>
              <a:buFont typeface="StarSymbol" charset="0"/>
              <a:buBlip>
                <a:blip r:embed="rId3"/>
              </a:buBlip>
              <a:tabLst>
                <a:tab pos="898525" algn="l"/>
                <a:tab pos="1812925" algn="l"/>
                <a:tab pos="2727325" algn="l"/>
                <a:tab pos="3641725" algn="l"/>
                <a:tab pos="4556125" algn="l"/>
                <a:tab pos="5470525" algn="l"/>
                <a:tab pos="6384925" algn="l"/>
                <a:tab pos="7299325" algn="l"/>
                <a:tab pos="8213725" algn="l"/>
                <a:tab pos="9128125" algn="l"/>
                <a:tab pos="10042525" algn="l"/>
              </a:tabLst>
            </a:pPr>
            <a:r>
              <a:rPr lang="en-GB" altLang="en-US" sz="2400"/>
              <a:t>Voltage can be compared to pressure that pushes water thru a pipe.</a:t>
            </a:r>
          </a:p>
          <a:p>
            <a:pPr lvl="1">
              <a:buSzPct val="63000"/>
              <a:buFont typeface="StarSymbol" charset="0"/>
              <a:buBlip>
                <a:blip r:embed="rId3"/>
              </a:buBlip>
              <a:tabLst>
                <a:tab pos="898525" algn="l"/>
                <a:tab pos="1812925" algn="l"/>
                <a:tab pos="2727325" algn="l"/>
                <a:tab pos="3641725" algn="l"/>
                <a:tab pos="4556125" algn="l"/>
                <a:tab pos="5470525" algn="l"/>
                <a:tab pos="6384925" algn="l"/>
                <a:tab pos="7299325" algn="l"/>
                <a:tab pos="8213725" algn="l"/>
                <a:tab pos="9128125" algn="l"/>
                <a:tab pos="10042525" algn="l"/>
              </a:tabLst>
            </a:pPr>
            <a:r>
              <a:rPr lang="en-GB" altLang="en-US" sz="2400"/>
              <a:t>The basic unit of voltage is the volt.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anim calcmode="lin" valueType="num">
                                      <p:cBhvr additive="base">
                                        <p:cTn id="7" dur="500"/>
                                        <p:tgtEl>
                                          <p:spTgt spid="33794">
                                            <p:txEl>
                                              <p:pRg st="0" end="0"/>
                                            </p:txEl>
                                          </p:spTgt>
                                        </p:tgtEl>
                                        <p:attrNameLst>
                                          <p:attrName>ppt_x</p:attrName>
                                        </p:attrNameLst>
                                      </p:cBhvr>
                                      <p:tavLst>
                                        <p:tav tm="0">
                                          <p:val>
                                            <p:strVal val="#ppt_x+#ppt_w*1.125000"/>
                                          </p:val>
                                        </p:tav>
                                        <p:tav tm="100000">
                                          <p:val>
                                            <p:strVal val="#ppt_x"/>
                                          </p:val>
                                        </p:tav>
                                      </p:tavLst>
                                    </p:anim>
                                    <p:animEffect transition="in" filter="wipe(left)">
                                      <p:cBhvr>
                                        <p:cTn id="8" dur="500"/>
                                        <p:tgtEl>
                                          <p:spTgt spid="33794">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33794">
                                            <p:txEl>
                                              <p:pRg st="1" end="1"/>
                                            </p:txEl>
                                          </p:spTgt>
                                        </p:tgtEl>
                                        <p:attrNameLst>
                                          <p:attrName>style.visibility</p:attrName>
                                        </p:attrNameLst>
                                      </p:cBhvr>
                                      <p:to>
                                        <p:strVal val="visible"/>
                                      </p:to>
                                    </p:set>
                                    <p:anim calcmode="lin" valueType="num">
                                      <p:cBhvr additive="base">
                                        <p:cTn id="13" dur="500"/>
                                        <p:tgtEl>
                                          <p:spTgt spid="33794">
                                            <p:txEl>
                                              <p:pRg st="1" end="1"/>
                                            </p:txEl>
                                          </p:spTgt>
                                        </p:tgtEl>
                                        <p:attrNameLst>
                                          <p:attrName>ppt_x</p:attrName>
                                        </p:attrNameLst>
                                      </p:cBhvr>
                                      <p:tavLst>
                                        <p:tav tm="0">
                                          <p:val>
                                            <p:strVal val="#ppt_x+#ppt_w*1.125000"/>
                                          </p:val>
                                        </p:tav>
                                        <p:tav tm="100000">
                                          <p:val>
                                            <p:strVal val="#ppt_x"/>
                                          </p:val>
                                        </p:tav>
                                      </p:tavLst>
                                    </p:anim>
                                    <p:animEffect transition="in" filter="wipe(left)">
                                      <p:cBhvr>
                                        <p:cTn id="14" dur="500"/>
                                        <p:tgtEl>
                                          <p:spTgt spid="33794">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33794">
                                            <p:txEl>
                                              <p:pRg st="2" end="2"/>
                                            </p:txEl>
                                          </p:spTgt>
                                        </p:tgtEl>
                                        <p:attrNameLst>
                                          <p:attrName>style.visibility</p:attrName>
                                        </p:attrNameLst>
                                      </p:cBhvr>
                                      <p:to>
                                        <p:strVal val="visible"/>
                                      </p:to>
                                    </p:set>
                                    <p:anim calcmode="lin" valueType="num">
                                      <p:cBhvr additive="base">
                                        <p:cTn id="19" dur="500"/>
                                        <p:tgtEl>
                                          <p:spTgt spid="33794">
                                            <p:txEl>
                                              <p:pRg st="2" end="2"/>
                                            </p:txEl>
                                          </p:spTgt>
                                        </p:tgtEl>
                                        <p:attrNameLst>
                                          <p:attrName>ppt_x</p:attrName>
                                        </p:attrNameLst>
                                      </p:cBhvr>
                                      <p:tavLst>
                                        <p:tav tm="0">
                                          <p:val>
                                            <p:strVal val="#ppt_x+#ppt_w*1.125000"/>
                                          </p:val>
                                        </p:tav>
                                        <p:tav tm="100000">
                                          <p:val>
                                            <p:strVal val="#ppt_x"/>
                                          </p:val>
                                        </p:tav>
                                      </p:tavLst>
                                    </p:anim>
                                    <p:animEffect transition="in" filter="wipe(left)">
                                      <p:cBhvr>
                                        <p:cTn id="20" dur="500"/>
                                        <p:tgtEl>
                                          <p:spTgt spid="33794">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2" fill="hold" grpId="0" nodeType="clickEffect">
                                  <p:stCondLst>
                                    <p:cond delay="0"/>
                                  </p:stCondLst>
                                  <p:childTnLst>
                                    <p:set>
                                      <p:cBhvr>
                                        <p:cTn id="24" dur="1" fill="hold">
                                          <p:stCondLst>
                                            <p:cond delay="0"/>
                                          </p:stCondLst>
                                        </p:cTn>
                                        <p:tgtEl>
                                          <p:spTgt spid="33794">
                                            <p:txEl>
                                              <p:pRg st="3" end="3"/>
                                            </p:txEl>
                                          </p:spTgt>
                                        </p:tgtEl>
                                        <p:attrNameLst>
                                          <p:attrName>style.visibility</p:attrName>
                                        </p:attrNameLst>
                                      </p:cBhvr>
                                      <p:to>
                                        <p:strVal val="visible"/>
                                      </p:to>
                                    </p:set>
                                    <p:anim calcmode="lin" valueType="num">
                                      <p:cBhvr additive="base">
                                        <p:cTn id="25" dur="500"/>
                                        <p:tgtEl>
                                          <p:spTgt spid="33794">
                                            <p:txEl>
                                              <p:pRg st="3" end="3"/>
                                            </p:txEl>
                                          </p:spTgt>
                                        </p:tgtEl>
                                        <p:attrNameLst>
                                          <p:attrName>ppt_x</p:attrName>
                                        </p:attrNameLst>
                                      </p:cBhvr>
                                      <p:tavLst>
                                        <p:tav tm="0">
                                          <p:val>
                                            <p:strVal val="#ppt_x+#ppt_w*1.125000"/>
                                          </p:val>
                                        </p:tav>
                                        <p:tav tm="100000">
                                          <p:val>
                                            <p:strVal val="#ppt_x"/>
                                          </p:val>
                                        </p:tav>
                                      </p:tavLst>
                                    </p:anim>
                                    <p:animEffect transition="in" filter="wipe(left)">
                                      <p:cBhvr>
                                        <p:cTn id="26" dur="500"/>
                                        <p:tgtEl>
                                          <p:spTgt spid="33794">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2" fill="hold" grpId="0" nodeType="clickEffect">
                                  <p:stCondLst>
                                    <p:cond delay="0"/>
                                  </p:stCondLst>
                                  <p:childTnLst>
                                    <p:set>
                                      <p:cBhvr>
                                        <p:cTn id="30" dur="1" fill="hold">
                                          <p:stCondLst>
                                            <p:cond delay="0"/>
                                          </p:stCondLst>
                                        </p:cTn>
                                        <p:tgtEl>
                                          <p:spTgt spid="33794">
                                            <p:txEl>
                                              <p:pRg st="4" end="4"/>
                                            </p:txEl>
                                          </p:spTgt>
                                        </p:tgtEl>
                                        <p:attrNameLst>
                                          <p:attrName>style.visibility</p:attrName>
                                        </p:attrNameLst>
                                      </p:cBhvr>
                                      <p:to>
                                        <p:strVal val="visible"/>
                                      </p:to>
                                    </p:set>
                                    <p:anim calcmode="lin" valueType="num">
                                      <p:cBhvr additive="base">
                                        <p:cTn id="31" dur="500"/>
                                        <p:tgtEl>
                                          <p:spTgt spid="33794">
                                            <p:txEl>
                                              <p:pRg st="4" end="4"/>
                                            </p:txEl>
                                          </p:spTgt>
                                        </p:tgtEl>
                                        <p:attrNameLst>
                                          <p:attrName>ppt_x</p:attrName>
                                        </p:attrNameLst>
                                      </p:cBhvr>
                                      <p:tavLst>
                                        <p:tav tm="0">
                                          <p:val>
                                            <p:strVal val="#ppt_x+#ppt_w*1.125000"/>
                                          </p:val>
                                        </p:tav>
                                        <p:tav tm="100000">
                                          <p:val>
                                            <p:strVal val="#ppt_x"/>
                                          </p:val>
                                        </p:tav>
                                      </p:tavLst>
                                    </p:anim>
                                    <p:animEffect transition="in" filter="wipe(left)">
                                      <p:cBhvr>
                                        <p:cTn id="32" dur="500"/>
                                        <p:tgtEl>
                                          <p:spTgt spid="33794">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2" fill="hold" grpId="0" nodeType="clickEffect">
                                  <p:stCondLst>
                                    <p:cond delay="0"/>
                                  </p:stCondLst>
                                  <p:childTnLst>
                                    <p:set>
                                      <p:cBhvr>
                                        <p:cTn id="36" dur="1" fill="hold">
                                          <p:stCondLst>
                                            <p:cond delay="0"/>
                                          </p:stCondLst>
                                        </p:cTn>
                                        <p:tgtEl>
                                          <p:spTgt spid="33794">
                                            <p:txEl>
                                              <p:pRg st="5" end="5"/>
                                            </p:txEl>
                                          </p:spTgt>
                                        </p:tgtEl>
                                        <p:attrNameLst>
                                          <p:attrName>style.visibility</p:attrName>
                                        </p:attrNameLst>
                                      </p:cBhvr>
                                      <p:to>
                                        <p:strVal val="visible"/>
                                      </p:to>
                                    </p:set>
                                    <p:anim calcmode="lin" valueType="num">
                                      <p:cBhvr additive="base">
                                        <p:cTn id="37" dur="500"/>
                                        <p:tgtEl>
                                          <p:spTgt spid="33794">
                                            <p:txEl>
                                              <p:pRg st="5" end="5"/>
                                            </p:txEl>
                                          </p:spTgt>
                                        </p:tgtEl>
                                        <p:attrNameLst>
                                          <p:attrName>ppt_x</p:attrName>
                                        </p:attrNameLst>
                                      </p:cBhvr>
                                      <p:tavLst>
                                        <p:tav tm="0">
                                          <p:val>
                                            <p:strVal val="#ppt_x+#ppt_w*1.125000"/>
                                          </p:val>
                                        </p:tav>
                                        <p:tav tm="100000">
                                          <p:val>
                                            <p:strVal val="#ppt_x"/>
                                          </p:val>
                                        </p:tav>
                                      </p:tavLst>
                                    </p:anim>
                                    <p:animEffect transition="in" filter="wipe(left)">
                                      <p:cBhvr>
                                        <p:cTn id="38" dur="500"/>
                                        <p:tgtEl>
                                          <p:spTgt spid="3379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uild="p" bldLvl="2"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a:extLst>
              <a:ext uri="{FF2B5EF4-FFF2-40B4-BE49-F238E27FC236}">
                <a16:creationId xmlns:a16="http://schemas.microsoft.com/office/drawing/2014/main" id="{5F940FE8-D826-4A06-ABF1-D69F61B29203}"/>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Conductors</a:t>
            </a:r>
          </a:p>
        </p:txBody>
      </p:sp>
      <p:sp>
        <p:nvSpPr>
          <p:cNvPr id="34818" name="Rectangle 2">
            <a:extLst>
              <a:ext uri="{FF2B5EF4-FFF2-40B4-BE49-F238E27FC236}">
                <a16:creationId xmlns:a16="http://schemas.microsoft.com/office/drawing/2014/main" id="{35713062-62CE-4304-B494-2F837237E8C0}"/>
              </a:ext>
            </a:extLst>
          </p:cNvPr>
          <p:cNvSpPr>
            <a:spLocks noGrp="1" noChangeArrowheads="1"/>
          </p:cNvSpPr>
          <p:nvPr>
            <p:ph type="body" idx="4294967295"/>
          </p:nvPr>
        </p:nvSpPr>
        <p:spPr>
          <a:xfrm>
            <a:off x="685800" y="2147888"/>
            <a:ext cx="7772400" cy="4114800"/>
          </a:xfrm>
          <a:ln/>
        </p:spPr>
        <p:txBody>
          <a:bodyPr/>
          <a:lstStyle/>
          <a:p>
            <a:pPr marL="450850" indent="0">
              <a:buSzPct val="88000"/>
              <a:buFont typeface="StarSymbol" charset="0"/>
              <a:buNone/>
              <a:tabLst>
                <a:tab pos="1020763" algn="l"/>
                <a:tab pos="1935163" algn="l"/>
                <a:tab pos="2849563" algn="l"/>
                <a:tab pos="3763963" algn="l"/>
                <a:tab pos="4678363" algn="l"/>
                <a:tab pos="5592763" algn="l"/>
                <a:tab pos="6507163" algn="l"/>
                <a:tab pos="7421563" algn="l"/>
                <a:tab pos="8335963" algn="l"/>
                <a:tab pos="9250363" algn="l"/>
                <a:tab pos="10164763" algn="l"/>
              </a:tabLst>
            </a:pPr>
            <a:r>
              <a:rPr lang="en-GB" altLang="en-US" sz="2600"/>
              <a:t>Materials that allow the flow of electrons are called conductors.  Some good conductors are:</a:t>
            </a:r>
          </a:p>
          <a:p>
            <a:pPr lvl="2">
              <a:buSzPct val="58000"/>
              <a:tabLst>
                <a:tab pos="1020763" algn="l"/>
                <a:tab pos="1935163" algn="l"/>
                <a:tab pos="2849563" algn="l"/>
                <a:tab pos="3763963" algn="l"/>
                <a:tab pos="4678363" algn="l"/>
                <a:tab pos="5592763" algn="l"/>
                <a:tab pos="6507163" algn="l"/>
                <a:tab pos="7421563" algn="l"/>
                <a:tab pos="8335963" algn="l"/>
                <a:tab pos="9250363" algn="l"/>
                <a:tab pos="10164763" algn="l"/>
              </a:tabLst>
            </a:pPr>
            <a:r>
              <a:rPr lang="en-GB" altLang="en-US" sz="2600"/>
              <a:t>Gold</a:t>
            </a:r>
          </a:p>
          <a:p>
            <a:pPr lvl="2">
              <a:buSzPct val="58000"/>
              <a:tabLst>
                <a:tab pos="1020763" algn="l"/>
                <a:tab pos="1935163" algn="l"/>
                <a:tab pos="2849563" algn="l"/>
                <a:tab pos="3763963" algn="l"/>
                <a:tab pos="4678363" algn="l"/>
                <a:tab pos="5592763" algn="l"/>
                <a:tab pos="6507163" algn="l"/>
                <a:tab pos="7421563" algn="l"/>
                <a:tab pos="8335963" algn="l"/>
                <a:tab pos="9250363" algn="l"/>
                <a:tab pos="10164763" algn="l"/>
              </a:tabLst>
            </a:pPr>
            <a:r>
              <a:rPr lang="en-GB" altLang="en-US" sz="2600"/>
              <a:t>Silver</a:t>
            </a:r>
          </a:p>
          <a:p>
            <a:pPr lvl="2">
              <a:buSzPct val="58000"/>
              <a:tabLst>
                <a:tab pos="1020763" algn="l"/>
                <a:tab pos="1935163" algn="l"/>
                <a:tab pos="2849563" algn="l"/>
                <a:tab pos="3763963" algn="l"/>
                <a:tab pos="4678363" algn="l"/>
                <a:tab pos="5592763" algn="l"/>
                <a:tab pos="6507163" algn="l"/>
                <a:tab pos="7421563" algn="l"/>
                <a:tab pos="8335963" algn="l"/>
                <a:tab pos="9250363" algn="l"/>
                <a:tab pos="10164763" algn="l"/>
              </a:tabLst>
            </a:pPr>
            <a:r>
              <a:rPr lang="en-GB" altLang="en-US" sz="2600"/>
              <a:t>Aluminum</a:t>
            </a:r>
          </a:p>
          <a:p>
            <a:pPr lvl="2">
              <a:buSzPct val="58000"/>
              <a:tabLst>
                <a:tab pos="1020763" algn="l"/>
                <a:tab pos="1935163" algn="l"/>
                <a:tab pos="2849563" algn="l"/>
                <a:tab pos="3763963" algn="l"/>
                <a:tab pos="4678363" algn="l"/>
                <a:tab pos="5592763" algn="l"/>
                <a:tab pos="6507163" algn="l"/>
                <a:tab pos="7421563" algn="l"/>
                <a:tab pos="8335963" algn="l"/>
                <a:tab pos="9250363" algn="l"/>
                <a:tab pos="10164763" algn="l"/>
              </a:tabLst>
            </a:pPr>
            <a:r>
              <a:rPr lang="en-GB" altLang="en-US" sz="2600"/>
              <a:t>Copper</a:t>
            </a:r>
          </a:p>
          <a:p>
            <a:pPr lvl="2">
              <a:buSzPct val="58000"/>
              <a:tabLst>
                <a:tab pos="1020763" algn="l"/>
                <a:tab pos="1935163" algn="l"/>
                <a:tab pos="2849563" algn="l"/>
                <a:tab pos="3763963" algn="l"/>
                <a:tab pos="4678363" algn="l"/>
                <a:tab pos="5592763" algn="l"/>
                <a:tab pos="6507163" algn="l"/>
                <a:tab pos="7421563" algn="l"/>
                <a:tab pos="8335963" algn="l"/>
                <a:tab pos="9250363" algn="l"/>
                <a:tab pos="10164763" algn="l"/>
              </a:tabLst>
            </a:pPr>
            <a:r>
              <a:rPr lang="en-GB" altLang="en-US" sz="2600"/>
              <a:t>Most metals</a:t>
            </a:r>
          </a:p>
          <a:p>
            <a:pPr marL="450850" indent="0">
              <a:buSzPct val="88000"/>
              <a:buFont typeface="StarSymbol" charset="0"/>
              <a:buNone/>
              <a:tabLst>
                <a:tab pos="1020763" algn="l"/>
                <a:tab pos="1935163" algn="l"/>
                <a:tab pos="2849563" algn="l"/>
                <a:tab pos="3763963" algn="l"/>
                <a:tab pos="4678363" algn="l"/>
                <a:tab pos="5592763" algn="l"/>
                <a:tab pos="6507163" algn="l"/>
                <a:tab pos="7421563" algn="l"/>
                <a:tab pos="8335963" algn="l"/>
                <a:tab pos="9250363" algn="l"/>
                <a:tab pos="10164763" algn="l"/>
              </a:tabLst>
            </a:pPr>
            <a:endParaRPr lang="en-GB" altLang="en-US" sz="2600"/>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1" name="Rectangle 1">
            <a:extLst>
              <a:ext uri="{FF2B5EF4-FFF2-40B4-BE49-F238E27FC236}">
                <a16:creationId xmlns:a16="http://schemas.microsoft.com/office/drawing/2014/main" id="{4E08EAE2-9A5B-4E9F-AA10-8EAEB4577281}"/>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Resistance</a:t>
            </a:r>
          </a:p>
        </p:txBody>
      </p:sp>
      <p:sp>
        <p:nvSpPr>
          <p:cNvPr id="35842" name="Rectangle 2">
            <a:extLst>
              <a:ext uri="{FF2B5EF4-FFF2-40B4-BE49-F238E27FC236}">
                <a16:creationId xmlns:a16="http://schemas.microsoft.com/office/drawing/2014/main" id="{880E0C75-2A9C-470A-AB62-C50453FDBC18}"/>
              </a:ext>
            </a:extLst>
          </p:cNvPr>
          <p:cNvSpPr>
            <a:spLocks noGrp="1" noChangeArrowheads="1"/>
          </p:cNvSpPr>
          <p:nvPr>
            <p:ph type="body" idx="4294967295"/>
          </p:nvPr>
        </p:nvSpPr>
        <p:spPr>
          <a:xfrm>
            <a:off x="585788" y="2122488"/>
            <a:ext cx="3590925" cy="4552950"/>
          </a:xfrm>
          <a:ln/>
        </p:spPr>
        <p:txBody>
          <a:bodyPr/>
          <a:lstStyle/>
          <a:p>
            <a:pPr marL="195263" indent="-195263">
              <a:spcBef>
                <a:spcPts val="363"/>
              </a:spcBef>
              <a:buSzPct val="75000"/>
              <a:tabLst>
                <a:tab pos="765175" algn="l"/>
                <a:tab pos="1679575" algn="l"/>
                <a:tab pos="2593975" algn="l"/>
                <a:tab pos="3508375" algn="l"/>
                <a:tab pos="4422775" algn="l"/>
                <a:tab pos="5337175" algn="l"/>
                <a:tab pos="6251575" algn="l"/>
                <a:tab pos="7165975" algn="l"/>
                <a:tab pos="8080375" algn="l"/>
                <a:tab pos="8994775" algn="l"/>
                <a:tab pos="9909175" algn="l"/>
              </a:tabLst>
            </a:pPr>
            <a:r>
              <a:rPr lang="en-GB" altLang="en-US" sz="2400"/>
              <a:t>Resistance opposes the flow of electrons in a material.</a:t>
            </a:r>
          </a:p>
          <a:p>
            <a:pPr marL="195263" indent="-195263">
              <a:spcBef>
                <a:spcPts val="363"/>
              </a:spcBef>
              <a:buSzPct val="75000"/>
              <a:tabLst>
                <a:tab pos="765175" algn="l"/>
                <a:tab pos="1679575" algn="l"/>
                <a:tab pos="2593975" algn="l"/>
                <a:tab pos="3508375" algn="l"/>
                <a:tab pos="4422775" algn="l"/>
                <a:tab pos="5337175" algn="l"/>
                <a:tab pos="6251575" algn="l"/>
                <a:tab pos="7165975" algn="l"/>
                <a:tab pos="8080375" algn="l"/>
                <a:tab pos="8994775" algn="l"/>
                <a:tab pos="9909175" algn="l"/>
              </a:tabLst>
            </a:pPr>
            <a:r>
              <a:rPr lang="en-GB" altLang="en-US" sz="2400"/>
              <a:t>Resistance limits the current that can flow thru a circuit.</a:t>
            </a:r>
          </a:p>
          <a:p>
            <a:pPr marL="195263" indent="-195263">
              <a:spcBef>
                <a:spcPts val="363"/>
              </a:spcBef>
              <a:buSzPct val="75000"/>
              <a:tabLst>
                <a:tab pos="765175" algn="l"/>
                <a:tab pos="1679575" algn="l"/>
                <a:tab pos="2593975" algn="l"/>
                <a:tab pos="3508375" algn="l"/>
                <a:tab pos="4422775" algn="l"/>
                <a:tab pos="5337175" algn="l"/>
                <a:tab pos="6251575" algn="l"/>
                <a:tab pos="7165975" algn="l"/>
                <a:tab pos="8080375" algn="l"/>
                <a:tab pos="8994775" algn="l"/>
                <a:tab pos="9909175" algn="l"/>
              </a:tabLst>
            </a:pPr>
            <a:r>
              <a:rPr lang="en-GB" altLang="en-US" sz="2400"/>
              <a:t>Resistance can be compared to a restriction in a water pipe.</a:t>
            </a:r>
          </a:p>
          <a:p>
            <a:pPr marL="195263" indent="-195263">
              <a:spcBef>
                <a:spcPts val="363"/>
              </a:spcBef>
              <a:buSzPct val="75000"/>
              <a:tabLst>
                <a:tab pos="765175" algn="l"/>
                <a:tab pos="1679575" algn="l"/>
                <a:tab pos="2593975" algn="l"/>
                <a:tab pos="3508375" algn="l"/>
                <a:tab pos="4422775" algn="l"/>
                <a:tab pos="5337175" algn="l"/>
                <a:tab pos="6251575" algn="l"/>
                <a:tab pos="7165975" algn="l"/>
                <a:tab pos="8080375" algn="l"/>
                <a:tab pos="8994775" algn="l"/>
                <a:tab pos="9909175" algn="l"/>
              </a:tabLst>
            </a:pPr>
            <a:r>
              <a:rPr lang="en-GB" altLang="en-US" sz="2400"/>
              <a:t>The ohm is the basic unit of resistance.</a:t>
            </a:r>
          </a:p>
        </p:txBody>
      </p:sp>
      <p:pic>
        <p:nvPicPr>
          <p:cNvPr id="35843" name="Picture 3">
            <a:extLst>
              <a:ext uri="{FF2B5EF4-FFF2-40B4-BE49-F238E27FC236}">
                <a16:creationId xmlns:a16="http://schemas.microsoft.com/office/drawing/2014/main" id="{2E868441-984F-4014-BCD4-7688C075CF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50" y="2093913"/>
            <a:ext cx="4597400" cy="2805112"/>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grpSp>
        <p:nvGrpSpPr>
          <p:cNvPr id="35844" name="Group 4">
            <a:extLst>
              <a:ext uri="{FF2B5EF4-FFF2-40B4-BE49-F238E27FC236}">
                <a16:creationId xmlns:a16="http://schemas.microsoft.com/office/drawing/2014/main" id="{E562754A-BFAA-48AC-8417-1BA95F956614}"/>
              </a:ext>
            </a:extLst>
          </p:cNvPr>
          <p:cNvGrpSpPr>
            <a:grpSpLocks/>
          </p:cNvGrpSpPr>
          <p:nvPr/>
        </p:nvGrpSpPr>
        <p:grpSpPr bwMode="auto">
          <a:xfrm>
            <a:off x="5699125" y="5221288"/>
            <a:ext cx="233363" cy="1122362"/>
            <a:chOff x="3590" y="3289"/>
            <a:chExt cx="147" cy="707"/>
          </a:xfrm>
        </p:grpSpPr>
        <p:sp>
          <p:nvSpPr>
            <p:cNvPr id="35845" name="Line 5">
              <a:extLst>
                <a:ext uri="{FF2B5EF4-FFF2-40B4-BE49-F238E27FC236}">
                  <a16:creationId xmlns:a16="http://schemas.microsoft.com/office/drawing/2014/main" id="{E3E1FA38-3C88-42E7-AC61-8EE80156E407}"/>
                </a:ext>
              </a:extLst>
            </p:cNvPr>
            <p:cNvSpPr>
              <a:spLocks noChangeShapeType="1"/>
            </p:cNvSpPr>
            <p:nvPr/>
          </p:nvSpPr>
          <p:spPr bwMode="auto">
            <a:xfrm>
              <a:off x="3659" y="3838"/>
              <a:ext cx="1" cy="159"/>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46" name="Line 6">
              <a:extLst>
                <a:ext uri="{FF2B5EF4-FFF2-40B4-BE49-F238E27FC236}">
                  <a16:creationId xmlns:a16="http://schemas.microsoft.com/office/drawing/2014/main" id="{A578B3CF-0DCD-4DBF-AF6B-B6EBB118EA56}"/>
                </a:ext>
              </a:extLst>
            </p:cNvPr>
            <p:cNvSpPr>
              <a:spLocks noChangeShapeType="1"/>
            </p:cNvSpPr>
            <p:nvPr/>
          </p:nvSpPr>
          <p:spPr bwMode="auto">
            <a:xfrm>
              <a:off x="3659" y="3289"/>
              <a:ext cx="1" cy="159"/>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47" name="Freeform 7">
              <a:extLst>
                <a:ext uri="{FF2B5EF4-FFF2-40B4-BE49-F238E27FC236}">
                  <a16:creationId xmlns:a16="http://schemas.microsoft.com/office/drawing/2014/main" id="{CD7073E3-06D7-41FC-AA5D-F5CC0B3DB71B}"/>
                </a:ext>
              </a:extLst>
            </p:cNvPr>
            <p:cNvSpPr>
              <a:spLocks noChangeArrowheads="1"/>
            </p:cNvSpPr>
            <p:nvPr/>
          </p:nvSpPr>
          <p:spPr bwMode="auto">
            <a:xfrm>
              <a:off x="3590" y="3451"/>
              <a:ext cx="148" cy="391"/>
            </a:xfrm>
            <a:custGeom>
              <a:avLst/>
              <a:gdLst>
                <a:gd name="T0" fmla="*/ 317 w 652"/>
                <a:gd name="T1" fmla="*/ 0 h 1723"/>
                <a:gd name="T2" fmla="*/ 651 w 652"/>
                <a:gd name="T3" fmla="*/ 146 h 1723"/>
                <a:gd name="T4" fmla="*/ 0 w 652"/>
                <a:gd name="T5" fmla="*/ 437 h 1723"/>
                <a:gd name="T6" fmla="*/ 651 w 652"/>
                <a:gd name="T7" fmla="*/ 728 h 1723"/>
                <a:gd name="T8" fmla="*/ 0 w 652"/>
                <a:gd name="T9" fmla="*/ 1007 h 1723"/>
                <a:gd name="T10" fmla="*/ 651 w 652"/>
                <a:gd name="T11" fmla="*/ 1299 h 1723"/>
                <a:gd name="T12" fmla="*/ 0 w 652"/>
                <a:gd name="T13" fmla="*/ 1590 h 1723"/>
                <a:gd name="T14" fmla="*/ 317 w 652"/>
                <a:gd name="T15" fmla="*/ 1722 h 17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2" h="1723">
                  <a:moveTo>
                    <a:pt x="317" y="0"/>
                  </a:moveTo>
                  <a:lnTo>
                    <a:pt x="651" y="146"/>
                  </a:lnTo>
                  <a:lnTo>
                    <a:pt x="0" y="437"/>
                  </a:lnTo>
                  <a:lnTo>
                    <a:pt x="651" y="728"/>
                  </a:lnTo>
                  <a:lnTo>
                    <a:pt x="0" y="1007"/>
                  </a:lnTo>
                  <a:lnTo>
                    <a:pt x="651" y="1299"/>
                  </a:lnTo>
                  <a:lnTo>
                    <a:pt x="0" y="1590"/>
                  </a:lnTo>
                  <a:lnTo>
                    <a:pt x="317" y="1722"/>
                  </a:lnTo>
                </a:path>
              </a:pathLst>
            </a:cu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5848" name="Group 8">
            <a:extLst>
              <a:ext uri="{FF2B5EF4-FFF2-40B4-BE49-F238E27FC236}">
                <a16:creationId xmlns:a16="http://schemas.microsoft.com/office/drawing/2014/main" id="{76F7E2C9-780B-47A0-90D8-B08513B5F7F8}"/>
              </a:ext>
            </a:extLst>
          </p:cNvPr>
          <p:cNvGrpSpPr>
            <a:grpSpLocks/>
          </p:cNvGrpSpPr>
          <p:nvPr/>
        </p:nvGrpSpPr>
        <p:grpSpPr bwMode="auto">
          <a:xfrm>
            <a:off x="6370638" y="5245100"/>
            <a:ext cx="788987" cy="1122363"/>
            <a:chOff x="4013" y="3304"/>
            <a:chExt cx="497" cy="707"/>
          </a:xfrm>
        </p:grpSpPr>
        <p:sp>
          <p:nvSpPr>
            <p:cNvPr id="35849" name="Line 9">
              <a:extLst>
                <a:ext uri="{FF2B5EF4-FFF2-40B4-BE49-F238E27FC236}">
                  <a16:creationId xmlns:a16="http://schemas.microsoft.com/office/drawing/2014/main" id="{D38C7046-ECA3-439A-BFD2-2D5981F0C7C1}"/>
                </a:ext>
              </a:extLst>
            </p:cNvPr>
            <p:cNvSpPr>
              <a:spLocks noChangeShapeType="1"/>
            </p:cNvSpPr>
            <p:nvPr/>
          </p:nvSpPr>
          <p:spPr bwMode="auto">
            <a:xfrm>
              <a:off x="4432" y="3853"/>
              <a:ext cx="1" cy="159"/>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0" name="Line 10">
              <a:extLst>
                <a:ext uri="{FF2B5EF4-FFF2-40B4-BE49-F238E27FC236}">
                  <a16:creationId xmlns:a16="http://schemas.microsoft.com/office/drawing/2014/main" id="{1611DC82-504C-407E-84CC-6F1B53FCCE18}"/>
                </a:ext>
              </a:extLst>
            </p:cNvPr>
            <p:cNvSpPr>
              <a:spLocks noChangeShapeType="1"/>
            </p:cNvSpPr>
            <p:nvPr/>
          </p:nvSpPr>
          <p:spPr bwMode="auto">
            <a:xfrm>
              <a:off x="4432" y="3304"/>
              <a:ext cx="1" cy="159"/>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1" name="Freeform 11">
              <a:extLst>
                <a:ext uri="{FF2B5EF4-FFF2-40B4-BE49-F238E27FC236}">
                  <a16:creationId xmlns:a16="http://schemas.microsoft.com/office/drawing/2014/main" id="{D3B2BFE0-7DE4-42FF-89C3-C67F446A9489}"/>
                </a:ext>
              </a:extLst>
            </p:cNvPr>
            <p:cNvSpPr>
              <a:spLocks noChangeArrowheads="1"/>
            </p:cNvSpPr>
            <p:nvPr/>
          </p:nvSpPr>
          <p:spPr bwMode="auto">
            <a:xfrm>
              <a:off x="4363" y="3466"/>
              <a:ext cx="148" cy="391"/>
            </a:xfrm>
            <a:custGeom>
              <a:avLst/>
              <a:gdLst>
                <a:gd name="T0" fmla="*/ 317 w 652"/>
                <a:gd name="T1" fmla="*/ 0 h 1723"/>
                <a:gd name="T2" fmla="*/ 651 w 652"/>
                <a:gd name="T3" fmla="*/ 146 h 1723"/>
                <a:gd name="T4" fmla="*/ 0 w 652"/>
                <a:gd name="T5" fmla="*/ 437 h 1723"/>
                <a:gd name="T6" fmla="*/ 651 w 652"/>
                <a:gd name="T7" fmla="*/ 728 h 1723"/>
                <a:gd name="T8" fmla="*/ 0 w 652"/>
                <a:gd name="T9" fmla="*/ 1007 h 1723"/>
                <a:gd name="T10" fmla="*/ 651 w 652"/>
                <a:gd name="T11" fmla="*/ 1299 h 1723"/>
                <a:gd name="T12" fmla="*/ 0 w 652"/>
                <a:gd name="T13" fmla="*/ 1590 h 1723"/>
                <a:gd name="T14" fmla="*/ 317 w 652"/>
                <a:gd name="T15" fmla="*/ 1722 h 17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2" h="1723">
                  <a:moveTo>
                    <a:pt x="317" y="0"/>
                  </a:moveTo>
                  <a:lnTo>
                    <a:pt x="651" y="146"/>
                  </a:lnTo>
                  <a:lnTo>
                    <a:pt x="0" y="437"/>
                  </a:lnTo>
                  <a:lnTo>
                    <a:pt x="651" y="728"/>
                  </a:lnTo>
                  <a:lnTo>
                    <a:pt x="0" y="1007"/>
                  </a:lnTo>
                  <a:lnTo>
                    <a:pt x="651" y="1299"/>
                  </a:lnTo>
                  <a:lnTo>
                    <a:pt x="0" y="1590"/>
                  </a:lnTo>
                  <a:lnTo>
                    <a:pt x="317" y="1722"/>
                  </a:lnTo>
                </a:path>
              </a:pathLst>
            </a:cu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5852" name="Line 12">
              <a:extLst>
                <a:ext uri="{FF2B5EF4-FFF2-40B4-BE49-F238E27FC236}">
                  <a16:creationId xmlns:a16="http://schemas.microsoft.com/office/drawing/2014/main" id="{F0C85B90-42A0-49C8-80B9-14C090A7E5F8}"/>
                </a:ext>
              </a:extLst>
            </p:cNvPr>
            <p:cNvSpPr>
              <a:spLocks noChangeShapeType="1"/>
            </p:cNvSpPr>
            <p:nvPr/>
          </p:nvSpPr>
          <p:spPr bwMode="auto">
            <a:xfrm>
              <a:off x="4013" y="3695"/>
              <a:ext cx="348" cy="1"/>
            </a:xfrm>
            <a:prstGeom prst="line">
              <a:avLst/>
            </a:prstGeom>
            <a:noFill/>
            <a:ln w="27360">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35853" name="Text Box 13">
            <a:extLst>
              <a:ext uri="{FF2B5EF4-FFF2-40B4-BE49-F238E27FC236}">
                <a16:creationId xmlns:a16="http://schemas.microsoft.com/office/drawing/2014/main" id="{47469BC9-750D-416C-B16F-A4798751C581}"/>
              </a:ext>
            </a:extLst>
          </p:cNvPr>
          <p:cNvSpPr txBox="1">
            <a:spLocks noChangeArrowheads="1"/>
          </p:cNvSpPr>
          <p:nvPr/>
        </p:nvSpPr>
        <p:spPr bwMode="auto">
          <a:xfrm>
            <a:off x="4483100" y="5556250"/>
            <a:ext cx="112395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solidFill>
                  <a:srgbClr val="333333"/>
                </a:solidFill>
                <a:latin typeface="Tahoma" panose="020B0604030504040204" pitchFamily="34" charset="0"/>
              </a:rPr>
              <a:t>Fixed-value resistor</a:t>
            </a:r>
          </a:p>
        </p:txBody>
      </p:sp>
      <p:sp>
        <p:nvSpPr>
          <p:cNvPr id="35854" name="Text Box 14">
            <a:extLst>
              <a:ext uri="{FF2B5EF4-FFF2-40B4-BE49-F238E27FC236}">
                <a16:creationId xmlns:a16="http://schemas.microsoft.com/office/drawing/2014/main" id="{B696C871-EABB-4532-9B6A-D59CB58A187B}"/>
              </a:ext>
            </a:extLst>
          </p:cNvPr>
          <p:cNvSpPr txBox="1">
            <a:spLocks noChangeArrowheads="1"/>
          </p:cNvSpPr>
          <p:nvPr/>
        </p:nvSpPr>
        <p:spPr bwMode="auto">
          <a:xfrm>
            <a:off x="7437438" y="5435600"/>
            <a:ext cx="1476375"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solidFill>
                  <a:srgbClr val="333333"/>
                </a:solidFill>
                <a:latin typeface="Tahoma" panose="020B0604030504040204" pitchFamily="34" charset="0"/>
              </a:rPr>
              <a:t>Variable resistor or potentiometer</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842">
                                            <p:txEl>
                                              <p:pRg st="0" end="0"/>
                                            </p:txEl>
                                          </p:spTgt>
                                        </p:tgtEl>
                                        <p:attrNameLst>
                                          <p:attrName>style.visibility</p:attrName>
                                        </p:attrNameLst>
                                      </p:cBhvr>
                                      <p:to>
                                        <p:strVal val="visible"/>
                                      </p:to>
                                    </p:set>
                                    <p:anim calcmode="lin" valueType="num">
                                      <p:cBhvr additive="base">
                                        <p:cTn id="7" dur="500" fill="hold"/>
                                        <p:tgtEl>
                                          <p:spTgt spid="3584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84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842">
                                            <p:txEl>
                                              <p:pRg st="1" end="1"/>
                                            </p:txEl>
                                          </p:spTgt>
                                        </p:tgtEl>
                                        <p:attrNameLst>
                                          <p:attrName>style.visibility</p:attrName>
                                        </p:attrNameLst>
                                      </p:cBhvr>
                                      <p:to>
                                        <p:strVal val="visible"/>
                                      </p:to>
                                    </p:set>
                                    <p:anim calcmode="lin" valueType="num">
                                      <p:cBhvr additive="base">
                                        <p:cTn id="13" dur="500" fill="hold"/>
                                        <p:tgtEl>
                                          <p:spTgt spid="3584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8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842">
                                            <p:txEl>
                                              <p:pRg st="2" end="2"/>
                                            </p:txEl>
                                          </p:spTgt>
                                        </p:tgtEl>
                                        <p:attrNameLst>
                                          <p:attrName>style.visibility</p:attrName>
                                        </p:attrNameLst>
                                      </p:cBhvr>
                                      <p:to>
                                        <p:strVal val="visible"/>
                                      </p:to>
                                    </p:set>
                                    <p:anim calcmode="lin" valueType="num">
                                      <p:cBhvr additive="base">
                                        <p:cTn id="19" dur="500" fill="hold"/>
                                        <p:tgtEl>
                                          <p:spTgt spid="3584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584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5842">
                                            <p:txEl>
                                              <p:pRg st="3" end="3"/>
                                            </p:txEl>
                                          </p:spTgt>
                                        </p:tgtEl>
                                        <p:attrNameLst>
                                          <p:attrName>style.visibility</p:attrName>
                                        </p:attrNameLst>
                                      </p:cBhvr>
                                      <p:to>
                                        <p:strVal val="visible"/>
                                      </p:to>
                                    </p:set>
                                    <p:anim calcmode="lin" valueType="num">
                                      <p:cBhvr additive="base">
                                        <p:cTn id="25" dur="500" fill="hold"/>
                                        <p:tgtEl>
                                          <p:spTgt spid="3584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584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35853"/>
                                        </p:tgtEl>
                                        <p:attrNameLst>
                                          <p:attrName>style.visibility</p:attrName>
                                        </p:attrNameLst>
                                      </p:cBhvr>
                                      <p:to>
                                        <p:strVal val="visible"/>
                                      </p:to>
                                    </p:set>
                                    <p:anim calcmode="lin" valueType="num">
                                      <p:cBhvr additive="base">
                                        <p:cTn id="31" dur="500" fill="hold"/>
                                        <p:tgtEl>
                                          <p:spTgt spid="35853"/>
                                        </p:tgtEl>
                                        <p:attrNameLst>
                                          <p:attrName>ppt_x</p:attrName>
                                        </p:attrNameLst>
                                      </p:cBhvr>
                                      <p:tavLst>
                                        <p:tav tm="0">
                                          <p:val>
                                            <p:strVal val="#ppt_x"/>
                                          </p:val>
                                        </p:tav>
                                        <p:tav tm="100000">
                                          <p:val>
                                            <p:strVal val="#ppt_x"/>
                                          </p:val>
                                        </p:tav>
                                      </p:tavLst>
                                    </p:anim>
                                    <p:anim calcmode="lin" valueType="num">
                                      <p:cBhvr additive="base">
                                        <p:cTn id="32" dur="500" fill="hold"/>
                                        <p:tgtEl>
                                          <p:spTgt spid="35853"/>
                                        </p:tgtEl>
                                        <p:attrNameLst>
                                          <p:attrName>ppt_y</p:attrName>
                                        </p:attrNameLst>
                                      </p:cBhvr>
                                      <p:tavLst>
                                        <p:tav tm="0">
                                          <p:val>
                                            <p:strVal val="0-#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35854"/>
                                        </p:tgtEl>
                                        <p:attrNameLst>
                                          <p:attrName>style.visibility</p:attrName>
                                        </p:attrNameLst>
                                      </p:cBhvr>
                                      <p:to>
                                        <p:strVal val="visible"/>
                                      </p:to>
                                    </p:set>
                                    <p:anim calcmode="lin" valueType="num">
                                      <p:cBhvr additive="base">
                                        <p:cTn id="37" dur="500" fill="hold"/>
                                        <p:tgtEl>
                                          <p:spTgt spid="35854"/>
                                        </p:tgtEl>
                                        <p:attrNameLst>
                                          <p:attrName>ppt_x</p:attrName>
                                        </p:attrNameLst>
                                      </p:cBhvr>
                                      <p:tavLst>
                                        <p:tav tm="0">
                                          <p:val>
                                            <p:strVal val="#ppt_x"/>
                                          </p:val>
                                        </p:tav>
                                        <p:tav tm="100000">
                                          <p:val>
                                            <p:strVal val="#ppt_x"/>
                                          </p:val>
                                        </p:tav>
                                      </p:tavLst>
                                    </p:anim>
                                    <p:anim calcmode="lin" valueType="num">
                                      <p:cBhvr additive="base">
                                        <p:cTn id="38" dur="500" fill="hold"/>
                                        <p:tgtEl>
                                          <p:spTgt spid="3585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autoUpdateAnimBg="0"/>
      <p:bldP spid="35853" grpId="0" autoUpdateAnimBg="0"/>
      <p:bldP spid="35854"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a:extLst>
              <a:ext uri="{FF2B5EF4-FFF2-40B4-BE49-F238E27FC236}">
                <a16:creationId xmlns:a16="http://schemas.microsoft.com/office/drawing/2014/main" id="{FA9909A5-EF0B-4D33-9D6C-7D9BB1C40A81}"/>
              </a:ext>
            </a:extLst>
          </p:cNvPr>
          <p:cNvSpPr>
            <a:spLocks noGrp="1" noChangeArrowheads="1"/>
          </p:cNvSpPr>
          <p:nvPr>
            <p:ph type="title" idx="4294967295"/>
          </p:nvPr>
        </p:nvSpPr>
        <p:spPr>
          <a:xfrm>
            <a:off x="304800" y="914400"/>
            <a:ext cx="7772400" cy="9144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Adding Resistors</a:t>
            </a:r>
          </a:p>
        </p:txBody>
      </p:sp>
      <p:grpSp>
        <p:nvGrpSpPr>
          <p:cNvPr id="36866" name="Group 2">
            <a:extLst>
              <a:ext uri="{FF2B5EF4-FFF2-40B4-BE49-F238E27FC236}">
                <a16:creationId xmlns:a16="http://schemas.microsoft.com/office/drawing/2014/main" id="{FBD3B154-CD47-4F1C-8AA4-490C72918E52}"/>
              </a:ext>
            </a:extLst>
          </p:cNvPr>
          <p:cNvGrpSpPr>
            <a:grpSpLocks/>
          </p:cNvGrpSpPr>
          <p:nvPr/>
        </p:nvGrpSpPr>
        <p:grpSpPr bwMode="auto">
          <a:xfrm>
            <a:off x="1035050" y="2119313"/>
            <a:ext cx="2476500" cy="1827212"/>
            <a:chOff x="652" y="1335"/>
            <a:chExt cx="1560" cy="1151"/>
          </a:xfrm>
        </p:grpSpPr>
        <p:sp>
          <p:nvSpPr>
            <p:cNvPr id="36867" name="Freeform 3">
              <a:extLst>
                <a:ext uri="{FF2B5EF4-FFF2-40B4-BE49-F238E27FC236}">
                  <a16:creationId xmlns:a16="http://schemas.microsoft.com/office/drawing/2014/main" id="{387E15E8-E67D-4430-B073-5B1DD702201C}"/>
                </a:ext>
              </a:extLst>
            </p:cNvPr>
            <p:cNvSpPr>
              <a:spLocks noChangeArrowheads="1"/>
            </p:cNvSpPr>
            <p:nvPr/>
          </p:nvSpPr>
          <p:spPr bwMode="auto">
            <a:xfrm>
              <a:off x="652" y="1335"/>
              <a:ext cx="1367" cy="412"/>
            </a:xfrm>
            <a:custGeom>
              <a:avLst/>
              <a:gdLst>
                <a:gd name="T0" fmla="*/ 6027 w 6028"/>
                <a:gd name="T1" fmla="*/ 0 h 1819"/>
                <a:gd name="T2" fmla="*/ 167 w 6028"/>
                <a:gd name="T3" fmla="*/ 0 h 1819"/>
                <a:gd name="T4" fmla="*/ 167 w 6028"/>
                <a:gd name="T5" fmla="*/ 1514 h 1819"/>
                <a:gd name="T6" fmla="*/ 136 w 6028"/>
                <a:gd name="T7" fmla="*/ 1518 h 1819"/>
                <a:gd name="T8" fmla="*/ 101 w 6028"/>
                <a:gd name="T9" fmla="*/ 1527 h 1819"/>
                <a:gd name="T10" fmla="*/ 74 w 6028"/>
                <a:gd name="T11" fmla="*/ 1540 h 1819"/>
                <a:gd name="T12" fmla="*/ 48 w 6028"/>
                <a:gd name="T13" fmla="*/ 1558 h 1819"/>
                <a:gd name="T14" fmla="*/ 26 w 6028"/>
                <a:gd name="T15" fmla="*/ 1580 h 1819"/>
                <a:gd name="T16" fmla="*/ 13 w 6028"/>
                <a:gd name="T17" fmla="*/ 1606 h 1819"/>
                <a:gd name="T18" fmla="*/ 4 w 6028"/>
                <a:gd name="T19" fmla="*/ 1633 h 1819"/>
                <a:gd name="T20" fmla="*/ 0 w 6028"/>
                <a:gd name="T21" fmla="*/ 1664 h 1819"/>
                <a:gd name="T22" fmla="*/ 4 w 6028"/>
                <a:gd name="T23" fmla="*/ 1694 h 1819"/>
                <a:gd name="T24" fmla="*/ 13 w 6028"/>
                <a:gd name="T25" fmla="*/ 1725 h 1819"/>
                <a:gd name="T26" fmla="*/ 26 w 6028"/>
                <a:gd name="T27" fmla="*/ 1752 h 1819"/>
                <a:gd name="T28" fmla="*/ 48 w 6028"/>
                <a:gd name="T29" fmla="*/ 1774 h 1819"/>
                <a:gd name="T30" fmla="*/ 74 w 6028"/>
                <a:gd name="T31" fmla="*/ 1792 h 1819"/>
                <a:gd name="T32" fmla="*/ 101 w 6028"/>
                <a:gd name="T33" fmla="*/ 1805 h 1819"/>
                <a:gd name="T34" fmla="*/ 136 w 6028"/>
                <a:gd name="T35" fmla="*/ 1814 h 1819"/>
                <a:gd name="T36" fmla="*/ 167 w 6028"/>
                <a:gd name="T37" fmla="*/ 1818 h 1819"/>
                <a:gd name="T38" fmla="*/ 198 w 6028"/>
                <a:gd name="T39" fmla="*/ 1814 h 1819"/>
                <a:gd name="T40" fmla="*/ 229 w 6028"/>
                <a:gd name="T41" fmla="*/ 1805 h 1819"/>
                <a:gd name="T42" fmla="*/ 255 w 6028"/>
                <a:gd name="T43" fmla="*/ 1792 h 1819"/>
                <a:gd name="T44" fmla="*/ 282 w 6028"/>
                <a:gd name="T45" fmla="*/ 1774 h 1819"/>
                <a:gd name="T46" fmla="*/ 304 w 6028"/>
                <a:gd name="T47" fmla="*/ 1752 h 1819"/>
                <a:gd name="T48" fmla="*/ 317 w 6028"/>
                <a:gd name="T49" fmla="*/ 1725 h 1819"/>
                <a:gd name="T50" fmla="*/ 326 w 6028"/>
                <a:gd name="T51" fmla="*/ 1694 h 1819"/>
                <a:gd name="T52" fmla="*/ 330 w 6028"/>
                <a:gd name="T53" fmla="*/ 1664 h 1819"/>
                <a:gd name="T54" fmla="*/ 326 w 6028"/>
                <a:gd name="T55" fmla="*/ 1633 h 1819"/>
                <a:gd name="T56" fmla="*/ 317 w 6028"/>
                <a:gd name="T57" fmla="*/ 1606 h 1819"/>
                <a:gd name="T58" fmla="*/ 304 w 6028"/>
                <a:gd name="T59" fmla="*/ 1580 h 1819"/>
                <a:gd name="T60" fmla="*/ 282 w 6028"/>
                <a:gd name="T61" fmla="*/ 1558 h 1819"/>
                <a:gd name="T62" fmla="*/ 255 w 6028"/>
                <a:gd name="T63" fmla="*/ 1540 h 1819"/>
                <a:gd name="T64" fmla="*/ 229 w 6028"/>
                <a:gd name="T65" fmla="*/ 1527 h 1819"/>
                <a:gd name="T66" fmla="*/ 198 w 6028"/>
                <a:gd name="T67" fmla="*/ 1518 h 1819"/>
                <a:gd name="T68" fmla="*/ 167 w 6028"/>
                <a:gd name="T69" fmla="*/ 1514 h 1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028" h="1819">
                  <a:moveTo>
                    <a:pt x="6027" y="0"/>
                  </a:moveTo>
                  <a:lnTo>
                    <a:pt x="167" y="0"/>
                  </a:lnTo>
                  <a:lnTo>
                    <a:pt x="167" y="1514"/>
                  </a:lnTo>
                  <a:lnTo>
                    <a:pt x="136" y="1518"/>
                  </a:lnTo>
                  <a:lnTo>
                    <a:pt x="101" y="1527"/>
                  </a:lnTo>
                  <a:lnTo>
                    <a:pt x="74" y="1540"/>
                  </a:lnTo>
                  <a:lnTo>
                    <a:pt x="48" y="1558"/>
                  </a:lnTo>
                  <a:lnTo>
                    <a:pt x="26" y="1580"/>
                  </a:lnTo>
                  <a:lnTo>
                    <a:pt x="13" y="1606"/>
                  </a:lnTo>
                  <a:lnTo>
                    <a:pt x="4" y="1633"/>
                  </a:lnTo>
                  <a:lnTo>
                    <a:pt x="0" y="1664"/>
                  </a:lnTo>
                  <a:lnTo>
                    <a:pt x="4" y="1694"/>
                  </a:lnTo>
                  <a:lnTo>
                    <a:pt x="13" y="1725"/>
                  </a:lnTo>
                  <a:lnTo>
                    <a:pt x="26" y="1752"/>
                  </a:lnTo>
                  <a:lnTo>
                    <a:pt x="48" y="1774"/>
                  </a:lnTo>
                  <a:lnTo>
                    <a:pt x="74" y="1792"/>
                  </a:lnTo>
                  <a:lnTo>
                    <a:pt x="101" y="1805"/>
                  </a:lnTo>
                  <a:lnTo>
                    <a:pt x="136" y="1814"/>
                  </a:lnTo>
                  <a:lnTo>
                    <a:pt x="167" y="1818"/>
                  </a:lnTo>
                  <a:lnTo>
                    <a:pt x="198" y="1814"/>
                  </a:lnTo>
                  <a:lnTo>
                    <a:pt x="229" y="1805"/>
                  </a:lnTo>
                  <a:lnTo>
                    <a:pt x="255" y="1792"/>
                  </a:lnTo>
                  <a:lnTo>
                    <a:pt x="282" y="1774"/>
                  </a:lnTo>
                  <a:lnTo>
                    <a:pt x="304" y="1752"/>
                  </a:lnTo>
                  <a:lnTo>
                    <a:pt x="317" y="1725"/>
                  </a:lnTo>
                  <a:lnTo>
                    <a:pt x="326" y="1694"/>
                  </a:lnTo>
                  <a:lnTo>
                    <a:pt x="330" y="1664"/>
                  </a:lnTo>
                  <a:lnTo>
                    <a:pt x="326" y="1633"/>
                  </a:lnTo>
                  <a:lnTo>
                    <a:pt x="317" y="1606"/>
                  </a:lnTo>
                  <a:lnTo>
                    <a:pt x="304" y="1580"/>
                  </a:lnTo>
                  <a:lnTo>
                    <a:pt x="282" y="1558"/>
                  </a:lnTo>
                  <a:lnTo>
                    <a:pt x="255" y="1540"/>
                  </a:lnTo>
                  <a:lnTo>
                    <a:pt x="229" y="1527"/>
                  </a:lnTo>
                  <a:lnTo>
                    <a:pt x="198" y="1518"/>
                  </a:lnTo>
                  <a:lnTo>
                    <a:pt x="167" y="151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68" name="Freeform 4">
              <a:extLst>
                <a:ext uri="{FF2B5EF4-FFF2-40B4-BE49-F238E27FC236}">
                  <a16:creationId xmlns:a16="http://schemas.microsoft.com/office/drawing/2014/main" id="{932A5596-B683-4457-BA66-30AEFC065F1C}"/>
                </a:ext>
              </a:extLst>
            </p:cNvPr>
            <p:cNvSpPr>
              <a:spLocks noChangeArrowheads="1"/>
            </p:cNvSpPr>
            <p:nvPr/>
          </p:nvSpPr>
          <p:spPr bwMode="auto">
            <a:xfrm>
              <a:off x="652" y="2074"/>
              <a:ext cx="1367" cy="412"/>
            </a:xfrm>
            <a:custGeom>
              <a:avLst/>
              <a:gdLst>
                <a:gd name="T0" fmla="*/ 167 w 6028"/>
                <a:gd name="T1" fmla="*/ 299 h 1818"/>
                <a:gd name="T2" fmla="*/ 136 w 6028"/>
                <a:gd name="T3" fmla="*/ 295 h 1818"/>
                <a:gd name="T4" fmla="*/ 101 w 6028"/>
                <a:gd name="T5" fmla="*/ 286 h 1818"/>
                <a:gd name="T6" fmla="*/ 74 w 6028"/>
                <a:gd name="T7" fmla="*/ 273 h 1818"/>
                <a:gd name="T8" fmla="*/ 48 w 6028"/>
                <a:gd name="T9" fmla="*/ 255 h 1818"/>
                <a:gd name="T10" fmla="*/ 26 w 6028"/>
                <a:gd name="T11" fmla="*/ 233 h 1818"/>
                <a:gd name="T12" fmla="*/ 13 w 6028"/>
                <a:gd name="T13" fmla="*/ 207 h 1818"/>
                <a:gd name="T14" fmla="*/ 4 w 6028"/>
                <a:gd name="T15" fmla="*/ 176 h 1818"/>
                <a:gd name="T16" fmla="*/ 0 w 6028"/>
                <a:gd name="T17" fmla="*/ 149 h 1818"/>
                <a:gd name="T18" fmla="*/ 4 w 6028"/>
                <a:gd name="T19" fmla="*/ 119 h 1818"/>
                <a:gd name="T20" fmla="*/ 13 w 6028"/>
                <a:gd name="T21" fmla="*/ 92 h 1818"/>
                <a:gd name="T22" fmla="*/ 26 w 6028"/>
                <a:gd name="T23" fmla="*/ 61 h 1818"/>
                <a:gd name="T24" fmla="*/ 48 w 6028"/>
                <a:gd name="T25" fmla="*/ 39 h 1818"/>
                <a:gd name="T26" fmla="*/ 74 w 6028"/>
                <a:gd name="T27" fmla="*/ 22 h 1818"/>
                <a:gd name="T28" fmla="*/ 101 w 6028"/>
                <a:gd name="T29" fmla="*/ 8 h 1818"/>
                <a:gd name="T30" fmla="*/ 136 w 6028"/>
                <a:gd name="T31" fmla="*/ 0 h 1818"/>
                <a:gd name="T32" fmla="*/ 167 w 6028"/>
                <a:gd name="T33" fmla="*/ 0 h 1818"/>
                <a:gd name="T34" fmla="*/ 198 w 6028"/>
                <a:gd name="T35" fmla="*/ 0 h 1818"/>
                <a:gd name="T36" fmla="*/ 229 w 6028"/>
                <a:gd name="T37" fmla="*/ 8 h 1818"/>
                <a:gd name="T38" fmla="*/ 255 w 6028"/>
                <a:gd name="T39" fmla="*/ 22 h 1818"/>
                <a:gd name="T40" fmla="*/ 282 w 6028"/>
                <a:gd name="T41" fmla="*/ 39 h 1818"/>
                <a:gd name="T42" fmla="*/ 304 w 6028"/>
                <a:gd name="T43" fmla="*/ 61 h 1818"/>
                <a:gd name="T44" fmla="*/ 317 w 6028"/>
                <a:gd name="T45" fmla="*/ 92 h 1818"/>
                <a:gd name="T46" fmla="*/ 326 w 6028"/>
                <a:gd name="T47" fmla="*/ 119 h 1818"/>
                <a:gd name="T48" fmla="*/ 330 w 6028"/>
                <a:gd name="T49" fmla="*/ 149 h 1818"/>
                <a:gd name="T50" fmla="*/ 326 w 6028"/>
                <a:gd name="T51" fmla="*/ 176 h 1818"/>
                <a:gd name="T52" fmla="*/ 317 w 6028"/>
                <a:gd name="T53" fmla="*/ 207 h 1818"/>
                <a:gd name="T54" fmla="*/ 304 w 6028"/>
                <a:gd name="T55" fmla="*/ 233 h 1818"/>
                <a:gd name="T56" fmla="*/ 282 w 6028"/>
                <a:gd name="T57" fmla="*/ 255 h 1818"/>
                <a:gd name="T58" fmla="*/ 255 w 6028"/>
                <a:gd name="T59" fmla="*/ 273 h 1818"/>
                <a:gd name="T60" fmla="*/ 229 w 6028"/>
                <a:gd name="T61" fmla="*/ 286 h 1818"/>
                <a:gd name="T62" fmla="*/ 198 w 6028"/>
                <a:gd name="T63" fmla="*/ 295 h 1818"/>
                <a:gd name="T64" fmla="*/ 167 w 6028"/>
                <a:gd name="T65" fmla="*/ 299 h 1818"/>
                <a:gd name="T66" fmla="*/ 167 w 6028"/>
                <a:gd name="T67" fmla="*/ 1817 h 1818"/>
                <a:gd name="T68" fmla="*/ 6027 w 6028"/>
                <a:gd name="T69" fmla="*/ 1817 h 1818"/>
                <a:gd name="T70" fmla="*/ 6027 w 6028"/>
                <a:gd name="T71" fmla="*/ 939 h 1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28" h="1818">
                  <a:moveTo>
                    <a:pt x="167" y="299"/>
                  </a:moveTo>
                  <a:lnTo>
                    <a:pt x="136" y="295"/>
                  </a:lnTo>
                  <a:lnTo>
                    <a:pt x="101" y="286"/>
                  </a:lnTo>
                  <a:lnTo>
                    <a:pt x="74" y="273"/>
                  </a:lnTo>
                  <a:lnTo>
                    <a:pt x="48" y="255"/>
                  </a:lnTo>
                  <a:lnTo>
                    <a:pt x="26" y="233"/>
                  </a:lnTo>
                  <a:lnTo>
                    <a:pt x="13" y="207"/>
                  </a:lnTo>
                  <a:lnTo>
                    <a:pt x="4" y="176"/>
                  </a:lnTo>
                  <a:lnTo>
                    <a:pt x="0" y="149"/>
                  </a:lnTo>
                  <a:lnTo>
                    <a:pt x="4" y="119"/>
                  </a:lnTo>
                  <a:lnTo>
                    <a:pt x="13" y="92"/>
                  </a:lnTo>
                  <a:lnTo>
                    <a:pt x="26" y="61"/>
                  </a:lnTo>
                  <a:lnTo>
                    <a:pt x="48" y="39"/>
                  </a:lnTo>
                  <a:lnTo>
                    <a:pt x="74" y="22"/>
                  </a:lnTo>
                  <a:lnTo>
                    <a:pt x="101" y="8"/>
                  </a:lnTo>
                  <a:lnTo>
                    <a:pt x="136" y="0"/>
                  </a:lnTo>
                  <a:lnTo>
                    <a:pt x="167" y="0"/>
                  </a:lnTo>
                  <a:lnTo>
                    <a:pt x="198" y="0"/>
                  </a:lnTo>
                  <a:lnTo>
                    <a:pt x="229" y="8"/>
                  </a:lnTo>
                  <a:lnTo>
                    <a:pt x="255" y="22"/>
                  </a:lnTo>
                  <a:lnTo>
                    <a:pt x="282" y="39"/>
                  </a:lnTo>
                  <a:lnTo>
                    <a:pt x="304" y="61"/>
                  </a:lnTo>
                  <a:lnTo>
                    <a:pt x="317" y="92"/>
                  </a:lnTo>
                  <a:lnTo>
                    <a:pt x="326" y="119"/>
                  </a:lnTo>
                  <a:lnTo>
                    <a:pt x="330" y="149"/>
                  </a:lnTo>
                  <a:lnTo>
                    <a:pt x="326" y="176"/>
                  </a:lnTo>
                  <a:lnTo>
                    <a:pt x="317" y="207"/>
                  </a:lnTo>
                  <a:lnTo>
                    <a:pt x="304" y="233"/>
                  </a:lnTo>
                  <a:lnTo>
                    <a:pt x="282" y="255"/>
                  </a:lnTo>
                  <a:lnTo>
                    <a:pt x="255" y="273"/>
                  </a:lnTo>
                  <a:lnTo>
                    <a:pt x="229" y="286"/>
                  </a:lnTo>
                  <a:lnTo>
                    <a:pt x="198" y="295"/>
                  </a:lnTo>
                  <a:lnTo>
                    <a:pt x="167" y="299"/>
                  </a:lnTo>
                  <a:lnTo>
                    <a:pt x="167" y="1817"/>
                  </a:lnTo>
                  <a:lnTo>
                    <a:pt x="6027" y="1817"/>
                  </a:lnTo>
                  <a:lnTo>
                    <a:pt x="6027" y="93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69" name="Freeform 5">
              <a:extLst>
                <a:ext uri="{FF2B5EF4-FFF2-40B4-BE49-F238E27FC236}">
                  <a16:creationId xmlns:a16="http://schemas.microsoft.com/office/drawing/2014/main" id="{4AC96F5E-2452-42F7-840E-41F6253163AD}"/>
                </a:ext>
              </a:extLst>
            </p:cNvPr>
            <p:cNvSpPr>
              <a:spLocks noChangeArrowheads="1"/>
            </p:cNvSpPr>
            <p:nvPr/>
          </p:nvSpPr>
          <p:spPr bwMode="auto">
            <a:xfrm>
              <a:off x="1973" y="1532"/>
              <a:ext cx="92" cy="253"/>
            </a:xfrm>
            <a:custGeom>
              <a:avLst/>
              <a:gdLst>
                <a:gd name="T0" fmla="*/ 203 w 407"/>
                <a:gd name="T1" fmla="*/ 0 h 1114"/>
                <a:gd name="T2" fmla="*/ 406 w 407"/>
                <a:gd name="T3" fmla="*/ 92 h 1114"/>
                <a:gd name="T4" fmla="*/ 0 w 407"/>
                <a:gd name="T5" fmla="*/ 278 h 1114"/>
                <a:gd name="T6" fmla="*/ 406 w 407"/>
                <a:gd name="T7" fmla="*/ 463 h 1114"/>
                <a:gd name="T8" fmla="*/ 0 w 407"/>
                <a:gd name="T9" fmla="*/ 649 h 1114"/>
                <a:gd name="T10" fmla="*/ 406 w 407"/>
                <a:gd name="T11" fmla="*/ 834 h 1114"/>
                <a:gd name="T12" fmla="*/ 0 w 407"/>
                <a:gd name="T13" fmla="*/ 1019 h 1114"/>
                <a:gd name="T14" fmla="*/ 203 w 407"/>
                <a:gd name="T15" fmla="*/ 1113 h 1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7" h="1114">
                  <a:moveTo>
                    <a:pt x="203" y="0"/>
                  </a:moveTo>
                  <a:lnTo>
                    <a:pt x="406" y="92"/>
                  </a:lnTo>
                  <a:lnTo>
                    <a:pt x="0" y="278"/>
                  </a:lnTo>
                  <a:lnTo>
                    <a:pt x="406" y="463"/>
                  </a:lnTo>
                  <a:lnTo>
                    <a:pt x="0" y="649"/>
                  </a:lnTo>
                  <a:lnTo>
                    <a:pt x="406" y="834"/>
                  </a:lnTo>
                  <a:lnTo>
                    <a:pt x="0" y="1019"/>
                  </a:lnTo>
                  <a:lnTo>
                    <a:pt x="203" y="111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70" name="Line 6">
              <a:extLst>
                <a:ext uri="{FF2B5EF4-FFF2-40B4-BE49-F238E27FC236}">
                  <a16:creationId xmlns:a16="http://schemas.microsoft.com/office/drawing/2014/main" id="{0CFBAF6D-D6A3-4CF9-B22C-D19EBD7B71DE}"/>
                </a:ext>
              </a:extLst>
            </p:cNvPr>
            <p:cNvSpPr>
              <a:spLocks noChangeShapeType="1"/>
            </p:cNvSpPr>
            <p:nvPr/>
          </p:nvSpPr>
          <p:spPr bwMode="auto">
            <a:xfrm flipV="1">
              <a:off x="2019" y="1334"/>
              <a:ext cx="1" cy="19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1" name="Freeform 7">
              <a:extLst>
                <a:ext uri="{FF2B5EF4-FFF2-40B4-BE49-F238E27FC236}">
                  <a16:creationId xmlns:a16="http://schemas.microsoft.com/office/drawing/2014/main" id="{74745A44-CC9F-4605-9D6A-E7A2137DC3D3}"/>
                </a:ext>
              </a:extLst>
            </p:cNvPr>
            <p:cNvSpPr>
              <a:spLocks noChangeArrowheads="1"/>
            </p:cNvSpPr>
            <p:nvPr/>
          </p:nvSpPr>
          <p:spPr bwMode="auto">
            <a:xfrm>
              <a:off x="1973" y="1784"/>
              <a:ext cx="92" cy="503"/>
            </a:xfrm>
            <a:custGeom>
              <a:avLst/>
              <a:gdLst>
                <a:gd name="T0" fmla="*/ 203 w 407"/>
                <a:gd name="T1" fmla="*/ 2219 h 2220"/>
                <a:gd name="T2" fmla="*/ 0 w 407"/>
                <a:gd name="T3" fmla="*/ 2131 h 2220"/>
                <a:gd name="T4" fmla="*/ 406 w 407"/>
                <a:gd name="T5" fmla="*/ 1946 h 2220"/>
                <a:gd name="T6" fmla="*/ 0 w 407"/>
                <a:gd name="T7" fmla="*/ 1756 h 2220"/>
                <a:gd name="T8" fmla="*/ 406 w 407"/>
                <a:gd name="T9" fmla="*/ 1575 h 2220"/>
                <a:gd name="T10" fmla="*/ 0 w 407"/>
                <a:gd name="T11" fmla="*/ 1385 h 2220"/>
                <a:gd name="T12" fmla="*/ 406 w 407"/>
                <a:gd name="T13" fmla="*/ 1204 h 2220"/>
                <a:gd name="T14" fmla="*/ 203 w 407"/>
                <a:gd name="T15" fmla="*/ 1112 h 2220"/>
                <a:gd name="T16" fmla="*/ 203 w 407"/>
                <a:gd name="T17" fmla="*/ 0 h 2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2220">
                  <a:moveTo>
                    <a:pt x="203" y="2219"/>
                  </a:moveTo>
                  <a:lnTo>
                    <a:pt x="0" y="2131"/>
                  </a:lnTo>
                  <a:lnTo>
                    <a:pt x="406" y="1946"/>
                  </a:lnTo>
                  <a:lnTo>
                    <a:pt x="0" y="1756"/>
                  </a:lnTo>
                  <a:lnTo>
                    <a:pt x="406" y="1575"/>
                  </a:lnTo>
                  <a:lnTo>
                    <a:pt x="0" y="1385"/>
                  </a:lnTo>
                  <a:lnTo>
                    <a:pt x="406" y="1204"/>
                  </a:lnTo>
                  <a:lnTo>
                    <a:pt x="203" y="1112"/>
                  </a:lnTo>
                  <a:lnTo>
                    <a:pt x="20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72" name="Freeform 8">
              <a:extLst>
                <a:ext uri="{FF2B5EF4-FFF2-40B4-BE49-F238E27FC236}">
                  <a16:creationId xmlns:a16="http://schemas.microsoft.com/office/drawing/2014/main" id="{ACBE6348-D7A8-4E07-8CA6-15AE757B6E4D}"/>
                </a:ext>
              </a:extLst>
            </p:cNvPr>
            <p:cNvSpPr>
              <a:spLocks noChangeArrowheads="1"/>
            </p:cNvSpPr>
            <p:nvPr/>
          </p:nvSpPr>
          <p:spPr bwMode="auto">
            <a:xfrm>
              <a:off x="2119" y="1619"/>
              <a:ext cx="38" cy="51"/>
            </a:xfrm>
            <a:custGeom>
              <a:avLst/>
              <a:gdLst>
                <a:gd name="T0" fmla="*/ 0 w 169"/>
                <a:gd name="T1" fmla="*/ 225 h 226"/>
                <a:gd name="T2" fmla="*/ 0 w 169"/>
                <a:gd name="T3" fmla="*/ 0 h 226"/>
                <a:gd name="T4" fmla="*/ 110 w 169"/>
                <a:gd name="T5" fmla="*/ 0 h 226"/>
                <a:gd name="T6" fmla="*/ 141 w 169"/>
                <a:gd name="T7" fmla="*/ 13 h 226"/>
                <a:gd name="T8" fmla="*/ 155 w 169"/>
                <a:gd name="T9" fmla="*/ 22 h 226"/>
                <a:gd name="T10" fmla="*/ 168 w 169"/>
                <a:gd name="T11" fmla="*/ 44 h 226"/>
                <a:gd name="T12" fmla="*/ 168 w 169"/>
                <a:gd name="T13" fmla="*/ 66 h 226"/>
                <a:gd name="T14" fmla="*/ 155 w 169"/>
                <a:gd name="T15" fmla="*/ 88 h 226"/>
                <a:gd name="T16" fmla="*/ 141 w 169"/>
                <a:gd name="T17" fmla="*/ 97 h 226"/>
                <a:gd name="T18" fmla="*/ 110 w 169"/>
                <a:gd name="T19" fmla="*/ 106 h 226"/>
                <a:gd name="T20" fmla="*/ 0 w 169"/>
                <a:gd name="T21" fmla="*/ 10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226">
                  <a:moveTo>
                    <a:pt x="0" y="225"/>
                  </a:moveTo>
                  <a:lnTo>
                    <a:pt x="0" y="0"/>
                  </a:lnTo>
                  <a:lnTo>
                    <a:pt x="110" y="0"/>
                  </a:lnTo>
                  <a:lnTo>
                    <a:pt x="141" y="13"/>
                  </a:lnTo>
                  <a:lnTo>
                    <a:pt x="155" y="22"/>
                  </a:lnTo>
                  <a:lnTo>
                    <a:pt x="168" y="44"/>
                  </a:lnTo>
                  <a:lnTo>
                    <a:pt x="168" y="66"/>
                  </a:lnTo>
                  <a:lnTo>
                    <a:pt x="155" y="88"/>
                  </a:lnTo>
                  <a:lnTo>
                    <a:pt x="141" y="97"/>
                  </a:lnTo>
                  <a:lnTo>
                    <a:pt x="110" y="106"/>
                  </a:lnTo>
                  <a:lnTo>
                    <a:pt x="0"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73" name="Line 9">
              <a:extLst>
                <a:ext uri="{FF2B5EF4-FFF2-40B4-BE49-F238E27FC236}">
                  <a16:creationId xmlns:a16="http://schemas.microsoft.com/office/drawing/2014/main" id="{B00421E3-5CF6-4012-A5EA-D551E86B0B02}"/>
                </a:ext>
              </a:extLst>
            </p:cNvPr>
            <p:cNvSpPr>
              <a:spLocks noChangeShapeType="1"/>
            </p:cNvSpPr>
            <p:nvPr/>
          </p:nvSpPr>
          <p:spPr bwMode="auto">
            <a:xfrm>
              <a:off x="2138" y="1643"/>
              <a:ext cx="19" cy="2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4" name="Freeform 10">
              <a:extLst>
                <a:ext uri="{FF2B5EF4-FFF2-40B4-BE49-F238E27FC236}">
                  <a16:creationId xmlns:a16="http://schemas.microsoft.com/office/drawing/2014/main" id="{0C151358-6E61-4F1F-B468-1D3557464FED}"/>
                </a:ext>
              </a:extLst>
            </p:cNvPr>
            <p:cNvSpPr>
              <a:spLocks noChangeArrowheads="1"/>
            </p:cNvSpPr>
            <p:nvPr/>
          </p:nvSpPr>
          <p:spPr bwMode="auto">
            <a:xfrm>
              <a:off x="2176" y="1619"/>
              <a:ext cx="16" cy="51"/>
            </a:xfrm>
            <a:custGeom>
              <a:avLst/>
              <a:gdLst>
                <a:gd name="T0" fmla="*/ 0 w 72"/>
                <a:gd name="T1" fmla="*/ 44 h 226"/>
                <a:gd name="T2" fmla="*/ 26 w 72"/>
                <a:gd name="T3" fmla="*/ 35 h 226"/>
                <a:gd name="T4" fmla="*/ 71 w 72"/>
                <a:gd name="T5" fmla="*/ 0 h 226"/>
                <a:gd name="T6" fmla="*/ 71 w 72"/>
                <a:gd name="T7" fmla="*/ 225 h 226"/>
              </a:gdLst>
              <a:ahLst/>
              <a:cxnLst>
                <a:cxn ang="0">
                  <a:pos x="T0" y="T1"/>
                </a:cxn>
                <a:cxn ang="0">
                  <a:pos x="T2" y="T3"/>
                </a:cxn>
                <a:cxn ang="0">
                  <a:pos x="T4" y="T5"/>
                </a:cxn>
                <a:cxn ang="0">
                  <a:pos x="T6" y="T7"/>
                </a:cxn>
              </a:cxnLst>
              <a:rect l="0" t="0" r="r" b="b"/>
              <a:pathLst>
                <a:path w="72" h="226">
                  <a:moveTo>
                    <a:pt x="0" y="44"/>
                  </a:moveTo>
                  <a:lnTo>
                    <a:pt x="26" y="35"/>
                  </a:lnTo>
                  <a:lnTo>
                    <a:pt x="71" y="0"/>
                  </a:lnTo>
                  <a:lnTo>
                    <a:pt x="71" y="22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75" name="Line 11">
              <a:extLst>
                <a:ext uri="{FF2B5EF4-FFF2-40B4-BE49-F238E27FC236}">
                  <a16:creationId xmlns:a16="http://schemas.microsoft.com/office/drawing/2014/main" id="{A8C2B8DB-D7BC-40C5-BC54-503E989FF10A}"/>
                </a:ext>
              </a:extLst>
            </p:cNvPr>
            <p:cNvSpPr>
              <a:spLocks noChangeShapeType="1"/>
            </p:cNvSpPr>
            <p:nvPr/>
          </p:nvSpPr>
          <p:spPr bwMode="auto">
            <a:xfrm>
              <a:off x="2119" y="2123"/>
              <a:ext cx="1" cy="5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6" name="Freeform 12">
              <a:extLst>
                <a:ext uri="{FF2B5EF4-FFF2-40B4-BE49-F238E27FC236}">
                  <a16:creationId xmlns:a16="http://schemas.microsoft.com/office/drawing/2014/main" id="{358B2CEF-43DD-4CA5-980D-64E95A25051B}"/>
                </a:ext>
              </a:extLst>
            </p:cNvPr>
            <p:cNvSpPr>
              <a:spLocks noChangeArrowheads="1"/>
            </p:cNvSpPr>
            <p:nvPr/>
          </p:nvSpPr>
          <p:spPr bwMode="auto">
            <a:xfrm>
              <a:off x="2119" y="2123"/>
              <a:ext cx="38" cy="24"/>
            </a:xfrm>
            <a:custGeom>
              <a:avLst/>
              <a:gdLst>
                <a:gd name="T0" fmla="*/ 0 w 169"/>
                <a:gd name="T1" fmla="*/ 0 h 108"/>
                <a:gd name="T2" fmla="*/ 110 w 169"/>
                <a:gd name="T3" fmla="*/ 0 h 108"/>
                <a:gd name="T4" fmla="*/ 141 w 169"/>
                <a:gd name="T5" fmla="*/ 8 h 108"/>
                <a:gd name="T6" fmla="*/ 155 w 169"/>
                <a:gd name="T7" fmla="*/ 22 h 108"/>
                <a:gd name="T8" fmla="*/ 168 w 169"/>
                <a:gd name="T9" fmla="*/ 44 h 108"/>
                <a:gd name="T10" fmla="*/ 168 w 169"/>
                <a:gd name="T11" fmla="*/ 62 h 108"/>
                <a:gd name="T12" fmla="*/ 155 w 169"/>
                <a:gd name="T13" fmla="*/ 85 h 108"/>
                <a:gd name="T14" fmla="*/ 141 w 169"/>
                <a:gd name="T15" fmla="*/ 98 h 108"/>
                <a:gd name="T16" fmla="*/ 110 w 169"/>
                <a:gd name="T17" fmla="*/ 107 h 108"/>
                <a:gd name="T18" fmla="*/ 0 w 169"/>
                <a:gd name="T19" fmla="*/ 107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108">
                  <a:moveTo>
                    <a:pt x="0" y="0"/>
                  </a:moveTo>
                  <a:lnTo>
                    <a:pt x="110" y="0"/>
                  </a:lnTo>
                  <a:lnTo>
                    <a:pt x="141" y="8"/>
                  </a:lnTo>
                  <a:lnTo>
                    <a:pt x="155" y="22"/>
                  </a:lnTo>
                  <a:lnTo>
                    <a:pt x="168" y="44"/>
                  </a:lnTo>
                  <a:lnTo>
                    <a:pt x="168" y="62"/>
                  </a:lnTo>
                  <a:lnTo>
                    <a:pt x="155" y="85"/>
                  </a:lnTo>
                  <a:lnTo>
                    <a:pt x="141" y="98"/>
                  </a:lnTo>
                  <a:lnTo>
                    <a:pt x="110" y="107"/>
                  </a:lnTo>
                  <a:lnTo>
                    <a:pt x="0" y="10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77" name="Line 13">
              <a:extLst>
                <a:ext uri="{FF2B5EF4-FFF2-40B4-BE49-F238E27FC236}">
                  <a16:creationId xmlns:a16="http://schemas.microsoft.com/office/drawing/2014/main" id="{878B647B-8247-46D2-819F-8D9E437004F9}"/>
                </a:ext>
              </a:extLst>
            </p:cNvPr>
            <p:cNvSpPr>
              <a:spLocks noChangeShapeType="1"/>
            </p:cNvSpPr>
            <p:nvPr/>
          </p:nvSpPr>
          <p:spPr bwMode="auto">
            <a:xfrm>
              <a:off x="2138" y="2147"/>
              <a:ext cx="19" cy="2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8" name="Freeform 14">
              <a:extLst>
                <a:ext uri="{FF2B5EF4-FFF2-40B4-BE49-F238E27FC236}">
                  <a16:creationId xmlns:a16="http://schemas.microsoft.com/office/drawing/2014/main" id="{A284B541-E07F-43D1-AB12-F21A4E35E09A}"/>
                </a:ext>
              </a:extLst>
            </p:cNvPr>
            <p:cNvSpPr>
              <a:spLocks noChangeArrowheads="1"/>
            </p:cNvSpPr>
            <p:nvPr/>
          </p:nvSpPr>
          <p:spPr bwMode="auto">
            <a:xfrm>
              <a:off x="2176" y="2123"/>
              <a:ext cx="37" cy="51"/>
            </a:xfrm>
            <a:custGeom>
              <a:avLst/>
              <a:gdLst>
                <a:gd name="T0" fmla="*/ 13 w 164"/>
                <a:gd name="T1" fmla="*/ 53 h 227"/>
                <a:gd name="T2" fmla="*/ 13 w 164"/>
                <a:gd name="T3" fmla="*/ 44 h 227"/>
                <a:gd name="T4" fmla="*/ 22 w 164"/>
                <a:gd name="T5" fmla="*/ 22 h 227"/>
                <a:gd name="T6" fmla="*/ 35 w 164"/>
                <a:gd name="T7" fmla="*/ 8 h 227"/>
                <a:gd name="T8" fmla="*/ 57 w 164"/>
                <a:gd name="T9" fmla="*/ 0 h 227"/>
                <a:gd name="T10" fmla="*/ 101 w 164"/>
                <a:gd name="T11" fmla="*/ 0 h 227"/>
                <a:gd name="T12" fmla="*/ 128 w 164"/>
                <a:gd name="T13" fmla="*/ 8 h 227"/>
                <a:gd name="T14" fmla="*/ 141 w 164"/>
                <a:gd name="T15" fmla="*/ 22 h 227"/>
                <a:gd name="T16" fmla="*/ 154 w 164"/>
                <a:gd name="T17" fmla="*/ 44 h 227"/>
                <a:gd name="T18" fmla="*/ 154 w 164"/>
                <a:gd name="T19" fmla="*/ 62 h 227"/>
                <a:gd name="T20" fmla="*/ 141 w 164"/>
                <a:gd name="T21" fmla="*/ 84 h 227"/>
                <a:gd name="T22" fmla="*/ 114 w 164"/>
                <a:gd name="T23" fmla="*/ 115 h 227"/>
                <a:gd name="T24" fmla="*/ 0 w 164"/>
                <a:gd name="T25" fmla="*/ 226 h 227"/>
                <a:gd name="T26" fmla="*/ 163 w 164"/>
                <a:gd name="T27" fmla="*/ 22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227">
                  <a:moveTo>
                    <a:pt x="13" y="53"/>
                  </a:moveTo>
                  <a:lnTo>
                    <a:pt x="13" y="44"/>
                  </a:lnTo>
                  <a:lnTo>
                    <a:pt x="22" y="22"/>
                  </a:lnTo>
                  <a:lnTo>
                    <a:pt x="35" y="8"/>
                  </a:lnTo>
                  <a:lnTo>
                    <a:pt x="57" y="0"/>
                  </a:lnTo>
                  <a:lnTo>
                    <a:pt x="101" y="0"/>
                  </a:lnTo>
                  <a:lnTo>
                    <a:pt x="128" y="8"/>
                  </a:lnTo>
                  <a:lnTo>
                    <a:pt x="141" y="22"/>
                  </a:lnTo>
                  <a:lnTo>
                    <a:pt x="154" y="44"/>
                  </a:lnTo>
                  <a:lnTo>
                    <a:pt x="154" y="62"/>
                  </a:lnTo>
                  <a:lnTo>
                    <a:pt x="141" y="84"/>
                  </a:lnTo>
                  <a:lnTo>
                    <a:pt x="114" y="115"/>
                  </a:lnTo>
                  <a:lnTo>
                    <a:pt x="0" y="226"/>
                  </a:lnTo>
                  <a:lnTo>
                    <a:pt x="163" y="2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6879" name="Group 15">
            <a:extLst>
              <a:ext uri="{FF2B5EF4-FFF2-40B4-BE49-F238E27FC236}">
                <a16:creationId xmlns:a16="http://schemas.microsoft.com/office/drawing/2014/main" id="{BE43D92D-1685-4E42-80D0-348480276E1D}"/>
              </a:ext>
            </a:extLst>
          </p:cNvPr>
          <p:cNvGrpSpPr>
            <a:grpSpLocks/>
          </p:cNvGrpSpPr>
          <p:nvPr/>
        </p:nvGrpSpPr>
        <p:grpSpPr bwMode="auto">
          <a:xfrm>
            <a:off x="4267200" y="1828800"/>
            <a:ext cx="3721100" cy="2528888"/>
            <a:chOff x="2688" y="1152"/>
            <a:chExt cx="2344" cy="1593"/>
          </a:xfrm>
        </p:grpSpPr>
        <p:sp>
          <p:nvSpPr>
            <p:cNvPr id="36880" name="AutoShape 16">
              <a:extLst>
                <a:ext uri="{FF2B5EF4-FFF2-40B4-BE49-F238E27FC236}">
                  <a16:creationId xmlns:a16="http://schemas.microsoft.com/office/drawing/2014/main" id="{A01408FB-B348-4E83-A105-0E93EF6D937D}"/>
                </a:ext>
              </a:extLst>
            </p:cNvPr>
            <p:cNvSpPr>
              <a:spLocks noChangeArrowheads="1"/>
            </p:cNvSpPr>
            <p:nvPr/>
          </p:nvSpPr>
          <p:spPr bwMode="auto">
            <a:xfrm>
              <a:off x="2688" y="1152"/>
              <a:ext cx="2345" cy="1594"/>
            </a:xfrm>
            <a:prstGeom prst="roundRect">
              <a:avLst>
                <a:gd name="adj" fmla="val 6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The total resistance of two</a:t>
              </a: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resistors in </a:t>
              </a:r>
              <a:r>
                <a:rPr lang="en-GB" altLang="en-US" u="sng">
                  <a:solidFill>
                    <a:srgbClr val="333333"/>
                  </a:solidFill>
                  <a:latin typeface="Tahoma" panose="020B0604030504040204" pitchFamily="34" charset="0"/>
                </a:rPr>
                <a:t>series</a:t>
              </a:r>
              <a:r>
                <a:rPr lang="en-GB" altLang="en-US">
                  <a:solidFill>
                    <a:srgbClr val="333333"/>
                  </a:solidFill>
                  <a:latin typeface="Tahoma" panose="020B0604030504040204" pitchFamily="34" charset="0"/>
                </a:rPr>
                <a:t> is the</a:t>
              </a: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sum of their individual</a:t>
              </a: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values.</a:t>
              </a:r>
            </a:p>
            <a:p>
              <a:pPr>
                <a:buClr>
                  <a:srgbClr val="FFFFCC"/>
                </a:buClr>
                <a:buSzPct val="100000"/>
                <a:buFont typeface="Times New Roman" panose="02020603050405020304" pitchFamily="18" charset="0"/>
                <a:buNone/>
              </a:pPr>
              <a:endParaRPr lang="en-GB" altLang="en-US">
                <a:solidFill>
                  <a:srgbClr val="333333"/>
                </a:solidFill>
                <a:latin typeface="Tahoma" panose="020B0604030504040204" pitchFamily="34" charset="0"/>
              </a:endParaRP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R</a:t>
              </a:r>
              <a:r>
                <a:rPr lang="en-GB" altLang="en-US" baseline="-33000">
                  <a:solidFill>
                    <a:srgbClr val="333333"/>
                  </a:solidFill>
                  <a:latin typeface="Tahoma" panose="020B0604030504040204" pitchFamily="34" charset="0"/>
                </a:rPr>
                <a:t>t</a:t>
              </a:r>
              <a:r>
                <a:rPr lang="en-GB" altLang="en-US">
                  <a:solidFill>
                    <a:srgbClr val="333333"/>
                  </a:solidFill>
                  <a:latin typeface="Tahoma" panose="020B0604030504040204" pitchFamily="34" charset="0"/>
                </a:rPr>
                <a:t> =   R1 + R2</a:t>
              </a:r>
            </a:p>
            <a:p>
              <a:pPr>
                <a:buClr>
                  <a:srgbClr val="FFFFCC"/>
                </a:buClr>
                <a:buSzPct val="100000"/>
                <a:buFont typeface="Times New Roman" panose="02020603050405020304" pitchFamily="18" charset="0"/>
                <a:buNone/>
              </a:pPr>
              <a:endParaRPr lang="en-GB" altLang="en-US" sz="2800">
                <a:effectLst>
                  <a:outerShdw blurRad="38100" dist="38100" dir="2700000" algn="tl">
                    <a:srgbClr val="FFFFFF"/>
                  </a:outerShdw>
                </a:effectLst>
                <a:latin typeface="Tahoma" panose="020B0604030504040204" pitchFamily="34" charset="0"/>
              </a:endParaRPr>
            </a:p>
          </p:txBody>
        </p:sp>
      </p:grpSp>
      <p:grpSp>
        <p:nvGrpSpPr>
          <p:cNvPr id="36881" name="Group 17">
            <a:extLst>
              <a:ext uri="{FF2B5EF4-FFF2-40B4-BE49-F238E27FC236}">
                <a16:creationId xmlns:a16="http://schemas.microsoft.com/office/drawing/2014/main" id="{CB8284FB-117E-4699-8C09-A5337BE5CDB0}"/>
              </a:ext>
            </a:extLst>
          </p:cNvPr>
          <p:cNvGrpSpPr>
            <a:grpSpLocks/>
          </p:cNvGrpSpPr>
          <p:nvPr/>
        </p:nvGrpSpPr>
        <p:grpSpPr bwMode="auto">
          <a:xfrm>
            <a:off x="998538" y="4421188"/>
            <a:ext cx="6999287" cy="2306637"/>
            <a:chOff x="629" y="2785"/>
            <a:chExt cx="4409" cy="1453"/>
          </a:xfrm>
        </p:grpSpPr>
        <p:grpSp>
          <p:nvGrpSpPr>
            <p:cNvPr id="36882" name="Group 18">
              <a:extLst>
                <a:ext uri="{FF2B5EF4-FFF2-40B4-BE49-F238E27FC236}">
                  <a16:creationId xmlns:a16="http://schemas.microsoft.com/office/drawing/2014/main" id="{E5F13356-99F0-40B4-B0C0-575E60CB4523}"/>
                </a:ext>
              </a:extLst>
            </p:cNvPr>
            <p:cNvGrpSpPr>
              <a:grpSpLocks/>
            </p:cNvGrpSpPr>
            <p:nvPr/>
          </p:nvGrpSpPr>
          <p:grpSpPr bwMode="auto">
            <a:xfrm>
              <a:off x="629" y="2785"/>
              <a:ext cx="4409" cy="1453"/>
              <a:chOff x="629" y="2785"/>
              <a:chExt cx="4409" cy="1453"/>
            </a:xfrm>
          </p:grpSpPr>
          <p:grpSp>
            <p:nvGrpSpPr>
              <p:cNvPr id="36883" name="Group 19">
                <a:extLst>
                  <a:ext uri="{FF2B5EF4-FFF2-40B4-BE49-F238E27FC236}">
                    <a16:creationId xmlns:a16="http://schemas.microsoft.com/office/drawing/2014/main" id="{FF6FA59E-D025-4715-AF70-72AFEA9AE818}"/>
                  </a:ext>
                </a:extLst>
              </p:cNvPr>
              <p:cNvGrpSpPr>
                <a:grpSpLocks/>
              </p:cNvGrpSpPr>
              <p:nvPr/>
            </p:nvGrpSpPr>
            <p:grpSpPr bwMode="auto">
              <a:xfrm>
                <a:off x="629" y="2889"/>
                <a:ext cx="1602" cy="1151"/>
                <a:chOff x="629" y="2889"/>
                <a:chExt cx="1602" cy="1151"/>
              </a:xfrm>
            </p:grpSpPr>
            <p:sp>
              <p:nvSpPr>
                <p:cNvPr id="36884" name="Freeform 20">
                  <a:extLst>
                    <a:ext uri="{FF2B5EF4-FFF2-40B4-BE49-F238E27FC236}">
                      <a16:creationId xmlns:a16="http://schemas.microsoft.com/office/drawing/2014/main" id="{FED30169-DBB4-4DF5-B045-166FDE2D984E}"/>
                    </a:ext>
                  </a:extLst>
                </p:cNvPr>
                <p:cNvSpPr>
                  <a:spLocks noChangeArrowheads="1"/>
                </p:cNvSpPr>
                <p:nvPr/>
              </p:nvSpPr>
              <p:spPr bwMode="auto">
                <a:xfrm>
                  <a:off x="629" y="2889"/>
                  <a:ext cx="1367" cy="412"/>
                </a:xfrm>
                <a:custGeom>
                  <a:avLst/>
                  <a:gdLst>
                    <a:gd name="T0" fmla="*/ 6027 w 6028"/>
                    <a:gd name="T1" fmla="*/ 0 h 1819"/>
                    <a:gd name="T2" fmla="*/ 167 w 6028"/>
                    <a:gd name="T3" fmla="*/ 0 h 1819"/>
                    <a:gd name="T4" fmla="*/ 167 w 6028"/>
                    <a:gd name="T5" fmla="*/ 1514 h 1819"/>
                    <a:gd name="T6" fmla="*/ 136 w 6028"/>
                    <a:gd name="T7" fmla="*/ 1518 h 1819"/>
                    <a:gd name="T8" fmla="*/ 101 w 6028"/>
                    <a:gd name="T9" fmla="*/ 1527 h 1819"/>
                    <a:gd name="T10" fmla="*/ 74 w 6028"/>
                    <a:gd name="T11" fmla="*/ 1540 h 1819"/>
                    <a:gd name="T12" fmla="*/ 48 w 6028"/>
                    <a:gd name="T13" fmla="*/ 1558 h 1819"/>
                    <a:gd name="T14" fmla="*/ 26 w 6028"/>
                    <a:gd name="T15" fmla="*/ 1580 h 1819"/>
                    <a:gd name="T16" fmla="*/ 13 w 6028"/>
                    <a:gd name="T17" fmla="*/ 1606 h 1819"/>
                    <a:gd name="T18" fmla="*/ 4 w 6028"/>
                    <a:gd name="T19" fmla="*/ 1633 h 1819"/>
                    <a:gd name="T20" fmla="*/ 0 w 6028"/>
                    <a:gd name="T21" fmla="*/ 1664 h 1819"/>
                    <a:gd name="T22" fmla="*/ 4 w 6028"/>
                    <a:gd name="T23" fmla="*/ 1694 h 1819"/>
                    <a:gd name="T24" fmla="*/ 13 w 6028"/>
                    <a:gd name="T25" fmla="*/ 1725 h 1819"/>
                    <a:gd name="T26" fmla="*/ 26 w 6028"/>
                    <a:gd name="T27" fmla="*/ 1752 h 1819"/>
                    <a:gd name="T28" fmla="*/ 48 w 6028"/>
                    <a:gd name="T29" fmla="*/ 1774 h 1819"/>
                    <a:gd name="T30" fmla="*/ 74 w 6028"/>
                    <a:gd name="T31" fmla="*/ 1792 h 1819"/>
                    <a:gd name="T32" fmla="*/ 101 w 6028"/>
                    <a:gd name="T33" fmla="*/ 1805 h 1819"/>
                    <a:gd name="T34" fmla="*/ 136 w 6028"/>
                    <a:gd name="T35" fmla="*/ 1814 h 1819"/>
                    <a:gd name="T36" fmla="*/ 167 w 6028"/>
                    <a:gd name="T37" fmla="*/ 1818 h 1819"/>
                    <a:gd name="T38" fmla="*/ 198 w 6028"/>
                    <a:gd name="T39" fmla="*/ 1814 h 1819"/>
                    <a:gd name="T40" fmla="*/ 229 w 6028"/>
                    <a:gd name="T41" fmla="*/ 1805 h 1819"/>
                    <a:gd name="T42" fmla="*/ 255 w 6028"/>
                    <a:gd name="T43" fmla="*/ 1792 h 1819"/>
                    <a:gd name="T44" fmla="*/ 282 w 6028"/>
                    <a:gd name="T45" fmla="*/ 1774 h 1819"/>
                    <a:gd name="T46" fmla="*/ 304 w 6028"/>
                    <a:gd name="T47" fmla="*/ 1752 h 1819"/>
                    <a:gd name="T48" fmla="*/ 317 w 6028"/>
                    <a:gd name="T49" fmla="*/ 1725 h 1819"/>
                    <a:gd name="T50" fmla="*/ 326 w 6028"/>
                    <a:gd name="T51" fmla="*/ 1694 h 1819"/>
                    <a:gd name="T52" fmla="*/ 330 w 6028"/>
                    <a:gd name="T53" fmla="*/ 1664 h 1819"/>
                    <a:gd name="T54" fmla="*/ 326 w 6028"/>
                    <a:gd name="T55" fmla="*/ 1633 h 1819"/>
                    <a:gd name="T56" fmla="*/ 317 w 6028"/>
                    <a:gd name="T57" fmla="*/ 1606 h 1819"/>
                    <a:gd name="T58" fmla="*/ 304 w 6028"/>
                    <a:gd name="T59" fmla="*/ 1580 h 1819"/>
                    <a:gd name="T60" fmla="*/ 282 w 6028"/>
                    <a:gd name="T61" fmla="*/ 1558 h 1819"/>
                    <a:gd name="T62" fmla="*/ 255 w 6028"/>
                    <a:gd name="T63" fmla="*/ 1540 h 1819"/>
                    <a:gd name="T64" fmla="*/ 229 w 6028"/>
                    <a:gd name="T65" fmla="*/ 1527 h 1819"/>
                    <a:gd name="T66" fmla="*/ 198 w 6028"/>
                    <a:gd name="T67" fmla="*/ 1518 h 1819"/>
                    <a:gd name="T68" fmla="*/ 167 w 6028"/>
                    <a:gd name="T69" fmla="*/ 1514 h 1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028" h="1819">
                      <a:moveTo>
                        <a:pt x="6027" y="0"/>
                      </a:moveTo>
                      <a:lnTo>
                        <a:pt x="167" y="0"/>
                      </a:lnTo>
                      <a:lnTo>
                        <a:pt x="167" y="1514"/>
                      </a:lnTo>
                      <a:lnTo>
                        <a:pt x="136" y="1518"/>
                      </a:lnTo>
                      <a:lnTo>
                        <a:pt x="101" y="1527"/>
                      </a:lnTo>
                      <a:lnTo>
                        <a:pt x="74" y="1540"/>
                      </a:lnTo>
                      <a:lnTo>
                        <a:pt x="48" y="1558"/>
                      </a:lnTo>
                      <a:lnTo>
                        <a:pt x="26" y="1580"/>
                      </a:lnTo>
                      <a:lnTo>
                        <a:pt x="13" y="1606"/>
                      </a:lnTo>
                      <a:lnTo>
                        <a:pt x="4" y="1633"/>
                      </a:lnTo>
                      <a:lnTo>
                        <a:pt x="0" y="1664"/>
                      </a:lnTo>
                      <a:lnTo>
                        <a:pt x="4" y="1694"/>
                      </a:lnTo>
                      <a:lnTo>
                        <a:pt x="13" y="1725"/>
                      </a:lnTo>
                      <a:lnTo>
                        <a:pt x="26" y="1752"/>
                      </a:lnTo>
                      <a:lnTo>
                        <a:pt x="48" y="1774"/>
                      </a:lnTo>
                      <a:lnTo>
                        <a:pt x="74" y="1792"/>
                      </a:lnTo>
                      <a:lnTo>
                        <a:pt x="101" y="1805"/>
                      </a:lnTo>
                      <a:lnTo>
                        <a:pt x="136" y="1814"/>
                      </a:lnTo>
                      <a:lnTo>
                        <a:pt x="167" y="1818"/>
                      </a:lnTo>
                      <a:lnTo>
                        <a:pt x="198" y="1814"/>
                      </a:lnTo>
                      <a:lnTo>
                        <a:pt x="229" y="1805"/>
                      </a:lnTo>
                      <a:lnTo>
                        <a:pt x="255" y="1792"/>
                      </a:lnTo>
                      <a:lnTo>
                        <a:pt x="282" y="1774"/>
                      </a:lnTo>
                      <a:lnTo>
                        <a:pt x="304" y="1752"/>
                      </a:lnTo>
                      <a:lnTo>
                        <a:pt x="317" y="1725"/>
                      </a:lnTo>
                      <a:lnTo>
                        <a:pt x="326" y="1694"/>
                      </a:lnTo>
                      <a:lnTo>
                        <a:pt x="330" y="1664"/>
                      </a:lnTo>
                      <a:lnTo>
                        <a:pt x="326" y="1633"/>
                      </a:lnTo>
                      <a:lnTo>
                        <a:pt x="317" y="1606"/>
                      </a:lnTo>
                      <a:lnTo>
                        <a:pt x="304" y="1580"/>
                      </a:lnTo>
                      <a:lnTo>
                        <a:pt x="282" y="1558"/>
                      </a:lnTo>
                      <a:lnTo>
                        <a:pt x="255" y="1540"/>
                      </a:lnTo>
                      <a:lnTo>
                        <a:pt x="229" y="1527"/>
                      </a:lnTo>
                      <a:lnTo>
                        <a:pt x="198" y="1518"/>
                      </a:lnTo>
                      <a:lnTo>
                        <a:pt x="167" y="151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85" name="Freeform 21">
                  <a:extLst>
                    <a:ext uri="{FF2B5EF4-FFF2-40B4-BE49-F238E27FC236}">
                      <a16:creationId xmlns:a16="http://schemas.microsoft.com/office/drawing/2014/main" id="{AD5C7CD7-2FD1-4D77-9A4B-777E41D03439}"/>
                    </a:ext>
                  </a:extLst>
                </p:cNvPr>
                <p:cNvSpPr>
                  <a:spLocks noChangeArrowheads="1"/>
                </p:cNvSpPr>
                <p:nvPr/>
              </p:nvSpPr>
              <p:spPr bwMode="auto">
                <a:xfrm>
                  <a:off x="629" y="3628"/>
                  <a:ext cx="1367" cy="412"/>
                </a:xfrm>
                <a:custGeom>
                  <a:avLst/>
                  <a:gdLst>
                    <a:gd name="T0" fmla="*/ 167 w 6028"/>
                    <a:gd name="T1" fmla="*/ 299 h 1818"/>
                    <a:gd name="T2" fmla="*/ 136 w 6028"/>
                    <a:gd name="T3" fmla="*/ 295 h 1818"/>
                    <a:gd name="T4" fmla="*/ 101 w 6028"/>
                    <a:gd name="T5" fmla="*/ 286 h 1818"/>
                    <a:gd name="T6" fmla="*/ 74 w 6028"/>
                    <a:gd name="T7" fmla="*/ 273 h 1818"/>
                    <a:gd name="T8" fmla="*/ 48 w 6028"/>
                    <a:gd name="T9" fmla="*/ 255 h 1818"/>
                    <a:gd name="T10" fmla="*/ 26 w 6028"/>
                    <a:gd name="T11" fmla="*/ 233 h 1818"/>
                    <a:gd name="T12" fmla="*/ 13 w 6028"/>
                    <a:gd name="T13" fmla="*/ 207 h 1818"/>
                    <a:gd name="T14" fmla="*/ 4 w 6028"/>
                    <a:gd name="T15" fmla="*/ 176 h 1818"/>
                    <a:gd name="T16" fmla="*/ 0 w 6028"/>
                    <a:gd name="T17" fmla="*/ 149 h 1818"/>
                    <a:gd name="T18" fmla="*/ 4 w 6028"/>
                    <a:gd name="T19" fmla="*/ 119 h 1818"/>
                    <a:gd name="T20" fmla="*/ 13 w 6028"/>
                    <a:gd name="T21" fmla="*/ 92 h 1818"/>
                    <a:gd name="T22" fmla="*/ 26 w 6028"/>
                    <a:gd name="T23" fmla="*/ 61 h 1818"/>
                    <a:gd name="T24" fmla="*/ 48 w 6028"/>
                    <a:gd name="T25" fmla="*/ 39 h 1818"/>
                    <a:gd name="T26" fmla="*/ 74 w 6028"/>
                    <a:gd name="T27" fmla="*/ 22 h 1818"/>
                    <a:gd name="T28" fmla="*/ 101 w 6028"/>
                    <a:gd name="T29" fmla="*/ 8 h 1818"/>
                    <a:gd name="T30" fmla="*/ 136 w 6028"/>
                    <a:gd name="T31" fmla="*/ 0 h 1818"/>
                    <a:gd name="T32" fmla="*/ 167 w 6028"/>
                    <a:gd name="T33" fmla="*/ 0 h 1818"/>
                    <a:gd name="T34" fmla="*/ 198 w 6028"/>
                    <a:gd name="T35" fmla="*/ 0 h 1818"/>
                    <a:gd name="T36" fmla="*/ 229 w 6028"/>
                    <a:gd name="T37" fmla="*/ 8 h 1818"/>
                    <a:gd name="T38" fmla="*/ 255 w 6028"/>
                    <a:gd name="T39" fmla="*/ 22 h 1818"/>
                    <a:gd name="T40" fmla="*/ 282 w 6028"/>
                    <a:gd name="T41" fmla="*/ 39 h 1818"/>
                    <a:gd name="T42" fmla="*/ 304 w 6028"/>
                    <a:gd name="T43" fmla="*/ 61 h 1818"/>
                    <a:gd name="T44" fmla="*/ 317 w 6028"/>
                    <a:gd name="T45" fmla="*/ 92 h 1818"/>
                    <a:gd name="T46" fmla="*/ 326 w 6028"/>
                    <a:gd name="T47" fmla="*/ 119 h 1818"/>
                    <a:gd name="T48" fmla="*/ 330 w 6028"/>
                    <a:gd name="T49" fmla="*/ 149 h 1818"/>
                    <a:gd name="T50" fmla="*/ 326 w 6028"/>
                    <a:gd name="T51" fmla="*/ 176 h 1818"/>
                    <a:gd name="T52" fmla="*/ 317 w 6028"/>
                    <a:gd name="T53" fmla="*/ 207 h 1818"/>
                    <a:gd name="T54" fmla="*/ 304 w 6028"/>
                    <a:gd name="T55" fmla="*/ 233 h 1818"/>
                    <a:gd name="T56" fmla="*/ 282 w 6028"/>
                    <a:gd name="T57" fmla="*/ 255 h 1818"/>
                    <a:gd name="T58" fmla="*/ 255 w 6028"/>
                    <a:gd name="T59" fmla="*/ 273 h 1818"/>
                    <a:gd name="T60" fmla="*/ 229 w 6028"/>
                    <a:gd name="T61" fmla="*/ 286 h 1818"/>
                    <a:gd name="T62" fmla="*/ 198 w 6028"/>
                    <a:gd name="T63" fmla="*/ 295 h 1818"/>
                    <a:gd name="T64" fmla="*/ 167 w 6028"/>
                    <a:gd name="T65" fmla="*/ 299 h 1818"/>
                    <a:gd name="T66" fmla="*/ 167 w 6028"/>
                    <a:gd name="T67" fmla="*/ 1817 h 1818"/>
                    <a:gd name="T68" fmla="*/ 6027 w 6028"/>
                    <a:gd name="T69" fmla="*/ 1817 h 1818"/>
                    <a:gd name="T70" fmla="*/ 6027 w 6028"/>
                    <a:gd name="T71" fmla="*/ 939 h 1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28" h="1818">
                      <a:moveTo>
                        <a:pt x="167" y="299"/>
                      </a:moveTo>
                      <a:lnTo>
                        <a:pt x="136" y="295"/>
                      </a:lnTo>
                      <a:lnTo>
                        <a:pt x="101" y="286"/>
                      </a:lnTo>
                      <a:lnTo>
                        <a:pt x="74" y="273"/>
                      </a:lnTo>
                      <a:lnTo>
                        <a:pt x="48" y="255"/>
                      </a:lnTo>
                      <a:lnTo>
                        <a:pt x="26" y="233"/>
                      </a:lnTo>
                      <a:lnTo>
                        <a:pt x="13" y="207"/>
                      </a:lnTo>
                      <a:lnTo>
                        <a:pt x="4" y="176"/>
                      </a:lnTo>
                      <a:lnTo>
                        <a:pt x="0" y="149"/>
                      </a:lnTo>
                      <a:lnTo>
                        <a:pt x="4" y="119"/>
                      </a:lnTo>
                      <a:lnTo>
                        <a:pt x="13" y="92"/>
                      </a:lnTo>
                      <a:lnTo>
                        <a:pt x="26" y="61"/>
                      </a:lnTo>
                      <a:lnTo>
                        <a:pt x="48" y="39"/>
                      </a:lnTo>
                      <a:lnTo>
                        <a:pt x="74" y="22"/>
                      </a:lnTo>
                      <a:lnTo>
                        <a:pt x="101" y="8"/>
                      </a:lnTo>
                      <a:lnTo>
                        <a:pt x="136" y="0"/>
                      </a:lnTo>
                      <a:lnTo>
                        <a:pt x="167" y="0"/>
                      </a:lnTo>
                      <a:lnTo>
                        <a:pt x="198" y="0"/>
                      </a:lnTo>
                      <a:lnTo>
                        <a:pt x="229" y="8"/>
                      </a:lnTo>
                      <a:lnTo>
                        <a:pt x="255" y="22"/>
                      </a:lnTo>
                      <a:lnTo>
                        <a:pt x="282" y="39"/>
                      </a:lnTo>
                      <a:lnTo>
                        <a:pt x="304" y="61"/>
                      </a:lnTo>
                      <a:lnTo>
                        <a:pt x="317" y="92"/>
                      </a:lnTo>
                      <a:lnTo>
                        <a:pt x="326" y="119"/>
                      </a:lnTo>
                      <a:lnTo>
                        <a:pt x="330" y="149"/>
                      </a:lnTo>
                      <a:lnTo>
                        <a:pt x="326" y="176"/>
                      </a:lnTo>
                      <a:lnTo>
                        <a:pt x="317" y="207"/>
                      </a:lnTo>
                      <a:lnTo>
                        <a:pt x="304" y="233"/>
                      </a:lnTo>
                      <a:lnTo>
                        <a:pt x="282" y="255"/>
                      </a:lnTo>
                      <a:lnTo>
                        <a:pt x="255" y="273"/>
                      </a:lnTo>
                      <a:lnTo>
                        <a:pt x="229" y="286"/>
                      </a:lnTo>
                      <a:lnTo>
                        <a:pt x="198" y="295"/>
                      </a:lnTo>
                      <a:lnTo>
                        <a:pt x="167" y="299"/>
                      </a:lnTo>
                      <a:lnTo>
                        <a:pt x="167" y="1817"/>
                      </a:lnTo>
                      <a:lnTo>
                        <a:pt x="6027" y="1817"/>
                      </a:lnTo>
                      <a:lnTo>
                        <a:pt x="6027" y="93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86" name="Freeform 22">
                  <a:extLst>
                    <a:ext uri="{FF2B5EF4-FFF2-40B4-BE49-F238E27FC236}">
                      <a16:creationId xmlns:a16="http://schemas.microsoft.com/office/drawing/2014/main" id="{DAA5C572-5F9B-46BB-B9B5-2920559065AC}"/>
                    </a:ext>
                  </a:extLst>
                </p:cNvPr>
                <p:cNvSpPr>
                  <a:spLocks noChangeArrowheads="1"/>
                </p:cNvSpPr>
                <p:nvPr/>
              </p:nvSpPr>
              <p:spPr bwMode="auto">
                <a:xfrm>
                  <a:off x="1465" y="3321"/>
                  <a:ext cx="92" cy="253"/>
                </a:xfrm>
                <a:custGeom>
                  <a:avLst/>
                  <a:gdLst>
                    <a:gd name="T0" fmla="*/ 203 w 407"/>
                    <a:gd name="T1" fmla="*/ 0 h 1114"/>
                    <a:gd name="T2" fmla="*/ 406 w 407"/>
                    <a:gd name="T3" fmla="*/ 92 h 1114"/>
                    <a:gd name="T4" fmla="*/ 0 w 407"/>
                    <a:gd name="T5" fmla="*/ 278 h 1114"/>
                    <a:gd name="T6" fmla="*/ 406 w 407"/>
                    <a:gd name="T7" fmla="*/ 463 h 1114"/>
                    <a:gd name="T8" fmla="*/ 0 w 407"/>
                    <a:gd name="T9" fmla="*/ 649 h 1114"/>
                    <a:gd name="T10" fmla="*/ 406 w 407"/>
                    <a:gd name="T11" fmla="*/ 834 h 1114"/>
                    <a:gd name="T12" fmla="*/ 0 w 407"/>
                    <a:gd name="T13" fmla="*/ 1019 h 1114"/>
                    <a:gd name="T14" fmla="*/ 203 w 407"/>
                    <a:gd name="T15" fmla="*/ 1113 h 1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7" h="1114">
                      <a:moveTo>
                        <a:pt x="203" y="0"/>
                      </a:moveTo>
                      <a:lnTo>
                        <a:pt x="406" y="92"/>
                      </a:lnTo>
                      <a:lnTo>
                        <a:pt x="0" y="278"/>
                      </a:lnTo>
                      <a:lnTo>
                        <a:pt x="406" y="463"/>
                      </a:lnTo>
                      <a:lnTo>
                        <a:pt x="0" y="649"/>
                      </a:lnTo>
                      <a:lnTo>
                        <a:pt x="406" y="834"/>
                      </a:lnTo>
                      <a:lnTo>
                        <a:pt x="0" y="1019"/>
                      </a:lnTo>
                      <a:lnTo>
                        <a:pt x="203" y="111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87" name="Line 23">
                  <a:extLst>
                    <a:ext uri="{FF2B5EF4-FFF2-40B4-BE49-F238E27FC236}">
                      <a16:creationId xmlns:a16="http://schemas.microsoft.com/office/drawing/2014/main" id="{29035F4B-118F-46F1-B328-CDF422DB9396}"/>
                    </a:ext>
                  </a:extLst>
                </p:cNvPr>
                <p:cNvSpPr>
                  <a:spLocks noChangeShapeType="1"/>
                </p:cNvSpPr>
                <p:nvPr/>
              </p:nvSpPr>
              <p:spPr bwMode="auto">
                <a:xfrm flipV="1">
                  <a:off x="1996" y="2888"/>
                  <a:ext cx="1" cy="19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8" name="Freeform 24">
                  <a:extLst>
                    <a:ext uri="{FF2B5EF4-FFF2-40B4-BE49-F238E27FC236}">
                      <a16:creationId xmlns:a16="http://schemas.microsoft.com/office/drawing/2014/main" id="{B3CC60FC-D408-413D-813E-8BC80AE96DAA}"/>
                    </a:ext>
                  </a:extLst>
                </p:cNvPr>
                <p:cNvSpPr>
                  <a:spLocks noChangeArrowheads="1"/>
                </p:cNvSpPr>
                <p:nvPr/>
              </p:nvSpPr>
              <p:spPr bwMode="auto">
                <a:xfrm>
                  <a:off x="1950" y="3088"/>
                  <a:ext cx="92" cy="503"/>
                </a:xfrm>
                <a:custGeom>
                  <a:avLst/>
                  <a:gdLst>
                    <a:gd name="T0" fmla="*/ 203 w 407"/>
                    <a:gd name="T1" fmla="*/ 2219 h 2220"/>
                    <a:gd name="T2" fmla="*/ 0 w 407"/>
                    <a:gd name="T3" fmla="*/ 2131 h 2220"/>
                    <a:gd name="T4" fmla="*/ 406 w 407"/>
                    <a:gd name="T5" fmla="*/ 1946 h 2220"/>
                    <a:gd name="T6" fmla="*/ 0 w 407"/>
                    <a:gd name="T7" fmla="*/ 1756 h 2220"/>
                    <a:gd name="T8" fmla="*/ 406 w 407"/>
                    <a:gd name="T9" fmla="*/ 1575 h 2220"/>
                    <a:gd name="T10" fmla="*/ 0 w 407"/>
                    <a:gd name="T11" fmla="*/ 1385 h 2220"/>
                    <a:gd name="T12" fmla="*/ 406 w 407"/>
                    <a:gd name="T13" fmla="*/ 1204 h 2220"/>
                    <a:gd name="T14" fmla="*/ 203 w 407"/>
                    <a:gd name="T15" fmla="*/ 1112 h 2220"/>
                    <a:gd name="T16" fmla="*/ 203 w 407"/>
                    <a:gd name="T17" fmla="*/ 0 h 2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2220">
                      <a:moveTo>
                        <a:pt x="203" y="2219"/>
                      </a:moveTo>
                      <a:lnTo>
                        <a:pt x="0" y="2131"/>
                      </a:lnTo>
                      <a:lnTo>
                        <a:pt x="406" y="1946"/>
                      </a:lnTo>
                      <a:lnTo>
                        <a:pt x="0" y="1756"/>
                      </a:lnTo>
                      <a:lnTo>
                        <a:pt x="406" y="1575"/>
                      </a:lnTo>
                      <a:lnTo>
                        <a:pt x="0" y="1385"/>
                      </a:lnTo>
                      <a:lnTo>
                        <a:pt x="406" y="1204"/>
                      </a:lnTo>
                      <a:lnTo>
                        <a:pt x="203" y="1112"/>
                      </a:lnTo>
                      <a:lnTo>
                        <a:pt x="20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89" name="Freeform 25">
                  <a:extLst>
                    <a:ext uri="{FF2B5EF4-FFF2-40B4-BE49-F238E27FC236}">
                      <a16:creationId xmlns:a16="http://schemas.microsoft.com/office/drawing/2014/main" id="{26B8F2CE-C43B-4959-BB57-0857BAB5709E}"/>
                    </a:ext>
                  </a:extLst>
                </p:cNvPr>
                <p:cNvSpPr>
                  <a:spLocks noChangeArrowheads="1"/>
                </p:cNvSpPr>
                <p:nvPr/>
              </p:nvSpPr>
              <p:spPr bwMode="auto">
                <a:xfrm>
                  <a:off x="1653" y="3408"/>
                  <a:ext cx="38" cy="51"/>
                </a:xfrm>
                <a:custGeom>
                  <a:avLst/>
                  <a:gdLst>
                    <a:gd name="T0" fmla="*/ 0 w 169"/>
                    <a:gd name="T1" fmla="*/ 225 h 226"/>
                    <a:gd name="T2" fmla="*/ 0 w 169"/>
                    <a:gd name="T3" fmla="*/ 0 h 226"/>
                    <a:gd name="T4" fmla="*/ 110 w 169"/>
                    <a:gd name="T5" fmla="*/ 0 h 226"/>
                    <a:gd name="T6" fmla="*/ 141 w 169"/>
                    <a:gd name="T7" fmla="*/ 13 h 226"/>
                    <a:gd name="T8" fmla="*/ 155 w 169"/>
                    <a:gd name="T9" fmla="*/ 22 h 226"/>
                    <a:gd name="T10" fmla="*/ 168 w 169"/>
                    <a:gd name="T11" fmla="*/ 44 h 226"/>
                    <a:gd name="T12" fmla="*/ 168 w 169"/>
                    <a:gd name="T13" fmla="*/ 66 h 226"/>
                    <a:gd name="T14" fmla="*/ 155 w 169"/>
                    <a:gd name="T15" fmla="*/ 88 h 226"/>
                    <a:gd name="T16" fmla="*/ 141 w 169"/>
                    <a:gd name="T17" fmla="*/ 97 h 226"/>
                    <a:gd name="T18" fmla="*/ 110 w 169"/>
                    <a:gd name="T19" fmla="*/ 106 h 226"/>
                    <a:gd name="T20" fmla="*/ 0 w 169"/>
                    <a:gd name="T21" fmla="*/ 10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226">
                      <a:moveTo>
                        <a:pt x="0" y="225"/>
                      </a:moveTo>
                      <a:lnTo>
                        <a:pt x="0" y="0"/>
                      </a:lnTo>
                      <a:lnTo>
                        <a:pt x="110" y="0"/>
                      </a:lnTo>
                      <a:lnTo>
                        <a:pt x="141" y="13"/>
                      </a:lnTo>
                      <a:lnTo>
                        <a:pt x="155" y="22"/>
                      </a:lnTo>
                      <a:lnTo>
                        <a:pt x="168" y="44"/>
                      </a:lnTo>
                      <a:lnTo>
                        <a:pt x="168" y="66"/>
                      </a:lnTo>
                      <a:lnTo>
                        <a:pt x="155" y="88"/>
                      </a:lnTo>
                      <a:lnTo>
                        <a:pt x="141" y="97"/>
                      </a:lnTo>
                      <a:lnTo>
                        <a:pt x="110" y="106"/>
                      </a:lnTo>
                      <a:lnTo>
                        <a:pt x="0"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90" name="Line 26">
                  <a:extLst>
                    <a:ext uri="{FF2B5EF4-FFF2-40B4-BE49-F238E27FC236}">
                      <a16:creationId xmlns:a16="http://schemas.microsoft.com/office/drawing/2014/main" id="{682B9259-291D-450D-808F-2D0B44906910}"/>
                    </a:ext>
                  </a:extLst>
                </p:cNvPr>
                <p:cNvSpPr>
                  <a:spLocks noChangeShapeType="1"/>
                </p:cNvSpPr>
                <p:nvPr/>
              </p:nvSpPr>
              <p:spPr bwMode="auto">
                <a:xfrm>
                  <a:off x="1672" y="3432"/>
                  <a:ext cx="19" cy="2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91" name="Freeform 27">
                  <a:extLst>
                    <a:ext uri="{FF2B5EF4-FFF2-40B4-BE49-F238E27FC236}">
                      <a16:creationId xmlns:a16="http://schemas.microsoft.com/office/drawing/2014/main" id="{DFC20900-9ABB-4C1D-B02A-7E4785C3240C}"/>
                    </a:ext>
                  </a:extLst>
                </p:cNvPr>
                <p:cNvSpPr>
                  <a:spLocks noChangeArrowheads="1"/>
                </p:cNvSpPr>
                <p:nvPr/>
              </p:nvSpPr>
              <p:spPr bwMode="auto">
                <a:xfrm>
                  <a:off x="1710" y="3408"/>
                  <a:ext cx="16" cy="51"/>
                </a:xfrm>
                <a:custGeom>
                  <a:avLst/>
                  <a:gdLst>
                    <a:gd name="T0" fmla="*/ 0 w 72"/>
                    <a:gd name="T1" fmla="*/ 44 h 226"/>
                    <a:gd name="T2" fmla="*/ 26 w 72"/>
                    <a:gd name="T3" fmla="*/ 35 h 226"/>
                    <a:gd name="T4" fmla="*/ 71 w 72"/>
                    <a:gd name="T5" fmla="*/ 0 h 226"/>
                    <a:gd name="T6" fmla="*/ 71 w 72"/>
                    <a:gd name="T7" fmla="*/ 225 h 226"/>
                  </a:gdLst>
                  <a:ahLst/>
                  <a:cxnLst>
                    <a:cxn ang="0">
                      <a:pos x="T0" y="T1"/>
                    </a:cxn>
                    <a:cxn ang="0">
                      <a:pos x="T2" y="T3"/>
                    </a:cxn>
                    <a:cxn ang="0">
                      <a:pos x="T4" y="T5"/>
                    </a:cxn>
                    <a:cxn ang="0">
                      <a:pos x="T6" y="T7"/>
                    </a:cxn>
                  </a:cxnLst>
                  <a:rect l="0" t="0" r="r" b="b"/>
                  <a:pathLst>
                    <a:path w="72" h="226">
                      <a:moveTo>
                        <a:pt x="0" y="44"/>
                      </a:moveTo>
                      <a:lnTo>
                        <a:pt x="26" y="35"/>
                      </a:lnTo>
                      <a:lnTo>
                        <a:pt x="71" y="0"/>
                      </a:lnTo>
                      <a:lnTo>
                        <a:pt x="71" y="22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92" name="Line 28">
                  <a:extLst>
                    <a:ext uri="{FF2B5EF4-FFF2-40B4-BE49-F238E27FC236}">
                      <a16:creationId xmlns:a16="http://schemas.microsoft.com/office/drawing/2014/main" id="{2F715FF6-07CC-4C19-A53D-CEDB434E5431}"/>
                    </a:ext>
                  </a:extLst>
                </p:cNvPr>
                <p:cNvSpPr>
                  <a:spLocks noChangeShapeType="1"/>
                </p:cNvSpPr>
                <p:nvPr/>
              </p:nvSpPr>
              <p:spPr bwMode="auto">
                <a:xfrm>
                  <a:off x="2138" y="3443"/>
                  <a:ext cx="1" cy="5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93" name="Freeform 29">
                  <a:extLst>
                    <a:ext uri="{FF2B5EF4-FFF2-40B4-BE49-F238E27FC236}">
                      <a16:creationId xmlns:a16="http://schemas.microsoft.com/office/drawing/2014/main" id="{2EE50D7E-3FF1-4AC4-9EBA-D91D20D9CDE7}"/>
                    </a:ext>
                  </a:extLst>
                </p:cNvPr>
                <p:cNvSpPr>
                  <a:spLocks noChangeArrowheads="1"/>
                </p:cNvSpPr>
                <p:nvPr/>
              </p:nvSpPr>
              <p:spPr bwMode="auto">
                <a:xfrm>
                  <a:off x="2138" y="3443"/>
                  <a:ext cx="38" cy="24"/>
                </a:xfrm>
                <a:custGeom>
                  <a:avLst/>
                  <a:gdLst>
                    <a:gd name="T0" fmla="*/ 0 w 169"/>
                    <a:gd name="T1" fmla="*/ 0 h 108"/>
                    <a:gd name="T2" fmla="*/ 110 w 169"/>
                    <a:gd name="T3" fmla="*/ 0 h 108"/>
                    <a:gd name="T4" fmla="*/ 141 w 169"/>
                    <a:gd name="T5" fmla="*/ 8 h 108"/>
                    <a:gd name="T6" fmla="*/ 155 w 169"/>
                    <a:gd name="T7" fmla="*/ 22 h 108"/>
                    <a:gd name="T8" fmla="*/ 168 w 169"/>
                    <a:gd name="T9" fmla="*/ 44 h 108"/>
                    <a:gd name="T10" fmla="*/ 168 w 169"/>
                    <a:gd name="T11" fmla="*/ 62 h 108"/>
                    <a:gd name="T12" fmla="*/ 155 w 169"/>
                    <a:gd name="T13" fmla="*/ 85 h 108"/>
                    <a:gd name="T14" fmla="*/ 141 w 169"/>
                    <a:gd name="T15" fmla="*/ 98 h 108"/>
                    <a:gd name="T16" fmla="*/ 110 w 169"/>
                    <a:gd name="T17" fmla="*/ 107 h 108"/>
                    <a:gd name="T18" fmla="*/ 0 w 169"/>
                    <a:gd name="T19" fmla="*/ 107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108">
                      <a:moveTo>
                        <a:pt x="0" y="0"/>
                      </a:moveTo>
                      <a:lnTo>
                        <a:pt x="110" y="0"/>
                      </a:lnTo>
                      <a:lnTo>
                        <a:pt x="141" y="8"/>
                      </a:lnTo>
                      <a:lnTo>
                        <a:pt x="155" y="22"/>
                      </a:lnTo>
                      <a:lnTo>
                        <a:pt x="168" y="44"/>
                      </a:lnTo>
                      <a:lnTo>
                        <a:pt x="168" y="62"/>
                      </a:lnTo>
                      <a:lnTo>
                        <a:pt x="155" y="85"/>
                      </a:lnTo>
                      <a:lnTo>
                        <a:pt x="141" y="98"/>
                      </a:lnTo>
                      <a:lnTo>
                        <a:pt x="110" y="107"/>
                      </a:lnTo>
                      <a:lnTo>
                        <a:pt x="0" y="10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94" name="Line 30">
                  <a:extLst>
                    <a:ext uri="{FF2B5EF4-FFF2-40B4-BE49-F238E27FC236}">
                      <a16:creationId xmlns:a16="http://schemas.microsoft.com/office/drawing/2014/main" id="{DA730A5D-7B37-4211-B669-B4CD07838D03}"/>
                    </a:ext>
                  </a:extLst>
                </p:cNvPr>
                <p:cNvSpPr>
                  <a:spLocks noChangeShapeType="1"/>
                </p:cNvSpPr>
                <p:nvPr/>
              </p:nvSpPr>
              <p:spPr bwMode="auto">
                <a:xfrm>
                  <a:off x="2157" y="3467"/>
                  <a:ext cx="19" cy="2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95" name="Freeform 31">
                  <a:extLst>
                    <a:ext uri="{FF2B5EF4-FFF2-40B4-BE49-F238E27FC236}">
                      <a16:creationId xmlns:a16="http://schemas.microsoft.com/office/drawing/2014/main" id="{A18D7EB0-FD8A-4FCC-9655-0CAC0D6CA46C}"/>
                    </a:ext>
                  </a:extLst>
                </p:cNvPr>
                <p:cNvSpPr>
                  <a:spLocks noChangeArrowheads="1"/>
                </p:cNvSpPr>
                <p:nvPr/>
              </p:nvSpPr>
              <p:spPr bwMode="auto">
                <a:xfrm>
                  <a:off x="2195" y="3443"/>
                  <a:ext cx="37" cy="51"/>
                </a:xfrm>
                <a:custGeom>
                  <a:avLst/>
                  <a:gdLst>
                    <a:gd name="T0" fmla="*/ 13 w 164"/>
                    <a:gd name="T1" fmla="*/ 53 h 227"/>
                    <a:gd name="T2" fmla="*/ 13 w 164"/>
                    <a:gd name="T3" fmla="*/ 44 h 227"/>
                    <a:gd name="T4" fmla="*/ 22 w 164"/>
                    <a:gd name="T5" fmla="*/ 22 h 227"/>
                    <a:gd name="T6" fmla="*/ 35 w 164"/>
                    <a:gd name="T7" fmla="*/ 8 h 227"/>
                    <a:gd name="T8" fmla="*/ 57 w 164"/>
                    <a:gd name="T9" fmla="*/ 0 h 227"/>
                    <a:gd name="T10" fmla="*/ 101 w 164"/>
                    <a:gd name="T11" fmla="*/ 0 h 227"/>
                    <a:gd name="T12" fmla="*/ 128 w 164"/>
                    <a:gd name="T13" fmla="*/ 8 h 227"/>
                    <a:gd name="T14" fmla="*/ 141 w 164"/>
                    <a:gd name="T15" fmla="*/ 22 h 227"/>
                    <a:gd name="T16" fmla="*/ 154 w 164"/>
                    <a:gd name="T17" fmla="*/ 44 h 227"/>
                    <a:gd name="T18" fmla="*/ 154 w 164"/>
                    <a:gd name="T19" fmla="*/ 62 h 227"/>
                    <a:gd name="T20" fmla="*/ 141 w 164"/>
                    <a:gd name="T21" fmla="*/ 84 h 227"/>
                    <a:gd name="T22" fmla="*/ 114 w 164"/>
                    <a:gd name="T23" fmla="*/ 115 h 227"/>
                    <a:gd name="T24" fmla="*/ 0 w 164"/>
                    <a:gd name="T25" fmla="*/ 226 h 227"/>
                    <a:gd name="T26" fmla="*/ 163 w 164"/>
                    <a:gd name="T27" fmla="*/ 22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227">
                      <a:moveTo>
                        <a:pt x="13" y="53"/>
                      </a:moveTo>
                      <a:lnTo>
                        <a:pt x="13" y="44"/>
                      </a:lnTo>
                      <a:lnTo>
                        <a:pt x="22" y="22"/>
                      </a:lnTo>
                      <a:lnTo>
                        <a:pt x="35" y="8"/>
                      </a:lnTo>
                      <a:lnTo>
                        <a:pt x="57" y="0"/>
                      </a:lnTo>
                      <a:lnTo>
                        <a:pt x="101" y="0"/>
                      </a:lnTo>
                      <a:lnTo>
                        <a:pt x="128" y="8"/>
                      </a:lnTo>
                      <a:lnTo>
                        <a:pt x="141" y="22"/>
                      </a:lnTo>
                      <a:lnTo>
                        <a:pt x="154" y="44"/>
                      </a:lnTo>
                      <a:lnTo>
                        <a:pt x="154" y="62"/>
                      </a:lnTo>
                      <a:lnTo>
                        <a:pt x="141" y="84"/>
                      </a:lnTo>
                      <a:lnTo>
                        <a:pt x="114" y="115"/>
                      </a:lnTo>
                      <a:lnTo>
                        <a:pt x="0" y="226"/>
                      </a:lnTo>
                      <a:lnTo>
                        <a:pt x="163" y="2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96" name="Line 32">
                  <a:extLst>
                    <a:ext uri="{FF2B5EF4-FFF2-40B4-BE49-F238E27FC236}">
                      <a16:creationId xmlns:a16="http://schemas.microsoft.com/office/drawing/2014/main" id="{E007A290-EF59-490F-B566-97069E5DF8F0}"/>
                    </a:ext>
                  </a:extLst>
                </p:cNvPr>
                <p:cNvSpPr>
                  <a:spLocks noChangeShapeType="1"/>
                </p:cNvSpPr>
                <p:nvPr/>
              </p:nvSpPr>
              <p:spPr bwMode="auto">
                <a:xfrm flipV="1">
                  <a:off x="1996" y="3595"/>
                  <a:ext cx="1" cy="260"/>
                </a:xfrm>
                <a:prstGeom prst="line">
                  <a:avLst/>
                </a:prstGeom>
                <a:noFill/>
                <a:ln w="90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97" name="Line 33">
                  <a:extLst>
                    <a:ext uri="{FF2B5EF4-FFF2-40B4-BE49-F238E27FC236}">
                      <a16:creationId xmlns:a16="http://schemas.microsoft.com/office/drawing/2014/main" id="{748F319B-3A69-4CEB-B94C-9244222BE78A}"/>
                    </a:ext>
                  </a:extLst>
                </p:cNvPr>
                <p:cNvSpPr>
                  <a:spLocks noChangeShapeType="1"/>
                </p:cNvSpPr>
                <p:nvPr/>
              </p:nvSpPr>
              <p:spPr bwMode="auto">
                <a:xfrm flipV="1">
                  <a:off x="1511" y="2891"/>
                  <a:ext cx="1" cy="425"/>
                </a:xfrm>
                <a:prstGeom prst="line">
                  <a:avLst/>
                </a:prstGeom>
                <a:noFill/>
                <a:ln w="90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98" name="Line 34">
                  <a:extLst>
                    <a:ext uri="{FF2B5EF4-FFF2-40B4-BE49-F238E27FC236}">
                      <a16:creationId xmlns:a16="http://schemas.microsoft.com/office/drawing/2014/main" id="{CE2F59A2-6F4F-4652-BDD3-26FCB4213DBC}"/>
                    </a:ext>
                  </a:extLst>
                </p:cNvPr>
                <p:cNvSpPr>
                  <a:spLocks noChangeShapeType="1"/>
                </p:cNvSpPr>
                <p:nvPr/>
              </p:nvSpPr>
              <p:spPr bwMode="auto">
                <a:xfrm flipV="1">
                  <a:off x="1511" y="3569"/>
                  <a:ext cx="1" cy="471"/>
                </a:xfrm>
                <a:prstGeom prst="line">
                  <a:avLst/>
                </a:prstGeom>
                <a:noFill/>
                <a:ln w="90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6899" name="Text Box 35">
                <a:extLst>
                  <a:ext uri="{FF2B5EF4-FFF2-40B4-BE49-F238E27FC236}">
                    <a16:creationId xmlns:a16="http://schemas.microsoft.com/office/drawing/2014/main" id="{29A7C371-1F56-4FC0-9BEC-6FA861A30D76}"/>
                  </a:ext>
                </a:extLst>
              </p:cNvPr>
              <p:cNvSpPr txBox="1">
                <a:spLocks noChangeArrowheads="1"/>
              </p:cNvSpPr>
              <p:nvPr/>
            </p:nvSpPr>
            <p:spPr bwMode="auto">
              <a:xfrm>
                <a:off x="2669" y="2785"/>
                <a:ext cx="2369" cy="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The total resistance of two resistors in </a:t>
                </a:r>
                <a:r>
                  <a:rPr lang="en-GB" altLang="en-US" u="sng">
                    <a:solidFill>
                      <a:srgbClr val="333333"/>
                    </a:solidFill>
                    <a:latin typeface="Tahoma" panose="020B0604030504040204" pitchFamily="34" charset="0"/>
                  </a:rPr>
                  <a:t>parallel</a:t>
                </a:r>
                <a:r>
                  <a:rPr lang="en-GB" altLang="en-US">
                    <a:solidFill>
                      <a:srgbClr val="333333"/>
                    </a:solidFill>
                    <a:latin typeface="Tahoma" panose="020B0604030504040204" pitchFamily="34" charset="0"/>
                  </a:rPr>
                  <a:t> is the product over the sum.</a:t>
                </a:r>
              </a:p>
              <a:p>
                <a:pPr>
                  <a:buClr>
                    <a:srgbClr val="FFFFCC"/>
                  </a:buClr>
                  <a:buSzPct val="100000"/>
                  <a:buFont typeface="Times New Roman" panose="02020603050405020304" pitchFamily="18" charset="0"/>
                  <a:buNone/>
                </a:pPr>
                <a:endParaRPr lang="en-GB" altLang="en-US">
                  <a:effectLst>
                    <a:outerShdw blurRad="38100" dist="38100" dir="2700000" algn="tl">
                      <a:srgbClr val="FFFFFF"/>
                    </a:outerShdw>
                  </a:effectLst>
                  <a:latin typeface="Tahoma" panose="020B0604030504040204" pitchFamily="34" charset="0"/>
                </a:endParaRP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R</a:t>
                </a:r>
                <a:r>
                  <a:rPr lang="en-GB" altLang="en-US" baseline="-33000">
                    <a:solidFill>
                      <a:srgbClr val="333333"/>
                    </a:solidFill>
                    <a:latin typeface="Tahoma" panose="020B0604030504040204" pitchFamily="34" charset="0"/>
                  </a:rPr>
                  <a:t>t</a:t>
                </a:r>
                <a:r>
                  <a:rPr lang="en-GB" altLang="en-US">
                    <a:solidFill>
                      <a:srgbClr val="333333"/>
                    </a:solidFill>
                    <a:latin typeface="Tahoma" panose="020B0604030504040204" pitchFamily="34" charset="0"/>
                  </a:rPr>
                  <a:t> =   R1 x R2</a:t>
                </a: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         R1 + R2</a:t>
                </a:r>
              </a:p>
            </p:txBody>
          </p:sp>
        </p:grpSp>
        <p:sp>
          <p:nvSpPr>
            <p:cNvPr id="36900" name="Line 36">
              <a:extLst>
                <a:ext uri="{FF2B5EF4-FFF2-40B4-BE49-F238E27FC236}">
                  <a16:creationId xmlns:a16="http://schemas.microsoft.com/office/drawing/2014/main" id="{AF08FCA7-4130-473B-ADF2-138BD8740777}"/>
                </a:ext>
              </a:extLst>
            </p:cNvPr>
            <p:cNvSpPr>
              <a:spLocks noChangeShapeType="1"/>
            </p:cNvSpPr>
            <p:nvPr/>
          </p:nvSpPr>
          <p:spPr bwMode="auto">
            <a:xfrm>
              <a:off x="3239" y="3977"/>
              <a:ext cx="738" cy="1"/>
            </a:xfrm>
            <a:prstGeom prst="line">
              <a:avLst/>
            </a:prstGeom>
            <a:noFill/>
            <a:ln w="1836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6881"/>
                                        </p:tgtEl>
                                        <p:attrNameLst>
                                          <p:attrName>style.visibility</p:attrName>
                                        </p:attrNameLst>
                                      </p:cBhvr>
                                      <p:to>
                                        <p:strVal val="visible"/>
                                      </p:to>
                                    </p:set>
                                    <p:animEffect transition="in" filter="dissolve">
                                      <p:cBhvr>
                                        <p:cTn id="7" dur="500"/>
                                        <p:tgtEl>
                                          <p:spTgt spid="368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a:extLst>
              <a:ext uri="{FF2B5EF4-FFF2-40B4-BE49-F238E27FC236}">
                <a16:creationId xmlns:a16="http://schemas.microsoft.com/office/drawing/2014/main" id="{63802A68-18DF-4447-8298-31D1D11202C4}"/>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Voltage and Current?</a:t>
            </a:r>
          </a:p>
        </p:txBody>
      </p:sp>
      <p:sp>
        <p:nvSpPr>
          <p:cNvPr id="37890" name="Line 2">
            <a:extLst>
              <a:ext uri="{FF2B5EF4-FFF2-40B4-BE49-F238E27FC236}">
                <a16:creationId xmlns:a16="http://schemas.microsoft.com/office/drawing/2014/main" id="{A577FA4D-7E75-464D-890E-6FD1A3D19297}"/>
              </a:ext>
            </a:extLst>
          </p:cNvPr>
          <p:cNvSpPr>
            <a:spLocks noChangeShapeType="1"/>
          </p:cNvSpPr>
          <p:nvPr/>
        </p:nvSpPr>
        <p:spPr bwMode="auto">
          <a:xfrm>
            <a:off x="3063875" y="2058988"/>
            <a:ext cx="4343400" cy="1587"/>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1" name="Line 3">
            <a:extLst>
              <a:ext uri="{FF2B5EF4-FFF2-40B4-BE49-F238E27FC236}">
                <a16:creationId xmlns:a16="http://schemas.microsoft.com/office/drawing/2014/main" id="{2E199CAF-94B5-4952-9FD2-B39D2C84B965}"/>
              </a:ext>
            </a:extLst>
          </p:cNvPr>
          <p:cNvSpPr>
            <a:spLocks noChangeShapeType="1"/>
          </p:cNvSpPr>
          <p:nvPr/>
        </p:nvSpPr>
        <p:spPr bwMode="auto">
          <a:xfrm>
            <a:off x="3063875" y="2058988"/>
            <a:ext cx="1588" cy="457200"/>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2" name="Line 4">
            <a:extLst>
              <a:ext uri="{FF2B5EF4-FFF2-40B4-BE49-F238E27FC236}">
                <a16:creationId xmlns:a16="http://schemas.microsoft.com/office/drawing/2014/main" id="{176209DD-C116-4457-986C-42AF2F75D84F}"/>
              </a:ext>
            </a:extLst>
          </p:cNvPr>
          <p:cNvSpPr>
            <a:spLocks noChangeShapeType="1"/>
          </p:cNvSpPr>
          <p:nvPr/>
        </p:nvSpPr>
        <p:spPr bwMode="auto">
          <a:xfrm>
            <a:off x="7407275" y="2058988"/>
            <a:ext cx="1588" cy="381000"/>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7893" name="Group 5">
            <a:extLst>
              <a:ext uri="{FF2B5EF4-FFF2-40B4-BE49-F238E27FC236}">
                <a16:creationId xmlns:a16="http://schemas.microsoft.com/office/drawing/2014/main" id="{055A637F-9DB8-4BD6-92C5-2EBAE1282B25}"/>
              </a:ext>
            </a:extLst>
          </p:cNvPr>
          <p:cNvGrpSpPr>
            <a:grpSpLocks/>
          </p:cNvGrpSpPr>
          <p:nvPr/>
        </p:nvGrpSpPr>
        <p:grpSpPr bwMode="auto">
          <a:xfrm>
            <a:off x="2759075" y="2516188"/>
            <a:ext cx="608013" cy="1065212"/>
            <a:chOff x="1738" y="1585"/>
            <a:chExt cx="383" cy="671"/>
          </a:xfrm>
        </p:grpSpPr>
        <p:sp>
          <p:nvSpPr>
            <p:cNvPr id="37894" name="Line 6">
              <a:extLst>
                <a:ext uri="{FF2B5EF4-FFF2-40B4-BE49-F238E27FC236}">
                  <a16:creationId xmlns:a16="http://schemas.microsoft.com/office/drawing/2014/main" id="{7533D81B-F383-4CD2-901D-851B85B28006}"/>
                </a:ext>
              </a:extLst>
            </p:cNvPr>
            <p:cNvSpPr>
              <a:spLocks noChangeShapeType="1"/>
            </p:cNvSpPr>
            <p:nvPr/>
          </p:nvSpPr>
          <p:spPr bwMode="auto">
            <a:xfrm>
              <a:off x="1738" y="1585"/>
              <a:ext cx="384"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5" name="Line 7">
              <a:extLst>
                <a:ext uri="{FF2B5EF4-FFF2-40B4-BE49-F238E27FC236}">
                  <a16:creationId xmlns:a16="http://schemas.microsoft.com/office/drawing/2014/main" id="{5F3B4435-A8C4-434E-97E5-A3F2774A08F3}"/>
                </a:ext>
              </a:extLst>
            </p:cNvPr>
            <p:cNvSpPr>
              <a:spLocks noChangeShapeType="1"/>
            </p:cNvSpPr>
            <p:nvPr/>
          </p:nvSpPr>
          <p:spPr bwMode="auto">
            <a:xfrm>
              <a:off x="1738" y="1777"/>
              <a:ext cx="384"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6" name="Line 8">
              <a:extLst>
                <a:ext uri="{FF2B5EF4-FFF2-40B4-BE49-F238E27FC236}">
                  <a16:creationId xmlns:a16="http://schemas.microsoft.com/office/drawing/2014/main" id="{1BACF582-8F7B-4FE2-9A5C-66B6D4A03EAA}"/>
                </a:ext>
              </a:extLst>
            </p:cNvPr>
            <p:cNvSpPr>
              <a:spLocks noChangeShapeType="1"/>
            </p:cNvSpPr>
            <p:nvPr/>
          </p:nvSpPr>
          <p:spPr bwMode="auto">
            <a:xfrm>
              <a:off x="1738" y="1969"/>
              <a:ext cx="384"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7" name="Line 9">
              <a:extLst>
                <a:ext uri="{FF2B5EF4-FFF2-40B4-BE49-F238E27FC236}">
                  <a16:creationId xmlns:a16="http://schemas.microsoft.com/office/drawing/2014/main" id="{FEBD8FEC-687F-4642-8F99-FE95F5C19B7C}"/>
                </a:ext>
              </a:extLst>
            </p:cNvPr>
            <p:cNvSpPr>
              <a:spLocks noChangeShapeType="1"/>
            </p:cNvSpPr>
            <p:nvPr/>
          </p:nvSpPr>
          <p:spPr bwMode="auto">
            <a:xfrm>
              <a:off x="1738" y="2161"/>
              <a:ext cx="384"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8" name="Line 10">
              <a:extLst>
                <a:ext uri="{FF2B5EF4-FFF2-40B4-BE49-F238E27FC236}">
                  <a16:creationId xmlns:a16="http://schemas.microsoft.com/office/drawing/2014/main" id="{E606D93B-4B6C-491F-BDC6-C00B43AFA76A}"/>
                </a:ext>
              </a:extLst>
            </p:cNvPr>
            <p:cNvSpPr>
              <a:spLocks noChangeShapeType="1"/>
            </p:cNvSpPr>
            <p:nvPr/>
          </p:nvSpPr>
          <p:spPr bwMode="auto">
            <a:xfrm>
              <a:off x="1834" y="1681"/>
              <a:ext cx="192"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9" name="Line 11">
              <a:extLst>
                <a:ext uri="{FF2B5EF4-FFF2-40B4-BE49-F238E27FC236}">
                  <a16:creationId xmlns:a16="http://schemas.microsoft.com/office/drawing/2014/main" id="{A4255362-6CEE-4B68-BF5E-C5903612DF13}"/>
                </a:ext>
              </a:extLst>
            </p:cNvPr>
            <p:cNvSpPr>
              <a:spLocks noChangeShapeType="1"/>
            </p:cNvSpPr>
            <p:nvPr/>
          </p:nvSpPr>
          <p:spPr bwMode="auto">
            <a:xfrm>
              <a:off x="1834" y="1873"/>
              <a:ext cx="192"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0" name="Line 12">
              <a:extLst>
                <a:ext uri="{FF2B5EF4-FFF2-40B4-BE49-F238E27FC236}">
                  <a16:creationId xmlns:a16="http://schemas.microsoft.com/office/drawing/2014/main" id="{C570A6D1-6952-4E7E-9155-CF0F491B24A8}"/>
                </a:ext>
              </a:extLst>
            </p:cNvPr>
            <p:cNvSpPr>
              <a:spLocks noChangeShapeType="1"/>
            </p:cNvSpPr>
            <p:nvPr/>
          </p:nvSpPr>
          <p:spPr bwMode="auto">
            <a:xfrm>
              <a:off x="1834" y="2065"/>
              <a:ext cx="192"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1" name="Line 13">
              <a:extLst>
                <a:ext uri="{FF2B5EF4-FFF2-40B4-BE49-F238E27FC236}">
                  <a16:creationId xmlns:a16="http://schemas.microsoft.com/office/drawing/2014/main" id="{57E311E7-4233-4AFE-8A1F-BC7E2E8117B2}"/>
                </a:ext>
              </a:extLst>
            </p:cNvPr>
            <p:cNvSpPr>
              <a:spLocks noChangeShapeType="1"/>
            </p:cNvSpPr>
            <p:nvPr/>
          </p:nvSpPr>
          <p:spPr bwMode="auto">
            <a:xfrm>
              <a:off x="1834" y="2257"/>
              <a:ext cx="192"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02" name="Group 14">
            <a:extLst>
              <a:ext uri="{FF2B5EF4-FFF2-40B4-BE49-F238E27FC236}">
                <a16:creationId xmlns:a16="http://schemas.microsoft.com/office/drawing/2014/main" id="{325B4F98-D966-4D69-9CE2-4A5D6917DEE6}"/>
              </a:ext>
            </a:extLst>
          </p:cNvPr>
          <p:cNvGrpSpPr>
            <a:grpSpLocks/>
          </p:cNvGrpSpPr>
          <p:nvPr/>
        </p:nvGrpSpPr>
        <p:grpSpPr bwMode="auto">
          <a:xfrm>
            <a:off x="7178675" y="2439988"/>
            <a:ext cx="379413" cy="1217612"/>
            <a:chOff x="4522" y="1537"/>
            <a:chExt cx="239" cy="767"/>
          </a:xfrm>
        </p:grpSpPr>
        <p:sp>
          <p:nvSpPr>
            <p:cNvPr id="37903" name="Line 15">
              <a:extLst>
                <a:ext uri="{FF2B5EF4-FFF2-40B4-BE49-F238E27FC236}">
                  <a16:creationId xmlns:a16="http://schemas.microsoft.com/office/drawing/2014/main" id="{DE6993B9-D089-4307-8EA4-03D0D934119A}"/>
                </a:ext>
              </a:extLst>
            </p:cNvPr>
            <p:cNvSpPr>
              <a:spLocks noChangeShapeType="1"/>
            </p:cNvSpPr>
            <p:nvPr/>
          </p:nvSpPr>
          <p:spPr bwMode="auto">
            <a:xfrm flipH="1">
              <a:off x="4521" y="1537"/>
              <a:ext cx="146"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4" name="Line 16">
              <a:extLst>
                <a:ext uri="{FF2B5EF4-FFF2-40B4-BE49-F238E27FC236}">
                  <a16:creationId xmlns:a16="http://schemas.microsoft.com/office/drawing/2014/main" id="{59D8B796-1FFA-4E34-87B1-BA4B85BFA3D5}"/>
                </a:ext>
              </a:extLst>
            </p:cNvPr>
            <p:cNvSpPr>
              <a:spLocks noChangeShapeType="1"/>
            </p:cNvSpPr>
            <p:nvPr/>
          </p:nvSpPr>
          <p:spPr bwMode="auto">
            <a:xfrm>
              <a:off x="4522" y="1633"/>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5" name="Line 17">
              <a:extLst>
                <a:ext uri="{FF2B5EF4-FFF2-40B4-BE49-F238E27FC236}">
                  <a16:creationId xmlns:a16="http://schemas.microsoft.com/office/drawing/2014/main" id="{DD7117A1-508F-4600-9C74-ABEB9CA41CD2}"/>
                </a:ext>
              </a:extLst>
            </p:cNvPr>
            <p:cNvSpPr>
              <a:spLocks noChangeShapeType="1"/>
            </p:cNvSpPr>
            <p:nvPr/>
          </p:nvSpPr>
          <p:spPr bwMode="auto">
            <a:xfrm flipH="1">
              <a:off x="4521" y="1681"/>
              <a:ext cx="194"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6" name="Line 18">
              <a:extLst>
                <a:ext uri="{FF2B5EF4-FFF2-40B4-BE49-F238E27FC236}">
                  <a16:creationId xmlns:a16="http://schemas.microsoft.com/office/drawing/2014/main" id="{6C1A33AE-652B-4E23-B682-93862B94533D}"/>
                </a:ext>
              </a:extLst>
            </p:cNvPr>
            <p:cNvSpPr>
              <a:spLocks noChangeShapeType="1"/>
            </p:cNvSpPr>
            <p:nvPr/>
          </p:nvSpPr>
          <p:spPr bwMode="auto">
            <a:xfrm>
              <a:off x="4522" y="1777"/>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7" name="Line 19">
              <a:extLst>
                <a:ext uri="{FF2B5EF4-FFF2-40B4-BE49-F238E27FC236}">
                  <a16:creationId xmlns:a16="http://schemas.microsoft.com/office/drawing/2014/main" id="{C4291308-859C-4C3B-9177-9E2B114D9C2B}"/>
                </a:ext>
              </a:extLst>
            </p:cNvPr>
            <p:cNvSpPr>
              <a:spLocks noChangeShapeType="1"/>
            </p:cNvSpPr>
            <p:nvPr/>
          </p:nvSpPr>
          <p:spPr bwMode="auto">
            <a:xfrm flipH="1">
              <a:off x="4521" y="1825"/>
              <a:ext cx="194"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8" name="Line 20">
              <a:extLst>
                <a:ext uri="{FF2B5EF4-FFF2-40B4-BE49-F238E27FC236}">
                  <a16:creationId xmlns:a16="http://schemas.microsoft.com/office/drawing/2014/main" id="{8481B5C1-B4A1-458E-863A-7B8F5DEE6710}"/>
                </a:ext>
              </a:extLst>
            </p:cNvPr>
            <p:cNvSpPr>
              <a:spLocks noChangeShapeType="1"/>
            </p:cNvSpPr>
            <p:nvPr/>
          </p:nvSpPr>
          <p:spPr bwMode="auto">
            <a:xfrm>
              <a:off x="4522" y="1921"/>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9" name="Line 21">
              <a:extLst>
                <a:ext uri="{FF2B5EF4-FFF2-40B4-BE49-F238E27FC236}">
                  <a16:creationId xmlns:a16="http://schemas.microsoft.com/office/drawing/2014/main" id="{9B850C95-5E41-4946-BE5B-4AA54BD94115}"/>
                </a:ext>
              </a:extLst>
            </p:cNvPr>
            <p:cNvSpPr>
              <a:spLocks noChangeShapeType="1"/>
            </p:cNvSpPr>
            <p:nvPr/>
          </p:nvSpPr>
          <p:spPr bwMode="auto">
            <a:xfrm flipH="1">
              <a:off x="4521" y="1969"/>
              <a:ext cx="242"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0" name="Line 22">
              <a:extLst>
                <a:ext uri="{FF2B5EF4-FFF2-40B4-BE49-F238E27FC236}">
                  <a16:creationId xmlns:a16="http://schemas.microsoft.com/office/drawing/2014/main" id="{AE47ADB5-7FBA-4B69-826B-1DFAB182BF40}"/>
                </a:ext>
              </a:extLst>
            </p:cNvPr>
            <p:cNvSpPr>
              <a:spLocks noChangeShapeType="1"/>
            </p:cNvSpPr>
            <p:nvPr/>
          </p:nvSpPr>
          <p:spPr bwMode="auto">
            <a:xfrm>
              <a:off x="4522" y="2065"/>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1" name="Line 23">
              <a:extLst>
                <a:ext uri="{FF2B5EF4-FFF2-40B4-BE49-F238E27FC236}">
                  <a16:creationId xmlns:a16="http://schemas.microsoft.com/office/drawing/2014/main" id="{9D8B75CF-3726-4464-92A0-7F79EF7F2ADB}"/>
                </a:ext>
              </a:extLst>
            </p:cNvPr>
            <p:cNvSpPr>
              <a:spLocks noChangeShapeType="1"/>
            </p:cNvSpPr>
            <p:nvPr/>
          </p:nvSpPr>
          <p:spPr bwMode="auto">
            <a:xfrm flipH="1">
              <a:off x="4521" y="2113"/>
              <a:ext cx="194"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2" name="Line 24">
              <a:extLst>
                <a:ext uri="{FF2B5EF4-FFF2-40B4-BE49-F238E27FC236}">
                  <a16:creationId xmlns:a16="http://schemas.microsoft.com/office/drawing/2014/main" id="{5AA4F91F-8C91-4CA0-9C66-D1E9A659114F}"/>
                </a:ext>
              </a:extLst>
            </p:cNvPr>
            <p:cNvSpPr>
              <a:spLocks noChangeShapeType="1"/>
            </p:cNvSpPr>
            <p:nvPr/>
          </p:nvSpPr>
          <p:spPr bwMode="auto">
            <a:xfrm>
              <a:off x="4522" y="2209"/>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3" name="Line 25">
              <a:extLst>
                <a:ext uri="{FF2B5EF4-FFF2-40B4-BE49-F238E27FC236}">
                  <a16:creationId xmlns:a16="http://schemas.microsoft.com/office/drawing/2014/main" id="{D78EDE67-44D7-40E7-BEE9-D9084505D528}"/>
                </a:ext>
              </a:extLst>
            </p:cNvPr>
            <p:cNvSpPr>
              <a:spLocks noChangeShapeType="1"/>
            </p:cNvSpPr>
            <p:nvPr/>
          </p:nvSpPr>
          <p:spPr bwMode="auto">
            <a:xfrm flipH="1">
              <a:off x="4617" y="2257"/>
              <a:ext cx="98"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7914" name="Line 26">
            <a:extLst>
              <a:ext uri="{FF2B5EF4-FFF2-40B4-BE49-F238E27FC236}">
                <a16:creationId xmlns:a16="http://schemas.microsoft.com/office/drawing/2014/main" id="{9DDC7205-02BF-43E8-8599-E930757906BF}"/>
              </a:ext>
            </a:extLst>
          </p:cNvPr>
          <p:cNvSpPr>
            <a:spLocks noChangeShapeType="1"/>
          </p:cNvSpPr>
          <p:nvPr/>
        </p:nvSpPr>
        <p:spPr bwMode="auto">
          <a:xfrm>
            <a:off x="7331075" y="3659188"/>
            <a:ext cx="1588" cy="228600"/>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5" name="Line 27">
            <a:extLst>
              <a:ext uri="{FF2B5EF4-FFF2-40B4-BE49-F238E27FC236}">
                <a16:creationId xmlns:a16="http://schemas.microsoft.com/office/drawing/2014/main" id="{571CF043-E5EC-4ADB-8E03-03065A0F8D09}"/>
              </a:ext>
            </a:extLst>
          </p:cNvPr>
          <p:cNvSpPr>
            <a:spLocks noChangeShapeType="1"/>
          </p:cNvSpPr>
          <p:nvPr/>
        </p:nvSpPr>
        <p:spPr bwMode="auto">
          <a:xfrm flipH="1">
            <a:off x="5500688" y="3887788"/>
            <a:ext cx="1831975" cy="1587"/>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6" name="Line 28">
            <a:extLst>
              <a:ext uri="{FF2B5EF4-FFF2-40B4-BE49-F238E27FC236}">
                <a16:creationId xmlns:a16="http://schemas.microsoft.com/office/drawing/2014/main" id="{F8769111-9FA5-46CF-9142-AFCE3FD7098C}"/>
              </a:ext>
            </a:extLst>
          </p:cNvPr>
          <p:cNvSpPr>
            <a:spLocks noChangeShapeType="1"/>
          </p:cNvSpPr>
          <p:nvPr/>
        </p:nvSpPr>
        <p:spPr bwMode="auto">
          <a:xfrm flipH="1">
            <a:off x="3062288" y="3887788"/>
            <a:ext cx="1603375" cy="1587"/>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7" name="Line 29">
            <a:extLst>
              <a:ext uri="{FF2B5EF4-FFF2-40B4-BE49-F238E27FC236}">
                <a16:creationId xmlns:a16="http://schemas.microsoft.com/office/drawing/2014/main" id="{74A1FBBD-1AF4-4364-9EAE-A33B9187531D}"/>
              </a:ext>
            </a:extLst>
          </p:cNvPr>
          <p:cNvSpPr>
            <a:spLocks noChangeShapeType="1"/>
          </p:cNvSpPr>
          <p:nvPr/>
        </p:nvSpPr>
        <p:spPr bwMode="auto">
          <a:xfrm flipV="1">
            <a:off x="3063875" y="3581400"/>
            <a:ext cx="1588" cy="307975"/>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8" name="Oval 30">
            <a:extLst>
              <a:ext uri="{FF2B5EF4-FFF2-40B4-BE49-F238E27FC236}">
                <a16:creationId xmlns:a16="http://schemas.microsoft.com/office/drawing/2014/main" id="{CAB9841A-20AF-4411-828E-24F8EDEC47F1}"/>
              </a:ext>
            </a:extLst>
          </p:cNvPr>
          <p:cNvSpPr>
            <a:spLocks noChangeArrowheads="1"/>
          </p:cNvSpPr>
          <p:nvPr/>
        </p:nvSpPr>
        <p:spPr bwMode="auto">
          <a:xfrm>
            <a:off x="4676775" y="3367088"/>
            <a:ext cx="889000" cy="812800"/>
          </a:xfrm>
          <a:prstGeom prst="ellipse">
            <a:avLst/>
          </a:prstGeom>
          <a:solidFill>
            <a:srgbClr val="FFFFCC"/>
          </a:solidFill>
          <a:ln w="25560">
            <a:solidFill>
              <a:srgbClr val="333333"/>
            </a:solidFill>
            <a:round/>
            <a:headEnd/>
            <a:tailEnd/>
          </a:ln>
        </p:spPr>
        <p:txBody>
          <a:bodyPr wrap="none" anchor="ctr"/>
          <a:lstStyle/>
          <a:p>
            <a:endParaRPr lang="en-US"/>
          </a:p>
        </p:txBody>
      </p:sp>
      <p:sp>
        <p:nvSpPr>
          <p:cNvPr id="37919" name="AutoShape 31">
            <a:extLst>
              <a:ext uri="{FF2B5EF4-FFF2-40B4-BE49-F238E27FC236}">
                <a16:creationId xmlns:a16="http://schemas.microsoft.com/office/drawing/2014/main" id="{F3CA0D6D-1A64-44BD-903E-F53868E11110}"/>
              </a:ext>
            </a:extLst>
          </p:cNvPr>
          <p:cNvSpPr>
            <a:spLocks noChangeArrowheads="1"/>
          </p:cNvSpPr>
          <p:nvPr/>
        </p:nvSpPr>
        <p:spPr bwMode="auto">
          <a:xfrm>
            <a:off x="2590800" y="2089150"/>
            <a:ext cx="327025" cy="396875"/>
          </a:xfrm>
          <a:prstGeom prst="roundRect">
            <a:avLst>
              <a:gd name="adj" fmla="val 48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round/>
                <a:headEnd/>
                <a:tailEnd/>
              </a14:hiddenLine>
            </a:ext>
          </a:extLst>
        </p:spPr>
        <p:txBody>
          <a:bodyPr wrap="none" anchor="ctr"/>
          <a:lstStyle/>
          <a:p>
            <a:endParaRPr lang="en-US"/>
          </a:p>
        </p:txBody>
      </p:sp>
      <p:sp>
        <p:nvSpPr>
          <p:cNvPr id="37920" name="Text Box 32">
            <a:extLst>
              <a:ext uri="{FF2B5EF4-FFF2-40B4-BE49-F238E27FC236}">
                <a16:creationId xmlns:a16="http://schemas.microsoft.com/office/drawing/2014/main" id="{F9AE1559-B551-41BE-A6AE-B7EDC7FD123F}"/>
              </a:ext>
            </a:extLst>
          </p:cNvPr>
          <p:cNvSpPr txBox="1">
            <a:spLocks noChangeArrowheads="1"/>
          </p:cNvSpPr>
          <p:nvPr/>
        </p:nvSpPr>
        <p:spPr bwMode="auto">
          <a:xfrm>
            <a:off x="804863" y="4452938"/>
            <a:ext cx="8169275"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It is possible to have voltage without current, as in</a:t>
            </a:r>
          </a:p>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the case of a battery by itself.  In order to have current, there must be an electrical path (circuit) from the positive to the negative terminal of the voltage source.</a:t>
            </a:r>
          </a:p>
        </p:txBody>
      </p:sp>
      <p:sp>
        <p:nvSpPr>
          <p:cNvPr id="37921" name="Line 33">
            <a:extLst>
              <a:ext uri="{FF2B5EF4-FFF2-40B4-BE49-F238E27FC236}">
                <a16:creationId xmlns:a16="http://schemas.microsoft.com/office/drawing/2014/main" id="{2B65D698-81DC-42DD-BCAF-8A7B01DF4A28}"/>
              </a:ext>
            </a:extLst>
          </p:cNvPr>
          <p:cNvSpPr>
            <a:spLocks noChangeShapeType="1"/>
          </p:cNvSpPr>
          <p:nvPr/>
        </p:nvSpPr>
        <p:spPr bwMode="auto">
          <a:xfrm flipV="1">
            <a:off x="5045075" y="3657600"/>
            <a:ext cx="304800" cy="384175"/>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2" name="Text Box 34">
            <a:extLst>
              <a:ext uri="{FF2B5EF4-FFF2-40B4-BE49-F238E27FC236}">
                <a16:creationId xmlns:a16="http://schemas.microsoft.com/office/drawing/2014/main" id="{50BA8121-A0D1-4860-A782-608ED9A1EE61}"/>
              </a:ext>
            </a:extLst>
          </p:cNvPr>
          <p:cNvSpPr txBox="1">
            <a:spLocks noChangeArrowheads="1"/>
          </p:cNvSpPr>
          <p:nvPr/>
        </p:nvSpPr>
        <p:spPr bwMode="auto">
          <a:xfrm>
            <a:off x="1905000" y="2667000"/>
            <a:ext cx="4635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3600">
                <a:solidFill>
                  <a:srgbClr val="333333"/>
                </a:solidFill>
                <a:latin typeface="Tahoma" panose="020B0604030504040204" pitchFamily="34" charset="0"/>
              </a:rPr>
              <a:t>E</a:t>
            </a:r>
          </a:p>
        </p:txBody>
      </p:sp>
      <p:sp>
        <p:nvSpPr>
          <p:cNvPr id="37923" name="Text Box 35">
            <a:extLst>
              <a:ext uri="{FF2B5EF4-FFF2-40B4-BE49-F238E27FC236}">
                <a16:creationId xmlns:a16="http://schemas.microsoft.com/office/drawing/2014/main" id="{B18213C1-653D-46CB-B618-31F4C46E61D7}"/>
              </a:ext>
            </a:extLst>
          </p:cNvPr>
          <p:cNvSpPr txBox="1">
            <a:spLocks noChangeArrowheads="1"/>
          </p:cNvSpPr>
          <p:nvPr/>
        </p:nvSpPr>
        <p:spPr bwMode="auto">
          <a:xfrm>
            <a:off x="4968875" y="2514600"/>
            <a:ext cx="381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3600">
                <a:solidFill>
                  <a:srgbClr val="333333"/>
                </a:solidFill>
                <a:latin typeface="Tahoma" panose="020B0604030504040204" pitchFamily="34" charset="0"/>
              </a:rPr>
              <a:t>I</a:t>
            </a:r>
          </a:p>
        </p:txBody>
      </p:sp>
      <p:sp>
        <p:nvSpPr>
          <p:cNvPr id="37924" name="AutoShape 36">
            <a:extLst>
              <a:ext uri="{FF2B5EF4-FFF2-40B4-BE49-F238E27FC236}">
                <a16:creationId xmlns:a16="http://schemas.microsoft.com/office/drawing/2014/main" id="{40661FDF-6DA3-4AFF-8244-58C0CC30B935}"/>
              </a:ext>
            </a:extLst>
          </p:cNvPr>
          <p:cNvSpPr>
            <a:spLocks noChangeArrowheads="1"/>
          </p:cNvSpPr>
          <p:nvPr/>
        </p:nvSpPr>
        <p:spPr bwMode="auto">
          <a:xfrm>
            <a:off x="7772400" y="2590800"/>
            <a:ext cx="468313" cy="641350"/>
          </a:xfrm>
          <a:prstGeom prst="roundRect">
            <a:avLst>
              <a:gd name="adj" fmla="val 33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3600">
                <a:solidFill>
                  <a:srgbClr val="333333"/>
                </a:solidFill>
                <a:latin typeface="Tahoma" panose="020B0604030504040204" pitchFamily="34" charset="0"/>
              </a:rPr>
              <a:t>R</a:t>
            </a:r>
          </a:p>
        </p:txBody>
      </p:sp>
      <p:sp>
        <p:nvSpPr>
          <p:cNvPr id="37925" name="Text Box 37">
            <a:extLst>
              <a:ext uri="{FF2B5EF4-FFF2-40B4-BE49-F238E27FC236}">
                <a16:creationId xmlns:a16="http://schemas.microsoft.com/office/drawing/2014/main" id="{05533F20-26A8-4D33-9A31-F3F82793681F}"/>
              </a:ext>
            </a:extLst>
          </p:cNvPr>
          <p:cNvSpPr txBox="1">
            <a:spLocks noChangeArrowheads="1"/>
          </p:cNvSpPr>
          <p:nvPr/>
        </p:nvSpPr>
        <p:spPr bwMode="auto">
          <a:xfrm>
            <a:off x="2417763" y="2039938"/>
            <a:ext cx="4159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sz="3600" b="1">
                <a:solidFill>
                  <a:srgbClr val="FF0000"/>
                </a:solidFill>
              </a:rPr>
              <a:t>+</a:t>
            </a:r>
          </a:p>
        </p:txBody>
      </p:sp>
      <p:sp>
        <p:nvSpPr>
          <p:cNvPr id="37926" name="Text Box 38">
            <a:extLst>
              <a:ext uri="{FF2B5EF4-FFF2-40B4-BE49-F238E27FC236}">
                <a16:creationId xmlns:a16="http://schemas.microsoft.com/office/drawing/2014/main" id="{B9597C8A-8A07-46EB-A329-9EFFEA30DBF5}"/>
              </a:ext>
            </a:extLst>
          </p:cNvPr>
          <p:cNvSpPr txBox="1">
            <a:spLocks noChangeArrowheads="1"/>
          </p:cNvSpPr>
          <p:nvPr/>
        </p:nvSpPr>
        <p:spPr bwMode="auto">
          <a:xfrm>
            <a:off x="2417763" y="3395663"/>
            <a:ext cx="4159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sz="4400" b="1">
                <a:solidFill>
                  <a:srgbClr val="333333"/>
                </a:solidFill>
              </a:rPr>
              <a:t>-</a:t>
            </a:r>
          </a:p>
        </p:txBody>
      </p:sp>
      <p:sp>
        <p:nvSpPr>
          <p:cNvPr id="37927" name="Text Box 39">
            <a:extLst>
              <a:ext uri="{FF2B5EF4-FFF2-40B4-BE49-F238E27FC236}">
                <a16:creationId xmlns:a16="http://schemas.microsoft.com/office/drawing/2014/main" id="{74AF8B2D-77BA-48CA-AAB4-4EDDD6EF70CB}"/>
              </a:ext>
            </a:extLst>
          </p:cNvPr>
          <p:cNvSpPr txBox="1">
            <a:spLocks noChangeArrowheads="1"/>
          </p:cNvSpPr>
          <p:nvPr/>
        </p:nvSpPr>
        <p:spPr bwMode="auto">
          <a:xfrm>
            <a:off x="4822825" y="3417888"/>
            <a:ext cx="4286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A</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3" name="Rectangle 1">
            <a:extLst>
              <a:ext uri="{FF2B5EF4-FFF2-40B4-BE49-F238E27FC236}">
                <a16:creationId xmlns:a16="http://schemas.microsoft.com/office/drawing/2014/main" id="{6B7444E1-0DC3-4F59-A761-9CEB0F40D324}"/>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Ohms Law</a:t>
            </a:r>
          </a:p>
        </p:txBody>
      </p:sp>
      <p:sp>
        <p:nvSpPr>
          <p:cNvPr id="38914" name="Rectangle 2">
            <a:extLst>
              <a:ext uri="{FF2B5EF4-FFF2-40B4-BE49-F238E27FC236}">
                <a16:creationId xmlns:a16="http://schemas.microsoft.com/office/drawing/2014/main" id="{0B184B48-9DC4-4DF2-B1A3-64CE3C402B32}"/>
              </a:ext>
            </a:extLst>
          </p:cNvPr>
          <p:cNvSpPr>
            <a:spLocks noGrp="1" noChangeArrowheads="1"/>
          </p:cNvSpPr>
          <p:nvPr>
            <p:ph type="body" idx="4294967295"/>
          </p:nvPr>
        </p:nvSpPr>
        <p:spPr>
          <a:xfrm>
            <a:off x="1143000" y="2147888"/>
            <a:ext cx="7315200" cy="4114800"/>
          </a:xfrm>
          <a:ln/>
        </p:spPr>
        <p:txBody>
          <a:bodyPr lIns="92160" tIns="46080" rIns="92160" bIns="46080"/>
          <a:lstStyle/>
          <a:p>
            <a:pPr>
              <a:lnSpc>
                <a:spcPct val="90000"/>
              </a:lnSpc>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Ohms Law is a formula that shows the relationship between Voltage (E), Current (I), and Resistance (R).</a:t>
            </a:r>
          </a:p>
          <a:p>
            <a:pPr>
              <a:lnSpc>
                <a:spcPct val="90000"/>
              </a:lnSpc>
              <a:buSzPct val="88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600"/>
          </a:p>
          <a:p>
            <a:pPr lvl="2">
              <a:buSzPct val="47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200"/>
              <a:t>E = I x R</a:t>
            </a:r>
          </a:p>
          <a:p>
            <a:pPr>
              <a:lnSpc>
                <a:spcPct val="90000"/>
              </a:lnSpc>
              <a:buSzPct val="88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600"/>
          </a:p>
          <a:p>
            <a:pPr>
              <a:lnSpc>
                <a:spcPct val="90000"/>
              </a:lnSpc>
              <a:buSzPct val="88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600"/>
              <a:t>Ohms Law is applicable to all electrical circuits.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anim calcmode="lin" valueType="num">
                                      <p:cBhvr additive="base">
                                        <p:cTn id="7" dur="500" fill="hold"/>
                                        <p:tgtEl>
                                          <p:spTgt spid="3891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891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8914">
                                            <p:txEl>
                                              <p:pRg st="2" end="2"/>
                                            </p:txEl>
                                          </p:spTgt>
                                        </p:tgtEl>
                                        <p:attrNameLst>
                                          <p:attrName>style.visibility</p:attrName>
                                        </p:attrNameLst>
                                      </p:cBhvr>
                                      <p:to>
                                        <p:strVal val="visible"/>
                                      </p:to>
                                    </p:set>
                                    <p:anim calcmode="lin" valueType="num">
                                      <p:cBhvr additive="base">
                                        <p:cTn id="11" dur="500" fill="hold"/>
                                        <p:tgtEl>
                                          <p:spTgt spid="38914">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891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8914">
                                            <p:txEl>
                                              <p:pRg st="4" end="4"/>
                                            </p:txEl>
                                          </p:spTgt>
                                        </p:tgtEl>
                                        <p:attrNameLst>
                                          <p:attrName>style.visibility</p:attrName>
                                        </p:attrNameLst>
                                      </p:cBhvr>
                                      <p:to>
                                        <p:strVal val="visible"/>
                                      </p:to>
                                    </p:set>
                                    <p:anim calcmode="lin" valueType="num">
                                      <p:cBhvr additive="base">
                                        <p:cTn id="17" dur="500" fill="hold"/>
                                        <p:tgtEl>
                                          <p:spTgt spid="38914">
                                            <p:txEl>
                                              <p:pRg st="4" end="4"/>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891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a:extLst>
              <a:ext uri="{FF2B5EF4-FFF2-40B4-BE49-F238E27FC236}">
                <a16:creationId xmlns:a16="http://schemas.microsoft.com/office/drawing/2014/main" id="{F62C741A-DB1C-4BB5-8A35-F1D73A6AD3C8}"/>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Ohms Law</a:t>
            </a:r>
          </a:p>
        </p:txBody>
      </p:sp>
      <p:sp>
        <p:nvSpPr>
          <p:cNvPr id="39938" name="AutoShape 2">
            <a:extLst>
              <a:ext uri="{FF2B5EF4-FFF2-40B4-BE49-F238E27FC236}">
                <a16:creationId xmlns:a16="http://schemas.microsoft.com/office/drawing/2014/main" id="{C659F0D2-5AAF-4173-B3CC-7F2C068498F3}"/>
              </a:ext>
            </a:extLst>
          </p:cNvPr>
          <p:cNvSpPr>
            <a:spLocks noChangeArrowheads="1"/>
          </p:cNvSpPr>
          <p:nvPr/>
        </p:nvSpPr>
        <p:spPr bwMode="auto">
          <a:xfrm>
            <a:off x="6096000" y="4648200"/>
            <a:ext cx="2825750" cy="1554163"/>
          </a:xfrm>
          <a:prstGeom prst="roundRect">
            <a:avLst>
              <a:gd name="adj" fmla="val 10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Resistance</a:t>
            </a:r>
          </a:p>
          <a:p>
            <a:pPr algn="ctr">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to current flow</a:t>
            </a:r>
          </a:p>
          <a:p>
            <a:pPr algn="ctr">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OHMS</a:t>
            </a:r>
          </a:p>
        </p:txBody>
      </p:sp>
      <p:sp>
        <p:nvSpPr>
          <p:cNvPr id="39939" name="AutoShape 3">
            <a:extLst>
              <a:ext uri="{FF2B5EF4-FFF2-40B4-BE49-F238E27FC236}">
                <a16:creationId xmlns:a16="http://schemas.microsoft.com/office/drawing/2014/main" id="{1763E9EF-7538-4277-9C96-819D0AF8A41F}"/>
              </a:ext>
            </a:extLst>
          </p:cNvPr>
          <p:cNvSpPr>
            <a:spLocks noChangeArrowheads="1"/>
          </p:cNvSpPr>
          <p:nvPr/>
        </p:nvSpPr>
        <p:spPr bwMode="auto">
          <a:xfrm>
            <a:off x="533400" y="4572000"/>
            <a:ext cx="2214563" cy="1554163"/>
          </a:xfrm>
          <a:prstGeom prst="roundRect">
            <a:avLst>
              <a:gd name="adj" fmla="val 10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gn="ctr">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The flow of</a:t>
            </a:r>
          </a:p>
          <a:p>
            <a:pPr algn="ctr">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electrons</a:t>
            </a:r>
          </a:p>
          <a:p>
            <a:pPr algn="ctr">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AMPERES</a:t>
            </a:r>
          </a:p>
        </p:txBody>
      </p:sp>
      <p:sp>
        <p:nvSpPr>
          <p:cNvPr id="39940" name="AutoShape 4">
            <a:extLst>
              <a:ext uri="{FF2B5EF4-FFF2-40B4-BE49-F238E27FC236}">
                <a16:creationId xmlns:a16="http://schemas.microsoft.com/office/drawing/2014/main" id="{A69E37CB-C021-43F0-A777-2B137E9337EB}"/>
              </a:ext>
            </a:extLst>
          </p:cNvPr>
          <p:cNvSpPr>
            <a:spLocks noChangeArrowheads="1"/>
          </p:cNvSpPr>
          <p:nvPr/>
        </p:nvSpPr>
        <p:spPr bwMode="auto">
          <a:xfrm>
            <a:off x="2133600" y="1981200"/>
            <a:ext cx="5176838" cy="579438"/>
          </a:xfrm>
          <a:prstGeom prst="roundRect">
            <a:avLst>
              <a:gd name="adj" fmla="val 27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2800">
                <a:solidFill>
                  <a:srgbClr val="333333"/>
                </a:solidFill>
                <a:latin typeface="Tahoma" panose="020B0604030504040204" pitchFamily="34" charset="0"/>
              </a:rPr>
              <a:t>Electromotive Force, VOLTS</a:t>
            </a:r>
          </a:p>
        </p:txBody>
      </p:sp>
      <p:grpSp>
        <p:nvGrpSpPr>
          <p:cNvPr id="39941" name="Group 5">
            <a:extLst>
              <a:ext uri="{FF2B5EF4-FFF2-40B4-BE49-F238E27FC236}">
                <a16:creationId xmlns:a16="http://schemas.microsoft.com/office/drawing/2014/main" id="{1F8F911A-2758-400D-9834-300A623DF8BE}"/>
              </a:ext>
            </a:extLst>
          </p:cNvPr>
          <p:cNvGrpSpPr>
            <a:grpSpLocks/>
          </p:cNvGrpSpPr>
          <p:nvPr/>
        </p:nvGrpSpPr>
        <p:grpSpPr bwMode="auto">
          <a:xfrm>
            <a:off x="3351213" y="2713038"/>
            <a:ext cx="2665412" cy="2640012"/>
            <a:chOff x="2111" y="1709"/>
            <a:chExt cx="1679" cy="1663"/>
          </a:xfrm>
        </p:grpSpPr>
        <p:sp>
          <p:nvSpPr>
            <p:cNvPr id="39942" name="Oval 6">
              <a:extLst>
                <a:ext uri="{FF2B5EF4-FFF2-40B4-BE49-F238E27FC236}">
                  <a16:creationId xmlns:a16="http://schemas.microsoft.com/office/drawing/2014/main" id="{6DE5BF3A-3E33-4ECB-B981-882724078D50}"/>
                </a:ext>
              </a:extLst>
            </p:cNvPr>
            <p:cNvSpPr>
              <a:spLocks noChangeArrowheads="1"/>
            </p:cNvSpPr>
            <p:nvPr/>
          </p:nvSpPr>
          <p:spPr bwMode="auto">
            <a:xfrm>
              <a:off x="2128" y="1709"/>
              <a:ext cx="1648" cy="1648"/>
            </a:xfrm>
            <a:prstGeom prst="ellipse">
              <a:avLst/>
            </a:prstGeom>
            <a:solidFill>
              <a:srgbClr val="FFFFCC"/>
            </a:solidFill>
            <a:ln w="50760">
              <a:solidFill>
                <a:srgbClr val="333333"/>
              </a:solidFill>
              <a:round/>
              <a:headEnd/>
              <a:tailEnd/>
            </a:ln>
          </p:spPr>
          <p:txBody>
            <a:bodyPr wrap="none" anchor="ctr"/>
            <a:lstStyle/>
            <a:p>
              <a:endParaRPr lang="en-US"/>
            </a:p>
          </p:txBody>
        </p:sp>
        <p:sp>
          <p:nvSpPr>
            <p:cNvPr id="39943" name="Line 7">
              <a:extLst>
                <a:ext uri="{FF2B5EF4-FFF2-40B4-BE49-F238E27FC236}">
                  <a16:creationId xmlns:a16="http://schemas.microsoft.com/office/drawing/2014/main" id="{F6951116-F84B-439E-8B17-B5F93359A375}"/>
                </a:ext>
              </a:extLst>
            </p:cNvPr>
            <p:cNvSpPr>
              <a:spLocks noChangeShapeType="1"/>
            </p:cNvSpPr>
            <p:nvPr/>
          </p:nvSpPr>
          <p:spPr bwMode="auto">
            <a:xfrm>
              <a:off x="2111" y="2509"/>
              <a:ext cx="1680" cy="1"/>
            </a:xfrm>
            <a:prstGeom prst="line">
              <a:avLst/>
            </a:prstGeom>
            <a:noFill/>
            <a:ln w="507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44" name="Line 8">
              <a:extLst>
                <a:ext uri="{FF2B5EF4-FFF2-40B4-BE49-F238E27FC236}">
                  <a16:creationId xmlns:a16="http://schemas.microsoft.com/office/drawing/2014/main" id="{5EE7BC4B-A4EC-4BA0-BC2E-2801007B64AE}"/>
                </a:ext>
              </a:extLst>
            </p:cNvPr>
            <p:cNvSpPr>
              <a:spLocks noChangeShapeType="1"/>
            </p:cNvSpPr>
            <p:nvPr/>
          </p:nvSpPr>
          <p:spPr bwMode="auto">
            <a:xfrm>
              <a:off x="2927" y="2509"/>
              <a:ext cx="1" cy="864"/>
            </a:xfrm>
            <a:prstGeom prst="line">
              <a:avLst/>
            </a:prstGeom>
            <a:noFill/>
            <a:ln w="507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45" name="Text Box 9">
              <a:extLst>
                <a:ext uri="{FF2B5EF4-FFF2-40B4-BE49-F238E27FC236}">
                  <a16:creationId xmlns:a16="http://schemas.microsoft.com/office/drawing/2014/main" id="{2254CD6C-2C11-4E9E-92F0-DA0D2B3FAEB7}"/>
                </a:ext>
              </a:extLst>
            </p:cNvPr>
            <p:cNvSpPr txBox="1">
              <a:spLocks noChangeArrowheads="1"/>
            </p:cNvSpPr>
            <p:nvPr/>
          </p:nvSpPr>
          <p:spPr bwMode="auto">
            <a:xfrm>
              <a:off x="2616" y="1762"/>
              <a:ext cx="554" cy="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7200">
                  <a:solidFill>
                    <a:srgbClr val="333333"/>
                  </a:solidFill>
                  <a:latin typeface="Tahoma" panose="020B0604030504040204" pitchFamily="34" charset="0"/>
                </a:rPr>
                <a:t>E</a:t>
              </a:r>
            </a:p>
          </p:txBody>
        </p:sp>
        <p:sp>
          <p:nvSpPr>
            <p:cNvPr id="39946" name="Text Box 10">
              <a:extLst>
                <a:ext uri="{FF2B5EF4-FFF2-40B4-BE49-F238E27FC236}">
                  <a16:creationId xmlns:a16="http://schemas.microsoft.com/office/drawing/2014/main" id="{649BD57A-5B39-4DFC-9DC2-942268717A87}"/>
                </a:ext>
              </a:extLst>
            </p:cNvPr>
            <p:cNvSpPr txBox="1">
              <a:spLocks noChangeArrowheads="1"/>
            </p:cNvSpPr>
            <p:nvPr/>
          </p:nvSpPr>
          <p:spPr bwMode="auto">
            <a:xfrm>
              <a:off x="2339" y="2531"/>
              <a:ext cx="554" cy="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7200">
                  <a:solidFill>
                    <a:srgbClr val="333333"/>
                  </a:solidFill>
                  <a:latin typeface="Tahoma" panose="020B0604030504040204" pitchFamily="34" charset="0"/>
                </a:rPr>
                <a:t>I</a:t>
              </a:r>
            </a:p>
          </p:txBody>
        </p:sp>
        <p:sp>
          <p:nvSpPr>
            <p:cNvPr id="39947" name="Text Box 11">
              <a:extLst>
                <a:ext uri="{FF2B5EF4-FFF2-40B4-BE49-F238E27FC236}">
                  <a16:creationId xmlns:a16="http://schemas.microsoft.com/office/drawing/2014/main" id="{FD3B9A3B-C4A9-406B-864C-58EBF63D8D2D}"/>
                </a:ext>
              </a:extLst>
            </p:cNvPr>
            <p:cNvSpPr txBox="1">
              <a:spLocks noChangeArrowheads="1"/>
            </p:cNvSpPr>
            <p:nvPr/>
          </p:nvSpPr>
          <p:spPr bwMode="auto">
            <a:xfrm>
              <a:off x="3000" y="2500"/>
              <a:ext cx="554" cy="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7200">
                  <a:solidFill>
                    <a:srgbClr val="333333"/>
                  </a:solidFill>
                  <a:latin typeface="Tahoma" panose="020B0604030504040204" pitchFamily="34" charset="0"/>
                </a:rPr>
                <a:t>R</a:t>
              </a:r>
            </a:p>
          </p:txBody>
        </p:sp>
      </p:gr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a:extLst>
              <a:ext uri="{FF2B5EF4-FFF2-40B4-BE49-F238E27FC236}">
                <a16:creationId xmlns:a16="http://schemas.microsoft.com/office/drawing/2014/main" id="{C5B57720-C98F-40EC-88A7-95CF61282C30}"/>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Ohms Law Excercise</a:t>
            </a:r>
          </a:p>
        </p:txBody>
      </p:sp>
      <p:sp>
        <p:nvSpPr>
          <p:cNvPr id="40962" name="Line 2">
            <a:extLst>
              <a:ext uri="{FF2B5EF4-FFF2-40B4-BE49-F238E27FC236}">
                <a16:creationId xmlns:a16="http://schemas.microsoft.com/office/drawing/2014/main" id="{6B99730A-7B0C-46E8-A587-440703FB1849}"/>
              </a:ext>
            </a:extLst>
          </p:cNvPr>
          <p:cNvSpPr>
            <a:spLocks noChangeShapeType="1"/>
          </p:cNvSpPr>
          <p:nvPr/>
        </p:nvSpPr>
        <p:spPr bwMode="auto">
          <a:xfrm>
            <a:off x="2454275" y="1981200"/>
            <a:ext cx="4343400"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63" name="Line 3">
            <a:extLst>
              <a:ext uri="{FF2B5EF4-FFF2-40B4-BE49-F238E27FC236}">
                <a16:creationId xmlns:a16="http://schemas.microsoft.com/office/drawing/2014/main" id="{D8301EE4-23D5-4905-B7F5-A5D851E55992}"/>
              </a:ext>
            </a:extLst>
          </p:cNvPr>
          <p:cNvSpPr>
            <a:spLocks noChangeShapeType="1"/>
          </p:cNvSpPr>
          <p:nvPr/>
        </p:nvSpPr>
        <p:spPr bwMode="auto">
          <a:xfrm>
            <a:off x="2454275" y="1981200"/>
            <a:ext cx="1588" cy="457200"/>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64" name="Line 4">
            <a:extLst>
              <a:ext uri="{FF2B5EF4-FFF2-40B4-BE49-F238E27FC236}">
                <a16:creationId xmlns:a16="http://schemas.microsoft.com/office/drawing/2014/main" id="{480098EE-05B6-45A1-9E23-6675DF464A08}"/>
              </a:ext>
            </a:extLst>
          </p:cNvPr>
          <p:cNvSpPr>
            <a:spLocks noChangeShapeType="1"/>
          </p:cNvSpPr>
          <p:nvPr/>
        </p:nvSpPr>
        <p:spPr bwMode="auto">
          <a:xfrm>
            <a:off x="6797675" y="1981200"/>
            <a:ext cx="1588" cy="381000"/>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0965" name="Group 5">
            <a:extLst>
              <a:ext uri="{FF2B5EF4-FFF2-40B4-BE49-F238E27FC236}">
                <a16:creationId xmlns:a16="http://schemas.microsoft.com/office/drawing/2014/main" id="{01118493-9886-4D7D-9BC7-88108628F9DD}"/>
              </a:ext>
            </a:extLst>
          </p:cNvPr>
          <p:cNvGrpSpPr>
            <a:grpSpLocks/>
          </p:cNvGrpSpPr>
          <p:nvPr/>
        </p:nvGrpSpPr>
        <p:grpSpPr bwMode="auto">
          <a:xfrm>
            <a:off x="2149475" y="2438400"/>
            <a:ext cx="608013" cy="1065213"/>
            <a:chOff x="1354" y="1536"/>
            <a:chExt cx="383" cy="671"/>
          </a:xfrm>
        </p:grpSpPr>
        <p:sp>
          <p:nvSpPr>
            <p:cNvPr id="40966" name="Line 6">
              <a:extLst>
                <a:ext uri="{FF2B5EF4-FFF2-40B4-BE49-F238E27FC236}">
                  <a16:creationId xmlns:a16="http://schemas.microsoft.com/office/drawing/2014/main" id="{B49870F7-98C6-492E-8C59-B61C8B2D9905}"/>
                </a:ext>
              </a:extLst>
            </p:cNvPr>
            <p:cNvSpPr>
              <a:spLocks noChangeShapeType="1"/>
            </p:cNvSpPr>
            <p:nvPr/>
          </p:nvSpPr>
          <p:spPr bwMode="auto">
            <a:xfrm>
              <a:off x="1354" y="1536"/>
              <a:ext cx="384"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67" name="Line 7">
              <a:extLst>
                <a:ext uri="{FF2B5EF4-FFF2-40B4-BE49-F238E27FC236}">
                  <a16:creationId xmlns:a16="http://schemas.microsoft.com/office/drawing/2014/main" id="{5DBF3212-1260-42AD-BF6E-F6B118DE079E}"/>
                </a:ext>
              </a:extLst>
            </p:cNvPr>
            <p:cNvSpPr>
              <a:spLocks noChangeShapeType="1"/>
            </p:cNvSpPr>
            <p:nvPr/>
          </p:nvSpPr>
          <p:spPr bwMode="auto">
            <a:xfrm>
              <a:off x="1354" y="1728"/>
              <a:ext cx="384"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68" name="Line 8">
              <a:extLst>
                <a:ext uri="{FF2B5EF4-FFF2-40B4-BE49-F238E27FC236}">
                  <a16:creationId xmlns:a16="http://schemas.microsoft.com/office/drawing/2014/main" id="{C0964571-F787-41DD-88A8-1C7394E591D0}"/>
                </a:ext>
              </a:extLst>
            </p:cNvPr>
            <p:cNvSpPr>
              <a:spLocks noChangeShapeType="1"/>
            </p:cNvSpPr>
            <p:nvPr/>
          </p:nvSpPr>
          <p:spPr bwMode="auto">
            <a:xfrm>
              <a:off x="1354" y="1920"/>
              <a:ext cx="384"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69" name="Line 9">
              <a:extLst>
                <a:ext uri="{FF2B5EF4-FFF2-40B4-BE49-F238E27FC236}">
                  <a16:creationId xmlns:a16="http://schemas.microsoft.com/office/drawing/2014/main" id="{78FF6E13-6424-4CAE-ADF8-1C557A091654}"/>
                </a:ext>
              </a:extLst>
            </p:cNvPr>
            <p:cNvSpPr>
              <a:spLocks noChangeShapeType="1"/>
            </p:cNvSpPr>
            <p:nvPr/>
          </p:nvSpPr>
          <p:spPr bwMode="auto">
            <a:xfrm>
              <a:off x="1354" y="2112"/>
              <a:ext cx="384"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70" name="Line 10">
              <a:extLst>
                <a:ext uri="{FF2B5EF4-FFF2-40B4-BE49-F238E27FC236}">
                  <a16:creationId xmlns:a16="http://schemas.microsoft.com/office/drawing/2014/main" id="{80DEBCDF-1A01-4DD6-B360-A81111D4A078}"/>
                </a:ext>
              </a:extLst>
            </p:cNvPr>
            <p:cNvSpPr>
              <a:spLocks noChangeShapeType="1"/>
            </p:cNvSpPr>
            <p:nvPr/>
          </p:nvSpPr>
          <p:spPr bwMode="auto">
            <a:xfrm>
              <a:off x="1450" y="1632"/>
              <a:ext cx="192"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71" name="Line 11">
              <a:extLst>
                <a:ext uri="{FF2B5EF4-FFF2-40B4-BE49-F238E27FC236}">
                  <a16:creationId xmlns:a16="http://schemas.microsoft.com/office/drawing/2014/main" id="{AE2BD8BB-5729-49F8-987E-3BB6FEE13AE1}"/>
                </a:ext>
              </a:extLst>
            </p:cNvPr>
            <p:cNvSpPr>
              <a:spLocks noChangeShapeType="1"/>
            </p:cNvSpPr>
            <p:nvPr/>
          </p:nvSpPr>
          <p:spPr bwMode="auto">
            <a:xfrm>
              <a:off x="1450" y="1824"/>
              <a:ext cx="192"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72" name="Line 12">
              <a:extLst>
                <a:ext uri="{FF2B5EF4-FFF2-40B4-BE49-F238E27FC236}">
                  <a16:creationId xmlns:a16="http://schemas.microsoft.com/office/drawing/2014/main" id="{DFA05880-BD85-476C-94FB-DC22820E4A44}"/>
                </a:ext>
              </a:extLst>
            </p:cNvPr>
            <p:cNvSpPr>
              <a:spLocks noChangeShapeType="1"/>
            </p:cNvSpPr>
            <p:nvPr/>
          </p:nvSpPr>
          <p:spPr bwMode="auto">
            <a:xfrm>
              <a:off x="1450" y="2016"/>
              <a:ext cx="192"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73" name="Line 13">
              <a:extLst>
                <a:ext uri="{FF2B5EF4-FFF2-40B4-BE49-F238E27FC236}">
                  <a16:creationId xmlns:a16="http://schemas.microsoft.com/office/drawing/2014/main" id="{984F41C1-9AD5-4D61-8A59-A1146254EB5D}"/>
                </a:ext>
              </a:extLst>
            </p:cNvPr>
            <p:cNvSpPr>
              <a:spLocks noChangeShapeType="1"/>
            </p:cNvSpPr>
            <p:nvPr/>
          </p:nvSpPr>
          <p:spPr bwMode="auto">
            <a:xfrm>
              <a:off x="1450" y="2208"/>
              <a:ext cx="192"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0974" name="Group 14">
            <a:extLst>
              <a:ext uri="{FF2B5EF4-FFF2-40B4-BE49-F238E27FC236}">
                <a16:creationId xmlns:a16="http://schemas.microsoft.com/office/drawing/2014/main" id="{1C0C795D-C337-47A9-B96C-8485708DFCD0}"/>
              </a:ext>
            </a:extLst>
          </p:cNvPr>
          <p:cNvGrpSpPr>
            <a:grpSpLocks/>
          </p:cNvGrpSpPr>
          <p:nvPr/>
        </p:nvGrpSpPr>
        <p:grpSpPr bwMode="auto">
          <a:xfrm>
            <a:off x="6569075" y="2362200"/>
            <a:ext cx="379413" cy="1219200"/>
            <a:chOff x="4138" y="1488"/>
            <a:chExt cx="239" cy="768"/>
          </a:xfrm>
        </p:grpSpPr>
        <p:sp>
          <p:nvSpPr>
            <p:cNvPr id="40975" name="Line 15">
              <a:extLst>
                <a:ext uri="{FF2B5EF4-FFF2-40B4-BE49-F238E27FC236}">
                  <a16:creationId xmlns:a16="http://schemas.microsoft.com/office/drawing/2014/main" id="{F2CA0BBB-8052-4A29-8D2D-F8A4059520E5}"/>
                </a:ext>
              </a:extLst>
            </p:cNvPr>
            <p:cNvSpPr>
              <a:spLocks noChangeShapeType="1"/>
            </p:cNvSpPr>
            <p:nvPr/>
          </p:nvSpPr>
          <p:spPr bwMode="auto">
            <a:xfrm flipH="1">
              <a:off x="4137" y="1488"/>
              <a:ext cx="146"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76" name="Line 16">
              <a:extLst>
                <a:ext uri="{FF2B5EF4-FFF2-40B4-BE49-F238E27FC236}">
                  <a16:creationId xmlns:a16="http://schemas.microsoft.com/office/drawing/2014/main" id="{D5B6EFA9-60F9-43E0-B4D1-4920F9387066}"/>
                </a:ext>
              </a:extLst>
            </p:cNvPr>
            <p:cNvSpPr>
              <a:spLocks noChangeShapeType="1"/>
            </p:cNvSpPr>
            <p:nvPr/>
          </p:nvSpPr>
          <p:spPr bwMode="auto">
            <a:xfrm>
              <a:off x="4138" y="1584"/>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77" name="Line 17">
              <a:extLst>
                <a:ext uri="{FF2B5EF4-FFF2-40B4-BE49-F238E27FC236}">
                  <a16:creationId xmlns:a16="http://schemas.microsoft.com/office/drawing/2014/main" id="{BEBBBA27-91CB-4D0D-A865-3B06207ABB2F}"/>
                </a:ext>
              </a:extLst>
            </p:cNvPr>
            <p:cNvSpPr>
              <a:spLocks noChangeShapeType="1"/>
            </p:cNvSpPr>
            <p:nvPr/>
          </p:nvSpPr>
          <p:spPr bwMode="auto">
            <a:xfrm flipH="1">
              <a:off x="4137" y="1632"/>
              <a:ext cx="194"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78" name="Line 18">
              <a:extLst>
                <a:ext uri="{FF2B5EF4-FFF2-40B4-BE49-F238E27FC236}">
                  <a16:creationId xmlns:a16="http://schemas.microsoft.com/office/drawing/2014/main" id="{780C57D4-745A-441F-81E4-4D2D62732F40}"/>
                </a:ext>
              </a:extLst>
            </p:cNvPr>
            <p:cNvSpPr>
              <a:spLocks noChangeShapeType="1"/>
            </p:cNvSpPr>
            <p:nvPr/>
          </p:nvSpPr>
          <p:spPr bwMode="auto">
            <a:xfrm>
              <a:off x="4138" y="1728"/>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79" name="Line 19">
              <a:extLst>
                <a:ext uri="{FF2B5EF4-FFF2-40B4-BE49-F238E27FC236}">
                  <a16:creationId xmlns:a16="http://schemas.microsoft.com/office/drawing/2014/main" id="{B40F548C-C9C4-4F91-850F-508AD8403F2C}"/>
                </a:ext>
              </a:extLst>
            </p:cNvPr>
            <p:cNvSpPr>
              <a:spLocks noChangeShapeType="1"/>
            </p:cNvSpPr>
            <p:nvPr/>
          </p:nvSpPr>
          <p:spPr bwMode="auto">
            <a:xfrm flipH="1">
              <a:off x="4137" y="1776"/>
              <a:ext cx="194"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80" name="Line 20">
              <a:extLst>
                <a:ext uri="{FF2B5EF4-FFF2-40B4-BE49-F238E27FC236}">
                  <a16:creationId xmlns:a16="http://schemas.microsoft.com/office/drawing/2014/main" id="{1E9D6AD6-2D63-46C7-B97E-59F72096B151}"/>
                </a:ext>
              </a:extLst>
            </p:cNvPr>
            <p:cNvSpPr>
              <a:spLocks noChangeShapeType="1"/>
            </p:cNvSpPr>
            <p:nvPr/>
          </p:nvSpPr>
          <p:spPr bwMode="auto">
            <a:xfrm>
              <a:off x="4138" y="1872"/>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81" name="Line 21">
              <a:extLst>
                <a:ext uri="{FF2B5EF4-FFF2-40B4-BE49-F238E27FC236}">
                  <a16:creationId xmlns:a16="http://schemas.microsoft.com/office/drawing/2014/main" id="{255C63A6-B77F-4F3E-AFCB-87FC9A863CA2}"/>
                </a:ext>
              </a:extLst>
            </p:cNvPr>
            <p:cNvSpPr>
              <a:spLocks noChangeShapeType="1"/>
            </p:cNvSpPr>
            <p:nvPr/>
          </p:nvSpPr>
          <p:spPr bwMode="auto">
            <a:xfrm flipH="1">
              <a:off x="4137" y="1920"/>
              <a:ext cx="242"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82" name="Line 22">
              <a:extLst>
                <a:ext uri="{FF2B5EF4-FFF2-40B4-BE49-F238E27FC236}">
                  <a16:creationId xmlns:a16="http://schemas.microsoft.com/office/drawing/2014/main" id="{3ADF088A-A2B8-4F25-8B2F-59B90A09B5D8}"/>
                </a:ext>
              </a:extLst>
            </p:cNvPr>
            <p:cNvSpPr>
              <a:spLocks noChangeShapeType="1"/>
            </p:cNvSpPr>
            <p:nvPr/>
          </p:nvSpPr>
          <p:spPr bwMode="auto">
            <a:xfrm>
              <a:off x="4138" y="2016"/>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83" name="Line 23">
              <a:extLst>
                <a:ext uri="{FF2B5EF4-FFF2-40B4-BE49-F238E27FC236}">
                  <a16:creationId xmlns:a16="http://schemas.microsoft.com/office/drawing/2014/main" id="{DEC590B4-0B6C-4357-8352-DD728C618413}"/>
                </a:ext>
              </a:extLst>
            </p:cNvPr>
            <p:cNvSpPr>
              <a:spLocks noChangeShapeType="1"/>
            </p:cNvSpPr>
            <p:nvPr/>
          </p:nvSpPr>
          <p:spPr bwMode="auto">
            <a:xfrm flipH="1">
              <a:off x="4137" y="2064"/>
              <a:ext cx="194"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84" name="Line 24">
              <a:extLst>
                <a:ext uri="{FF2B5EF4-FFF2-40B4-BE49-F238E27FC236}">
                  <a16:creationId xmlns:a16="http://schemas.microsoft.com/office/drawing/2014/main" id="{39B47437-AF37-4C7F-BE32-2D6CE6BB1D22}"/>
                </a:ext>
              </a:extLst>
            </p:cNvPr>
            <p:cNvSpPr>
              <a:spLocks noChangeShapeType="1"/>
            </p:cNvSpPr>
            <p:nvPr/>
          </p:nvSpPr>
          <p:spPr bwMode="auto">
            <a:xfrm>
              <a:off x="4138" y="2160"/>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85" name="Line 25">
              <a:extLst>
                <a:ext uri="{FF2B5EF4-FFF2-40B4-BE49-F238E27FC236}">
                  <a16:creationId xmlns:a16="http://schemas.microsoft.com/office/drawing/2014/main" id="{937C154D-EAAB-48A8-AC9C-1F7EB15C99F6}"/>
                </a:ext>
              </a:extLst>
            </p:cNvPr>
            <p:cNvSpPr>
              <a:spLocks noChangeShapeType="1"/>
            </p:cNvSpPr>
            <p:nvPr/>
          </p:nvSpPr>
          <p:spPr bwMode="auto">
            <a:xfrm flipH="1">
              <a:off x="4233" y="2208"/>
              <a:ext cx="98"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0986" name="Line 26">
            <a:extLst>
              <a:ext uri="{FF2B5EF4-FFF2-40B4-BE49-F238E27FC236}">
                <a16:creationId xmlns:a16="http://schemas.microsoft.com/office/drawing/2014/main" id="{50CA6C5E-1840-4C9D-BF32-8621E8138C03}"/>
              </a:ext>
            </a:extLst>
          </p:cNvPr>
          <p:cNvSpPr>
            <a:spLocks noChangeShapeType="1"/>
          </p:cNvSpPr>
          <p:nvPr/>
        </p:nvSpPr>
        <p:spPr bwMode="auto">
          <a:xfrm>
            <a:off x="6721475" y="3581400"/>
            <a:ext cx="1588" cy="228600"/>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87" name="Line 27">
            <a:extLst>
              <a:ext uri="{FF2B5EF4-FFF2-40B4-BE49-F238E27FC236}">
                <a16:creationId xmlns:a16="http://schemas.microsoft.com/office/drawing/2014/main" id="{27F18671-0233-474C-B558-C567533672CA}"/>
              </a:ext>
            </a:extLst>
          </p:cNvPr>
          <p:cNvSpPr>
            <a:spLocks noChangeShapeType="1"/>
          </p:cNvSpPr>
          <p:nvPr/>
        </p:nvSpPr>
        <p:spPr bwMode="auto">
          <a:xfrm flipH="1">
            <a:off x="4891088" y="3810000"/>
            <a:ext cx="1831975"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88" name="Line 28">
            <a:extLst>
              <a:ext uri="{FF2B5EF4-FFF2-40B4-BE49-F238E27FC236}">
                <a16:creationId xmlns:a16="http://schemas.microsoft.com/office/drawing/2014/main" id="{3E6C9272-0B6B-41BF-A7DD-9C3F3BC1516D}"/>
              </a:ext>
            </a:extLst>
          </p:cNvPr>
          <p:cNvSpPr>
            <a:spLocks noChangeShapeType="1"/>
          </p:cNvSpPr>
          <p:nvPr/>
        </p:nvSpPr>
        <p:spPr bwMode="auto">
          <a:xfrm flipH="1">
            <a:off x="2452688" y="3810000"/>
            <a:ext cx="1603375"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89" name="Line 29">
            <a:extLst>
              <a:ext uri="{FF2B5EF4-FFF2-40B4-BE49-F238E27FC236}">
                <a16:creationId xmlns:a16="http://schemas.microsoft.com/office/drawing/2014/main" id="{3220F7B9-D34B-4DD0-AA6A-C8036A15540E}"/>
              </a:ext>
            </a:extLst>
          </p:cNvPr>
          <p:cNvSpPr>
            <a:spLocks noChangeShapeType="1"/>
          </p:cNvSpPr>
          <p:nvPr/>
        </p:nvSpPr>
        <p:spPr bwMode="auto">
          <a:xfrm flipV="1">
            <a:off x="2454275" y="3503613"/>
            <a:ext cx="1588" cy="307975"/>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0990" name="Group 30">
            <a:extLst>
              <a:ext uri="{FF2B5EF4-FFF2-40B4-BE49-F238E27FC236}">
                <a16:creationId xmlns:a16="http://schemas.microsoft.com/office/drawing/2014/main" id="{ED0F2589-6978-499F-82CB-27858191107D}"/>
              </a:ext>
            </a:extLst>
          </p:cNvPr>
          <p:cNvGrpSpPr>
            <a:grpSpLocks/>
          </p:cNvGrpSpPr>
          <p:nvPr/>
        </p:nvGrpSpPr>
        <p:grpSpPr bwMode="auto">
          <a:xfrm>
            <a:off x="4067175" y="3289300"/>
            <a:ext cx="887413" cy="811213"/>
            <a:chOff x="2562" y="2072"/>
            <a:chExt cx="559" cy="511"/>
          </a:xfrm>
        </p:grpSpPr>
        <p:sp>
          <p:nvSpPr>
            <p:cNvPr id="40991" name="Oval 31">
              <a:extLst>
                <a:ext uri="{FF2B5EF4-FFF2-40B4-BE49-F238E27FC236}">
                  <a16:creationId xmlns:a16="http://schemas.microsoft.com/office/drawing/2014/main" id="{D6C74032-C11A-4367-AE29-4BB909112C15}"/>
                </a:ext>
              </a:extLst>
            </p:cNvPr>
            <p:cNvSpPr>
              <a:spLocks noChangeArrowheads="1"/>
            </p:cNvSpPr>
            <p:nvPr/>
          </p:nvSpPr>
          <p:spPr bwMode="auto">
            <a:xfrm>
              <a:off x="2562" y="2072"/>
              <a:ext cx="560" cy="512"/>
            </a:xfrm>
            <a:prstGeom prst="ellipse">
              <a:avLst/>
            </a:prstGeom>
            <a:solidFill>
              <a:srgbClr val="FFFFCC"/>
            </a:solidFill>
            <a:ln w="25560">
              <a:solidFill>
                <a:srgbClr val="333333"/>
              </a:solidFill>
              <a:round/>
              <a:headEnd/>
              <a:tailEnd/>
            </a:ln>
          </p:spPr>
          <p:txBody>
            <a:bodyPr wrap="none" anchor="ctr"/>
            <a:lstStyle/>
            <a:p>
              <a:endParaRPr lang="en-US"/>
            </a:p>
          </p:txBody>
        </p:sp>
        <p:sp>
          <p:nvSpPr>
            <p:cNvPr id="40992" name="Line 32">
              <a:extLst>
                <a:ext uri="{FF2B5EF4-FFF2-40B4-BE49-F238E27FC236}">
                  <a16:creationId xmlns:a16="http://schemas.microsoft.com/office/drawing/2014/main" id="{CB7DA82E-9E59-46A6-8E88-A4A9A9802F2E}"/>
                </a:ext>
              </a:extLst>
            </p:cNvPr>
            <p:cNvSpPr>
              <a:spLocks noChangeShapeType="1"/>
            </p:cNvSpPr>
            <p:nvPr/>
          </p:nvSpPr>
          <p:spPr bwMode="auto">
            <a:xfrm>
              <a:off x="2650" y="2256"/>
              <a:ext cx="240" cy="2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0993" name="Group 33">
              <a:extLst>
                <a:ext uri="{FF2B5EF4-FFF2-40B4-BE49-F238E27FC236}">
                  <a16:creationId xmlns:a16="http://schemas.microsoft.com/office/drawing/2014/main" id="{D3F02FB3-AEAC-46FC-A08B-E89A556E498B}"/>
                </a:ext>
              </a:extLst>
            </p:cNvPr>
            <p:cNvGrpSpPr>
              <a:grpSpLocks/>
            </p:cNvGrpSpPr>
            <p:nvPr/>
          </p:nvGrpSpPr>
          <p:grpSpPr bwMode="auto">
            <a:xfrm>
              <a:off x="2784" y="2131"/>
              <a:ext cx="201" cy="230"/>
              <a:chOff x="2784" y="2131"/>
              <a:chExt cx="201" cy="230"/>
            </a:xfrm>
          </p:grpSpPr>
          <p:sp>
            <p:nvSpPr>
              <p:cNvPr id="40994" name="AutoShape 34">
                <a:extLst>
                  <a:ext uri="{FF2B5EF4-FFF2-40B4-BE49-F238E27FC236}">
                    <a16:creationId xmlns:a16="http://schemas.microsoft.com/office/drawing/2014/main" id="{E2658C8B-6677-4F0B-B577-209B0D3A1591}"/>
                  </a:ext>
                </a:extLst>
              </p:cNvPr>
              <p:cNvSpPr>
                <a:spLocks noChangeArrowheads="1"/>
              </p:cNvSpPr>
              <p:nvPr/>
            </p:nvSpPr>
            <p:spPr bwMode="auto">
              <a:xfrm>
                <a:off x="2784" y="2131"/>
                <a:ext cx="202" cy="231"/>
              </a:xfrm>
              <a:prstGeom prst="roundRect">
                <a:avLst>
                  <a:gd name="adj" fmla="val 491"/>
                </a:avLst>
              </a:prstGeom>
              <a:solidFill>
                <a:srgbClr val="FFFFCC"/>
              </a:solidFill>
              <a:ln>
                <a:noFill/>
              </a:ln>
              <a:extLst>
                <a:ext uri="{91240B29-F687-4F45-9708-019B960494DF}">
                  <a14:hiddenLine xmlns:a14="http://schemas.microsoft.com/office/drawing/2010/main" w="9525">
                    <a:solidFill>
                      <a:srgbClr val="333333"/>
                    </a:solidFill>
                    <a:round/>
                    <a:headEnd/>
                    <a:tailEnd/>
                  </a14:hiddenLine>
                </a:ext>
              </a:extLst>
            </p:spPr>
            <p:txBody>
              <a:bodyPr wrap="none" anchor="ctr"/>
              <a:lstStyle/>
              <a:p>
                <a:endParaRPr lang="en-US"/>
              </a:p>
            </p:txBody>
          </p:sp>
          <p:sp>
            <p:nvSpPr>
              <p:cNvPr id="40995" name="AutoShape 35">
                <a:extLst>
                  <a:ext uri="{FF2B5EF4-FFF2-40B4-BE49-F238E27FC236}">
                    <a16:creationId xmlns:a16="http://schemas.microsoft.com/office/drawing/2014/main" id="{CD8E52CA-9597-4BC7-8268-DD0845DBC2F7}"/>
                  </a:ext>
                </a:extLst>
              </p:cNvPr>
              <p:cNvSpPr>
                <a:spLocks noChangeArrowheads="1"/>
              </p:cNvSpPr>
              <p:nvPr/>
            </p:nvSpPr>
            <p:spPr bwMode="auto">
              <a:xfrm>
                <a:off x="2784" y="2131"/>
                <a:ext cx="202" cy="231"/>
              </a:xfrm>
              <a:prstGeom prst="roundRect">
                <a:avLst>
                  <a:gd name="adj" fmla="val 491"/>
                </a:avLst>
              </a:prstGeom>
              <a:solidFill>
                <a:srgbClr val="FFFFCC"/>
              </a:solidFill>
              <a:ln>
                <a:noFill/>
              </a:ln>
              <a:extLst>
                <a:ext uri="{91240B29-F687-4F45-9708-019B960494DF}">
                  <a14:hiddenLine xmlns:a14="http://schemas.microsoft.com/office/drawing/2010/main" w="9525">
                    <a:solidFill>
                      <a:srgbClr val="333333"/>
                    </a:solidFill>
                    <a:round/>
                    <a:headEnd/>
                    <a:tailEnd/>
                  </a14:hiddenLine>
                </a:ext>
              </a:extLst>
            </p:spPr>
            <p:txBody>
              <a:bodyPr wrap="none" anchor="ctr"/>
              <a:lstStyle/>
              <a:p>
                <a:endParaRPr lang="en-US"/>
              </a:p>
            </p:txBody>
          </p:sp>
        </p:grpSp>
      </p:grpSp>
      <p:sp>
        <p:nvSpPr>
          <p:cNvPr id="40996" name="AutoShape 36">
            <a:extLst>
              <a:ext uri="{FF2B5EF4-FFF2-40B4-BE49-F238E27FC236}">
                <a16:creationId xmlns:a16="http://schemas.microsoft.com/office/drawing/2014/main" id="{83EC0778-E541-48F4-BBD9-84BF5BEE86F6}"/>
              </a:ext>
            </a:extLst>
          </p:cNvPr>
          <p:cNvSpPr>
            <a:spLocks noChangeArrowheads="1"/>
          </p:cNvSpPr>
          <p:nvPr/>
        </p:nvSpPr>
        <p:spPr bwMode="auto">
          <a:xfrm>
            <a:off x="1981200" y="2011363"/>
            <a:ext cx="350838" cy="366712"/>
          </a:xfrm>
          <a:prstGeom prst="roundRect">
            <a:avLst>
              <a:gd name="adj" fmla="val 454"/>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round/>
                <a:headEnd/>
                <a:tailEnd/>
              </a14:hiddenLine>
            </a:ext>
          </a:extLst>
        </p:spPr>
        <p:txBody>
          <a:bodyPr wrap="none" anchor="ctr"/>
          <a:lstStyle/>
          <a:p>
            <a:endParaRPr lang="en-US"/>
          </a:p>
        </p:txBody>
      </p:sp>
      <p:sp>
        <p:nvSpPr>
          <p:cNvPr id="40997" name="AutoShape 37">
            <a:extLst>
              <a:ext uri="{FF2B5EF4-FFF2-40B4-BE49-F238E27FC236}">
                <a16:creationId xmlns:a16="http://schemas.microsoft.com/office/drawing/2014/main" id="{EEFF15E0-7123-4E75-81A0-89B5667B00A7}"/>
              </a:ext>
            </a:extLst>
          </p:cNvPr>
          <p:cNvSpPr>
            <a:spLocks noChangeArrowheads="1"/>
          </p:cNvSpPr>
          <p:nvPr/>
        </p:nvSpPr>
        <p:spPr bwMode="auto">
          <a:xfrm>
            <a:off x="1981200" y="3459163"/>
            <a:ext cx="266700" cy="366712"/>
          </a:xfrm>
          <a:prstGeom prst="roundRect">
            <a:avLst>
              <a:gd name="adj" fmla="val 59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round/>
                <a:headEnd/>
                <a:tailEnd/>
              </a14:hiddenLine>
            </a:ext>
          </a:extLst>
        </p:spPr>
        <p:txBody>
          <a:bodyPr wrap="none" anchor="ctr"/>
          <a:lstStyle/>
          <a:p>
            <a:endParaRPr lang="en-US"/>
          </a:p>
        </p:txBody>
      </p:sp>
      <p:sp>
        <p:nvSpPr>
          <p:cNvPr id="40998" name="AutoShape 38">
            <a:extLst>
              <a:ext uri="{FF2B5EF4-FFF2-40B4-BE49-F238E27FC236}">
                <a16:creationId xmlns:a16="http://schemas.microsoft.com/office/drawing/2014/main" id="{15C5D8A0-3AF6-43B6-A9A3-95E6C449D85F}"/>
              </a:ext>
            </a:extLst>
          </p:cNvPr>
          <p:cNvSpPr>
            <a:spLocks noChangeArrowheads="1"/>
          </p:cNvSpPr>
          <p:nvPr/>
        </p:nvSpPr>
        <p:spPr bwMode="auto">
          <a:xfrm>
            <a:off x="414338" y="2605088"/>
            <a:ext cx="1357312" cy="457200"/>
          </a:xfrm>
          <a:prstGeom prst="roundRect">
            <a:avLst>
              <a:gd name="adj" fmla="val 34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0999" name="Text Box 39">
            <a:extLst>
              <a:ext uri="{FF2B5EF4-FFF2-40B4-BE49-F238E27FC236}">
                <a16:creationId xmlns:a16="http://schemas.microsoft.com/office/drawing/2014/main" id="{13BB21AB-FBED-4377-9AC2-D3949E0CE3D2}"/>
              </a:ext>
            </a:extLst>
          </p:cNvPr>
          <p:cNvSpPr txBox="1">
            <a:spLocks noChangeArrowheads="1"/>
          </p:cNvSpPr>
          <p:nvPr/>
        </p:nvSpPr>
        <p:spPr bwMode="auto">
          <a:xfrm>
            <a:off x="500063" y="2625725"/>
            <a:ext cx="125888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200 volts</a:t>
            </a:r>
          </a:p>
        </p:txBody>
      </p:sp>
      <p:sp>
        <p:nvSpPr>
          <p:cNvPr id="41000" name="Text Box 40">
            <a:extLst>
              <a:ext uri="{FF2B5EF4-FFF2-40B4-BE49-F238E27FC236}">
                <a16:creationId xmlns:a16="http://schemas.microsoft.com/office/drawing/2014/main" id="{CEA16855-EDC4-40E4-B8FB-A14CD81D8051}"/>
              </a:ext>
            </a:extLst>
          </p:cNvPr>
          <p:cNvSpPr txBox="1">
            <a:spLocks noChangeArrowheads="1"/>
          </p:cNvSpPr>
          <p:nvPr/>
        </p:nvSpPr>
        <p:spPr bwMode="auto">
          <a:xfrm>
            <a:off x="7045325" y="2784475"/>
            <a:ext cx="145415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100 ohms</a:t>
            </a:r>
          </a:p>
        </p:txBody>
      </p:sp>
      <p:sp>
        <p:nvSpPr>
          <p:cNvPr id="41001" name="Text Box 41">
            <a:extLst>
              <a:ext uri="{FF2B5EF4-FFF2-40B4-BE49-F238E27FC236}">
                <a16:creationId xmlns:a16="http://schemas.microsoft.com/office/drawing/2014/main" id="{C7FFA0AA-6EB4-461D-A831-8BB40CE81C14}"/>
              </a:ext>
            </a:extLst>
          </p:cNvPr>
          <p:cNvSpPr txBox="1">
            <a:spLocks noChangeArrowheads="1"/>
          </p:cNvSpPr>
          <p:nvPr/>
        </p:nvSpPr>
        <p:spPr bwMode="auto">
          <a:xfrm>
            <a:off x="2443163" y="4384675"/>
            <a:ext cx="45910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What is the current through the resistor?</a:t>
            </a:r>
          </a:p>
        </p:txBody>
      </p:sp>
      <p:sp>
        <p:nvSpPr>
          <p:cNvPr id="41002" name="Text Box 42">
            <a:extLst>
              <a:ext uri="{FF2B5EF4-FFF2-40B4-BE49-F238E27FC236}">
                <a16:creationId xmlns:a16="http://schemas.microsoft.com/office/drawing/2014/main" id="{AC64BE3F-0E8F-447D-BBC4-7E62BC96CDF4}"/>
              </a:ext>
            </a:extLst>
          </p:cNvPr>
          <p:cNvSpPr txBox="1">
            <a:spLocks noChangeArrowheads="1"/>
          </p:cNvSpPr>
          <p:nvPr/>
        </p:nvSpPr>
        <p:spPr bwMode="auto">
          <a:xfrm>
            <a:off x="2466975" y="5654675"/>
            <a:ext cx="54340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600">
                <a:solidFill>
                  <a:srgbClr val="2323DC"/>
                </a:solidFill>
                <a:latin typeface="Tahoma" panose="020B0604030504040204" pitchFamily="34" charset="0"/>
              </a:rPr>
              <a:t>I = E / R = 200 / 100 = 2 amperes</a:t>
            </a:r>
          </a:p>
        </p:txBody>
      </p:sp>
      <p:grpSp>
        <p:nvGrpSpPr>
          <p:cNvPr id="41003" name="Group 43">
            <a:extLst>
              <a:ext uri="{FF2B5EF4-FFF2-40B4-BE49-F238E27FC236}">
                <a16:creationId xmlns:a16="http://schemas.microsoft.com/office/drawing/2014/main" id="{B0788346-2614-4361-8B47-15E76B1ACE55}"/>
              </a:ext>
            </a:extLst>
          </p:cNvPr>
          <p:cNvGrpSpPr>
            <a:grpSpLocks/>
          </p:cNvGrpSpPr>
          <p:nvPr/>
        </p:nvGrpSpPr>
        <p:grpSpPr bwMode="auto">
          <a:xfrm>
            <a:off x="688975" y="5227638"/>
            <a:ext cx="1289050" cy="1208087"/>
            <a:chOff x="434" y="3293"/>
            <a:chExt cx="812" cy="761"/>
          </a:xfrm>
        </p:grpSpPr>
        <p:sp>
          <p:nvSpPr>
            <p:cNvPr id="41004" name="Oval 44">
              <a:extLst>
                <a:ext uri="{FF2B5EF4-FFF2-40B4-BE49-F238E27FC236}">
                  <a16:creationId xmlns:a16="http://schemas.microsoft.com/office/drawing/2014/main" id="{DB24B5A8-B0A0-4513-A93D-65234B463426}"/>
                </a:ext>
              </a:extLst>
            </p:cNvPr>
            <p:cNvSpPr>
              <a:spLocks noChangeArrowheads="1"/>
            </p:cNvSpPr>
            <p:nvPr/>
          </p:nvSpPr>
          <p:spPr bwMode="auto">
            <a:xfrm>
              <a:off x="434" y="3317"/>
              <a:ext cx="797" cy="738"/>
            </a:xfrm>
            <a:prstGeom prst="ellipse">
              <a:avLst/>
            </a:prstGeom>
            <a:solidFill>
              <a:srgbClr val="FFFFCC"/>
            </a:solidFill>
            <a:ln w="50760">
              <a:solidFill>
                <a:srgbClr val="333333"/>
              </a:solidFill>
              <a:round/>
              <a:headEnd/>
              <a:tailEnd/>
            </a:ln>
          </p:spPr>
          <p:txBody>
            <a:bodyPr wrap="none" anchor="ctr"/>
            <a:lstStyle/>
            <a:p>
              <a:endParaRPr lang="en-US"/>
            </a:p>
          </p:txBody>
        </p:sp>
        <p:sp>
          <p:nvSpPr>
            <p:cNvPr id="41005" name="Line 45">
              <a:extLst>
                <a:ext uri="{FF2B5EF4-FFF2-40B4-BE49-F238E27FC236}">
                  <a16:creationId xmlns:a16="http://schemas.microsoft.com/office/drawing/2014/main" id="{A9F9D908-0183-4974-847B-0FDD6B4F31BE}"/>
                </a:ext>
              </a:extLst>
            </p:cNvPr>
            <p:cNvSpPr>
              <a:spLocks noChangeShapeType="1"/>
            </p:cNvSpPr>
            <p:nvPr/>
          </p:nvSpPr>
          <p:spPr bwMode="auto">
            <a:xfrm>
              <a:off x="434" y="3652"/>
              <a:ext cx="813" cy="1"/>
            </a:xfrm>
            <a:prstGeom prst="line">
              <a:avLst/>
            </a:prstGeom>
            <a:noFill/>
            <a:ln w="507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06" name="Line 46">
              <a:extLst>
                <a:ext uri="{FF2B5EF4-FFF2-40B4-BE49-F238E27FC236}">
                  <a16:creationId xmlns:a16="http://schemas.microsoft.com/office/drawing/2014/main" id="{F2C912C0-2A2B-4F6B-8D5A-242862D02C1D}"/>
                </a:ext>
              </a:extLst>
            </p:cNvPr>
            <p:cNvSpPr>
              <a:spLocks noChangeShapeType="1"/>
            </p:cNvSpPr>
            <p:nvPr/>
          </p:nvSpPr>
          <p:spPr bwMode="auto">
            <a:xfrm>
              <a:off x="828" y="3652"/>
              <a:ext cx="1" cy="387"/>
            </a:xfrm>
            <a:prstGeom prst="line">
              <a:avLst/>
            </a:prstGeom>
            <a:noFill/>
            <a:ln w="507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07" name="Text Box 47">
              <a:extLst>
                <a:ext uri="{FF2B5EF4-FFF2-40B4-BE49-F238E27FC236}">
                  <a16:creationId xmlns:a16="http://schemas.microsoft.com/office/drawing/2014/main" id="{A70520D7-F6B1-4231-A189-F1E9B4938DE6}"/>
                </a:ext>
              </a:extLst>
            </p:cNvPr>
            <p:cNvSpPr txBox="1">
              <a:spLocks noChangeArrowheads="1"/>
            </p:cNvSpPr>
            <p:nvPr/>
          </p:nvSpPr>
          <p:spPr bwMode="auto">
            <a:xfrm>
              <a:off x="715" y="3293"/>
              <a:ext cx="23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3200">
                  <a:solidFill>
                    <a:srgbClr val="333333"/>
                  </a:solidFill>
                  <a:latin typeface="Tahoma" panose="020B0604030504040204" pitchFamily="34" charset="0"/>
                </a:rPr>
                <a:t>E</a:t>
              </a:r>
            </a:p>
          </p:txBody>
        </p:sp>
        <p:sp>
          <p:nvSpPr>
            <p:cNvPr id="41008" name="Text Box 48">
              <a:extLst>
                <a:ext uri="{FF2B5EF4-FFF2-40B4-BE49-F238E27FC236}">
                  <a16:creationId xmlns:a16="http://schemas.microsoft.com/office/drawing/2014/main" id="{3A731274-3806-4217-B222-46F6F2D627ED}"/>
                </a:ext>
              </a:extLst>
            </p:cNvPr>
            <p:cNvSpPr txBox="1">
              <a:spLocks noChangeArrowheads="1"/>
            </p:cNvSpPr>
            <p:nvPr/>
          </p:nvSpPr>
          <p:spPr bwMode="auto">
            <a:xfrm>
              <a:off x="715" y="3293"/>
              <a:ext cx="23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3200">
                  <a:solidFill>
                    <a:srgbClr val="333333"/>
                  </a:solidFill>
                  <a:latin typeface="Tahoma" panose="020B0604030504040204" pitchFamily="34" charset="0"/>
                </a:rPr>
                <a:t>E</a:t>
              </a:r>
            </a:p>
          </p:txBody>
        </p:sp>
        <p:sp>
          <p:nvSpPr>
            <p:cNvPr id="41009" name="Text Box 49">
              <a:extLst>
                <a:ext uri="{FF2B5EF4-FFF2-40B4-BE49-F238E27FC236}">
                  <a16:creationId xmlns:a16="http://schemas.microsoft.com/office/drawing/2014/main" id="{387932E5-F5D8-44A4-A5E0-2CDE72EA9179}"/>
                </a:ext>
              </a:extLst>
            </p:cNvPr>
            <p:cNvSpPr txBox="1">
              <a:spLocks noChangeArrowheads="1"/>
            </p:cNvSpPr>
            <p:nvPr/>
          </p:nvSpPr>
          <p:spPr bwMode="auto">
            <a:xfrm>
              <a:off x="531" y="3685"/>
              <a:ext cx="23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3200">
                  <a:solidFill>
                    <a:srgbClr val="333333"/>
                  </a:solidFill>
                  <a:latin typeface="Tahoma" panose="020B0604030504040204" pitchFamily="34" charset="0"/>
                </a:rPr>
                <a:t>I</a:t>
              </a:r>
            </a:p>
          </p:txBody>
        </p:sp>
        <p:sp>
          <p:nvSpPr>
            <p:cNvPr id="41010" name="Text Box 50">
              <a:extLst>
                <a:ext uri="{FF2B5EF4-FFF2-40B4-BE49-F238E27FC236}">
                  <a16:creationId xmlns:a16="http://schemas.microsoft.com/office/drawing/2014/main" id="{2F3660A2-1608-4D42-B608-F06CAA576BAC}"/>
                </a:ext>
              </a:extLst>
            </p:cNvPr>
            <p:cNvSpPr txBox="1">
              <a:spLocks noChangeArrowheads="1"/>
            </p:cNvSpPr>
            <p:nvPr/>
          </p:nvSpPr>
          <p:spPr bwMode="auto">
            <a:xfrm>
              <a:off x="877" y="3670"/>
              <a:ext cx="23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3200">
                  <a:solidFill>
                    <a:srgbClr val="333333"/>
                  </a:solidFill>
                  <a:latin typeface="Tahoma" panose="020B0604030504040204" pitchFamily="34" charset="0"/>
                </a:rPr>
                <a:t>R</a:t>
              </a:r>
            </a:p>
          </p:txBody>
        </p:sp>
      </p:grpSp>
      <p:sp>
        <p:nvSpPr>
          <p:cNvPr id="41011" name="Text Box 51">
            <a:extLst>
              <a:ext uri="{FF2B5EF4-FFF2-40B4-BE49-F238E27FC236}">
                <a16:creationId xmlns:a16="http://schemas.microsoft.com/office/drawing/2014/main" id="{AFE23390-E9CE-40C5-90CD-A461C97E3CE7}"/>
              </a:ext>
            </a:extLst>
          </p:cNvPr>
          <p:cNvSpPr txBox="1">
            <a:spLocks noChangeArrowheads="1"/>
          </p:cNvSpPr>
          <p:nvPr/>
        </p:nvSpPr>
        <p:spPr bwMode="auto">
          <a:xfrm>
            <a:off x="1770063" y="2014538"/>
            <a:ext cx="40322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sz="2800" b="1">
                <a:solidFill>
                  <a:srgbClr val="FF0000"/>
                </a:solidFill>
              </a:rPr>
              <a:t>+</a:t>
            </a:r>
          </a:p>
        </p:txBody>
      </p:sp>
      <p:sp>
        <p:nvSpPr>
          <p:cNvPr id="41012" name="Text Box 52">
            <a:extLst>
              <a:ext uri="{FF2B5EF4-FFF2-40B4-BE49-F238E27FC236}">
                <a16:creationId xmlns:a16="http://schemas.microsoft.com/office/drawing/2014/main" id="{B325978A-5CDA-44CF-90B2-4A9B231701B2}"/>
              </a:ext>
            </a:extLst>
          </p:cNvPr>
          <p:cNvSpPr txBox="1">
            <a:spLocks noChangeArrowheads="1"/>
          </p:cNvSpPr>
          <p:nvPr/>
        </p:nvSpPr>
        <p:spPr bwMode="auto">
          <a:xfrm>
            <a:off x="1819275" y="3235325"/>
            <a:ext cx="403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sz="3600" b="1">
                <a:solidFill>
                  <a:srgbClr val="333333"/>
                </a:solidFill>
              </a:rPr>
              <a:t>_</a:t>
            </a:r>
          </a:p>
        </p:txBody>
      </p:sp>
      <p:sp>
        <p:nvSpPr>
          <p:cNvPr id="41013" name="Text Box 53">
            <a:extLst>
              <a:ext uri="{FF2B5EF4-FFF2-40B4-BE49-F238E27FC236}">
                <a16:creationId xmlns:a16="http://schemas.microsoft.com/office/drawing/2014/main" id="{3305EF6A-0EE8-47DB-8BDE-53A13A25149C}"/>
              </a:ext>
            </a:extLst>
          </p:cNvPr>
          <p:cNvSpPr txBox="1">
            <a:spLocks noChangeArrowheads="1"/>
          </p:cNvSpPr>
          <p:nvPr/>
        </p:nvSpPr>
        <p:spPr bwMode="auto">
          <a:xfrm>
            <a:off x="4421188" y="3467100"/>
            <a:ext cx="43973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A</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41002"/>
                                        </p:tgtEl>
                                        <p:attrNameLst>
                                          <p:attrName>style.visibility</p:attrName>
                                        </p:attrNameLst>
                                      </p:cBhvr>
                                      <p:to>
                                        <p:strVal val="visible"/>
                                      </p:to>
                                    </p:set>
                                    <p:anim calcmode="lin" valueType="num">
                                      <p:cBhvr additive="base">
                                        <p:cTn id="7" dur="500"/>
                                        <p:tgtEl>
                                          <p:spTgt spid="41002"/>
                                        </p:tgtEl>
                                        <p:attrNameLst>
                                          <p:attrName>ppt_x</p:attrName>
                                        </p:attrNameLst>
                                      </p:cBhvr>
                                      <p:tavLst>
                                        <p:tav tm="0">
                                          <p:val>
                                            <p:strVal val="#ppt_x+#ppt_w*1.125000"/>
                                          </p:val>
                                        </p:tav>
                                        <p:tav tm="100000">
                                          <p:val>
                                            <p:strVal val="#ppt_x"/>
                                          </p:val>
                                        </p:tav>
                                      </p:tavLst>
                                    </p:anim>
                                    <p:animEffect transition="in" filter="wipe(left)">
                                      <p:cBhvr>
                                        <p:cTn id="8" dur="500"/>
                                        <p:tgtEl>
                                          <p:spTgt spid="410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2"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a:extLst>
              <a:ext uri="{FF2B5EF4-FFF2-40B4-BE49-F238E27FC236}">
                <a16:creationId xmlns:a16="http://schemas.microsoft.com/office/drawing/2014/main" id="{33D2B06E-F00E-46DE-A76E-36801A48F053}"/>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Ohms Law Excercise</a:t>
            </a:r>
          </a:p>
        </p:txBody>
      </p:sp>
      <p:sp>
        <p:nvSpPr>
          <p:cNvPr id="41986" name="Line 2">
            <a:extLst>
              <a:ext uri="{FF2B5EF4-FFF2-40B4-BE49-F238E27FC236}">
                <a16:creationId xmlns:a16="http://schemas.microsoft.com/office/drawing/2014/main" id="{17D398F2-81A3-46C9-B8B5-695D8D693789}"/>
              </a:ext>
            </a:extLst>
          </p:cNvPr>
          <p:cNvSpPr>
            <a:spLocks noChangeShapeType="1"/>
          </p:cNvSpPr>
          <p:nvPr/>
        </p:nvSpPr>
        <p:spPr bwMode="auto">
          <a:xfrm>
            <a:off x="2454275" y="1981200"/>
            <a:ext cx="4343400"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87" name="Line 3">
            <a:extLst>
              <a:ext uri="{FF2B5EF4-FFF2-40B4-BE49-F238E27FC236}">
                <a16:creationId xmlns:a16="http://schemas.microsoft.com/office/drawing/2014/main" id="{3D1C86C8-344D-4481-ACEA-70668E194F5A}"/>
              </a:ext>
            </a:extLst>
          </p:cNvPr>
          <p:cNvSpPr>
            <a:spLocks noChangeShapeType="1"/>
          </p:cNvSpPr>
          <p:nvPr/>
        </p:nvSpPr>
        <p:spPr bwMode="auto">
          <a:xfrm>
            <a:off x="2454275" y="1981200"/>
            <a:ext cx="1588" cy="457200"/>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88" name="Line 4">
            <a:extLst>
              <a:ext uri="{FF2B5EF4-FFF2-40B4-BE49-F238E27FC236}">
                <a16:creationId xmlns:a16="http://schemas.microsoft.com/office/drawing/2014/main" id="{871A54F6-D925-4C2D-B072-E47F7D2EEA11}"/>
              </a:ext>
            </a:extLst>
          </p:cNvPr>
          <p:cNvSpPr>
            <a:spLocks noChangeShapeType="1"/>
          </p:cNvSpPr>
          <p:nvPr/>
        </p:nvSpPr>
        <p:spPr bwMode="auto">
          <a:xfrm>
            <a:off x="6797675" y="1981200"/>
            <a:ext cx="1588" cy="381000"/>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1989" name="Group 5">
            <a:extLst>
              <a:ext uri="{FF2B5EF4-FFF2-40B4-BE49-F238E27FC236}">
                <a16:creationId xmlns:a16="http://schemas.microsoft.com/office/drawing/2014/main" id="{D9F2F648-C7A6-4047-8053-CCE557017CE9}"/>
              </a:ext>
            </a:extLst>
          </p:cNvPr>
          <p:cNvGrpSpPr>
            <a:grpSpLocks/>
          </p:cNvGrpSpPr>
          <p:nvPr/>
        </p:nvGrpSpPr>
        <p:grpSpPr bwMode="auto">
          <a:xfrm>
            <a:off x="2149475" y="2438400"/>
            <a:ext cx="608013" cy="1065213"/>
            <a:chOff x="1354" y="1536"/>
            <a:chExt cx="383" cy="671"/>
          </a:xfrm>
        </p:grpSpPr>
        <p:sp>
          <p:nvSpPr>
            <p:cNvPr id="41990" name="Line 6">
              <a:extLst>
                <a:ext uri="{FF2B5EF4-FFF2-40B4-BE49-F238E27FC236}">
                  <a16:creationId xmlns:a16="http://schemas.microsoft.com/office/drawing/2014/main" id="{3379792C-3274-410E-BC8B-4A555C13378B}"/>
                </a:ext>
              </a:extLst>
            </p:cNvPr>
            <p:cNvSpPr>
              <a:spLocks noChangeShapeType="1"/>
            </p:cNvSpPr>
            <p:nvPr/>
          </p:nvSpPr>
          <p:spPr bwMode="auto">
            <a:xfrm>
              <a:off x="1354" y="1536"/>
              <a:ext cx="384"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1" name="Line 7">
              <a:extLst>
                <a:ext uri="{FF2B5EF4-FFF2-40B4-BE49-F238E27FC236}">
                  <a16:creationId xmlns:a16="http://schemas.microsoft.com/office/drawing/2014/main" id="{D2BF2207-7DDA-4F83-8090-04809A5C9610}"/>
                </a:ext>
              </a:extLst>
            </p:cNvPr>
            <p:cNvSpPr>
              <a:spLocks noChangeShapeType="1"/>
            </p:cNvSpPr>
            <p:nvPr/>
          </p:nvSpPr>
          <p:spPr bwMode="auto">
            <a:xfrm>
              <a:off x="1354" y="1728"/>
              <a:ext cx="384"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2" name="Line 8">
              <a:extLst>
                <a:ext uri="{FF2B5EF4-FFF2-40B4-BE49-F238E27FC236}">
                  <a16:creationId xmlns:a16="http://schemas.microsoft.com/office/drawing/2014/main" id="{43792A1F-13D5-4D5D-AC3A-179F5CD1EF7F}"/>
                </a:ext>
              </a:extLst>
            </p:cNvPr>
            <p:cNvSpPr>
              <a:spLocks noChangeShapeType="1"/>
            </p:cNvSpPr>
            <p:nvPr/>
          </p:nvSpPr>
          <p:spPr bwMode="auto">
            <a:xfrm>
              <a:off x="1354" y="1920"/>
              <a:ext cx="384"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3" name="Line 9">
              <a:extLst>
                <a:ext uri="{FF2B5EF4-FFF2-40B4-BE49-F238E27FC236}">
                  <a16:creationId xmlns:a16="http://schemas.microsoft.com/office/drawing/2014/main" id="{197F241C-7B32-48FD-B63E-AC1E08764E02}"/>
                </a:ext>
              </a:extLst>
            </p:cNvPr>
            <p:cNvSpPr>
              <a:spLocks noChangeShapeType="1"/>
            </p:cNvSpPr>
            <p:nvPr/>
          </p:nvSpPr>
          <p:spPr bwMode="auto">
            <a:xfrm>
              <a:off x="1354" y="2112"/>
              <a:ext cx="384"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4" name="Line 10">
              <a:extLst>
                <a:ext uri="{FF2B5EF4-FFF2-40B4-BE49-F238E27FC236}">
                  <a16:creationId xmlns:a16="http://schemas.microsoft.com/office/drawing/2014/main" id="{CBB01744-247C-406A-AA1D-95683E7DA450}"/>
                </a:ext>
              </a:extLst>
            </p:cNvPr>
            <p:cNvSpPr>
              <a:spLocks noChangeShapeType="1"/>
            </p:cNvSpPr>
            <p:nvPr/>
          </p:nvSpPr>
          <p:spPr bwMode="auto">
            <a:xfrm>
              <a:off x="1450" y="1632"/>
              <a:ext cx="192"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Line 11">
              <a:extLst>
                <a:ext uri="{FF2B5EF4-FFF2-40B4-BE49-F238E27FC236}">
                  <a16:creationId xmlns:a16="http://schemas.microsoft.com/office/drawing/2014/main" id="{844568FB-4A5C-49E4-90F2-29D968FD58B0}"/>
                </a:ext>
              </a:extLst>
            </p:cNvPr>
            <p:cNvSpPr>
              <a:spLocks noChangeShapeType="1"/>
            </p:cNvSpPr>
            <p:nvPr/>
          </p:nvSpPr>
          <p:spPr bwMode="auto">
            <a:xfrm>
              <a:off x="1450" y="1824"/>
              <a:ext cx="192"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6" name="Line 12">
              <a:extLst>
                <a:ext uri="{FF2B5EF4-FFF2-40B4-BE49-F238E27FC236}">
                  <a16:creationId xmlns:a16="http://schemas.microsoft.com/office/drawing/2014/main" id="{809301B4-09D4-49BB-A4F0-FED107654030}"/>
                </a:ext>
              </a:extLst>
            </p:cNvPr>
            <p:cNvSpPr>
              <a:spLocks noChangeShapeType="1"/>
            </p:cNvSpPr>
            <p:nvPr/>
          </p:nvSpPr>
          <p:spPr bwMode="auto">
            <a:xfrm>
              <a:off x="1450" y="2016"/>
              <a:ext cx="192"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7" name="Line 13">
              <a:extLst>
                <a:ext uri="{FF2B5EF4-FFF2-40B4-BE49-F238E27FC236}">
                  <a16:creationId xmlns:a16="http://schemas.microsoft.com/office/drawing/2014/main" id="{9B88546C-D8F0-441E-8BCA-82E22352E5A9}"/>
                </a:ext>
              </a:extLst>
            </p:cNvPr>
            <p:cNvSpPr>
              <a:spLocks noChangeShapeType="1"/>
            </p:cNvSpPr>
            <p:nvPr/>
          </p:nvSpPr>
          <p:spPr bwMode="auto">
            <a:xfrm>
              <a:off x="1450" y="2208"/>
              <a:ext cx="192"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1998" name="Group 14">
            <a:extLst>
              <a:ext uri="{FF2B5EF4-FFF2-40B4-BE49-F238E27FC236}">
                <a16:creationId xmlns:a16="http://schemas.microsoft.com/office/drawing/2014/main" id="{737823B7-220E-4519-9821-68E0A3310C46}"/>
              </a:ext>
            </a:extLst>
          </p:cNvPr>
          <p:cNvGrpSpPr>
            <a:grpSpLocks/>
          </p:cNvGrpSpPr>
          <p:nvPr/>
        </p:nvGrpSpPr>
        <p:grpSpPr bwMode="auto">
          <a:xfrm>
            <a:off x="6569075" y="2362200"/>
            <a:ext cx="379413" cy="1219200"/>
            <a:chOff x="4138" y="1488"/>
            <a:chExt cx="239" cy="768"/>
          </a:xfrm>
        </p:grpSpPr>
        <p:sp>
          <p:nvSpPr>
            <p:cNvPr id="41999" name="Line 15">
              <a:extLst>
                <a:ext uri="{FF2B5EF4-FFF2-40B4-BE49-F238E27FC236}">
                  <a16:creationId xmlns:a16="http://schemas.microsoft.com/office/drawing/2014/main" id="{903CFB28-99B1-4DF3-AA81-7D341302DCD7}"/>
                </a:ext>
              </a:extLst>
            </p:cNvPr>
            <p:cNvSpPr>
              <a:spLocks noChangeShapeType="1"/>
            </p:cNvSpPr>
            <p:nvPr/>
          </p:nvSpPr>
          <p:spPr bwMode="auto">
            <a:xfrm flipH="1">
              <a:off x="4137" y="1488"/>
              <a:ext cx="146"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0" name="Line 16">
              <a:extLst>
                <a:ext uri="{FF2B5EF4-FFF2-40B4-BE49-F238E27FC236}">
                  <a16:creationId xmlns:a16="http://schemas.microsoft.com/office/drawing/2014/main" id="{C6D18853-A8B5-47F8-826A-BCA90AA37279}"/>
                </a:ext>
              </a:extLst>
            </p:cNvPr>
            <p:cNvSpPr>
              <a:spLocks noChangeShapeType="1"/>
            </p:cNvSpPr>
            <p:nvPr/>
          </p:nvSpPr>
          <p:spPr bwMode="auto">
            <a:xfrm>
              <a:off x="4138" y="1584"/>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1" name="Line 17">
              <a:extLst>
                <a:ext uri="{FF2B5EF4-FFF2-40B4-BE49-F238E27FC236}">
                  <a16:creationId xmlns:a16="http://schemas.microsoft.com/office/drawing/2014/main" id="{F113EA64-C361-40FC-A092-CBA96E7D3D43}"/>
                </a:ext>
              </a:extLst>
            </p:cNvPr>
            <p:cNvSpPr>
              <a:spLocks noChangeShapeType="1"/>
            </p:cNvSpPr>
            <p:nvPr/>
          </p:nvSpPr>
          <p:spPr bwMode="auto">
            <a:xfrm flipH="1">
              <a:off x="4137" y="1632"/>
              <a:ext cx="194"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2" name="Line 18">
              <a:extLst>
                <a:ext uri="{FF2B5EF4-FFF2-40B4-BE49-F238E27FC236}">
                  <a16:creationId xmlns:a16="http://schemas.microsoft.com/office/drawing/2014/main" id="{91B8B0F1-1CDF-4525-9067-3CC787B49E57}"/>
                </a:ext>
              </a:extLst>
            </p:cNvPr>
            <p:cNvSpPr>
              <a:spLocks noChangeShapeType="1"/>
            </p:cNvSpPr>
            <p:nvPr/>
          </p:nvSpPr>
          <p:spPr bwMode="auto">
            <a:xfrm>
              <a:off x="4138" y="1728"/>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3" name="Line 19">
              <a:extLst>
                <a:ext uri="{FF2B5EF4-FFF2-40B4-BE49-F238E27FC236}">
                  <a16:creationId xmlns:a16="http://schemas.microsoft.com/office/drawing/2014/main" id="{C8F3D39D-13A8-42A5-9F22-8D5A6611603B}"/>
                </a:ext>
              </a:extLst>
            </p:cNvPr>
            <p:cNvSpPr>
              <a:spLocks noChangeShapeType="1"/>
            </p:cNvSpPr>
            <p:nvPr/>
          </p:nvSpPr>
          <p:spPr bwMode="auto">
            <a:xfrm flipH="1">
              <a:off x="4137" y="1776"/>
              <a:ext cx="194"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4" name="Line 20">
              <a:extLst>
                <a:ext uri="{FF2B5EF4-FFF2-40B4-BE49-F238E27FC236}">
                  <a16:creationId xmlns:a16="http://schemas.microsoft.com/office/drawing/2014/main" id="{941B9FC5-51C0-4676-8F34-46269EA3F15D}"/>
                </a:ext>
              </a:extLst>
            </p:cNvPr>
            <p:cNvSpPr>
              <a:spLocks noChangeShapeType="1"/>
            </p:cNvSpPr>
            <p:nvPr/>
          </p:nvSpPr>
          <p:spPr bwMode="auto">
            <a:xfrm>
              <a:off x="4138" y="1872"/>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5" name="Line 21">
              <a:extLst>
                <a:ext uri="{FF2B5EF4-FFF2-40B4-BE49-F238E27FC236}">
                  <a16:creationId xmlns:a16="http://schemas.microsoft.com/office/drawing/2014/main" id="{685E7724-23D8-4D50-98F2-E998D0F9E895}"/>
                </a:ext>
              </a:extLst>
            </p:cNvPr>
            <p:cNvSpPr>
              <a:spLocks noChangeShapeType="1"/>
            </p:cNvSpPr>
            <p:nvPr/>
          </p:nvSpPr>
          <p:spPr bwMode="auto">
            <a:xfrm flipH="1">
              <a:off x="4137" y="1920"/>
              <a:ext cx="242"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6" name="Line 22">
              <a:extLst>
                <a:ext uri="{FF2B5EF4-FFF2-40B4-BE49-F238E27FC236}">
                  <a16:creationId xmlns:a16="http://schemas.microsoft.com/office/drawing/2014/main" id="{23CA5C75-11C6-46AC-9A53-D3B5CBF898FE}"/>
                </a:ext>
              </a:extLst>
            </p:cNvPr>
            <p:cNvSpPr>
              <a:spLocks noChangeShapeType="1"/>
            </p:cNvSpPr>
            <p:nvPr/>
          </p:nvSpPr>
          <p:spPr bwMode="auto">
            <a:xfrm>
              <a:off x="4138" y="2016"/>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7" name="Line 23">
              <a:extLst>
                <a:ext uri="{FF2B5EF4-FFF2-40B4-BE49-F238E27FC236}">
                  <a16:creationId xmlns:a16="http://schemas.microsoft.com/office/drawing/2014/main" id="{03053AF8-6B07-4B6F-B594-CD2EADC1731C}"/>
                </a:ext>
              </a:extLst>
            </p:cNvPr>
            <p:cNvSpPr>
              <a:spLocks noChangeShapeType="1"/>
            </p:cNvSpPr>
            <p:nvPr/>
          </p:nvSpPr>
          <p:spPr bwMode="auto">
            <a:xfrm flipH="1">
              <a:off x="4137" y="2064"/>
              <a:ext cx="194"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8" name="Line 24">
              <a:extLst>
                <a:ext uri="{FF2B5EF4-FFF2-40B4-BE49-F238E27FC236}">
                  <a16:creationId xmlns:a16="http://schemas.microsoft.com/office/drawing/2014/main" id="{194292A4-3B44-429E-9F17-1FDB0032B327}"/>
                </a:ext>
              </a:extLst>
            </p:cNvPr>
            <p:cNvSpPr>
              <a:spLocks noChangeShapeType="1"/>
            </p:cNvSpPr>
            <p:nvPr/>
          </p:nvSpPr>
          <p:spPr bwMode="auto">
            <a:xfrm>
              <a:off x="4138" y="2160"/>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9" name="Line 25">
              <a:extLst>
                <a:ext uri="{FF2B5EF4-FFF2-40B4-BE49-F238E27FC236}">
                  <a16:creationId xmlns:a16="http://schemas.microsoft.com/office/drawing/2014/main" id="{9EB1B56D-D0B5-4822-B770-87A20D14A764}"/>
                </a:ext>
              </a:extLst>
            </p:cNvPr>
            <p:cNvSpPr>
              <a:spLocks noChangeShapeType="1"/>
            </p:cNvSpPr>
            <p:nvPr/>
          </p:nvSpPr>
          <p:spPr bwMode="auto">
            <a:xfrm flipH="1">
              <a:off x="4233" y="2208"/>
              <a:ext cx="98"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2010" name="Line 26">
            <a:extLst>
              <a:ext uri="{FF2B5EF4-FFF2-40B4-BE49-F238E27FC236}">
                <a16:creationId xmlns:a16="http://schemas.microsoft.com/office/drawing/2014/main" id="{42C14FED-19FC-4BF8-B9D4-8F29413062B0}"/>
              </a:ext>
            </a:extLst>
          </p:cNvPr>
          <p:cNvSpPr>
            <a:spLocks noChangeShapeType="1"/>
          </p:cNvSpPr>
          <p:nvPr/>
        </p:nvSpPr>
        <p:spPr bwMode="auto">
          <a:xfrm>
            <a:off x="6721475" y="3581400"/>
            <a:ext cx="1588" cy="228600"/>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11" name="Line 27">
            <a:extLst>
              <a:ext uri="{FF2B5EF4-FFF2-40B4-BE49-F238E27FC236}">
                <a16:creationId xmlns:a16="http://schemas.microsoft.com/office/drawing/2014/main" id="{DC14627D-4AEB-4ACA-B3BF-3BB86924E12E}"/>
              </a:ext>
            </a:extLst>
          </p:cNvPr>
          <p:cNvSpPr>
            <a:spLocks noChangeShapeType="1"/>
          </p:cNvSpPr>
          <p:nvPr/>
        </p:nvSpPr>
        <p:spPr bwMode="auto">
          <a:xfrm flipH="1">
            <a:off x="4891088" y="3810000"/>
            <a:ext cx="1831975"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12" name="Line 28">
            <a:extLst>
              <a:ext uri="{FF2B5EF4-FFF2-40B4-BE49-F238E27FC236}">
                <a16:creationId xmlns:a16="http://schemas.microsoft.com/office/drawing/2014/main" id="{6D315A1A-E65B-446B-9B68-F32029BEBD5F}"/>
              </a:ext>
            </a:extLst>
          </p:cNvPr>
          <p:cNvSpPr>
            <a:spLocks noChangeShapeType="1"/>
          </p:cNvSpPr>
          <p:nvPr/>
        </p:nvSpPr>
        <p:spPr bwMode="auto">
          <a:xfrm flipH="1">
            <a:off x="2452688" y="3810000"/>
            <a:ext cx="1603375"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13" name="Line 29">
            <a:extLst>
              <a:ext uri="{FF2B5EF4-FFF2-40B4-BE49-F238E27FC236}">
                <a16:creationId xmlns:a16="http://schemas.microsoft.com/office/drawing/2014/main" id="{A1CE3548-6D65-499F-8D92-9714E4FC6AAA}"/>
              </a:ext>
            </a:extLst>
          </p:cNvPr>
          <p:cNvSpPr>
            <a:spLocks noChangeShapeType="1"/>
          </p:cNvSpPr>
          <p:nvPr/>
        </p:nvSpPr>
        <p:spPr bwMode="auto">
          <a:xfrm flipV="1">
            <a:off x="2454275" y="3503613"/>
            <a:ext cx="1588" cy="307975"/>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14" name="Oval 30">
            <a:extLst>
              <a:ext uri="{FF2B5EF4-FFF2-40B4-BE49-F238E27FC236}">
                <a16:creationId xmlns:a16="http://schemas.microsoft.com/office/drawing/2014/main" id="{F5AC0D28-8D67-4922-8E57-6FE2F22C8830}"/>
              </a:ext>
            </a:extLst>
          </p:cNvPr>
          <p:cNvSpPr>
            <a:spLocks noChangeArrowheads="1"/>
          </p:cNvSpPr>
          <p:nvPr/>
        </p:nvSpPr>
        <p:spPr bwMode="auto">
          <a:xfrm>
            <a:off x="4067175" y="3289300"/>
            <a:ext cx="889000" cy="812800"/>
          </a:xfrm>
          <a:prstGeom prst="ellipse">
            <a:avLst/>
          </a:prstGeom>
          <a:solidFill>
            <a:srgbClr val="FFFFCC"/>
          </a:solidFill>
          <a:ln w="25560">
            <a:solidFill>
              <a:srgbClr val="333333"/>
            </a:solidFill>
            <a:round/>
            <a:headEnd/>
            <a:tailEnd/>
          </a:ln>
        </p:spPr>
        <p:txBody>
          <a:bodyPr wrap="none" anchor="ctr"/>
          <a:lstStyle/>
          <a:p>
            <a:endParaRPr lang="en-US"/>
          </a:p>
        </p:txBody>
      </p:sp>
      <p:sp>
        <p:nvSpPr>
          <p:cNvPr id="42015" name="Line 31">
            <a:extLst>
              <a:ext uri="{FF2B5EF4-FFF2-40B4-BE49-F238E27FC236}">
                <a16:creationId xmlns:a16="http://schemas.microsoft.com/office/drawing/2014/main" id="{F223F7BB-07A6-41AC-8AC9-A9171C523B75}"/>
              </a:ext>
            </a:extLst>
          </p:cNvPr>
          <p:cNvSpPr>
            <a:spLocks noChangeShapeType="1"/>
          </p:cNvSpPr>
          <p:nvPr/>
        </p:nvSpPr>
        <p:spPr bwMode="auto">
          <a:xfrm flipH="1">
            <a:off x="4529138" y="3492500"/>
            <a:ext cx="198437" cy="45243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2016" name="Group 32">
            <a:extLst>
              <a:ext uri="{FF2B5EF4-FFF2-40B4-BE49-F238E27FC236}">
                <a16:creationId xmlns:a16="http://schemas.microsoft.com/office/drawing/2014/main" id="{86F7FB95-5438-4636-A502-86505861D925}"/>
              </a:ext>
            </a:extLst>
          </p:cNvPr>
          <p:cNvGrpSpPr>
            <a:grpSpLocks/>
          </p:cNvGrpSpPr>
          <p:nvPr/>
        </p:nvGrpSpPr>
        <p:grpSpPr bwMode="auto">
          <a:xfrm>
            <a:off x="4248150" y="3455988"/>
            <a:ext cx="319088" cy="365125"/>
            <a:chOff x="2676" y="2177"/>
            <a:chExt cx="201" cy="230"/>
          </a:xfrm>
        </p:grpSpPr>
        <p:sp>
          <p:nvSpPr>
            <p:cNvPr id="42017" name="AutoShape 33">
              <a:extLst>
                <a:ext uri="{FF2B5EF4-FFF2-40B4-BE49-F238E27FC236}">
                  <a16:creationId xmlns:a16="http://schemas.microsoft.com/office/drawing/2014/main" id="{917BA93E-DFFC-41C3-A800-8ED32F8267C7}"/>
                </a:ext>
              </a:extLst>
            </p:cNvPr>
            <p:cNvSpPr>
              <a:spLocks noChangeArrowheads="1"/>
            </p:cNvSpPr>
            <p:nvPr/>
          </p:nvSpPr>
          <p:spPr bwMode="auto">
            <a:xfrm>
              <a:off x="2676" y="2177"/>
              <a:ext cx="202" cy="231"/>
            </a:xfrm>
            <a:prstGeom prst="roundRect">
              <a:avLst>
                <a:gd name="adj" fmla="val 491"/>
              </a:avLst>
            </a:prstGeom>
            <a:solidFill>
              <a:srgbClr val="CC0000"/>
            </a:solidFill>
            <a:ln>
              <a:noFill/>
            </a:ln>
            <a:extLst>
              <a:ext uri="{91240B29-F687-4F45-9708-019B960494DF}">
                <a14:hiddenLine xmlns:a14="http://schemas.microsoft.com/office/drawing/2010/main" w="9525">
                  <a:solidFill>
                    <a:srgbClr val="333333"/>
                  </a:solidFill>
                  <a:round/>
                  <a:headEnd/>
                  <a:tailEnd/>
                </a14:hiddenLine>
              </a:ext>
            </a:extLst>
          </p:spPr>
          <p:txBody>
            <a:bodyPr wrap="none" anchor="ctr"/>
            <a:lstStyle/>
            <a:p>
              <a:endParaRPr lang="en-US"/>
            </a:p>
          </p:txBody>
        </p:sp>
        <p:sp>
          <p:nvSpPr>
            <p:cNvPr id="42018" name="AutoShape 34">
              <a:extLst>
                <a:ext uri="{FF2B5EF4-FFF2-40B4-BE49-F238E27FC236}">
                  <a16:creationId xmlns:a16="http://schemas.microsoft.com/office/drawing/2014/main" id="{50FA345B-EAD1-421C-8869-E14C7F4D5410}"/>
                </a:ext>
              </a:extLst>
            </p:cNvPr>
            <p:cNvSpPr>
              <a:spLocks noChangeArrowheads="1"/>
            </p:cNvSpPr>
            <p:nvPr/>
          </p:nvSpPr>
          <p:spPr bwMode="auto">
            <a:xfrm>
              <a:off x="2676" y="2177"/>
              <a:ext cx="202" cy="231"/>
            </a:xfrm>
            <a:prstGeom prst="roundRect">
              <a:avLst>
                <a:gd name="adj" fmla="val 491"/>
              </a:avLst>
            </a:prstGeom>
            <a:solidFill>
              <a:srgbClr val="FFFFCC"/>
            </a:solidFill>
            <a:ln>
              <a:noFill/>
            </a:ln>
            <a:extLst>
              <a:ext uri="{91240B29-F687-4F45-9708-019B960494DF}">
                <a14:hiddenLine xmlns:a14="http://schemas.microsoft.com/office/drawing/2010/main" w="9525">
                  <a:solidFill>
                    <a:srgbClr val="333333"/>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1800">
                  <a:solidFill>
                    <a:srgbClr val="333333"/>
                  </a:solidFill>
                  <a:effectLst>
                    <a:outerShdw blurRad="38100" dist="38100" dir="2700000" algn="tl">
                      <a:srgbClr val="000000"/>
                    </a:outerShdw>
                  </a:effectLst>
                  <a:latin typeface="Tahoma" panose="020B0604030504040204" pitchFamily="34" charset="0"/>
                </a:rPr>
                <a:t>A</a:t>
              </a:r>
            </a:p>
          </p:txBody>
        </p:sp>
      </p:grpSp>
      <p:sp>
        <p:nvSpPr>
          <p:cNvPr id="42019" name="AutoShape 35">
            <a:extLst>
              <a:ext uri="{FF2B5EF4-FFF2-40B4-BE49-F238E27FC236}">
                <a16:creationId xmlns:a16="http://schemas.microsoft.com/office/drawing/2014/main" id="{05981C38-CB2E-471E-899D-E6EDE7DE351F}"/>
              </a:ext>
            </a:extLst>
          </p:cNvPr>
          <p:cNvSpPr>
            <a:spLocks noChangeArrowheads="1"/>
          </p:cNvSpPr>
          <p:nvPr/>
        </p:nvSpPr>
        <p:spPr bwMode="auto">
          <a:xfrm>
            <a:off x="1981200" y="2011363"/>
            <a:ext cx="350838" cy="366712"/>
          </a:xfrm>
          <a:prstGeom prst="roundRect">
            <a:avLst>
              <a:gd name="adj" fmla="val 454"/>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round/>
                <a:headEnd/>
                <a:tailEnd/>
              </a14:hiddenLine>
            </a:ext>
          </a:extLst>
        </p:spPr>
        <p:txBody>
          <a:bodyPr wrap="none" anchor="ctr"/>
          <a:lstStyle/>
          <a:p>
            <a:endParaRPr lang="en-US"/>
          </a:p>
        </p:txBody>
      </p:sp>
      <p:sp>
        <p:nvSpPr>
          <p:cNvPr id="42020" name="AutoShape 36">
            <a:extLst>
              <a:ext uri="{FF2B5EF4-FFF2-40B4-BE49-F238E27FC236}">
                <a16:creationId xmlns:a16="http://schemas.microsoft.com/office/drawing/2014/main" id="{B7E1FF68-2F01-4BC5-91D1-B65EEBBC1C83}"/>
              </a:ext>
            </a:extLst>
          </p:cNvPr>
          <p:cNvSpPr>
            <a:spLocks noChangeArrowheads="1"/>
          </p:cNvSpPr>
          <p:nvPr/>
        </p:nvSpPr>
        <p:spPr bwMode="auto">
          <a:xfrm>
            <a:off x="414338" y="2605088"/>
            <a:ext cx="1357312" cy="457200"/>
          </a:xfrm>
          <a:prstGeom prst="roundRect">
            <a:avLst>
              <a:gd name="adj" fmla="val 34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2021" name="Text Box 37">
            <a:extLst>
              <a:ext uri="{FF2B5EF4-FFF2-40B4-BE49-F238E27FC236}">
                <a16:creationId xmlns:a16="http://schemas.microsoft.com/office/drawing/2014/main" id="{DE6D5567-F22C-4030-8B74-E7F9234E1624}"/>
              </a:ext>
            </a:extLst>
          </p:cNvPr>
          <p:cNvSpPr txBox="1">
            <a:spLocks noChangeArrowheads="1"/>
          </p:cNvSpPr>
          <p:nvPr/>
        </p:nvSpPr>
        <p:spPr bwMode="auto">
          <a:xfrm>
            <a:off x="488950" y="2649538"/>
            <a:ext cx="125888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 volts</a:t>
            </a:r>
          </a:p>
        </p:txBody>
      </p:sp>
      <p:sp>
        <p:nvSpPr>
          <p:cNvPr id="42022" name="Text Box 38">
            <a:extLst>
              <a:ext uri="{FF2B5EF4-FFF2-40B4-BE49-F238E27FC236}">
                <a16:creationId xmlns:a16="http://schemas.microsoft.com/office/drawing/2014/main" id="{440EB365-F691-4091-A56F-477FA269AFEC}"/>
              </a:ext>
            </a:extLst>
          </p:cNvPr>
          <p:cNvSpPr txBox="1">
            <a:spLocks noChangeArrowheads="1"/>
          </p:cNvSpPr>
          <p:nvPr/>
        </p:nvSpPr>
        <p:spPr bwMode="auto">
          <a:xfrm>
            <a:off x="7045325" y="2784475"/>
            <a:ext cx="145415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50 ohms</a:t>
            </a:r>
          </a:p>
        </p:txBody>
      </p:sp>
      <p:sp>
        <p:nvSpPr>
          <p:cNvPr id="42023" name="Text Box 39">
            <a:extLst>
              <a:ext uri="{FF2B5EF4-FFF2-40B4-BE49-F238E27FC236}">
                <a16:creationId xmlns:a16="http://schemas.microsoft.com/office/drawing/2014/main" id="{03F92227-995E-4ACD-90B4-112E1C1B355F}"/>
              </a:ext>
            </a:extLst>
          </p:cNvPr>
          <p:cNvSpPr txBox="1">
            <a:spLocks noChangeArrowheads="1"/>
          </p:cNvSpPr>
          <p:nvPr/>
        </p:nvSpPr>
        <p:spPr bwMode="auto">
          <a:xfrm>
            <a:off x="2443163" y="4384675"/>
            <a:ext cx="45910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What is the voltage across the resistor?</a:t>
            </a:r>
          </a:p>
        </p:txBody>
      </p:sp>
      <p:sp>
        <p:nvSpPr>
          <p:cNvPr id="42024" name="Text Box 40">
            <a:extLst>
              <a:ext uri="{FF2B5EF4-FFF2-40B4-BE49-F238E27FC236}">
                <a16:creationId xmlns:a16="http://schemas.microsoft.com/office/drawing/2014/main" id="{A81DB66F-5CAC-42AC-A6BC-299B7485FB5A}"/>
              </a:ext>
            </a:extLst>
          </p:cNvPr>
          <p:cNvSpPr txBox="1">
            <a:spLocks noChangeArrowheads="1"/>
          </p:cNvSpPr>
          <p:nvPr/>
        </p:nvSpPr>
        <p:spPr bwMode="auto">
          <a:xfrm>
            <a:off x="2466975" y="5654675"/>
            <a:ext cx="54340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600">
                <a:solidFill>
                  <a:srgbClr val="0000FF"/>
                </a:solidFill>
                <a:latin typeface="Tahoma" panose="020B0604030504040204" pitchFamily="34" charset="0"/>
              </a:rPr>
              <a:t>E = I x R = 2 x 50 = 100 volts</a:t>
            </a:r>
          </a:p>
        </p:txBody>
      </p:sp>
      <p:sp>
        <p:nvSpPr>
          <p:cNvPr id="42025" name="Text Box 41">
            <a:extLst>
              <a:ext uri="{FF2B5EF4-FFF2-40B4-BE49-F238E27FC236}">
                <a16:creationId xmlns:a16="http://schemas.microsoft.com/office/drawing/2014/main" id="{A466531B-2DF0-44A2-AA77-DDAA431163A8}"/>
              </a:ext>
            </a:extLst>
          </p:cNvPr>
          <p:cNvSpPr txBox="1">
            <a:spLocks noChangeArrowheads="1"/>
          </p:cNvSpPr>
          <p:nvPr/>
        </p:nvSpPr>
        <p:spPr bwMode="auto">
          <a:xfrm>
            <a:off x="3492500" y="2784475"/>
            <a:ext cx="2100263"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2 amperes</a:t>
            </a:r>
          </a:p>
        </p:txBody>
      </p:sp>
      <p:grpSp>
        <p:nvGrpSpPr>
          <p:cNvPr id="42026" name="Group 42">
            <a:extLst>
              <a:ext uri="{FF2B5EF4-FFF2-40B4-BE49-F238E27FC236}">
                <a16:creationId xmlns:a16="http://schemas.microsoft.com/office/drawing/2014/main" id="{A6798299-D59D-44A5-BCA7-8371CF706730}"/>
              </a:ext>
            </a:extLst>
          </p:cNvPr>
          <p:cNvGrpSpPr>
            <a:grpSpLocks/>
          </p:cNvGrpSpPr>
          <p:nvPr/>
        </p:nvGrpSpPr>
        <p:grpSpPr bwMode="auto">
          <a:xfrm>
            <a:off x="688975" y="5227638"/>
            <a:ext cx="1289050" cy="1208087"/>
            <a:chOff x="434" y="3293"/>
            <a:chExt cx="812" cy="761"/>
          </a:xfrm>
        </p:grpSpPr>
        <p:sp>
          <p:nvSpPr>
            <p:cNvPr id="42027" name="Oval 43">
              <a:extLst>
                <a:ext uri="{FF2B5EF4-FFF2-40B4-BE49-F238E27FC236}">
                  <a16:creationId xmlns:a16="http://schemas.microsoft.com/office/drawing/2014/main" id="{014130DC-AE29-4284-B482-D2DAB6F2CDA6}"/>
                </a:ext>
              </a:extLst>
            </p:cNvPr>
            <p:cNvSpPr>
              <a:spLocks noChangeArrowheads="1"/>
            </p:cNvSpPr>
            <p:nvPr/>
          </p:nvSpPr>
          <p:spPr bwMode="auto">
            <a:xfrm>
              <a:off x="434" y="3317"/>
              <a:ext cx="797" cy="738"/>
            </a:xfrm>
            <a:prstGeom prst="ellipse">
              <a:avLst/>
            </a:prstGeom>
            <a:solidFill>
              <a:srgbClr val="FFFFCC"/>
            </a:solidFill>
            <a:ln w="50760">
              <a:solidFill>
                <a:srgbClr val="333333"/>
              </a:solidFill>
              <a:round/>
              <a:headEnd/>
              <a:tailEnd/>
            </a:ln>
          </p:spPr>
          <p:txBody>
            <a:bodyPr wrap="none" anchor="ctr"/>
            <a:lstStyle/>
            <a:p>
              <a:endParaRPr lang="en-US"/>
            </a:p>
          </p:txBody>
        </p:sp>
        <p:sp>
          <p:nvSpPr>
            <p:cNvPr id="42028" name="Line 44">
              <a:extLst>
                <a:ext uri="{FF2B5EF4-FFF2-40B4-BE49-F238E27FC236}">
                  <a16:creationId xmlns:a16="http://schemas.microsoft.com/office/drawing/2014/main" id="{ECFD765F-024A-400B-A9B7-2D7166DF1805}"/>
                </a:ext>
              </a:extLst>
            </p:cNvPr>
            <p:cNvSpPr>
              <a:spLocks noChangeShapeType="1"/>
            </p:cNvSpPr>
            <p:nvPr/>
          </p:nvSpPr>
          <p:spPr bwMode="auto">
            <a:xfrm>
              <a:off x="434" y="3652"/>
              <a:ext cx="813" cy="1"/>
            </a:xfrm>
            <a:prstGeom prst="line">
              <a:avLst/>
            </a:prstGeom>
            <a:noFill/>
            <a:ln w="507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29" name="Line 45">
              <a:extLst>
                <a:ext uri="{FF2B5EF4-FFF2-40B4-BE49-F238E27FC236}">
                  <a16:creationId xmlns:a16="http://schemas.microsoft.com/office/drawing/2014/main" id="{2584C15F-5B8B-4CD2-B096-F0446A9EC54A}"/>
                </a:ext>
              </a:extLst>
            </p:cNvPr>
            <p:cNvSpPr>
              <a:spLocks noChangeShapeType="1"/>
            </p:cNvSpPr>
            <p:nvPr/>
          </p:nvSpPr>
          <p:spPr bwMode="auto">
            <a:xfrm>
              <a:off x="828" y="3652"/>
              <a:ext cx="1" cy="387"/>
            </a:xfrm>
            <a:prstGeom prst="line">
              <a:avLst/>
            </a:prstGeom>
            <a:noFill/>
            <a:ln w="507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30" name="Text Box 46">
              <a:extLst>
                <a:ext uri="{FF2B5EF4-FFF2-40B4-BE49-F238E27FC236}">
                  <a16:creationId xmlns:a16="http://schemas.microsoft.com/office/drawing/2014/main" id="{2B6F58DF-31FC-4940-BFFC-515FA9BCFEFC}"/>
                </a:ext>
              </a:extLst>
            </p:cNvPr>
            <p:cNvSpPr txBox="1">
              <a:spLocks noChangeArrowheads="1"/>
            </p:cNvSpPr>
            <p:nvPr/>
          </p:nvSpPr>
          <p:spPr bwMode="auto">
            <a:xfrm>
              <a:off x="716" y="3293"/>
              <a:ext cx="23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3200">
                  <a:solidFill>
                    <a:srgbClr val="333333"/>
                  </a:solidFill>
                  <a:latin typeface="Tahoma" panose="020B0604030504040204" pitchFamily="34" charset="0"/>
                </a:rPr>
                <a:t>E</a:t>
              </a:r>
            </a:p>
          </p:txBody>
        </p:sp>
        <p:sp>
          <p:nvSpPr>
            <p:cNvPr id="42031" name="Text Box 47">
              <a:extLst>
                <a:ext uri="{FF2B5EF4-FFF2-40B4-BE49-F238E27FC236}">
                  <a16:creationId xmlns:a16="http://schemas.microsoft.com/office/drawing/2014/main" id="{137B6F11-3CD9-48CD-B82A-2D1A2FEAAEA8}"/>
                </a:ext>
              </a:extLst>
            </p:cNvPr>
            <p:cNvSpPr txBox="1">
              <a:spLocks noChangeArrowheads="1"/>
            </p:cNvSpPr>
            <p:nvPr/>
          </p:nvSpPr>
          <p:spPr bwMode="auto">
            <a:xfrm>
              <a:off x="716" y="3293"/>
              <a:ext cx="23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3200">
                  <a:solidFill>
                    <a:srgbClr val="333333"/>
                  </a:solidFill>
                  <a:latin typeface="Tahoma" panose="020B0604030504040204" pitchFamily="34" charset="0"/>
                </a:rPr>
                <a:t>E</a:t>
              </a:r>
            </a:p>
          </p:txBody>
        </p:sp>
        <p:sp>
          <p:nvSpPr>
            <p:cNvPr id="42032" name="Text Box 48">
              <a:extLst>
                <a:ext uri="{FF2B5EF4-FFF2-40B4-BE49-F238E27FC236}">
                  <a16:creationId xmlns:a16="http://schemas.microsoft.com/office/drawing/2014/main" id="{3859447B-5257-4476-80B6-BAF4259D48D5}"/>
                </a:ext>
              </a:extLst>
            </p:cNvPr>
            <p:cNvSpPr txBox="1">
              <a:spLocks noChangeArrowheads="1"/>
            </p:cNvSpPr>
            <p:nvPr/>
          </p:nvSpPr>
          <p:spPr bwMode="auto">
            <a:xfrm>
              <a:off x="531" y="3685"/>
              <a:ext cx="23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3200">
                  <a:solidFill>
                    <a:srgbClr val="333333"/>
                  </a:solidFill>
                  <a:latin typeface="Tahoma" panose="020B0604030504040204" pitchFamily="34" charset="0"/>
                </a:rPr>
                <a:t>I</a:t>
              </a:r>
            </a:p>
          </p:txBody>
        </p:sp>
        <p:sp>
          <p:nvSpPr>
            <p:cNvPr id="42033" name="Text Box 49">
              <a:extLst>
                <a:ext uri="{FF2B5EF4-FFF2-40B4-BE49-F238E27FC236}">
                  <a16:creationId xmlns:a16="http://schemas.microsoft.com/office/drawing/2014/main" id="{7624639B-8092-482C-A331-54F3D9BBA661}"/>
                </a:ext>
              </a:extLst>
            </p:cNvPr>
            <p:cNvSpPr txBox="1">
              <a:spLocks noChangeArrowheads="1"/>
            </p:cNvSpPr>
            <p:nvPr/>
          </p:nvSpPr>
          <p:spPr bwMode="auto">
            <a:xfrm>
              <a:off x="877" y="3670"/>
              <a:ext cx="23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3200">
                  <a:solidFill>
                    <a:srgbClr val="333333"/>
                  </a:solidFill>
                  <a:latin typeface="Tahoma" panose="020B0604030504040204" pitchFamily="34" charset="0"/>
                </a:rPr>
                <a:t>R</a:t>
              </a:r>
            </a:p>
          </p:txBody>
        </p:sp>
      </p:grpSp>
      <p:sp>
        <p:nvSpPr>
          <p:cNvPr id="42034" name="Text Box 50">
            <a:extLst>
              <a:ext uri="{FF2B5EF4-FFF2-40B4-BE49-F238E27FC236}">
                <a16:creationId xmlns:a16="http://schemas.microsoft.com/office/drawing/2014/main" id="{B1074DEB-27D5-4F41-A3B2-117E6C9BFE06}"/>
              </a:ext>
            </a:extLst>
          </p:cNvPr>
          <p:cNvSpPr txBox="1">
            <a:spLocks noChangeArrowheads="1"/>
          </p:cNvSpPr>
          <p:nvPr/>
        </p:nvSpPr>
        <p:spPr bwMode="auto">
          <a:xfrm>
            <a:off x="1770063" y="2014538"/>
            <a:ext cx="40322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sz="2800" b="1">
                <a:solidFill>
                  <a:srgbClr val="FF0000"/>
                </a:solidFill>
              </a:rPr>
              <a:t>+</a:t>
            </a:r>
          </a:p>
        </p:txBody>
      </p:sp>
      <p:sp>
        <p:nvSpPr>
          <p:cNvPr id="42035" name="Text Box 51">
            <a:extLst>
              <a:ext uri="{FF2B5EF4-FFF2-40B4-BE49-F238E27FC236}">
                <a16:creationId xmlns:a16="http://schemas.microsoft.com/office/drawing/2014/main" id="{3F57C674-ED8C-497B-8C3C-6CD67071746A}"/>
              </a:ext>
            </a:extLst>
          </p:cNvPr>
          <p:cNvSpPr txBox="1">
            <a:spLocks noChangeArrowheads="1"/>
          </p:cNvSpPr>
          <p:nvPr/>
        </p:nvSpPr>
        <p:spPr bwMode="auto">
          <a:xfrm>
            <a:off x="1819275" y="3235325"/>
            <a:ext cx="403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sz="3600" b="1">
                <a:solidFill>
                  <a:srgbClr val="333333"/>
                </a:solidFill>
              </a:rPr>
              <a:t>_</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42024"/>
                                        </p:tgtEl>
                                        <p:attrNameLst>
                                          <p:attrName>style.visibility</p:attrName>
                                        </p:attrNameLst>
                                      </p:cBhvr>
                                      <p:to>
                                        <p:strVal val="visible"/>
                                      </p:to>
                                    </p:set>
                                    <p:anim calcmode="lin" valueType="num">
                                      <p:cBhvr additive="base">
                                        <p:cTn id="7" dur="500"/>
                                        <p:tgtEl>
                                          <p:spTgt spid="42024"/>
                                        </p:tgtEl>
                                        <p:attrNameLst>
                                          <p:attrName>ppt_x</p:attrName>
                                        </p:attrNameLst>
                                      </p:cBhvr>
                                      <p:tavLst>
                                        <p:tav tm="0">
                                          <p:val>
                                            <p:strVal val="#ppt_x+#ppt_w*1.125000"/>
                                          </p:val>
                                        </p:tav>
                                        <p:tav tm="100000">
                                          <p:val>
                                            <p:strVal val="#ppt_x"/>
                                          </p:val>
                                        </p:tav>
                                      </p:tavLst>
                                    </p:anim>
                                    <p:animEffect transition="in" filter="wipe(left)">
                                      <p:cBhvr>
                                        <p:cTn id="8" dur="500"/>
                                        <p:tgtEl>
                                          <p:spTgt spid="420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24"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a:extLst>
              <a:ext uri="{FF2B5EF4-FFF2-40B4-BE49-F238E27FC236}">
                <a16:creationId xmlns:a16="http://schemas.microsoft.com/office/drawing/2014/main" id="{280FF28F-AEAA-46EB-BADD-3E7E12A89BCC}"/>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Ohms Law Excercise</a:t>
            </a:r>
          </a:p>
        </p:txBody>
      </p:sp>
      <p:sp>
        <p:nvSpPr>
          <p:cNvPr id="43010" name="Line 2">
            <a:extLst>
              <a:ext uri="{FF2B5EF4-FFF2-40B4-BE49-F238E27FC236}">
                <a16:creationId xmlns:a16="http://schemas.microsoft.com/office/drawing/2014/main" id="{96E0BB54-0C85-41EE-9FF7-C3DB50978310}"/>
              </a:ext>
            </a:extLst>
          </p:cNvPr>
          <p:cNvSpPr>
            <a:spLocks noChangeShapeType="1"/>
          </p:cNvSpPr>
          <p:nvPr/>
        </p:nvSpPr>
        <p:spPr bwMode="auto">
          <a:xfrm>
            <a:off x="2454275" y="1981200"/>
            <a:ext cx="4343400"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1" name="Line 3">
            <a:extLst>
              <a:ext uri="{FF2B5EF4-FFF2-40B4-BE49-F238E27FC236}">
                <a16:creationId xmlns:a16="http://schemas.microsoft.com/office/drawing/2014/main" id="{B5B7C2C7-ED10-4273-B2FC-80BDB724A133}"/>
              </a:ext>
            </a:extLst>
          </p:cNvPr>
          <p:cNvSpPr>
            <a:spLocks noChangeShapeType="1"/>
          </p:cNvSpPr>
          <p:nvPr/>
        </p:nvSpPr>
        <p:spPr bwMode="auto">
          <a:xfrm>
            <a:off x="2454275" y="1981200"/>
            <a:ext cx="1588" cy="457200"/>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2" name="Line 4">
            <a:extLst>
              <a:ext uri="{FF2B5EF4-FFF2-40B4-BE49-F238E27FC236}">
                <a16:creationId xmlns:a16="http://schemas.microsoft.com/office/drawing/2014/main" id="{8749F319-117F-4F43-A776-2ACE7E298C62}"/>
              </a:ext>
            </a:extLst>
          </p:cNvPr>
          <p:cNvSpPr>
            <a:spLocks noChangeShapeType="1"/>
          </p:cNvSpPr>
          <p:nvPr/>
        </p:nvSpPr>
        <p:spPr bwMode="auto">
          <a:xfrm>
            <a:off x="6797675" y="1981200"/>
            <a:ext cx="1588" cy="381000"/>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3013" name="Group 5">
            <a:extLst>
              <a:ext uri="{FF2B5EF4-FFF2-40B4-BE49-F238E27FC236}">
                <a16:creationId xmlns:a16="http://schemas.microsoft.com/office/drawing/2014/main" id="{4D5118C2-0D26-49B6-BF3F-5C29559D39C5}"/>
              </a:ext>
            </a:extLst>
          </p:cNvPr>
          <p:cNvGrpSpPr>
            <a:grpSpLocks/>
          </p:cNvGrpSpPr>
          <p:nvPr/>
        </p:nvGrpSpPr>
        <p:grpSpPr bwMode="auto">
          <a:xfrm>
            <a:off x="2149475" y="2438400"/>
            <a:ext cx="608013" cy="1065213"/>
            <a:chOff x="1354" y="1536"/>
            <a:chExt cx="383" cy="671"/>
          </a:xfrm>
        </p:grpSpPr>
        <p:sp>
          <p:nvSpPr>
            <p:cNvPr id="43014" name="Line 6">
              <a:extLst>
                <a:ext uri="{FF2B5EF4-FFF2-40B4-BE49-F238E27FC236}">
                  <a16:creationId xmlns:a16="http://schemas.microsoft.com/office/drawing/2014/main" id="{4E752032-DCEB-495F-BF78-FC54227E6229}"/>
                </a:ext>
              </a:extLst>
            </p:cNvPr>
            <p:cNvSpPr>
              <a:spLocks noChangeShapeType="1"/>
            </p:cNvSpPr>
            <p:nvPr/>
          </p:nvSpPr>
          <p:spPr bwMode="auto">
            <a:xfrm>
              <a:off x="1354" y="1536"/>
              <a:ext cx="384"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5" name="Line 7">
              <a:extLst>
                <a:ext uri="{FF2B5EF4-FFF2-40B4-BE49-F238E27FC236}">
                  <a16:creationId xmlns:a16="http://schemas.microsoft.com/office/drawing/2014/main" id="{07DC6F77-78F7-4E91-8B2C-E8E02500C22D}"/>
                </a:ext>
              </a:extLst>
            </p:cNvPr>
            <p:cNvSpPr>
              <a:spLocks noChangeShapeType="1"/>
            </p:cNvSpPr>
            <p:nvPr/>
          </p:nvSpPr>
          <p:spPr bwMode="auto">
            <a:xfrm>
              <a:off x="1354" y="1728"/>
              <a:ext cx="384"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6" name="Line 8">
              <a:extLst>
                <a:ext uri="{FF2B5EF4-FFF2-40B4-BE49-F238E27FC236}">
                  <a16:creationId xmlns:a16="http://schemas.microsoft.com/office/drawing/2014/main" id="{72EC7900-E4A0-4947-A2B2-FE9D09A0BB2F}"/>
                </a:ext>
              </a:extLst>
            </p:cNvPr>
            <p:cNvSpPr>
              <a:spLocks noChangeShapeType="1"/>
            </p:cNvSpPr>
            <p:nvPr/>
          </p:nvSpPr>
          <p:spPr bwMode="auto">
            <a:xfrm>
              <a:off x="1354" y="1920"/>
              <a:ext cx="384"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7" name="Line 9">
              <a:extLst>
                <a:ext uri="{FF2B5EF4-FFF2-40B4-BE49-F238E27FC236}">
                  <a16:creationId xmlns:a16="http://schemas.microsoft.com/office/drawing/2014/main" id="{639B24DA-062C-437C-93EE-56EA511CA90F}"/>
                </a:ext>
              </a:extLst>
            </p:cNvPr>
            <p:cNvSpPr>
              <a:spLocks noChangeShapeType="1"/>
            </p:cNvSpPr>
            <p:nvPr/>
          </p:nvSpPr>
          <p:spPr bwMode="auto">
            <a:xfrm>
              <a:off x="1354" y="2112"/>
              <a:ext cx="384"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8" name="Line 10">
              <a:extLst>
                <a:ext uri="{FF2B5EF4-FFF2-40B4-BE49-F238E27FC236}">
                  <a16:creationId xmlns:a16="http://schemas.microsoft.com/office/drawing/2014/main" id="{2CE08467-3CBD-47DB-8E3B-FEADE373289E}"/>
                </a:ext>
              </a:extLst>
            </p:cNvPr>
            <p:cNvSpPr>
              <a:spLocks noChangeShapeType="1"/>
            </p:cNvSpPr>
            <p:nvPr/>
          </p:nvSpPr>
          <p:spPr bwMode="auto">
            <a:xfrm>
              <a:off x="1450" y="1632"/>
              <a:ext cx="192"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9" name="Line 11">
              <a:extLst>
                <a:ext uri="{FF2B5EF4-FFF2-40B4-BE49-F238E27FC236}">
                  <a16:creationId xmlns:a16="http://schemas.microsoft.com/office/drawing/2014/main" id="{C88F2413-ED9B-4BF3-A2EC-722B99D85691}"/>
                </a:ext>
              </a:extLst>
            </p:cNvPr>
            <p:cNvSpPr>
              <a:spLocks noChangeShapeType="1"/>
            </p:cNvSpPr>
            <p:nvPr/>
          </p:nvSpPr>
          <p:spPr bwMode="auto">
            <a:xfrm>
              <a:off x="1450" y="1824"/>
              <a:ext cx="192"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20" name="Line 12">
              <a:extLst>
                <a:ext uri="{FF2B5EF4-FFF2-40B4-BE49-F238E27FC236}">
                  <a16:creationId xmlns:a16="http://schemas.microsoft.com/office/drawing/2014/main" id="{3DD8F675-00EA-4502-A4B7-E06311CA74BE}"/>
                </a:ext>
              </a:extLst>
            </p:cNvPr>
            <p:cNvSpPr>
              <a:spLocks noChangeShapeType="1"/>
            </p:cNvSpPr>
            <p:nvPr/>
          </p:nvSpPr>
          <p:spPr bwMode="auto">
            <a:xfrm>
              <a:off x="1450" y="2016"/>
              <a:ext cx="192"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21" name="Line 13">
              <a:extLst>
                <a:ext uri="{FF2B5EF4-FFF2-40B4-BE49-F238E27FC236}">
                  <a16:creationId xmlns:a16="http://schemas.microsoft.com/office/drawing/2014/main" id="{26707B81-9377-48C4-9BE3-0A1741C33BAE}"/>
                </a:ext>
              </a:extLst>
            </p:cNvPr>
            <p:cNvSpPr>
              <a:spLocks noChangeShapeType="1"/>
            </p:cNvSpPr>
            <p:nvPr/>
          </p:nvSpPr>
          <p:spPr bwMode="auto">
            <a:xfrm>
              <a:off x="1450" y="2208"/>
              <a:ext cx="192"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3022" name="Group 14">
            <a:extLst>
              <a:ext uri="{FF2B5EF4-FFF2-40B4-BE49-F238E27FC236}">
                <a16:creationId xmlns:a16="http://schemas.microsoft.com/office/drawing/2014/main" id="{B6BC53EF-4DB2-4C68-B66F-1497379452C4}"/>
              </a:ext>
            </a:extLst>
          </p:cNvPr>
          <p:cNvGrpSpPr>
            <a:grpSpLocks/>
          </p:cNvGrpSpPr>
          <p:nvPr/>
        </p:nvGrpSpPr>
        <p:grpSpPr bwMode="auto">
          <a:xfrm>
            <a:off x="6569075" y="2362200"/>
            <a:ext cx="379413" cy="1219200"/>
            <a:chOff x="4138" y="1488"/>
            <a:chExt cx="239" cy="768"/>
          </a:xfrm>
        </p:grpSpPr>
        <p:sp>
          <p:nvSpPr>
            <p:cNvPr id="43023" name="Line 15">
              <a:extLst>
                <a:ext uri="{FF2B5EF4-FFF2-40B4-BE49-F238E27FC236}">
                  <a16:creationId xmlns:a16="http://schemas.microsoft.com/office/drawing/2014/main" id="{B787CB57-E096-4FAD-9386-94BEBAF3620A}"/>
                </a:ext>
              </a:extLst>
            </p:cNvPr>
            <p:cNvSpPr>
              <a:spLocks noChangeShapeType="1"/>
            </p:cNvSpPr>
            <p:nvPr/>
          </p:nvSpPr>
          <p:spPr bwMode="auto">
            <a:xfrm flipH="1">
              <a:off x="4137" y="1488"/>
              <a:ext cx="146"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24" name="Line 16">
              <a:extLst>
                <a:ext uri="{FF2B5EF4-FFF2-40B4-BE49-F238E27FC236}">
                  <a16:creationId xmlns:a16="http://schemas.microsoft.com/office/drawing/2014/main" id="{C98FBEF1-EF75-452E-AAA4-1D180CD07CB6}"/>
                </a:ext>
              </a:extLst>
            </p:cNvPr>
            <p:cNvSpPr>
              <a:spLocks noChangeShapeType="1"/>
            </p:cNvSpPr>
            <p:nvPr/>
          </p:nvSpPr>
          <p:spPr bwMode="auto">
            <a:xfrm>
              <a:off x="4138" y="1584"/>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25" name="Line 17">
              <a:extLst>
                <a:ext uri="{FF2B5EF4-FFF2-40B4-BE49-F238E27FC236}">
                  <a16:creationId xmlns:a16="http://schemas.microsoft.com/office/drawing/2014/main" id="{15E327DB-DC04-4EBC-BCD1-00E25B013E48}"/>
                </a:ext>
              </a:extLst>
            </p:cNvPr>
            <p:cNvSpPr>
              <a:spLocks noChangeShapeType="1"/>
            </p:cNvSpPr>
            <p:nvPr/>
          </p:nvSpPr>
          <p:spPr bwMode="auto">
            <a:xfrm flipH="1">
              <a:off x="4137" y="1632"/>
              <a:ext cx="194"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26" name="Line 18">
              <a:extLst>
                <a:ext uri="{FF2B5EF4-FFF2-40B4-BE49-F238E27FC236}">
                  <a16:creationId xmlns:a16="http://schemas.microsoft.com/office/drawing/2014/main" id="{A2EA8781-4C6F-49FD-8166-ADCF4FAD84D9}"/>
                </a:ext>
              </a:extLst>
            </p:cNvPr>
            <p:cNvSpPr>
              <a:spLocks noChangeShapeType="1"/>
            </p:cNvSpPr>
            <p:nvPr/>
          </p:nvSpPr>
          <p:spPr bwMode="auto">
            <a:xfrm>
              <a:off x="4138" y="1728"/>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27" name="Line 19">
              <a:extLst>
                <a:ext uri="{FF2B5EF4-FFF2-40B4-BE49-F238E27FC236}">
                  <a16:creationId xmlns:a16="http://schemas.microsoft.com/office/drawing/2014/main" id="{72EC40D1-1186-4649-AAE0-71B2CAC81DD2}"/>
                </a:ext>
              </a:extLst>
            </p:cNvPr>
            <p:cNvSpPr>
              <a:spLocks noChangeShapeType="1"/>
            </p:cNvSpPr>
            <p:nvPr/>
          </p:nvSpPr>
          <p:spPr bwMode="auto">
            <a:xfrm flipH="1">
              <a:off x="4137" y="1776"/>
              <a:ext cx="194"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28" name="Line 20">
              <a:extLst>
                <a:ext uri="{FF2B5EF4-FFF2-40B4-BE49-F238E27FC236}">
                  <a16:creationId xmlns:a16="http://schemas.microsoft.com/office/drawing/2014/main" id="{12EB7ABB-7652-413D-866B-F481470F2582}"/>
                </a:ext>
              </a:extLst>
            </p:cNvPr>
            <p:cNvSpPr>
              <a:spLocks noChangeShapeType="1"/>
            </p:cNvSpPr>
            <p:nvPr/>
          </p:nvSpPr>
          <p:spPr bwMode="auto">
            <a:xfrm>
              <a:off x="4138" y="1872"/>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29" name="Line 21">
              <a:extLst>
                <a:ext uri="{FF2B5EF4-FFF2-40B4-BE49-F238E27FC236}">
                  <a16:creationId xmlns:a16="http://schemas.microsoft.com/office/drawing/2014/main" id="{9A141103-97EB-497F-8889-67364C56EE85}"/>
                </a:ext>
              </a:extLst>
            </p:cNvPr>
            <p:cNvSpPr>
              <a:spLocks noChangeShapeType="1"/>
            </p:cNvSpPr>
            <p:nvPr/>
          </p:nvSpPr>
          <p:spPr bwMode="auto">
            <a:xfrm flipH="1">
              <a:off x="4137" y="1920"/>
              <a:ext cx="242"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30" name="Line 22">
              <a:extLst>
                <a:ext uri="{FF2B5EF4-FFF2-40B4-BE49-F238E27FC236}">
                  <a16:creationId xmlns:a16="http://schemas.microsoft.com/office/drawing/2014/main" id="{7B3DD2CA-0046-4C08-A2B5-541F96601CFA}"/>
                </a:ext>
              </a:extLst>
            </p:cNvPr>
            <p:cNvSpPr>
              <a:spLocks noChangeShapeType="1"/>
            </p:cNvSpPr>
            <p:nvPr/>
          </p:nvSpPr>
          <p:spPr bwMode="auto">
            <a:xfrm>
              <a:off x="4138" y="2016"/>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31" name="Line 23">
              <a:extLst>
                <a:ext uri="{FF2B5EF4-FFF2-40B4-BE49-F238E27FC236}">
                  <a16:creationId xmlns:a16="http://schemas.microsoft.com/office/drawing/2014/main" id="{F755287C-D388-4DB2-944A-2F6F818AF64F}"/>
                </a:ext>
              </a:extLst>
            </p:cNvPr>
            <p:cNvSpPr>
              <a:spLocks noChangeShapeType="1"/>
            </p:cNvSpPr>
            <p:nvPr/>
          </p:nvSpPr>
          <p:spPr bwMode="auto">
            <a:xfrm flipH="1">
              <a:off x="4137" y="2064"/>
              <a:ext cx="194" cy="96"/>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32" name="Line 24">
              <a:extLst>
                <a:ext uri="{FF2B5EF4-FFF2-40B4-BE49-F238E27FC236}">
                  <a16:creationId xmlns:a16="http://schemas.microsoft.com/office/drawing/2014/main" id="{BAF5B43C-255D-4E71-BC2F-6AA96B014B4B}"/>
                </a:ext>
              </a:extLst>
            </p:cNvPr>
            <p:cNvSpPr>
              <a:spLocks noChangeShapeType="1"/>
            </p:cNvSpPr>
            <p:nvPr/>
          </p:nvSpPr>
          <p:spPr bwMode="auto">
            <a:xfrm>
              <a:off x="4138" y="2160"/>
              <a:ext cx="240"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33" name="Line 25">
              <a:extLst>
                <a:ext uri="{FF2B5EF4-FFF2-40B4-BE49-F238E27FC236}">
                  <a16:creationId xmlns:a16="http://schemas.microsoft.com/office/drawing/2014/main" id="{0EE4DFB5-108A-4DED-80FA-0AFC6FCCA86B}"/>
                </a:ext>
              </a:extLst>
            </p:cNvPr>
            <p:cNvSpPr>
              <a:spLocks noChangeShapeType="1"/>
            </p:cNvSpPr>
            <p:nvPr/>
          </p:nvSpPr>
          <p:spPr bwMode="auto">
            <a:xfrm flipH="1">
              <a:off x="4233" y="2208"/>
              <a:ext cx="98" cy="4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3034" name="Line 26">
            <a:extLst>
              <a:ext uri="{FF2B5EF4-FFF2-40B4-BE49-F238E27FC236}">
                <a16:creationId xmlns:a16="http://schemas.microsoft.com/office/drawing/2014/main" id="{3A6B3397-72C9-44B8-A201-EC2A4C7A01D5}"/>
              </a:ext>
            </a:extLst>
          </p:cNvPr>
          <p:cNvSpPr>
            <a:spLocks noChangeShapeType="1"/>
          </p:cNvSpPr>
          <p:nvPr/>
        </p:nvSpPr>
        <p:spPr bwMode="auto">
          <a:xfrm>
            <a:off x="6721475" y="3581400"/>
            <a:ext cx="1588" cy="228600"/>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35" name="Line 27">
            <a:extLst>
              <a:ext uri="{FF2B5EF4-FFF2-40B4-BE49-F238E27FC236}">
                <a16:creationId xmlns:a16="http://schemas.microsoft.com/office/drawing/2014/main" id="{4FB0A476-2382-4891-BE09-9B73E0B3FC43}"/>
              </a:ext>
            </a:extLst>
          </p:cNvPr>
          <p:cNvSpPr>
            <a:spLocks noChangeShapeType="1"/>
          </p:cNvSpPr>
          <p:nvPr/>
        </p:nvSpPr>
        <p:spPr bwMode="auto">
          <a:xfrm flipH="1">
            <a:off x="4891088" y="3810000"/>
            <a:ext cx="1831975"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36" name="Line 28">
            <a:extLst>
              <a:ext uri="{FF2B5EF4-FFF2-40B4-BE49-F238E27FC236}">
                <a16:creationId xmlns:a16="http://schemas.microsoft.com/office/drawing/2014/main" id="{6E94017A-53D8-4D3A-97D5-659ACCD081D2}"/>
              </a:ext>
            </a:extLst>
          </p:cNvPr>
          <p:cNvSpPr>
            <a:spLocks noChangeShapeType="1"/>
          </p:cNvSpPr>
          <p:nvPr/>
        </p:nvSpPr>
        <p:spPr bwMode="auto">
          <a:xfrm flipH="1">
            <a:off x="2452688" y="3810000"/>
            <a:ext cx="1603375" cy="158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37" name="Line 29">
            <a:extLst>
              <a:ext uri="{FF2B5EF4-FFF2-40B4-BE49-F238E27FC236}">
                <a16:creationId xmlns:a16="http://schemas.microsoft.com/office/drawing/2014/main" id="{A3856D97-9EC6-42D9-9249-1F9E503CAD84}"/>
              </a:ext>
            </a:extLst>
          </p:cNvPr>
          <p:cNvSpPr>
            <a:spLocks noChangeShapeType="1"/>
          </p:cNvSpPr>
          <p:nvPr/>
        </p:nvSpPr>
        <p:spPr bwMode="auto">
          <a:xfrm flipV="1">
            <a:off x="2454275" y="3503613"/>
            <a:ext cx="1588" cy="307975"/>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38" name="Oval 30">
            <a:extLst>
              <a:ext uri="{FF2B5EF4-FFF2-40B4-BE49-F238E27FC236}">
                <a16:creationId xmlns:a16="http://schemas.microsoft.com/office/drawing/2014/main" id="{FC5F7341-821C-470E-A64F-FF234C9F4D74}"/>
              </a:ext>
            </a:extLst>
          </p:cNvPr>
          <p:cNvSpPr>
            <a:spLocks noChangeArrowheads="1"/>
          </p:cNvSpPr>
          <p:nvPr/>
        </p:nvSpPr>
        <p:spPr bwMode="auto">
          <a:xfrm>
            <a:off x="4067175" y="3289300"/>
            <a:ext cx="889000" cy="812800"/>
          </a:xfrm>
          <a:prstGeom prst="ellipse">
            <a:avLst/>
          </a:prstGeom>
          <a:solidFill>
            <a:srgbClr val="FFFFCC"/>
          </a:solidFill>
          <a:ln w="25560">
            <a:solidFill>
              <a:srgbClr val="333333"/>
            </a:solidFill>
            <a:round/>
            <a:headEnd/>
            <a:tailEnd/>
          </a:ln>
        </p:spPr>
        <p:txBody>
          <a:bodyPr wrap="none" anchor="ctr"/>
          <a:lstStyle/>
          <a:p>
            <a:endParaRPr lang="en-US"/>
          </a:p>
        </p:txBody>
      </p:sp>
      <p:sp>
        <p:nvSpPr>
          <p:cNvPr id="43039" name="Line 31">
            <a:extLst>
              <a:ext uri="{FF2B5EF4-FFF2-40B4-BE49-F238E27FC236}">
                <a16:creationId xmlns:a16="http://schemas.microsoft.com/office/drawing/2014/main" id="{2A3EBD79-2F95-428D-AD92-9D9AFD4904F9}"/>
              </a:ext>
            </a:extLst>
          </p:cNvPr>
          <p:cNvSpPr>
            <a:spLocks noChangeShapeType="1"/>
          </p:cNvSpPr>
          <p:nvPr/>
        </p:nvSpPr>
        <p:spPr bwMode="auto">
          <a:xfrm flipH="1">
            <a:off x="4529138" y="3492500"/>
            <a:ext cx="198437" cy="452438"/>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3040" name="Group 32">
            <a:extLst>
              <a:ext uri="{FF2B5EF4-FFF2-40B4-BE49-F238E27FC236}">
                <a16:creationId xmlns:a16="http://schemas.microsoft.com/office/drawing/2014/main" id="{5D334028-CFF6-4784-8095-C856B1FBCBE1}"/>
              </a:ext>
            </a:extLst>
          </p:cNvPr>
          <p:cNvGrpSpPr>
            <a:grpSpLocks/>
          </p:cNvGrpSpPr>
          <p:nvPr/>
        </p:nvGrpSpPr>
        <p:grpSpPr bwMode="auto">
          <a:xfrm>
            <a:off x="4248150" y="3455988"/>
            <a:ext cx="319088" cy="365125"/>
            <a:chOff x="2676" y="2177"/>
            <a:chExt cx="201" cy="230"/>
          </a:xfrm>
        </p:grpSpPr>
        <p:sp>
          <p:nvSpPr>
            <p:cNvPr id="43041" name="AutoShape 33">
              <a:extLst>
                <a:ext uri="{FF2B5EF4-FFF2-40B4-BE49-F238E27FC236}">
                  <a16:creationId xmlns:a16="http://schemas.microsoft.com/office/drawing/2014/main" id="{CD0FBE3B-E047-47D8-B144-C08C0D7BA8B3}"/>
                </a:ext>
              </a:extLst>
            </p:cNvPr>
            <p:cNvSpPr>
              <a:spLocks noChangeArrowheads="1"/>
            </p:cNvSpPr>
            <p:nvPr/>
          </p:nvSpPr>
          <p:spPr bwMode="auto">
            <a:xfrm>
              <a:off x="2676" y="2177"/>
              <a:ext cx="202" cy="231"/>
            </a:xfrm>
            <a:prstGeom prst="roundRect">
              <a:avLst>
                <a:gd name="adj" fmla="val 491"/>
              </a:avLst>
            </a:prstGeom>
            <a:solidFill>
              <a:srgbClr val="CC0000"/>
            </a:solidFill>
            <a:ln>
              <a:noFill/>
            </a:ln>
            <a:extLst>
              <a:ext uri="{91240B29-F687-4F45-9708-019B960494DF}">
                <a14:hiddenLine xmlns:a14="http://schemas.microsoft.com/office/drawing/2010/main" w="9525">
                  <a:solidFill>
                    <a:srgbClr val="333333"/>
                  </a:solidFill>
                  <a:round/>
                  <a:headEnd/>
                  <a:tailEnd/>
                </a14:hiddenLine>
              </a:ext>
            </a:extLst>
          </p:spPr>
          <p:txBody>
            <a:bodyPr wrap="none" anchor="ctr"/>
            <a:lstStyle/>
            <a:p>
              <a:endParaRPr lang="en-US"/>
            </a:p>
          </p:txBody>
        </p:sp>
        <p:sp>
          <p:nvSpPr>
            <p:cNvPr id="43042" name="AutoShape 34">
              <a:extLst>
                <a:ext uri="{FF2B5EF4-FFF2-40B4-BE49-F238E27FC236}">
                  <a16:creationId xmlns:a16="http://schemas.microsoft.com/office/drawing/2014/main" id="{05BF31BD-8EE4-42C3-AF44-AFD38F478A15}"/>
                </a:ext>
              </a:extLst>
            </p:cNvPr>
            <p:cNvSpPr>
              <a:spLocks noChangeArrowheads="1"/>
            </p:cNvSpPr>
            <p:nvPr/>
          </p:nvSpPr>
          <p:spPr bwMode="auto">
            <a:xfrm>
              <a:off x="2676" y="2177"/>
              <a:ext cx="202" cy="231"/>
            </a:xfrm>
            <a:prstGeom prst="roundRect">
              <a:avLst>
                <a:gd name="adj" fmla="val 491"/>
              </a:avLst>
            </a:prstGeom>
            <a:solidFill>
              <a:srgbClr val="FFFFCC"/>
            </a:solidFill>
            <a:ln>
              <a:noFill/>
            </a:ln>
            <a:extLst>
              <a:ext uri="{91240B29-F687-4F45-9708-019B960494DF}">
                <a14:hiddenLine xmlns:a14="http://schemas.microsoft.com/office/drawing/2010/main" w="9525">
                  <a:solidFill>
                    <a:srgbClr val="333333"/>
                  </a:solidFill>
                  <a:round/>
                  <a:headEnd/>
                  <a:tailEnd/>
                </a14:hiddenLine>
              </a:ext>
            </a:extLst>
          </p:spPr>
          <p:txBody>
            <a:bodyPr wrap="none"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1800">
                  <a:solidFill>
                    <a:srgbClr val="333333"/>
                  </a:solidFill>
                  <a:effectLst>
                    <a:outerShdw blurRad="38100" dist="38100" dir="2700000" algn="tl">
                      <a:srgbClr val="000000"/>
                    </a:outerShdw>
                  </a:effectLst>
                  <a:latin typeface="Tahoma" panose="020B0604030504040204" pitchFamily="34" charset="0"/>
                </a:rPr>
                <a:t>A</a:t>
              </a:r>
            </a:p>
          </p:txBody>
        </p:sp>
      </p:grpSp>
      <p:sp>
        <p:nvSpPr>
          <p:cNvPr id="43043" name="AutoShape 35">
            <a:extLst>
              <a:ext uri="{FF2B5EF4-FFF2-40B4-BE49-F238E27FC236}">
                <a16:creationId xmlns:a16="http://schemas.microsoft.com/office/drawing/2014/main" id="{B4750B1B-FFE8-4259-9DD2-1908995D64E3}"/>
              </a:ext>
            </a:extLst>
          </p:cNvPr>
          <p:cNvSpPr>
            <a:spLocks noChangeArrowheads="1"/>
          </p:cNvSpPr>
          <p:nvPr/>
        </p:nvSpPr>
        <p:spPr bwMode="auto">
          <a:xfrm>
            <a:off x="414338" y="2605088"/>
            <a:ext cx="1357312" cy="457200"/>
          </a:xfrm>
          <a:prstGeom prst="roundRect">
            <a:avLst>
              <a:gd name="adj" fmla="val 34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3044" name="Text Box 36">
            <a:extLst>
              <a:ext uri="{FF2B5EF4-FFF2-40B4-BE49-F238E27FC236}">
                <a16:creationId xmlns:a16="http://schemas.microsoft.com/office/drawing/2014/main" id="{65967E2F-49A5-4AFF-B4CE-5A9F43C59281}"/>
              </a:ext>
            </a:extLst>
          </p:cNvPr>
          <p:cNvSpPr txBox="1">
            <a:spLocks noChangeArrowheads="1"/>
          </p:cNvSpPr>
          <p:nvPr/>
        </p:nvSpPr>
        <p:spPr bwMode="auto">
          <a:xfrm>
            <a:off x="488950" y="2649538"/>
            <a:ext cx="125888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90 volts</a:t>
            </a:r>
          </a:p>
        </p:txBody>
      </p:sp>
      <p:sp>
        <p:nvSpPr>
          <p:cNvPr id="43045" name="Text Box 37">
            <a:extLst>
              <a:ext uri="{FF2B5EF4-FFF2-40B4-BE49-F238E27FC236}">
                <a16:creationId xmlns:a16="http://schemas.microsoft.com/office/drawing/2014/main" id="{10B0B26C-784D-4484-A03D-7BF2611333FA}"/>
              </a:ext>
            </a:extLst>
          </p:cNvPr>
          <p:cNvSpPr txBox="1">
            <a:spLocks noChangeArrowheads="1"/>
          </p:cNvSpPr>
          <p:nvPr/>
        </p:nvSpPr>
        <p:spPr bwMode="auto">
          <a:xfrm>
            <a:off x="7045325" y="2784475"/>
            <a:ext cx="145415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 ohms</a:t>
            </a:r>
          </a:p>
        </p:txBody>
      </p:sp>
      <p:sp>
        <p:nvSpPr>
          <p:cNvPr id="43046" name="Text Box 38">
            <a:extLst>
              <a:ext uri="{FF2B5EF4-FFF2-40B4-BE49-F238E27FC236}">
                <a16:creationId xmlns:a16="http://schemas.microsoft.com/office/drawing/2014/main" id="{0D78A6E6-554F-4FE0-879D-2086748E3F07}"/>
              </a:ext>
            </a:extLst>
          </p:cNvPr>
          <p:cNvSpPr txBox="1">
            <a:spLocks noChangeArrowheads="1"/>
          </p:cNvSpPr>
          <p:nvPr/>
        </p:nvSpPr>
        <p:spPr bwMode="auto">
          <a:xfrm>
            <a:off x="2443163" y="4384675"/>
            <a:ext cx="45910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What is the value of the resistance in the circuit?</a:t>
            </a:r>
          </a:p>
        </p:txBody>
      </p:sp>
      <p:sp>
        <p:nvSpPr>
          <p:cNvPr id="43047" name="Text Box 39">
            <a:extLst>
              <a:ext uri="{FF2B5EF4-FFF2-40B4-BE49-F238E27FC236}">
                <a16:creationId xmlns:a16="http://schemas.microsoft.com/office/drawing/2014/main" id="{7DBAAB0E-069A-4180-B4DC-4FCE46EAD802}"/>
              </a:ext>
            </a:extLst>
          </p:cNvPr>
          <p:cNvSpPr txBox="1">
            <a:spLocks noChangeArrowheads="1"/>
          </p:cNvSpPr>
          <p:nvPr/>
        </p:nvSpPr>
        <p:spPr bwMode="auto">
          <a:xfrm>
            <a:off x="2466975" y="5654675"/>
            <a:ext cx="54340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600">
                <a:solidFill>
                  <a:srgbClr val="0000FF"/>
                </a:solidFill>
                <a:latin typeface="Tahoma" panose="020B0604030504040204" pitchFamily="34" charset="0"/>
              </a:rPr>
              <a:t>R = E / I = 90 / 3 = 30 ohms</a:t>
            </a:r>
          </a:p>
        </p:txBody>
      </p:sp>
      <p:sp>
        <p:nvSpPr>
          <p:cNvPr id="43048" name="Text Box 40">
            <a:extLst>
              <a:ext uri="{FF2B5EF4-FFF2-40B4-BE49-F238E27FC236}">
                <a16:creationId xmlns:a16="http://schemas.microsoft.com/office/drawing/2014/main" id="{4BDA62B7-32FA-45DC-876A-5E0B48121453}"/>
              </a:ext>
            </a:extLst>
          </p:cNvPr>
          <p:cNvSpPr txBox="1">
            <a:spLocks noChangeArrowheads="1"/>
          </p:cNvSpPr>
          <p:nvPr/>
        </p:nvSpPr>
        <p:spPr bwMode="auto">
          <a:xfrm>
            <a:off x="3492500" y="2784475"/>
            <a:ext cx="2100263"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3 amperes</a:t>
            </a:r>
          </a:p>
        </p:txBody>
      </p:sp>
      <p:grpSp>
        <p:nvGrpSpPr>
          <p:cNvPr id="43049" name="Group 41">
            <a:extLst>
              <a:ext uri="{FF2B5EF4-FFF2-40B4-BE49-F238E27FC236}">
                <a16:creationId xmlns:a16="http://schemas.microsoft.com/office/drawing/2014/main" id="{6C50A1C3-0D6C-48E0-9669-2ADAD9AA38BE}"/>
              </a:ext>
            </a:extLst>
          </p:cNvPr>
          <p:cNvGrpSpPr>
            <a:grpSpLocks/>
          </p:cNvGrpSpPr>
          <p:nvPr/>
        </p:nvGrpSpPr>
        <p:grpSpPr bwMode="auto">
          <a:xfrm>
            <a:off x="688975" y="5227638"/>
            <a:ext cx="1289050" cy="1208087"/>
            <a:chOff x="434" y="3293"/>
            <a:chExt cx="812" cy="761"/>
          </a:xfrm>
        </p:grpSpPr>
        <p:sp>
          <p:nvSpPr>
            <p:cNvPr id="43050" name="Oval 42">
              <a:extLst>
                <a:ext uri="{FF2B5EF4-FFF2-40B4-BE49-F238E27FC236}">
                  <a16:creationId xmlns:a16="http://schemas.microsoft.com/office/drawing/2014/main" id="{3ACDBF80-14DA-4D5D-AADC-F22592402C3F}"/>
                </a:ext>
              </a:extLst>
            </p:cNvPr>
            <p:cNvSpPr>
              <a:spLocks noChangeArrowheads="1"/>
            </p:cNvSpPr>
            <p:nvPr/>
          </p:nvSpPr>
          <p:spPr bwMode="auto">
            <a:xfrm>
              <a:off x="435" y="3317"/>
              <a:ext cx="797" cy="738"/>
            </a:xfrm>
            <a:prstGeom prst="ellipse">
              <a:avLst/>
            </a:prstGeom>
            <a:solidFill>
              <a:srgbClr val="FFFFCC"/>
            </a:solidFill>
            <a:ln w="50760">
              <a:solidFill>
                <a:srgbClr val="333333"/>
              </a:solidFill>
              <a:round/>
              <a:headEnd/>
              <a:tailEnd/>
            </a:ln>
          </p:spPr>
          <p:txBody>
            <a:bodyPr wrap="none" anchor="ctr"/>
            <a:lstStyle/>
            <a:p>
              <a:endParaRPr lang="en-US"/>
            </a:p>
          </p:txBody>
        </p:sp>
        <p:sp>
          <p:nvSpPr>
            <p:cNvPr id="43051" name="Line 43">
              <a:extLst>
                <a:ext uri="{FF2B5EF4-FFF2-40B4-BE49-F238E27FC236}">
                  <a16:creationId xmlns:a16="http://schemas.microsoft.com/office/drawing/2014/main" id="{9C70BD38-07DE-478A-AA4B-2B684C6E6114}"/>
                </a:ext>
              </a:extLst>
            </p:cNvPr>
            <p:cNvSpPr>
              <a:spLocks noChangeShapeType="1"/>
            </p:cNvSpPr>
            <p:nvPr/>
          </p:nvSpPr>
          <p:spPr bwMode="auto">
            <a:xfrm>
              <a:off x="434" y="3652"/>
              <a:ext cx="813" cy="1"/>
            </a:xfrm>
            <a:prstGeom prst="line">
              <a:avLst/>
            </a:prstGeom>
            <a:noFill/>
            <a:ln w="507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52" name="Line 44">
              <a:extLst>
                <a:ext uri="{FF2B5EF4-FFF2-40B4-BE49-F238E27FC236}">
                  <a16:creationId xmlns:a16="http://schemas.microsoft.com/office/drawing/2014/main" id="{5FD30F70-B07C-491E-9202-D684AAABFEAF}"/>
                </a:ext>
              </a:extLst>
            </p:cNvPr>
            <p:cNvSpPr>
              <a:spLocks noChangeShapeType="1"/>
            </p:cNvSpPr>
            <p:nvPr/>
          </p:nvSpPr>
          <p:spPr bwMode="auto">
            <a:xfrm>
              <a:off x="829" y="3652"/>
              <a:ext cx="1" cy="387"/>
            </a:xfrm>
            <a:prstGeom prst="line">
              <a:avLst/>
            </a:prstGeom>
            <a:noFill/>
            <a:ln w="507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53" name="Text Box 45">
              <a:extLst>
                <a:ext uri="{FF2B5EF4-FFF2-40B4-BE49-F238E27FC236}">
                  <a16:creationId xmlns:a16="http://schemas.microsoft.com/office/drawing/2014/main" id="{277C7437-556A-4819-9D4F-1877DA138303}"/>
                </a:ext>
              </a:extLst>
            </p:cNvPr>
            <p:cNvSpPr txBox="1">
              <a:spLocks noChangeArrowheads="1"/>
            </p:cNvSpPr>
            <p:nvPr/>
          </p:nvSpPr>
          <p:spPr bwMode="auto">
            <a:xfrm>
              <a:off x="716" y="3293"/>
              <a:ext cx="23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3200">
                  <a:solidFill>
                    <a:srgbClr val="333333"/>
                  </a:solidFill>
                  <a:latin typeface="Tahoma" panose="020B0604030504040204" pitchFamily="34" charset="0"/>
                </a:rPr>
                <a:t>E</a:t>
              </a:r>
            </a:p>
          </p:txBody>
        </p:sp>
        <p:sp>
          <p:nvSpPr>
            <p:cNvPr id="43054" name="Text Box 46">
              <a:extLst>
                <a:ext uri="{FF2B5EF4-FFF2-40B4-BE49-F238E27FC236}">
                  <a16:creationId xmlns:a16="http://schemas.microsoft.com/office/drawing/2014/main" id="{D58C1B70-3E1C-4B46-AFE9-F70FEB6D92F8}"/>
                </a:ext>
              </a:extLst>
            </p:cNvPr>
            <p:cNvSpPr txBox="1">
              <a:spLocks noChangeArrowheads="1"/>
            </p:cNvSpPr>
            <p:nvPr/>
          </p:nvSpPr>
          <p:spPr bwMode="auto">
            <a:xfrm>
              <a:off x="716" y="3293"/>
              <a:ext cx="23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3200">
                  <a:solidFill>
                    <a:srgbClr val="333333"/>
                  </a:solidFill>
                  <a:latin typeface="Tahoma" panose="020B0604030504040204" pitchFamily="34" charset="0"/>
                </a:rPr>
                <a:t>E</a:t>
              </a:r>
            </a:p>
          </p:txBody>
        </p:sp>
        <p:sp>
          <p:nvSpPr>
            <p:cNvPr id="43055" name="Text Box 47">
              <a:extLst>
                <a:ext uri="{FF2B5EF4-FFF2-40B4-BE49-F238E27FC236}">
                  <a16:creationId xmlns:a16="http://schemas.microsoft.com/office/drawing/2014/main" id="{8BA5CBE6-96F3-4EF5-963F-5332421F8FE4}"/>
                </a:ext>
              </a:extLst>
            </p:cNvPr>
            <p:cNvSpPr txBox="1">
              <a:spLocks noChangeArrowheads="1"/>
            </p:cNvSpPr>
            <p:nvPr/>
          </p:nvSpPr>
          <p:spPr bwMode="auto">
            <a:xfrm>
              <a:off x="531" y="3685"/>
              <a:ext cx="23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3200">
                  <a:solidFill>
                    <a:srgbClr val="333333"/>
                  </a:solidFill>
                  <a:latin typeface="Tahoma" panose="020B0604030504040204" pitchFamily="34" charset="0"/>
                </a:rPr>
                <a:t>I</a:t>
              </a:r>
            </a:p>
          </p:txBody>
        </p:sp>
        <p:sp>
          <p:nvSpPr>
            <p:cNvPr id="43056" name="Text Box 48">
              <a:extLst>
                <a:ext uri="{FF2B5EF4-FFF2-40B4-BE49-F238E27FC236}">
                  <a16:creationId xmlns:a16="http://schemas.microsoft.com/office/drawing/2014/main" id="{02A91C32-CAE7-4ABD-8600-580ADFE82771}"/>
                </a:ext>
              </a:extLst>
            </p:cNvPr>
            <p:cNvSpPr txBox="1">
              <a:spLocks noChangeArrowheads="1"/>
            </p:cNvSpPr>
            <p:nvPr/>
          </p:nvSpPr>
          <p:spPr bwMode="auto">
            <a:xfrm>
              <a:off x="878" y="3671"/>
              <a:ext cx="23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3200">
                  <a:solidFill>
                    <a:srgbClr val="333333"/>
                  </a:solidFill>
                  <a:latin typeface="Tahoma" panose="020B0604030504040204" pitchFamily="34" charset="0"/>
                </a:rPr>
                <a:t>R</a:t>
              </a:r>
            </a:p>
          </p:txBody>
        </p:sp>
      </p:grpSp>
      <p:sp>
        <p:nvSpPr>
          <p:cNvPr id="43057" name="Text Box 49">
            <a:extLst>
              <a:ext uri="{FF2B5EF4-FFF2-40B4-BE49-F238E27FC236}">
                <a16:creationId xmlns:a16="http://schemas.microsoft.com/office/drawing/2014/main" id="{0E1ED2EB-1EEE-498F-9F8F-D596F6B5938A}"/>
              </a:ext>
            </a:extLst>
          </p:cNvPr>
          <p:cNvSpPr txBox="1">
            <a:spLocks noChangeArrowheads="1"/>
          </p:cNvSpPr>
          <p:nvPr/>
        </p:nvSpPr>
        <p:spPr bwMode="auto">
          <a:xfrm>
            <a:off x="1770063" y="2016125"/>
            <a:ext cx="4032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sz="2800" b="1">
                <a:solidFill>
                  <a:srgbClr val="FF0000"/>
                </a:solidFill>
              </a:rPr>
              <a:t>+</a:t>
            </a:r>
          </a:p>
        </p:txBody>
      </p:sp>
      <p:sp>
        <p:nvSpPr>
          <p:cNvPr id="43058" name="Text Box 50">
            <a:extLst>
              <a:ext uri="{FF2B5EF4-FFF2-40B4-BE49-F238E27FC236}">
                <a16:creationId xmlns:a16="http://schemas.microsoft.com/office/drawing/2014/main" id="{006E1A4C-F042-4814-BFAF-22A254F81213}"/>
              </a:ext>
            </a:extLst>
          </p:cNvPr>
          <p:cNvSpPr txBox="1">
            <a:spLocks noChangeArrowheads="1"/>
          </p:cNvSpPr>
          <p:nvPr/>
        </p:nvSpPr>
        <p:spPr bwMode="auto">
          <a:xfrm>
            <a:off x="1819275" y="3235325"/>
            <a:ext cx="403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95000"/>
              </a:lnSpc>
              <a:buClr>
                <a:srgbClr val="FFFFCC"/>
              </a:buClr>
              <a:buSzPct val="100000"/>
              <a:buFont typeface="Times New Roman" panose="02020603050405020304" pitchFamily="18" charset="0"/>
              <a:buNone/>
            </a:pPr>
            <a:r>
              <a:rPr lang="en-GB" altLang="en-US" sz="3600" b="1">
                <a:solidFill>
                  <a:srgbClr val="333333"/>
                </a:solidFill>
              </a:rPr>
              <a:t>_</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43047"/>
                                        </p:tgtEl>
                                        <p:attrNameLst>
                                          <p:attrName>style.visibility</p:attrName>
                                        </p:attrNameLst>
                                      </p:cBhvr>
                                      <p:to>
                                        <p:strVal val="visible"/>
                                      </p:to>
                                    </p:set>
                                    <p:anim calcmode="lin" valueType="num">
                                      <p:cBhvr additive="base">
                                        <p:cTn id="7" dur="500"/>
                                        <p:tgtEl>
                                          <p:spTgt spid="43047"/>
                                        </p:tgtEl>
                                        <p:attrNameLst>
                                          <p:attrName>ppt_x</p:attrName>
                                        </p:attrNameLst>
                                      </p:cBhvr>
                                      <p:tavLst>
                                        <p:tav tm="0">
                                          <p:val>
                                            <p:strVal val="#ppt_x+#ppt_w*1.125000"/>
                                          </p:val>
                                        </p:tav>
                                        <p:tav tm="100000">
                                          <p:val>
                                            <p:strVal val="#ppt_x"/>
                                          </p:val>
                                        </p:tav>
                                      </p:tavLst>
                                    </p:anim>
                                    <p:animEffect transition="in" filter="wipe(left)">
                                      <p:cBhvr>
                                        <p:cTn id="8" dur="500"/>
                                        <p:tgtEl>
                                          <p:spTgt spid="430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47"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a:extLst>
              <a:ext uri="{FF2B5EF4-FFF2-40B4-BE49-F238E27FC236}">
                <a16:creationId xmlns:a16="http://schemas.microsoft.com/office/drawing/2014/main" id="{56785166-0B3C-4749-8B79-EB1733089959}"/>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i="0"/>
              <a:t>Decibel (dB)</a:t>
            </a:r>
          </a:p>
        </p:txBody>
      </p:sp>
      <p:sp>
        <p:nvSpPr>
          <p:cNvPr id="44034" name="Text Box 2">
            <a:extLst>
              <a:ext uri="{FF2B5EF4-FFF2-40B4-BE49-F238E27FC236}">
                <a16:creationId xmlns:a16="http://schemas.microsoft.com/office/drawing/2014/main" id="{119C198A-D079-44D3-8ABB-861C94F59CA8}"/>
              </a:ext>
            </a:extLst>
          </p:cNvPr>
          <p:cNvSpPr txBox="1">
            <a:spLocks noChangeArrowheads="1"/>
          </p:cNvSpPr>
          <p:nvPr/>
        </p:nvSpPr>
        <p:spPr bwMode="auto">
          <a:xfrm>
            <a:off x="928688" y="2003425"/>
            <a:ext cx="598328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The decibel is a comparison of power levels. It is defined as:</a:t>
            </a:r>
          </a:p>
        </p:txBody>
      </p:sp>
      <p:sp>
        <p:nvSpPr>
          <p:cNvPr id="44035" name="Text Box 3">
            <a:extLst>
              <a:ext uri="{FF2B5EF4-FFF2-40B4-BE49-F238E27FC236}">
                <a16:creationId xmlns:a16="http://schemas.microsoft.com/office/drawing/2014/main" id="{6361CA0C-13D4-4CB6-A83E-2849021ED3C6}"/>
              </a:ext>
            </a:extLst>
          </p:cNvPr>
          <p:cNvSpPr txBox="1">
            <a:spLocks noChangeArrowheads="1"/>
          </p:cNvSpPr>
          <p:nvPr/>
        </p:nvSpPr>
        <p:spPr bwMode="auto">
          <a:xfrm>
            <a:off x="2124075" y="2832100"/>
            <a:ext cx="252888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10 x log (P2/P1)</a:t>
            </a:r>
          </a:p>
        </p:txBody>
      </p:sp>
      <p:sp>
        <p:nvSpPr>
          <p:cNvPr id="44036" name="Text Box 4">
            <a:extLst>
              <a:ext uri="{FF2B5EF4-FFF2-40B4-BE49-F238E27FC236}">
                <a16:creationId xmlns:a16="http://schemas.microsoft.com/office/drawing/2014/main" id="{06A797F1-57AD-4CBD-ABC1-88C5976F32F4}"/>
              </a:ext>
            </a:extLst>
          </p:cNvPr>
          <p:cNvSpPr txBox="1">
            <a:spLocks noChangeArrowheads="1"/>
          </p:cNvSpPr>
          <p:nvPr/>
        </p:nvSpPr>
        <p:spPr bwMode="auto">
          <a:xfrm>
            <a:off x="1014413" y="3359150"/>
            <a:ext cx="543401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For example: P1 = 5 w and P2 = 10 w</a:t>
            </a:r>
          </a:p>
        </p:txBody>
      </p:sp>
      <p:sp>
        <p:nvSpPr>
          <p:cNvPr id="44037" name="Text Box 5">
            <a:extLst>
              <a:ext uri="{FF2B5EF4-FFF2-40B4-BE49-F238E27FC236}">
                <a16:creationId xmlns:a16="http://schemas.microsoft.com/office/drawing/2014/main" id="{A1C01D50-8654-48CD-8711-25D922EE90EC}"/>
              </a:ext>
            </a:extLst>
          </p:cNvPr>
          <p:cNvSpPr txBox="1">
            <a:spLocks noChangeArrowheads="1"/>
          </p:cNvSpPr>
          <p:nvPr/>
        </p:nvSpPr>
        <p:spPr bwMode="auto">
          <a:xfrm>
            <a:off x="1368425" y="3835400"/>
            <a:ext cx="34798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P2 / P1 = 10 / 5 = 2</a:t>
            </a:r>
          </a:p>
          <a:p>
            <a:pPr eaLnBrk="1" hangingPunct="1">
              <a:lnSpc>
                <a:spcPct val="106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log 2 = 0.3</a:t>
            </a:r>
          </a:p>
          <a:p>
            <a:pPr eaLnBrk="1" hangingPunct="1">
              <a:lnSpc>
                <a:spcPct val="106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10 x 0.3 = 3 dB</a:t>
            </a:r>
          </a:p>
        </p:txBody>
      </p:sp>
      <p:sp>
        <p:nvSpPr>
          <p:cNvPr id="44038" name="Text Box 6">
            <a:extLst>
              <a:ext uri="{FF2B5EF4-FFF2-40B4-BE49-F238E27FC236}">
                <a16:creationId xmlns:a16="http://schemas.microsoft.com/office/drawing/2014/main" id="{C07B08F8-E7BC-4017-A61C-109C944DD5DE}"/>
              </a:ext>
            </a:extLst>
          </p:cNvPr>
          <p:cNvSpPr txBox="1">
            <a:spLocks noChangeArrowheads="1"/>
          </p:cNvSpPr>
          <p:nvPr/>
        </p:nvSpPr>
        <p:spPr bwMode="auto">
          <a:xfrm>
            <a:off x="903288" y="5214938"/>
            <a:ext cx="7364412" cy="12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600" u="sng">
                <a:solidFill>
                  <a:srgbClr val="333333"/>
                </a:solidFill>
                <a:latin typeface="Tahoma" panose="020B0604030504040204" pitchFamily="34" charset="0"/>
              </a:rPr>
              <a:t>Just remember – Every 3 dB increase is the same as doubling the power and every 3 dB decrease is the same as halving the power.</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038"/>
                                        </p:tgtEl>
                                        <p:attrNameLst>
                                          <p:attrName>style.visibility</p:attrName>
                                        </p:attrNameLst>
                                      </p:cBhvr>
                                      <p:to>
                                        <p:strVal val="visible"/>
                                      </p:to>
                                    </p:set>
                                    <p:anim calcmode="lin" valueType="num">
                                      <p:cBhvr additive="base">
                                        <p:cTn id="7" dur="500" fill="hold"/>
                                        <p:tgtEl>
                                          <p:spTgt spid="44038"/>
                                        </p:tgtEl>
                                        <p:attrNameLst>
                                          <p:attrName>ppt_x</p:attrName>
                                        </p:attrNameLst>
                                      </p:cBhvr>
                                      <p:tavLst>
                                        <p:tav tm="0">
                                          <p:val>
                                            <p:strVal val="0-#ppt_w/2"/>
                                          </p:val>
                                        </p:tav>
                                        <p:tav tm="100000">
                                          <p:val>
                                            <p:strVal val="#ppt_x"/>
                                          </p:val>
                                        </p:tav>
                                      </p:tavLst>
                                    </p:anim>
                                    <p:anim calcmode="lin" valueType="num">
                                      <p:cBhvr additive="base">
                                        <p:cTn id="8" dur="500" fill="hold"/>
                                        <p:tgtEl>
                                          <p:spTgt spid="440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8"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a:extLst>
              <a:ext uri="{FF2B5EF4-FFF2-40B4-BE49-F238E27FC236}">
                <a16:creationId xmlns:a16="http://schemas.microsoft.com/office/drawing/2014/main" id="{22428B08-7367-4DFD-B277-F155034909E8}"/>
              </a:ext>
            </a:extLst>
          </p:cNvPr>
          <p:cNvSpPr>
            <a:spLocks noGrp="1" noChangeArrowheads="1"/>
          </p:cNvSpPr>
          <p:nvPr>
            <p:ph type="title" idx="4294967295"/>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Switches</a:t>
            </a:r>
          </a:p>
        </p:txBody>
      </p:sp>
      <p:grpSp>
        <p:nvGrpSpPr>
          <p:cNvPr id="45058" name="Group 2">
            <a:extLst>
              <a:ext uri="{FF2B5EF4-FFF2-40B4-BE49-F238E27FC236}">
                <a16:creationId xmlns:a16="http://schemas.microsoft.com/office/drawing/2014/main" id="{D3949D38-12D8-4B7C-8550-22DE07F43585}"/>
              </a:ext>
            </a:extLst>
          </p:cNvPr>
          <p:cNvGrpSpPr>
            <a:grpSpLocks/>
          </p:cNvGrpSpPr>
          <p:nvPr/>
        </p:nvGrpSpPr>
        <p:grpSpPr bwMode="auto">
          <a:xfrm>
            <a:off x="330200" y="1908175"/>
            <a:ext cx="3860800" cy="2214563"/>
            <a:chOff x="208" y="1202"/>
            <a:chExt cx="2432" cy="1395"/>
          </a:xfrm>
        </p:grpSpPr>
        <p:grpSp>
          <p:nvGrpSpPr>
            <p:cNvPr id="45059" name="Group 3">
              <a:extLst>
                <a:ext uri="{FF2B5EF4-FFF2-40B4-BE49-F238E27FC236}">
                  <a16:creationId xmlns:a16="http://schemas.microsoft.com/office/drawing/2014/main" id="{9D691B3C-CEAB-4873-BE4E-72CB65E14853}"/>
                </a:ext>
              </a:extLst>
            </p:cNvPr>
            <p:cNvGrpSpPr>
              <a:grpSpLocks/>
            </p:cNvGrpSpPr>
            <p:nvPr/>
          </p:nvGrpSpPr>
          <p:grpSpPr bwMode="auto">
            <a:xfrm>
              <a:off x="1822" y="1588"/>
              <a:ext cx="785" cy="110"/>
              <a:chOff x="1822" y="1588"/>
              <a:chExt cx="785" cy="110"/>
            </a:xfrm>
          </p:grpSpPr>
          <p:sp>
            <p:nvSpPr>
              <p:cNvPr id="45060" name="Oval 4">
                <a:extLst>
                  <a:ext uri="{FF2B5EF4-FFF2-40B4-BE49-F238E27FC236}">
                    <a16:creationId xmlns:a16="http://schemas.microsoft.com/office/drawing/2014/main" id="{52A8971A-F5F2-404E-B9D1-96C4F3D7B277}"/>
                  </a:ext>
                </a:extLst>
              </p:cNvPr>
              <p:cNvSpPr>
                <a:spLocks noChangeArrowheads="1"/>
              </p:cNvSpPr>
              <p:nvPr/>
            </p:nvSpPr>
            <p:spPr bwMode="auto">
              <a:xfrm>
                <a:off x="1822" y="1589"/>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61" name="Oval 5">
                <a:extLst>
                  <a:ext uri="{FF2B5EF4-FFF2-40B4-BE49-F238E27FC236}">
                    <a16:creationId xmlns:a16="http://schemas.microsoft.com/office/drawing/2014/main" id="{27FA21AB-FA17-4231-97EE-95831B284BA8}"/>
                  </a:ext>
                </a:extLst>
              </p:cNvPr>
              <p:cNvSpPr>
                <a:spLocks noChangeArrowheads="1"/>
              </p:cNvSpPr>
              <p:nvPr/>
            </p:nvSpPr>
            <p:spPr bwMode="auto">
              <a:xfrm>
                <a:off x="2506" y="1600"/>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45062" name="Group 6">
              <a:extLst>
                <a:ext uri="{FF2B5EF4-FFF2-40B4-BE49-F238E27FC236}">
                  <a16:creationId xmlns:a16="http://schemas.microsoft.com/office/drawing/2014/main" id="{64B71212-9921-4096-A9D8-DD446BFDF665}"/>
                </a:ext>
              </a:extLst>
            </p:cNvPr>
            <p:cNvGrpSpPr>
              <a:grpSpLocks/>
            </p:cNvGrpSpPr>
            <p:nvPr/>
          </p:nvGrpSpPr>
          <p:grpSpPr bwMode="auto">
            <a:xfrm>
              <a:off x="208" y="1202"/>
              <a:ext cx="2432" cy="1395"/>
              <a:chOff x="208" y="1202"/>
              <a:chExt cx="2432" cy="1395"/>
            </a:xfrm>
          </p:grpSpPr>
          <p:pic>
            <p:nvPicPr>
              <p:cNvPr id="45063" name="Picture 7">
                <a:extLst>
                  <a:ext uri="{FF2B5EF4-FFF2-40B4-BE49-F238E27FC236}">
                    <a16:creationId xmlns:a16="http://schemas.microsoft.com/office/drawing/2014/main" id="{71F8B3F8-EA5C-4CE0-A768-F36870291E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 y="1202"/>
                <a:ext cx="1373" cy="96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45064" name="Line 8">
                <a:extLst>
                  <a:ext uri="{FF2B5EF4-FFF2-40B4-BE49-F238E27FC236}">
                    <a16:creationId xmlns:a16="http://schemas.microsoft.com/office/drawing/2014/main" id="{503C4555-52E2-459F-8E7C-4EDA4BF98F21}"/>
                  </a:ext>
                </a:extLst>
              </p:cNvPr>
              <p:cNvSpPr>
                <a:spLocks noChangeShapeType="1"/>
              </p:cNvSpPr>
              <p:nvPr/>
            </p:nvSpPr>
            <p:spPr bwMode="auto">
              <a:xfrm flipV="1">
                <a:off x="1928" y="1462"/>
                <a:ext cx="712" cy="158"/>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65" name="Text Box 9">
                <a:extLst>
                  <a:ext uri="{FF2B5EF4-FFF2-40B4-BE49-F238E27FC236}">
                    <a16:creationId xmlns:a16="http://schemas.microsoft.com/office/drawing/2014/main" id="{73B03A38-8A83-42AD-A167-F8E61B9E199A}"/>
                  </a:ext>
                </a:extLst>
              </p:cNvPr>
              <p:cNvSpPr txBox="1">
                <a:spLocks noChangeArrowheads="1"/>
              </p:cNvSpPr>
              <p:nvPr/>
            </p:nvSpPr>
            <p:spPr bwMode="auto">
              <a:xfrm>
                <a:off x="208" y="2192"/>
                <a:ext cx="1516"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solidFill>
                      <a:srgbClr val="333333"/>
                    </a:solidFill>
                    <a:latin typeface="Tahoma" panose="020B0604030504040204" pitchFamily="34" charset="0"/>
                  </a:rPr>
                  <a:t>Single Pole Single Throw (SPST)</a:t>
                </a:r>
              </a:p>
            </p:txBody>
          </p:sp>
        </p:grpSp>
      </p:grpSp>
      <p:grpSp>
        <p:nvGrpSpPr>
          <p:cNvPr id="45066" name="Group 10">
            <a:extLst>
              <a:ext uri="{FF2B5EF4-FFF2-40B4-BE49-F238E27FC236}">
                <a16:creationId xmlns:a16="http://schemas.microsoft.com/office/drawing/2014/main" id="{63B457E8-FABD-48B0-976E-AAA075E85173}"/>
              </a:ext>
            </a:extLst>
          </p:cNvPr>
          <p:cNvGrpSpPr>
            <a:grpSpLocks/>
          </p:cNvGrpSpPr>
          <p:nvPr/>
        </p:nvGrpSpPr>
        <p:grpSpPr bwMode="auto">
          <a:xfrm>
            <a:off x="4670425" y="1825625"/>
            <a:ext cx="3973513" cy="2432050"/>
            <a:chOff x="2942" y="1150"/>
            <a:chExt cx="2503" cy="1532"/>
          </a:xfrm>
        </p:grpSpPr>
        <p:pic>
          <p:nvPicPr>
            <p:cNvPr id="45067" name="Picture 11">
              <a:extLst>
                <a:ext uri="{FF2B5EF4-FFF2-40B4-BE49-F238E27FC236}">
                  <a16:creationId xmlns:a16="http://schemas.microsoft.com/office/drawing/2014/main" id="{C77403BD-1991-449B-A31B-B1D187F82C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2" y="1150"/>
              <a:ext cx="1500" cy="1116"/>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grpSp>
          <p:nvGrpSpPr>
            <p:cNvPr id="45068" name="Group 12">
              <a:extLst>
                <a:ext uri="{FF2B5EF4-FFF2-40B4-BE49-F238E27FC236}">
                  <a16:creationId xmlns:a16="http://schemas.microsoft.com/office/drawing/2014/main" id="{71E8B637-2303-411F-966B-35F62D9AB2EA}"/>
                </a:ext>
              </a:extLst>
            </p:cNvPr>
            <p:cNvGrpSpPr>
              <a:grpSpLocks/>
            </p:cNvGrpSpPr>
            <p:nvPr/>
          </p:nvGrpSpPr>
          <p:grpSpPr bwMode="auto">
            <a:xfrm>
              <a:off x="4608" y="1312"/>
              <a:ext cx="837" cy="611"/>
              <a:chOff x="4608" y="1312"/>
              <a:chExt cx="837" cy="611"/>
            </a:xfrm>
          </p:grpSpPr>
          <p:sp>
            <p:nvSpPr>
              <p:cNvPr id="45069" name="Oval 13">
                <a:extLst>
                  <a:ext uri="{FF2B5EF4-FFF2-40B4-BE49-F238E27FC236}">
                    <a16:creationId xmlns:a16="http://schemas.microsoft.com/office/drawing/2014/main" id="{5CAB4B11-79F5-49C6-827D-962F9DF2AEF2}"/>
                  </a:ext>
                </a:extLst>
              </p:cNvPr>
              <p:cNvSpPr>
                <a:spLocks noChangeArrowheads="1"/>
              </p:cNvSpPr>
              <p:nvPr/>
            </p:nvSpPr>
            <p:spPr bwMode="auto">
              <a:xfrm>
                <a:off x="4628" y="1433"/>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70" name="Oval 14">
                <a:extLst>
                  <a:ext uri="{FF2B5EF4-FFF2-40B4-BE49-F238E27FC236}">
                    <a16:creationId xmlns:a16="http://schemas.microsoft.com/office/drawing/2014/main" id="{B14909E6-0E7F-4E39-9177-464FA5E7A828}"/>
                  </a:ext>
                </a:extLst>
              </p:cNvPr>
              <p:cNvSpPr>
                <a:spLocks noChangeArrowheads="1"/>
              </p:cNvSpPr>
              <p:nvPr/>
            </p:nvSpPr>
            <p:spPr bwMode="auto">
              <a:xfrm>
                <a:off x="5332" y="1433"/>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71" name="Line 15">
                <a:extLst>
                  <a:ext uri="{FF2B5EF4-FFF2-40B4-BE49-F238E27FC236}">
                    <a16:creationId xmlns:a16="http://schemas.microsoft.com/office/drawing/2014/main" id="{505CB2CA-48E6-464A-9865-044D98D5B029}"/>
                  </a:ext>
                </a:extLst>
              </p:cNvPr>
              <p:cNvSpPr>
                <a:spLocks noChangeShapeType="1"/>
              </p:cNvSpPr>
              <p:nvPr/>
            </p:nvSpPr>
            <p:spPr bwMode="auto">
              <a:xfrm flipV="1">
                <a:off x="4733" y="1311"/>
                <a:ext cx="712" cy="158"/>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72" name="Oval 16">
                <a:extLst>
                  <a:ext uri="{FF2B5EF4-FFF2-40B4-BE49-F238E27FC236}">
                    <a16:creationId xmlns:a16="http://schemas.microsoft.com/office/drawing/2014/main" id="{475258F7-739D-4657-89D4-0F5525E6CE3D}"/>
                  </a:ext>
                </a:extLst>
              </p:cNvPr>
              <p:cNvSpPr>
                <a:spLocks noChangeArrowheads="1"/>
              </p:cNvSpPr>
              <p:nvPr/>
            </p:nvSpPr>
            <p:spPr bwMode="auto">
              <a:xfrm>
                <a:off x="4608" y="1825"/>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73" name="Oval 17">
                <a:extLst>
                  <a:ext uri="{FF2B5EF4-FFF2-40B4-BE49-F238E27FC236}">
                    <a16:creationId xmlns:a16="http://schemas.microsoft.com/office/drawing/2014/main" id="{179EC2A3-129B-4F07-8D75-8809F7500C82}"/>
                  </a:ext>
                </a:extLst>
              </p:cNvPr>
              <p:cNvSpPr>
                <a:spLocks noChangeArrowheads="1"/>
              </p:cNvSpPr>
              <p:nvPr/>
            </p:nvSpPr>
            <p:spPr bwMode="auto">
              <a:xfrm>
                <a:off x="5312" y="1825"/>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74" name="Line 18">
                <a:extLst>
                  <a:ext uri="{FF2B5EF4-FFF2-40B4-BE49-F238E27FC236}">
                    <a16:creationId xmlns:a16="http://schemas.microsoft.com/office/drawing/2014/main" id="{6E7406D5-E9B3-4B2C-BF91-F7BD360B5266}"/>
                  </a:ext>
                </a:extLst>
              </p:cNvPr>
              <p:cNvSpPr>
                <a:spLocks noChangeShapeType="1"/>
              </p:cNvSpPr>
              <p:nvPr/>
            </p:nvSpPr>
            <p:spPr bwMode="auto">
              <a:xfrm flipV="1">
                <a:off x="4713" y="1703"/>
                <a:ext cx="712" cy="158"/>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75" name="Line 19">
                <a:extLst>
                  <a:ext uri="{FF2B5EF4-FFF2-40B4-BE49-F238E27FC236}">
                    <a16:creationId xmlns:a16="http://schemas.microsoft.com/office/drawing/2014/main" id="{AEE6E218-EA83-4358-9F40-343598C05216}"/>
                  </a:ext>
                </a:extLst>
              </p:cNvPr>
              <p:cNvSpPr>
                <a:spLocks noChangeShapeType="1"/>
              </p:cNvSpPr>
              <p:nvPr/>
            </p:nvSpPr>
            <p:spPr bwMode="auto">
              <a:xfrm>
                <a:off x="4969" y="1428"/>
                <a:ext cx="1" cy="380"/>
              </a:xfrm>
              <a:prstGeom prst="line">
                <a:avLst/>
              </a:prstGeom>
              <a:noFill/>
              <a:ln w="27360">
                <a:solidFill>
                  <a:srgbClr val="333333"/>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45076" name="Oval 20">
                <a:extLst>
                  <a:ext uri="{FF2B5EF4-FFF2-40B4-BE49-F238E27FC236}">
                    <a16:creationId xmlns:a16="http://schemas.microsoft.com/office/drawing/2014/main" id="{3071DFBA-F1A6-4450-B31A-827F6042C8FF}"/>
                  </a:ext>
                </a:extLst>
              </p:cNvPr>
              <p:cNvSpPr>
                <a:spLocks noChangeArrowheads="1"/>
              </p:cNvSpPr>
              <p:nvPr/>
            </p:nvSpPr>
            <p:spPr bwMode="auto">
              <a:xfrm>
                <a:off x="4628" y="1433"/>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77" name="Oval 21">
                <a:extLst>
                  <a:ext uri="{FF2B5EF4-FFF2-40B4-BE49-F238E27FC236}">
                    <a16:creationId xmlns:a16="http://schemas.microsoft.com/office/drawing/2014/main" id="{26D9A724-8129-4307-A7C7-0ED8984F1F89}"/>
                  </a:ext>
                </a:extLst>
              </p:cNvPr>
              <p:cNvSpPr>
                <a:spLocks noChangeArrowheads="1"/>
              </p:cNvSpPr>
              <p:nvPr/>
            </p:nvSpPr>
            <p:spPr bwMode="auto">
              <a:xfrm>
                <a:off x="5332" y="1433"/>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78" name="Line 22">
                <a:extLst>
                  <a:ext uri="{FF2B5EF4-FFF2-40B4-BE49-F238E27FC236}">
                    <a16:creationId xmlns:a16="http://schemas.microsoft.com/office/drawing/2014/main" id="{089153E6-42E9-4910-A8E2-DD19B7EFA07B}"/>
                  </a:ext>
                </a:extLst>
              </p:cNvPr>
              <p:cNvSpPr>
                <a:spLocks noChangeShapeType="1"/>
              </p:cNvSpPr>
              <p:nvPr/>
            </p:nvSpPr>
            <p:spPr bwMode="auto">
              <a:xfrm flipV="1">
                <a:off x="4734" y="1311"/>
                <a:ext cx="712" cy="158"/>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79" name="Oval 23">
                <a:extLst>
                  <a:ext uri="{FF2B5EF4-FFF2-40B4-BE49-F238E27FC236}">
                    <a16:creationId xmlns:a16="http://schemas.microsoft.com/office/drawing/2014/main" id="{A15E1633-5987-4093-982A-A98290E0C3E2}"/>
                  </a:ext>
                </a:extLst>
              </p:cNvPr>
              <p:cNvSpPr>
                <a:spLocks noChangeArrowheads="1"/>
              </p:cNvSpPr>
              <p:nvPr/>
            </p:nvSpPr>
            <p:spPr bwMode="auto">
              <a:xfrm>
                <a:off x="4608" y="1825"/>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80" name="Oval 24">
                <a:extLst>
                  <a:ext uri="{FF2B5EF4-FFF2-40B4-BE49-F238E27FC236}">
                    <a16:creationId xmlns:a16="http://schemas.microsoft.com/office/drawing/2014/main" id="{57720874-FBC0-43C9-AF04-4411887C36D7}"/>
                  </a:ext>
                </a:extLst>
              </p:cNvPr>
              <p:cNvSpPr>
                <a:spLocks noChangeArrowheads="1"/>
              </p:cNvSpPr>
              <p:nvPr/>
            </p:nvSpPr>
            <p:spPr bwMode="auto">
              <a:xfrm>
                <a:off x="5312" y="1825"/>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81" name="Line 25">
                <a:extLst>
                  <a:ext uri="{FF2B5EF4-FFF2-40B4-BE49-F238E27FC236}">
                    <a16:creationId xmlns:a16="http://schemas.microsoft.com/office/drawing/2014/main" id="{014E3FE3-A5B6-44D9-8E15-6641D9150C3A}"/>
                  </a:ext>
                </a:extLst>
              </p:cNvPr>
              <p:cNvSpPr>
                <a:spLocks noChangeShapeType="1"/>
              </p:cNvSpPr>
              <p:nvPr/>
            </p:nvSpPr>
            <p:spPr bwMode="auto">
              <a:xfrm flipV="1">
                <a:off x="4714" y="1703"/>
                <a:ext cx="712" cy="158"/>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82" name="Line 26">
                <a:extLst>
                  <a:ext uri="{FF2B5EF4-FFF2-40B4-BE49-F238E27FC236}">
                    <a16:creationId xmlns:a16="http://schemas.microsoft.com/office/drawing/2014/main" id="{58472373-F0F6-4E08-8EFD-D2C99EEA33FE}"/>
                  </a:ext>
                </a:extLst>
              </p:cNvPr>
              <p:cNvSpPr>
                <a:spLocks noChangeShapeType="1"/>
              </p:cNvSpPr>
              <p:nvPr/>
            </p:nvSpPr>
            <p:spPr bwMode="auto">
              <a:xfrm>
                <a:off x="4969" y="1428"/>
                <a:ext cx="1" cy="380"/>
              </a:xfrm>
              <a:prstGeom prst="line">
                <a:avLst/>
              </a:prstGeom>
              <a:noFill/>
              <a:ln w="27360">
                <a:solidFill>
                  <a:srgbClr val="333333"/>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45083" name="Oval 27">
                <a:extLst>
                  <a:ext uri="{FF2B5EF4-FFF2-40B4-BE49-F238E27FC236}">
                    <a16:creationId xmlns:a16="http://schemas.microsoft.com/office/drawing/2014/main" id="{298D7920-7D55-4758-8FB4-5B531D1BB791}"/>
                  </a:ext>
                </a:extLst>
              </p:cNvPr>
              <p:cNvSpPr>
                <a:spLocks noChangeArrowheads="1"/>
              </p:cNvSpPr>
              <p:nvPr/>
            </p:nvSpPr>
            <p:spPr bwMode="auto">
              <a:xfrm>
                <a:off x="4628" y="1433"/>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84" name="Oval 28">
                <a:extLst>
                  <a:ext uri="{FF2B5EF4-FFF2-40B4-BE49-F238E27FC236}">
                    <a16:creationId xmlns:a16="http://schemas.microsoft.com/office/drawing/2014/main" id="{73F414E6-E5EB-47DA-8613-14DA058C3CDC}"/>
                  </a:ext>
                </a:extLst>
              </p:cNvPr>
              <p:cNvSpPr>
                <a:spLocks noChangeArrowheads="1"/>
              </p:cNvSpPr>
              <p:nvPr/>
            </p:nvSpPr>
            <p:spPr bwMode="auto">
              <a:xfrm>
                <a:off x="5332" y="1433"/>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85" name="Line 29">
                <a:extLst>
                  <a:ext uri="{FF2B5EF4-FFF2-40B4-BE49-F238E27FC236}">
                    <a16:creationId xmlns:a16="http://schemas.microsoft.com/office/drawing/2014/main" id="{25F44D67-150D-4E9F-A5D9-C13CB9C33B87}"/>
                  </a:ext>
                </a:extLst>
              </p:cNvPr>
              <p:cNvSpPr>
                <a:spLocks noChangeShapeType="1"/>
              </p:cNvSpPr>
              <p:nvPr/>
            </p:nvSpPr>
            <p:spPr bwMode="auto">
              <a:xfrm flipV="1">
                <a:off x="4734" y="1311"/>
                <a:ext cx="712" cy="158"/>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86" name="Oval 30">
                <a:extLst>
                  <a:ext uri="{FF2B5EF4-FFF2-40B4-BE49-F238E27FC236}">
                    <a16:creationId xmlns:a16="http://schemas.microsoft.com/office/drawing/2014/main" id="{D6903568-ED9C-4F26-8744-685F41B14CD7}"/>
                  </a:ext>
                </a:extLst>
              </p:cNvPr>
              <p:cNvSpPr>
                <a:spLocks noChangeArrowheads="1"/>
              </p:cNvSpPr>
              <p:nvPr/>
            </p:nvSpPr>
            <p:spPr bwMode="auto">
              <a:xfrm>
                <a:off x="4608" y="1825"/>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87" name="Oval 31">
                <a:extLst>
                  <a:ext uri="{FF2B5EF4-FFF2-40B4-BE49-F238E27FC236}">
                    <a16:creationId xmlns:a16="http://schemas.microsoft.com/office/drawing/2014/main" id="{02E2481C-0EAA-48D4-ADF5-2024863A5060}"/>
                  </a:ext>
                </a:extLst>
              </p:cNvPr>
              <p:cNvSpPr>
                <a:spLocks noChangeArrowheads="1"/>
              </p:cNvSpPr>
              <p:nvPr/>
            </p:nvSpPr>
            <p:spPr bwMode="auto">
              <a:xfrm>
                <a:off x="5312" y="1825"/>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88" name="Line 32">
                <a:extLst>
                  <a:ext uri="{FF2B5EF4-FFF2-40B4-BE49-F238E27FC236}">
                    <a16:creationId xmlns:a16="http://schemas.microsoft.com/office/drawing/2014/main" id="{C02A4E93-7D5A-4A96-AC57-5C189FBE08DB}"/>
                  </a:ext>
                </a:extLst>
              </p:cNvPr>
              <p:cNvSpPr>
                <a:spLocks noChangeShapeType="1"/>
              </p:cNvSpPr>
              <p:nvPr/>
            </p:nvSpPr>
            <p:spPr bwMode="auto">
              <a:xfrm flipV="1">
                <a:off x="4714" y="1703"/>
                <a:ext cx="712" cy="158"/>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89" name="Line 33">
                <a:extLst>
                  <a:ext uri="{FF2B5EF4-FFF2-40B4-BE49-F238E27FC236}">
                    <a16:creationId xmlns:a16="http://schemas.microsoft.com/office/drawing/2014/main" id="{0D172BFE-7272-46AD-A643-2274237D5FD3}"/>
                  </a:ext>
                </a:extLst>
              </p:cNvPr>
              <p:cNvSpPr>
                <a:spLocks noChangeShapeType="1"/>
              </p:cNvSpPr>
              <p:nvPr/>
            </p:nvSpPr>
            <p:spPr bwMode="auto">
              <a:xfrm>
                <a:off x="4969" y="1428"/>
                <a:ext cx="1" cy="380"/>
              </a:xfrm>
              <a:prstGeom prst="line">
                <a:avLst/>
              </a:prstGeom>
              <a:noFill/>
              <a:ln w="27360">
                <a:solidFill>
                  <a:srgbClr val="333333"/>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5090" name="Text Box 34">
              <a:extLst>
                <a:ext uri="{FF2B5EF4-FFF2-40B4-BE49-F238E27FC236}">
                  <a16:creationId xmlns:a16="http://schemas.microsoft.com/office/drawing/2014/main" id="{7268DF4B-5C8B-4FB7-8E3E-76B147E9CABB}"/>
                </a:ext>
              </a:extLst>
            </p:cNvPr>
            <p:cNvSpPr txBox="1">
              <a:spLocks noChangeArrowheads="1"/>
            </p:cNvSpPr>
            <p:nvPr/>
          </p:nvSpPr>
          <p:spPr bwMode="auto">
            <a:xfrm>
              <a:off x="2954" y="2277"/>
              <a:ext cx="1516"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solidFill>
                    <a:srgbClr val="333333"/>
                  </a:solidFill>
                  <a:latin typeface="Tahoma" panose="020B0604030504040204" pitchFamily="34" charset="0"/>
                </a:rPr>
                <a:t>Double Pole Single Throw (DPST)</a:t>
              </a:r>
            </a:p>
          </p:txBody>
        </p:sp>
      </p:grpSp>
      <p:grpSp>
        <p:nvGrpSpPr>
          <p:cNvPr id="45091" name="Group 35">
            <a:extLst>
              <a:ext uri="{FF2B5EF4-FFF2-40B4-BE49-F238E27FC236}">
                <a16:creationId xmlns:a16="http://schemas.microsoft.com/office/drawing/2014/main" id="{A821ECBE-821E-4A8D-AED9-0C11B7072D87}"/>
              </a:ext>
            </a:extLst>
          </p:cNvPr>
          <p:cNvGrpSpPr>
            <a:grpSpLocks/>
          </p:cNvGrpSpPr>
          <p:nvPr/>
        </p:nvGrpSpPr>
        <p:grpSpPr bwMode="auto">
          <a:xfrm>
            <a:off x="341313" y="4379913"/>
            <a:ext cx="3744912" cy="2332037"/>
            <a:chOff x="215" y="2759"/>
            <a:chExt cx="2359" cy="1469"/>
          </a:xfrm>
        </p:grpSpPr>
        <p:pic>
          <p:nvPicPr>
            <p:cNvPr id="45092" name="Picture 36">
              <a:extLst>
                <a:ext uri="{FF2B5EF4-FFF2-40B4-BE49-F238E27FC236}">
                  <a16:creationId xmlns:a16="http://schemas.microsoft.com/office/drawing/2014/main" id="{AC7ACC49-AA05-4CC4-A10A-6AB1E1A347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 y="2759"/>
              <a:ext cx="1194" cy="10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grpSp>
          <p:nvGrpSpPr>
            <p:cNvPr id="45093" name="Group 37">
              <a:extLst>
                <a:ext uri="{FF2B5EF4-FFF2-40B4-BE49-F238E27FC236}">
                  <a16:creationId xmlns:a16="http://schemas.microsoft.com/office/drawing/2014/main" id="{DA4F8ADF-A2B6-4C3A-9EE9-F343C6739DEE}"/>
                </a:ext>
              </a:extLst>
            </p:cNvPr>
            <p:cNvGrpSpPr>
              <a:grpSpLocks/>
            </p:cNvGrpSpPr>
            <p:nvPr/>
          </p:nvGrpSpPr>
          <p:grpSpPr bwMode="auto">
            <a:xfrm>
              <a:off x="1757" y="3038"/>
              <a:ext cx="817" cy="458"/>
              <a:chOff x="1757" y="3038"/>
              <a:chExt cx="817" cy="458"/>
            </a:xfrm>
          </p:grpSpPr>
          <p:sp>
            <p:nvSpPr>
              <p:cNvPr id="45094" name="Oval 38">
                <a:extLst>
                  <a:ext uri="{FF2B5EF4-FFF2-40B4-BE49-F238E27FC236}">
                    <a16:creationId xmlns:a16="http://schemas.microsoft.com/office/drawing/2014/main" id="{8D3173B5-3828-439E-8571-D158FAF0B5D8}"/>
                  </a:ext>
                </a:extLst>
              </p:cNvPr>
              <p:cNvSpPr>
                <a:spLocks noChangeArrowheads="1"/>
              </p:cNvSpPr>
              <p:nvPr/>
            </p:nvSpPr>
            <p:spPr bwMode="auto">
              <a:xfrm>
                <a:off x="1757" y="3270"/>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95" name="Oval 39">
                <a:extLst>
                  <a:ext uri="{FF2B5EF4-FFF2-40B4-BE49-F238E27FC236}">
                    <a16:creationId xmlns:a16="http://schemas.microsoft.com/office/drawing/2014/main" id="{D5D6C699-A3CE-4B55-8E8F-83A327647505}"/>
                  </a:ext>
                </a:extLst>
              </p:cNvPr>
              <p:cNvSpPr>
                <a:spLocks noChangeArrowheads="1"/>
              </p:cNvSpPr>
              <p:nvPr/>
            </p:nvSpPr>
            <p:spPr bwMode="auto">
              <a:xfrm>
                <a:off x="2421" y="3038"/>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96" name="Oval 40">
                <a:extLst>
                  <a:ext uri="{FF2B5EF4-FFF2-40B4-BE49-F238E27FC236}">
                    <a16:creationId xmlns:a16="http://schemas.microsoft.com/office/drawing/2014/main" id="{3D9FCE4A-3084-48B2-BA46-BCF3D8B7CD3F}"/>
                  </a:ext>
                </a:extLst>
              </p:cNvPr>
              <p:cNvSpPr>
                <a:spLocks noChangeArrowheads="1"/>
              </p:cNvSpPr>
              <p:nvPr/>
            </p:nvSpPr>
            <p:spPr bwMode="auto">
              <a:xfrm>
                <a:off x="2409" y="3398"/>
                <a:ext cx="102" cy="99"/>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97" name="Line 41">
                <a:extLst>
                  <a:ext uri="{FF2B5EF4-FFF2-40B4-BE49-F238E27FC236}">
                    <a16:creationId xmlns:a16="http://schemas.microsoft.com/office/drawing/2014/main" id="{C77B4377-8125-4B3C-B826-839632467DFD}"/>
                  </a:ext>
                </a:extLst>
              </p:cNvPr>
              <p:cNvSpPr>
                <a:spLocks noChangeShapeType="1"/>
              </p:cNvSpPr>
              <p:nvPr/>
            </p:nvSpPr>
            <p:spPr bwMode="auto">
              <a:xfrm flipV="1">
                <a:off x="1863" y="3143"/>
                <a:ext cx="712" cy="158"/>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5098" name="Text Box 42">
              <a:extLst>
                <a:ext uri="{FF2B5EF4-FFF2-40B4-BE49-F238E27FC236}">
                  <a16:creationId xmlns:a16="http://schemas.microsoft.com/office/drawing/2014/main" id="{95C46EC8-4777-4CF9-98CC-7DEB2CFBF05D}"/>
                </a:ext>
              </a:extLst>
            </p:cNvPr>
            <p:cNvSpPr txBox="1">
              <a:spLocks noChangeArrowheads="1"/>
            </p:cNvSpPr>
            <p:nvPr/>
          </p:nvSpPr>
          <p:spPr bwMode="auto">
            <a:xfrm>
              <a:off x="215" y="3823"/>
              <a:ext cx="1516"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solidFill>
                    <a:srgbClr val="333333"/>
                  </a:solidFill>
                  <a:latin typeface="Tahoma" panose="020B0604030504040204" pitchFamily="34" charset="0"/>
                </a:rPr>
                <a:t>Single Pole Double Throw (SPDT)</a:t>
              </a:r>
            </a:p>
          </p:txBody>
        </p:sp>
      </p:grpSp>
      <p:grpSp>
        <p:nvGrpSpPr>
          <p:cNvPr id="45099" name="Group 43">
            <a:extLst>
              <a:ext uri="{FF2B5EF4-FFF2-40B4-BE49-F238E27FC236}">
                <a16:creationId xmlns:a16="http://schemas.microsoft.com/office/drawing/2014/main" id="{DBF3E23C-1FFC-4343-BD51-14B59A308A53}"/>
              </a:ext>
            </a:extLst>
          </p:cNvPr>
          <p:cNvGrpSpPr>
            <a:grpSpLocks/>
          </p:cNvGrpSpPr>
          <p:nvPr/>
        </p:nvGrpSpPr>
        <p:grpSpPr bwMode="auto">
          <a:xfrm>
            <a:off x="4652963" y="4438650"/>
            <a:ext cx="4000500" cy="2298700"/>
            <a:chOff x="2931" y="2796"/>
            <a:chExt cx="2520" cy="1448"/>
          </a:xfrm>
        </p:grpSpPr>
        <p:pic>
          <p:nvPicPr>
            <p:cNvPr id="45100" name="Picture 44">
              <a:extLst>
                <a:ext uri="{FF2B5EF4-FFF2-40B4-BE49-F238E27FC236}">
                  <a16:creationId xmlns:a16="http://schemas.microsoft.com/office/drawing/2014/main" id="{2CBB7524-D437-4972-8958-EACEBC2422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50" y="2796"/>
              <a:ext cx="1500" cy="102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grpSp>
          <p:nvGrpSpPr>
            <p:cNvPr id="45101" name="Group 45">
              <a:extLst>
                <a:ext uri="{FF2B5EF4-FFF2-40B4-BE49-F238E27FC236}">
                  <a16:creationId xmlns:a16="http://schemas.microsoft.com/office/drawing/2014/main" id="{CB7ADF6D-F2D0-4EAA-8D22-5421D0C568EA}"/>
                </a:ext>
              </a:extLst>
            </p:cNvPr>
            <p:cNvGrpSpPr>
              <a:grpSpLocks/>
            </p:cNvGrpSpPr>
            <p:nvPr/>
          </p:nvGrpSpPr>
          <p:grpSpPr bwMode="auto">
            <a:xfrm>
              <a:off x="4602" y="2862"/>
              <a:ext cx="848" cy="760"/>
              <a:chOff x="4602" y="2862"/>
              <a:chExt cx="848" cy="760"/>
            </a:xfrm>
          </p:grpSpPr>
          <p:sp>
            <p:nvSpPr>
              <p:cNvPr id="45102" name="Oval 46">
                <a:extLst>
                  <a:ext uri="{FF2B5EF4-FFF2-40B4-BE49-F238E27FC236}">
                    <a16:creationId xmlns:a16="http://schemas.microsoft.com/office/drawing/2014/main" id="{4D1AC337-28EA-4BD4-820C-2F871D458290}"/>
                  </a:ext>
                </a:extLst>
              </p:cNvPr>
              <p:cNvSpPr>
                <a:spLocks noChangeArrowheads="1"/>
              </p:cNvSpPr>
              <p:nvPr/>
            </p:nvSpPr>
            <p:spPr bwMode="auto">
              <a:xfrm>
                <a:off x="4623" y="3089"/>
                <a:ext cx="104" cy="100"/>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103" name="Oval 47">
                <a:extLst>
                  <a:ext uri="{FF2B5EF4-FFF2-40B4-BE49-F238E27FC236}">
                    <a16:creationId xmlns:a16="http://schemas.microsoft.com/office/drawing/2014/main" id="{75724369-F7F1-497C-AFF4-A4BE143A11C2}"/>
                  </a:ext>
                </a:extLst>
              </p:cNvPr>
              <p:cNvSpPr>
                <a:spLocks noChangeArrowheads="1"/>
              </p:cNvSpPr>
              <p:nvPr/>
            </p:nvSpPr>
            <p:spPr bwMode="auto">
              <a:xfrm>
                <a:off x="5322" y="3105"/>
                <a:ext cx="104" cy="100"/>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104" name="Line 48">
                <a:extLst>
                  <a:ext uri="{FF2B5EF4-FFF2-40B4-BE49-F238E27FC236}">
                    <a16:creationId xmlns:a16="http://schemas.microsoft.com/office/drawing/2014/main" id="{DE2A13CF-68CB-4F8B-8DB5-5890B37C678E}"/>
                  </a:ext>
                </a:extLst>
              </p:cNvPr>
              <p:cNvSpPr>
                <a:spLocks noChangeShapeType="1"/>
              </p:cNvSpPr>
              <p:nvPr/>
            </p:nvSpPr>
            <p:spPr bwMode="auto">
              <a:xfrm flipV="1">
                <a:off x="4730" y="2965"/>
                <a:ext cx="722" cy="160"/>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05" name="Oval 49">
                <a:extLst>
                  <a:ext uri="{FF2B5EF4-FFF2-40B4-BE49-F238E27FC236}">
                    <a16:creationId xmlns:a16="http://schemas.microsoft.com/office/drawing/2014/main" id="{E2FB1E73-2F69-4854-8537-604048A6A6B0}"/>
                  </a:ext>
                </a:extLst>
              </p:cNvPr>
              <p:cNvSpPr>
                <a:spLocks noChangeArrowheads="1"/>
              </p:cNvSpPr>
              <p:nvPr/>
            </p:nvSpPr>
            <p:spPr bwMode="auto">
              <a:xfrm>
                <a:off x="4602" y="3486"/>
                <a:ext cx="103" cy="100"/>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106" name="Oval 50">
                <a:extLst>
                  <a:ext uri="{FF2B5EF4-FFF2-40B4-BE49-F238E27FC236}">
                    <a16:creationId xmlns:a16="http://schemas.microsoft.com/office/drawing/2014/main" id="{ECDD946B-2992-4262-984D-4E1C8006765E}"/>
                  </a:ext>
                </a:extLst>
              </p:cNvPr>
              <p:cNvSpPr>
                <a:spLocks noChangeArrowheads="1"/>
              </p:cNvSpPr>
              <p:nvPr/>
            </p:nvSpPr>
            <p:spPr bwMode="auto">
              <a:xfrm>
                <a:off x="5322" y="3523"/>
                <a:ext cx="104" cy="100"/>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107" name="Line 51">
                <a:extLst>
                  <a:ext uri="{FF2B5EF4-FFF2-40B4-BE49-F238E27FC236}">
                    <a16:creationId xmlns:a16="http://schemas.microsoft.com/office/drawing/2014/main" id="{B38C4358-4695-4762-9CCB-2D5C91B56C3E}"/>
                  </a:ext>
                </a:extLst>
              </p:cNvPr>
              <p:cNvSpPr>
                <a:spLocks noChangeShapeType="1"/>
              </p:cNvSpPr>
              <p:nvPr/>
            </p:nvSpPr>
            <p:spPr bwMode="auto">
              <a:xfrm flipV="1">
                <a:off x="4709" y="3363"/>
                <a:ext cx="722" cy="160"/>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08" name="Line 52">
                <a:extLst>
                  <a:ext uri="{FF2B5EF4-FFF2-40B4-BE49-F238E27FC236}">
                    <a16:creationId xmlns:a16="http://schemas.microsoft.com/office/drawing/2014/main" id="{087F86A1-578A-4F8B-980E-4B981C7AEE13}"/>
                  </a:ext>
                </a:extLst>
              </p:cNvPr>
              <p:cNvSpPr>
                <a:spLocks noChangeShapeType="1"/>
              </p:cNvSpPr>
              <p:nvPr/>
            </p:nvSpPr>
            <p:spPr bwMode="auto">
              <a:xfrm>
                <a:off x="4969" y="3084"/>
                <a:ext cx="1" cy="385"/>
              </a:xfrm>
              <a:prstGeom prst="line">
                <a:avLst/>
              </a:prstGeom>
              <a:noFill/>
              <a:ln w="27360">
                <a:solidFill>
                  <a:srgbClr val="333333"/>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45109" name="Oval 53">
                <a:extLst>
                  <a:ext uri="{FF2B5EF4-FFF2-40B4-BE49-F238E27FC236}">
                    <a16:creationId xmlns:a16="http://schemas.microsoft.com/office/drawing/2014/main" id="{F7274574-0831-4C4C-A6AF-8B92DE06297D}"/>
                  </a:ext>
                </a:extLst>
              </p:cNvPr>
              <p:cNvSpPr>
                <a:spLocks noChangeArrowheads="1"/>
              </p:cNvSpPr>
              <p:nvPr/>
            </p:nvSpPr>
            <p:spPr bwMode="auto">
              <a:xfrm>
                <a:off x="4623" y="3089"/>
                <a:ext cx="103" cy="100"/>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110" name="Line 54">
                <a:extLst>
                  <a:ext uri="{FF2B5EF4-FFF2-40B4-BE49-F238E27FC236}">
                    <a16:creationId xmlns:a16="http://schemas.microsoft.com/office/drawing/2014/main" id="{CFFEF66F-B9C2-42A3-9EEC-4DA26015BF34}"/>
                  </a:ext>
                </a:extLst>
              </p:cNvPr>
              <p:cNvSpPr>
                <a:spLocks noChangeShapeType="1"/>
              </p:cNvSpPr>
              <p:nvPr/>
            </p:nvSpPr>
            <p:spPr bwMode="auto">
              <a:xfrm flipV="1">
                <a:off x="4730" y="2965"/>
                <a:ext cx="722" cy="160"/>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11" name="Oval 55">
                <a:extLst>
                  <a:ext uri="{FF2B5EF4-FFF2-40B4-BE49-F238E27FC236}">
                    <a16:creationId xmlns:a16="http://schemas.microsoft.com/office/drawing/2014/main" id="{3292828D-85E2-484E-A253-9D624FF215D0}"/>
                  </a:ext>
                </a:extLst>
              </p:cNvPr>
              <p:cNvSpPr>
                <a:spLocks noChangeArrowheads="1"/>
              </p:cNvSpPr>
              <p:nvPr/>
            </p:nvSpPr>
            <p:spPr bwMode="auto">
              <a:xfrm>
                <a:off x="4602" y="3486"/>
                <a:ext cx="104" cy="100"/>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112" name="Line 56">
                <a:extLst>
                  <a:ext uri="{FF2B5EF4-FFF2-40B4-BE49-F238E27FC236}">
                    <a16:creationId xmlns:a16="http://schemas.microsoft.com/office/drawing/2014/main" id="{0D26DA63-8017-43B1-93DB-6B2867389E09}"/>
                  </a:ext>
                </a:extLst>
              </p:cNvPr>
              <p:cNvSpPr>
                <a:spLocks noChangeShapeType="1"/>
              </p:cNvSpPr>
              <p:nvPr/>
            </p:nvSpPr>
            <p:spPr bwMode="auto">
              <a:xfrm flipV="1">
                <a:off x="4710" y="3363"/>
                <a:ext cx="722" cy="160"/>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13" name="Line 57">
                <a:extLst>
                  <a:ext uri="{FF2B5EF4-FFF2-40B4-BE49-F238E27FC236}">
                    <a16:creationId xmlns:a16="http://schemas.microsoft.com/office/drawing/2014/main" id="{FEDB069F-5AB2-4066-BD91-23964A0EC49A}"/>
                  </a:ext>
                </a:extLst>
              </p:cNvPr>
              <p:cNvSpPr>
                <a:spLocks noChangeShapeType="1"/>
              </p:cNvSpPr>
              <p:nvPr/>
            </p:nvSpPr>
            <p:spPr bwMode="auto">
              <a:xfrm>
                <a:off x="4969" y="3084"/>
                <a:ext cx="1" cy="385"/>
              </a:xfrm>
              <a:prstGeom prst="line">
                <a:avLst/>
              </a:prstGeom>
              <a:noFill/>
              <a:ln w="27360">
                <a:solidFill>
                  <a:srgbClr val="333333"/>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45114" name="Oval 58">
                <a:extLst>
                  <a:ext uri="{FF2B5EF4-FFF2-40B4-BE49-F238E27FC236}">
                    <a16:creationId xmlns:a16="http://schemas.microsoft.com/office/drawing/2014/main" id="{04E79109-535A-46B0-B143-4610DD6048E5}"/>
                  </a:ext>
                </a:extLst>
              </p:cNvPr>
              <p:cNvSpPr>
                <a:spLocks noChangeArrowheads="1"/>
              </p:cNvSpPr>
              <p:nvPr/>
            </p:nvSpPr>
            <p:spPr bwMode="auto">
              <a:xfrm>
                <a:off x="4623" y="3089"/>
                <a:ext cx="103" cy="100"/>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115" name="Oval 59">
                <a:extLst>
                  <a:ext uri="{FF2B5EF4-FFF2-40B4-BE49-F238E27FC236}">
                    <a16:creationId xmlns:a16="http://schemas.microsoft.com/office/drawing/2014/main" id="{CD3E5887-34C4-4186-AE76-694A3B935524}"/>
                  </a:ext>
                </a:extLst>
              </p:cNvPr>
              <p:cNvSpPr>
                <a:spLocks noChangeArrowheads="1"/>
              </p:cNvSpPr>
              <p:nvPr/>
            </p:nvSpPr>
            <p:spPr bwMode="auto">
              <a:xfrm>
                <a:off x="5322" y="2862"/>
                <a:ext cx="104" cy="108"/>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116" name="Line 60">
                <a:extLst>
                  <a:ext uri="{FF2B5EF4-FFF2-40B4-BE49-F238E27FC236}">
                    <a16:creationId xmlns:a16="http://schemas.microsoft.com/office/drawing/2014/main" id="{44049B54-0FF9-49B2-A709-2192AAF664EC}"/>
                  </a:ext>
                </a:extLst>
              </p:cNvPr>
              <p:cNvSpPr>
                <a:spLocks noChangeShapeType="1"/>
              </p:cNvSpPr>
              <p:nvPr/>
            </p:nvSpPr>
            <p:spPr bwMode="auto">
              <a:xfrm flipV="1">
                <a:off x="4730" y="2965"/>
                <a:ext cx="722" cy="160"/>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17" name="Oval 61">
                <a:extLst>
                  <a:ext uri="{FF2B5EF4-FFF2-40B4-BE49-F238E27FC236}">
                    <a16:creationId xmlns:a16="http://schemas.microsoft.com/office/drawing/2014/main" id="{2D50979D-DEDB-4D22-9457-A3F548AC4A60}"/>
                  </a:ext>
                </a:extLst>
              </p:cNvPr>
              <p:cNvSpPr>
                <a:spLocks noChangeArrowheads="1"/>
              </p:cNvSpPr>
              <p:nvPr/>
            </p:nvSpPr>
            <p:spPr bwMode="auto">
              <a:xfrm>
                <a:off x="4602" y="3486"/>
                <a:ext cx="104" cy="100"/>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118" name="Oval 62">
                <a:extLst>
                  <a:ext uri="{FF2B5EF4-FFF2-40B4-BE49-F238E27FC236}">
                    <a16:creationId xmlns:a16="http://schemas.microsoft.com/office/drawing/2014/main" id="{F34C1AD5-DAFB-429F-8579-925FFBFA28BD}"/>
                  </a:ext>
                </a:extLst>
              </p:cNvPr>
              <p:cNvSpPr>
                <a:spLocks noChangeArrowheads="1"/>
              </p:cNvSpPr>
              <p:nvPr/>
            </p:nvSpPr>
            <p:spPr bwMode="auto">
              <a:xfrm>
                <a:off x="5322" y="3268"/>
                <a:ext cx="104" cy="100"/>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119" name="Line 63">
                <a:extLst>
                  <a:ext uri="{FF2B5EF4-FFF2-40B4-BE49-F238E27FC236}">
                    <a16:creationId xmlns:a16="http://schemas.microsoft.com/office/drawing/2014/main" id="{C8CFA52E-C22F-4BF6-8924-6A72FBA9E6D4}"/>
                  </a:ext>
                </a:extLst>
              </p:cNvPr>
              <p:cNvSpPr>
                <a:spLocks noChangeShapeType="1"/>
              </p:cNvSpPr>
              <p:nvPr/>
            </p:nvSpPr>
            <p:spPr bwMode="auto">
              <a:xfrm flipV="1">
                <a:off x="4710" y="3363"/>
                <a:ext cx="722" cy="160"/>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20" name="Line 64">
                <a:extLst>
                  <a:ext uri="{FF2B5EF4-FFF2-40B4-BE49-F238E27FC236}">
                    <a16:creationId xmlns:a16="http://schemas.microsoft.com/office/drawing/2014/main" id="{8CBB14E1-D74F-4183-A49B-30083678267A}"/>
                  </a:ext>
                </a:extLst>
              </p:cNvPr>
              <p:cNvSpPr>
                <a:spLocks noChangeShapeType="1"/>
              </p:cNvSpPr>
              <p:nvPr/>
            </p:nvSpPr>
            <p:spPr bwMode="auto">
              <a:xfrm>
                <a:off x="4969" y="3084"/>
                <a:ext cx="1" cy="385"/>
              </a:xfrm>
              <a:prstGeom prst="line">
                <a:avLst/>
              </a:prstGeom>
              <a:noFill/>
              <a:ln w="27360">
                <a:solidFill>
                  <a:srgbClr val="333333"/>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5121" name="Text Box 65">
              <a:extLst>
                <a:ext uri="{FF2B5EF4-FFF2-40B4-BE49-F238E27FC236}">
                  <a16:creationId xmlns:a16="http://schemas.microsoft.com/office/drawing/2014/main" id="{DC8A5DDE-1A1C-4154-8D96-B0DA171CBDAA}"/>
                </a:ext>
              </a:extLst>
            </p:cNvPr>
            <p:cNvSpPr txBox="1">
              <a:spLocks noChangeArrowheads="1"/>
            </p:cNvSpPr>
            <p:nvPr/>
          </p:nvSpPr>
          <p:spPr bwMode="auto">
            <a:xfrm>
              <a:off x="2931" y="3838"/>
              <a:ext cx="1516"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000">
                  <a:solidFill>
                    <a:srgbClr val="333333"/>
                  </a:solidFill>
                  <a:latin typeface="Tahoma" panose="020B0604030504040204" pitchFamily="34" charset="0"/>
                </a:rPr>
                <a:t>Double Pole Double Throw (DPDT)</a:t>
              </a:r>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box(out)">
                                      <p:cBhvr>
                                        <p:cTn id="7" dur="500"/>
                                        <p:tgtEl>
                                          <p:spTgt spid="450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5091"/>
                                        </p:tgtEl>
                                        <p:attrNameLst>
                                          <p:attrName>style.visibility</p:attrName>
                                        </p:attrNameLst>
                                      </p:cBhvr>
                                      <p:to>
                                        <p:strVal val="visible"/>
                                      </p:to>
                                    </p:set>
                                    <p:animEffect transition="in" filter="box(out)">
                                      <p:cBhvr>
                                        <p:cTn id="12" dur="500"/>
                                        <p:tgtEl>
                                          <p:spTgt spid="4509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5066"/>
                                        </p:tgtEl>
                                        <p:attrNameLst>
                                          <p:attrName>style.visibility</p:attrName>
                                        </p:attrNameLst>
                                      </p:cBhvr>
                                      <p:to>
                                        <p:strVal val="visible"/>
                                      </p:to>
                                    </p:set>
                                    <p:animEffect transition="in" filter="box(out)">
                                      <p:cBhvr>
                                        <p:cTn id="17" dur="500"/>
                                        <p:tgtEl>
                                          <p:spTgt spid="4506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5099"/>
                                        </p:tgtEl>
                                        <p:attrNameLst>
                                          <p:attrName>style.visibility</p:attrName>
                                        </p:attrNameLst>
                                      </p:cBhvr>
                                      <p:to>
                                        <p:strVal val="visible"/>
                                      </p:to>
                                    </p:set>
                                    <p:animEffect transition="in" filter="box(out)">
                                      <p:cBhvr>
                                        <p:cTn id="22" dur="500"/>
                                        <p:tgtEl>
                                          <p:spTgt spid="45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a:extLst>
              <a:ext uri="{FF2B5EF4-FFF2-40B4-BE49-F238E27FC236}">
                <a16:creationId xmlns:a16="http://schemas.microsoft.com/office/drawing/2014/main" id="{55C53548-548E-4E71-A931-1C4F58705905}"/>
              </a:ext>
            </a:extLst>
          </p:cNvPr>
          <p:cNvSpPr>
            <a:spLocks noGrp="1" noChangeArrowheads="1"/>
          </p:cNvSpPr>
          <p:nvPr>
            <p:ph type="title" idx="4294967295"/>
          </p:nvPr>
        </p:nvSpPr>
        <p:spPr>
          <a:xfrm>
            <a:off x="182563" y="930275"/>
            <a:ext cx="7835900" cy="890588"/>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i="0"/>
              <a:t>Diodes</a:t>
            </a:r>
          </a:p>
        </p:txBody>
      </p:sp>
      <p:grpSp>
        <p:nvGrpSpPr>
          <p:cNvPr id="46082" name="Group 2">
            <a:extLst>
              <a:ext uri="{FF2B5EF4-FFF2-40B4-BE49-F238E27FC236}">
                <a16:creationId xmlns:a16="http://schemas.microsoft.com/office/drawing/2014/main" id="{5C3E64A0-D54D-4EE4-98A9-F1307036E18E}"/>
              </a:ext>
            </a:extLst>
          </p:cNvPr>
          <p:cNvGrpSpPr>
            <a:grpSpLocks/>
          </p:cNvGrpSpPr>
          <p:nvPr/>
        </p:nvGrpSpPr>
        <p:grpSpPr bwMode="auto">
          <a:xfrm>
            <a:off x="612775" y="1843088"/>
            <a:ext cx="7458075" cy="1511300"/>
            <a:chOff x="386" y="1161"/>
            <a:chExt cx="4698" cy="952"/>
          </a:xfrm>
        </p:grpSpPr>
        <p:sp>
          <p:nvSpPr>
            <p:cNvPr id="46083" name="Line 3">
              <a:extLst>
                <a:ext uri="{FF2B5EF4-FFF2-40B4-BE49-F238E27FC236}">
                  <a16:creationId xmlns:a16="http://schemas.microsoft.com/office/drawing/2014/main" id="{867B57D7-2367-4820-9565-C34A5EF6BA15}"/>
                </a:ext>
              </a:extLst>
            </p:cNvPr>
            <p:cNvSpPr>
              <a:spLocks noChangeShapeType="1"/>
            </p:cNvSpPr>
            <p:nvPr/>
          </p:nvSpPr>
          <p:spPr bwMode="auto">
            <a:xfrm>
              <a:off x="3049" y="1598"/>
              <a:ext cx="2036" cy="1"/>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6084" name="Group 4">
              <a:extLst>
                <a:ext uri="{FF2B5EF4-FFF2-40B4-BE49-F238E27FC236}">
                  <a16:creationId xmlns:a16="http://schemas.microsoft.com/office/drawing/2014/main" id="{F4056AB3-5076-494B-82D3-D482A8EB7AFF}"/>
                </a:ext>
              </a:extLst>
            </p:cNvPr>
            <p:cNvGrpSpPr>
              <a:grpSpLocks/>
            </p:cNvGrpSpPr>
            <p:nvPr/>
          </p:nvGrpSpPr>
          <p:grpSpPr bwMode="auto">
            <a:xfrm>
              <a:off x="3061" y="1233"/>
              <a:ext cx="404" cy="384"/>
              <a:chOff x="3061" y="1233"/>
              <a:chExt cx="404" cy="384"/>
            </a:xfrm>
          </p:grpSpPr>
          <p:grpSp>
            <p:nvGrpSpPr>
              <p:cNvPr id="46085" name="Group 5">
                <a:extLst>
                  <a:ext uri="{FF2B5EF4-FFF2-40B4-BE49-F238E27FC236}">
                    <a16:creationId xmlns:a16="http://schemas.microsoft.com/office/drawing/2014/main" id="{CF68DA5B-68A4-410E-934F-0D14AC62CA03}"/>
                  </a:ext>
                </a:extLst>
              </p:cNvPr>
              <p:cNvGrpSpPr>
                <a:grpSpLocks/>
              </p:cNvGrpSpPr>
              <p:nvPr/>
            </p:nvGrpSpPr>
            <p:grpSpPr bwMode="auto">
              <a:xfrm>
                <a:off x="3061" y="1233"/>
                <a:ext cx="192" cy="384"/>
                <a:chOff x="3061" y="1233"/>
                <a:chExt cx="192" cy="384"/>
              </a:xfrm>
            </p:grpSpPr>
            <p:sp>
              <p:nvSpPr>
                <p:cNvPr id="46086" name="AutoShape 6">
                  <a:extLst>
                    <a:ext uri="{FF2B5EF4-FFF2-40B4-BE49-F238E27FC236}">
                      <a16:creationId xmlns:a16="http://schemas.microsoft.com/office/drawing/2014/main" id="{C2BD2E46-686E-4A69-A8AC-DE85D2DA5D5D}"/>
                    </a:ext>
                  </a:extLst>
                </p:cNvPr>
                <p:cNvSpPr>
                  <a:spLocks noChangeArrowheads="1"/>
                </p:cNvSpPr>
                <p:nvPr/>
              </p:nvSpPr>
              <p:spPr bwMode="auto">
                <a:xfrm rot="10800000">
                  <a:off x="3062" y="1234"/>
                  <a:ext cx="193" cy="385"/>
                </a:xfrm>
                <a:prstGeom prst="roundRect">
                  <a:avLst>
                    <a:gd name="adj" fmla="val 51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46087" name="Freeform 7">
                  <a:extLst>
                    <a:ext uri="{FF2B5EF4-FFF2-40B4-BE49-F238E27FC236}">
                      <a16:creationId xmlns:a16="http://schemas.microsoft.com/office/drawing/2014/main" id="{CF97C5DF-336C-4B23-B5A0-323ADFB50834}"/>
                    </a:ext>
                  </a:extLst>
                </p:cNvPr>
                <p:cNvSpPr>
                  <a:spLocks noChangeArrowheads="1"/>
                </p:cNvSpPr>
                <p:nvPr/>
              </p:nvSpPr>
              <p:spPr bwMode="auto">
                <a:xfrm>
                  <a:off x="3061" y="1233"/>
                  <a:ext cx="191" cy="384"/>
                </a:xfrm>
                <a:custGeom>
                  <a:avLst/>
                  <a:gdLst>
                    <a:gd name="T0" fmla="*/ 840 w 841"/>
                    <a:gd name="T1" fmla="*/ 0 h 1692"/>
                    <a:gd name="T2" fmla="*/ 796 w 841"/>
                    <a:gd name="T3" fmla="*/ 3 h 1692"/>
                    <a:gd name="T4" fmla="*/ 752 w 841"/>
                    <a:gd name="T5" fmla="*/ 11 h 1692"/>
                    <a:gd name="T6" fmla="*/ 709 w 841"/>
                    <a:gd name="T7" fmla="*/ 23 h 1692"/>
                    <a:gd name="T8" fmla="*/ 666 w 841"/>
                    <a:gd name="T9" fmla="*/ 40 h 1692"/>
                    <a:gd name="T10" fmla="*/ 623 w 841"/>
                    <a:gd name="T11" fmla="*/ 61 h 1692"/>
                    <a:gd name="T12" fmla="*/ 581 w 841"/>
                    <a:gd name="T13" fmla="*/ 87 h 1692"/>
                    <a:gd name="T14" fmla="*/ 540 w 841"/>
                    <a:gd name="T15" fmla="*/ 117 h 1692"/>
                    <a:gd name="T16" fmla="*/ 500 w 841"/>
                    <a:gd name="T17" fmla="*/ 151 h 1692"/>
                    <a:gd name="T18" fmla="*/ 460 w 841"/>
                    <a:gd name="T19" fmla="*/ 189 h 1692"/>
                    <a:gd name="T20" fmla="*/ 422 w 841"/>
                    <a:gd name="T21" fmla="*/ 232 h 1692"/>
                    <a:gd name="T22" fmla="*/ 384 w 841"/>
                    <a:gd name="T23" fmla="*/ 278 h 1692"/>
                    <a:gd name="T24" fmla="*/ 348 w 841"/>
                    <a:gd name="T25" fmla="*/ 328 h 1692"/>
                    <a:gd name="T26" fmla="*/ 313 w 841"/>
                    <a:gd name="T27" fmla="*/ 382 h 1692"/>
                    <a:gd name="T28" fmla="*/ 280 w 841"/>
                    <a:gd name="T29" fmla="*/ 439 h 1692"/>
                    <a:gd name="T30" fmla="*/ 248 w 841"/>
                    <a:gd name="T31" fmla="*/ 500 h 1692"/>
                    <a:gd name="T32" fmla="*/ 218 w 841"/>
                    <a:gd name="T33" fmla="*/ 564 h 1692"/>
                    <a:gd name="T34" fmla="*/ 190 w 841"/>
                    <a:gd name="T35" fmla="*/ 631 h 1692"/>
                    <a:gd name="T36" fmla="*/ 163 w 841"/>
                    <a:gd name="T37" fmla="*/ 701 h 1692"/>
                    <a:gd name="T38" fmla="*/ 138 w 841"/>
                    <a:gd name="T39" fmla="*/ 774 h 1692"/>
                    <a:gd name="T40" fmla="*/ 115 w 841"/>
                    <a:gd name="T41" fmla="*/ 849 h 1692"/>
                    <a:gd name="T42" fmla="*/ 94 w 841"/>
                    <a:gd name="T43" fmla="*/ 926 h 1692"/>
                    <a:gd name="T44" fmla="*/ 75 w 841"/>
                    <a:gd name="T45" fmla="*/ 1006 h 1692"/>
                    <a:gd name="T46" fmla="*/ 58 w 841"/>
                    <a:gd name="T47" fmla="*/ 1087 h 1692"/>
                    <a:gd name="T48" fmla="*/ 43 w 841"/>
                    <a:gd name="T49" fmla="*/ 1170 h 1692"/>
                    <a:gd name="T50" fmla="*/ 30 w 841"/>
                    <a:gd name="T51" fmla="*/ 1255 h 1692"/>
                    <a:gd name="T52" fmla="*/ 20 w 841"/>
                    <a:gd name="T53" fmla="*/ 1341 h 1692"/>
                    <a:gd name="T54" fmla="*/ 12 w 841"/>
                    <a:gd name="T55" fmla="*/ 1427 h 1692"/>
                    <a:gd name="T56" fmla="*/ 5 w 841"/>
                    <a:gd name="T57" fmla="*/ 1515 h 1692"/>
                    <a:gd name="T58" fmla="*/ 2 w 841"/>
                    <a:gd name="T59" fmla="*/ 1603 h 1692"/>
                    <a:gd name="T60" fmla="*/ 0 w 841"/>
                    <a:gd name="T61" fmla="*/ 1691 h 1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1" h="1692">
                      <a:moveTo>
                        <a:pt x="840" y="0"/>
                      </a:moveTo>
                      <a:lnTo>
                        <a:pt x="796" y="3"/>
                      </a:lnTo>
                      <a:lnTo>
                        <a:pt x="752" y="11"/>
                      </a:lnTo>
                      <a:lnTo>
                        <a:pt x="709" y="23"/>
                      </a:lnTo>
                      <a:lnTo>
                        <a:pt x="666" y="40"/>
                      </a:lnTo>
                      <a:lnTo>
                        <a:pt x="623" y="61"/>
                      </a:lnTo>
                      <a:lnTo>
                        <a:pt x="581" y="87"/>
                      </a:lnTo>
                      <a:lnTo>
                        <a:pt x="540" y="117"/>
                      </a:lnTo>
                      <a:lnTo>
                        <a:pt x="500" y="151"/>
                      </a:lnTo>
                      <a:lnTo>
                        <a:pt x="460" y="189"/>
                      </a:lnTo>
                      <a:lnTo>
                        <a:pt x="422" y="232"/>
                      </a:lnTo>
                      <a:lnTo>
                        <a:pt x="384" y="278"/>
                      </a:lnTo>
                      <a:lnTo>
                        <a:pt x="348" y="328"/>
                      </a:lnTo>
                      <a:lnTo>
                        <a:pt x="313" y="382"/>
                      </a:lnTo>
                      <a:lnTo>
                        <a:pt x="280" y="439"/>
                      </a:lnTo>
                      <a:lnTo>
                        <a:pt x="248" y="500"/>
                      </a:lnTo>
                      <a:lnTo>
                        <a:pt x="218" y="564"/>
                      </a:lnTo>
                      <a:lnTo>
                        <a:pt x="190" y="631"/>
                      </a:lnTo>
                      <a:lnTo>
                        <a:pt x="163" y="701"/>
                      </a:lnTo>
                      <a:lnTo>
                        <a:pt x="138" y="774"/>
                      </a:lnTo>
                      <a:lnTo>
                        <a:pt x="115" y="849"/>
                      </a:lnTo>
                      <a:lnTo>
                        <a:pt x="94" y="926"/>
                      </a:lnTo>
                      <a:lnTo>
                        <a:pt x="75" y="1006"/>
                      </a:lnTo>
                      <a:lnTo>
                        <a:pt x="58" y="1087"/>
                      </a:lnTo>
                      <a:lnTo>
                        <a:pt x="43" y="1170"/>
                      </a:lnTo>
                      <a:lnTo>
                        <a:pt x="30" y="1255"/>
                      </a:lnTo>
                      <a:lnTo>
                        <a:pt x="20" y="1341"/>
                      </a:lnTo>
                      <a:lnTo>
                        <a:pt x="12" y="1427"/>
                      </a:lnTo>
                      <a:lnTo>
                        <a:pt x="5" y="1515"/>
                      </a:lnTo>
                      <a:lnTo>
                        <a:pt x="2" y="1603"/>
                      </a:lnTo>
                      <a:lnTo>
                        <a:pt x="0" y="1691"/>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6088" name="Group 8">
                <a:extLst>
                  <a:ext uri="{FF2B5EF4-FFF2-40B4-BE49-F238E27FC236}">
                    <a16:creationId xmlns:a16="http://schemas.microsoft.com/office/drawing/2014/main" id="{C1B038C7-312A-46AA-919F-4856A5BEE974}"/>
                  </a:ext>
                </a:extLst>
              </p:cNvPr>
              <p:cNvGrpSpPr>
                <a:grpSpLocks/>
              </p:cNvGrpSpPr>
              <p:nvPr/>
            </p:nvGrpSpPr>
            <p:grpSpPr bwMode="auto">
              <a:xfrm>
                <a:off x="3254" y="1233"/>
                <a:ext cx="211" cy="384"/>
                <a:chOff x="3254" y="1233"/>
                <a:chExt cx="211" cy="384"/>
              </a:xfrm>
            </p:grpSpPr>
            <p:sp>
              <p:nvSpPr>
                <p:cNvPr id="46089" name="AutoShape 9">
                  <a:extLst>
                    <a:ext uri="{FF2B5EF4-FFF2-40B4-BE49-F238E27FC236}">
                      <a16:creationId xmlns:a16="http://schemas.microsoft.com/office/drawing/2014/main" id="{7796BA82-00C5-4EEE-BFC7-7CD1223CB421}"/>
                    </a:ext>
                  </a:extLst>
                </p:cNvPr>
                <p:cNvSpPr>
                  <a:spLocks noChangeArrowheads="1"/>
                </p:cNvSpPr>
                <p:nvPr/>
              </p:nvSpPr>
              <p:spPr bwMode="auto">
                <a:xfrm rot="10800000">
                  <a:off x="3254" y="1234"/>
                  <a:ext cx="212" cy="385"/>
                </a:xfrm>
                <a:prstGeom prst="roundRect">
                  <a:avLst>
                    <a:gd name="adj" fmla="val 46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46090" name="Freeform 10">
                  <a:extLst>
                    <a:ext uri="{FF2B5EF4-FFF2-40B4-BE49-F238E27FC236}">
                      <a16:creationId xmlns:a16="http://schemas.microsoft.com/office/drawing/2014/main" id="{E353F1EC-F153-4A30-A49B-9F0DC2EAB97B}"/>
                    </a:ext>
                  </a:extLst>
                </p:cNvPr>
                <p:cNvSpPr>
                  <a:spLocks noChangeArrowheads="1"/>
                </p:cNvSpPr>
                <p:nvPr/>
              </p:nvSpPr>
              <p:spPr bwMode="auto">
                <a:xfrm>
                  <a:off x="3254" y="1233"/>
                  <a:ext cx="212" cy="383"/>
                </a:xfrm>
                <a:custGeom>
                  <a:avLst/>
                  <a:gdLst>
                    <a:gd name="T0" fmla="*/ 933 w 934"/>
                    <a:gd name="T1" fmla="*/ 1688 h 1689"/>
                    <a:gd name="T2" fmla="*/ 931 w 934"/>
                    <a:gd name="T3" fmla="*/ 1599 h 1689"/>
                    <a:gd name="T4" fmla="*/ 927 w 934"/>
                    <a:gd name="T5" fmla="*/ 1511 h 1689"/>
                    <a:gd name="T6" fmla="*/ 920 w 934"/>
                    <a:gd name="T7" fmla="*/ 1423 h 1689"/>
                    <a:gd name="T8" fmla="*/ 911 w 934"/>
                    <a:gd name="T9" fmla="*/ 1336 h 1689"/>
                    <a:gd name="T10" fmla="*/ 899 w 934"/>
                    <a:gd name="T11" fmla="*/ 1250 h 1689"/>
                    <a:gd name="T12" fmla="*/ 885 w 934"/>
                    <a:gd name="T13" fmla="*/ 1165 h 1689"/>
                    <a:gd name="T14" fmla="*/ 868 w 934"/>
                    <a:gd name="T15" fmla="*/ 1082 h 1689"/>
                    <a:gd name="T16" fmla="*/ 850 w 934"/>
                    <a:gd name="T17" fmla="*/ 1000 h 1689"/>
                    <a:gd name="T18" fmla="*/ 828 w 934"/>
                    <a:gd name="T19" fmla="*/ 920 h 1689"/>
                    <a:gd name="T20" fmla="*/ 805 w 934"/>
                    <a:gd name="T21" fmla="*/ 843 h 1689"/>
                    <a:gd name="T22" fmla="*/ 779 w 934"/>
                    <a:gd name="T23" fmla="*/ 767 h 1689"/>
                    <a:gd name="T24" fmla="*/ 751 w 934"/>
                    <a:gd name="T25" fmla="*/ 694 h 1689"/>
                    <a:gd name="T26" fmla="*/ 722 w 934"/>
                    <a:gd name="T27" fmla="*/ 624 h 1689"/>
                    <a:gd name="T28" fmla="*/ 690 w 934"/>
                    <a:gd name="T29" fmla="*/ 557 h 1689"/>
                    <a:gd name="T30" fmla="*/ 656 w 934"/>
                    <a:gd name="T31" fmla="*/ 493 h 1689"/>
                    <a:gd name="T32" fmla="*/ 621 w 934"/>
                    <a:gd name="T33" fmla="*/ 433 h 1689"/>
                    <a:gd name="T34" fmla="*/ 584 w 934"/>
                    <a:gd name="T35" fmla="*/ 375 h 1689"/>
                    <a:gd name="T36" fmla="*/ 545 w 934"/>
                    <a:gd name="T37" fmla="*/ 322 h 1689"/>
                    <a:gd name="T38" fmla="*/ 505 w 934"/>
                    <a:gd name="T39" fmla="*/ 272 h 1689"/>
                    <a:gd name="T40" fmla="*/ 464 w 934"/>
                    <a:gd name="T41" fmla="*/ 226 h 1689"/>
                    <a:gd name="T42" fmla="*/ 421 w 934"/>
                    <a:gd name="T43" fmla="*/ 183 h 1689"/>
                    <a:gd name="T44" fmla="*/ 377 w 934"/>
                    <a:gd name="T45" fmla="*/ 146 h 1689"/>
                    <a:gd name="T46" fmla="*/ 332 w 934"/>
                    <a:gd name="T47" fmla="*/ 112 h 1689"/>
                    <a:gd name="T48" fmla="*/ 287 w 934"/>
                    <a:gd name="T49" fmla="*/ 82 h 1689"/>
                    <a:gd name="T50" fmla="*/ 240 w 934"/>
                    <a:gd name="T51" fmla="*/ 57 h 1689"/>
                    <a:gd name="T52" fmla="*/ 193 w 934"/>
                    <a:gd name="T53" fmla="*/ 37 h 1689"/>
                    <a:gd name="T54" fmla="*/ 145 w 934"/>
                    <a:gd name="T55" fmla="*/ 21 h 1689"/>
                    <a:gd name="T56" fmla="*/ 97 w 934"/>
                    <a:gd name="T57" fmla="*/ 9 h 1689"/>
                    <a:gd name="T58" fmla="*/ 49 w 934"/>
                    <a:gd name="T59" fmla="*/ 2 h 1689"/>
                    <a:gd name="T60" fmla="*/ 0 w 934"/>
                    <a:gd name="T61" fmla="*/ 0 h 1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4" h="1689">
                      <a:moveTo>
                        <a:pt x="933" y="1688"/>
                      </a:moveTo>
                      <a:lnTo>
                        <a:pt x="931" y="1599"/>
                      </a:lnTo>
                      <a:lnTo>
                        <a:pt x="927" y="1511"/>
                      </a:lnTo>
                      <a:lnTo>
                        <a:pt x="920" y="1423"/>
                      </a:lnTo>
                      <a:lnTo>
                        <a:pt x="911" y="1336"/>
                      </a:lnTo>
                      <a:lnTo>
                        <a:pt x="899" y="1250"/>
                      </a:lnTo>
                      <a:lnTo>
                        <a:pt x="885" y="1165"/>
                      </a:lnTo>
                      <a:lnTo>
                        <a:pt x="868" y="1082"/>
                      </a:lnTo>
                      <a:lnTo>
                        <a:pt x="850" y="1000"/>
                      </a:lnTo>
                      <a:lnTo>
                        <a:pt x="828" y="920"/>
                      </a:lnTo>
                      <a:lnTo>
                        <a:pt x="805" y="843"/>
                      </a:lnTo>
                      <a:lnTo>
                        <a:pt x="779" y="767"/>
                      </a:lnTo>
                      <a:lnTo>
                        <a:pt x="751" y="694"/>
                      </a:lnTo>
                      <a:lnTo>
                        <a:pt x="722" y="624"/>
                      </a:lnTo>
                      <a:lnTo>
                        <a:pt x="690" y="557"/>
                      </a:lnTo>
                      <a:lnTo>
                        <a:pt x="656" y="493"/>
                      </a:lnTo>
                      <a:lnTo>
                        <a:pt x="621" y="433"/>
                      </a:lnTo>
                      <a:lnTo>
                        <a:pt x="584" y="375"/>
                      </a:lnTo>
                      <a:lnTo>
                        <a:pt x="545" y="322"/>
                      </a:lnTo>
                      <a:lnTo>
                        <a:pt x="505" y="272"/>
                      </a:lnTo>
                      <a:lnTo>
                        <a:pt x="464" y="226"/>
                      </a:lnTo>
                      <a:lnTo>
                        <a:pt x="421" y="183"/>
                      </a:lnTo>
                      <a:lnTo>
                        <a:pt x="377" y="146"/>
                      </a:lnTo>
                      <a:lnTo>
                        <a:pt x="332" y="112"/>
                      </a:lnTo>
                      <a:lnTo>
                        <a:pt x="287" y="82"/>
                      </a:lnTo>
                      <a:lnTo>
                        <a:pt x="240" y="57"/>
                      </a:lnTo>
                      <a:lnTo>
                        <a:pt x="193" y="37"/>
                      </a:lnTo>
                      <a:lnTo>
                        <a:pt x="145" y="21"/>
                      </a:lnTo>
                      <a:lnTo>
                        <a:pt x="97" y="9"/>
                      </a:lnTo>
                      <a:lnTo>
                        <a:pt x="49" y="2"/>
                      </a:lnTo>
                      <a:lnTo>
                        <a:pt x="0"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46091" name="Group 11">
              <a:extLst>
                <a:ext uri="{FF2B5EF4-FFF2-40B4-BE49-F238E27FC236}">
                  <a16:creationId xmlns:a16="http://schemas.microsoft.com/office/drawing/2014/main" id="{40EABD11-01B2-442E-96A7-DBAFD2DB99A3}"/>
                </a:ext>
              </a:extLst>
            </p:cNvPr>
            <p:cNvGrpSpPr>
              <a:grpSpLocks/>
            </p:cNvGrpSpPr>
            <p:nvPr/>
          </p:nvGrpSpPr>
          <p:grpSpPr bwMode="auto">
            <a:xfrm>
              <a:off x="3466" y="1598"/>
              <a:ext cx="403" cy="346"/>
              <a:chOff x="3466" y="1598"/>
              <a:chExt cx="403" cy="346"/>
            </a:xfrm>
          </p:grpSpPr>
          <p:grpSp>
            <p:nvGrpSpPr>
              <p:cNvPr id="46092" name="Group 12">
                <a:extLst>
                  <a:ext uri="{FF2B5EF4-FFF2-40B4-BE49-F238E27FC236}">
                    <a16:creationId xmlns:a16="http://schemas.microsoft.com/office/drawing/2014/main" id="{3B91DB90-3FF8-4757-BD6E-FDF0700F31FB}"/>
                  </a:ext>
                </a:extLst>
              </p:cNvPr>
              <p:cNvGrpSpPr>
                <a:grpSpLocks/>
              </p:cNvGrpSpPr>
              <p:nvPr/>
            </p:nvGrpSpPr>
            <p:grpSpPr bwMode="auto">
              <a:xfrm>
                <a:off x="3466" y="1598"/>
                <a:ext cx="192" cy="346"/>
                <a:chOff x="3466" y="1598"/>
                <a:chExt cx="192" cy="346"/>
              </a:xfrm>
            </p:grpSpPr>
            <p:sp>
              <p:nvSpPr>
                <p:cNvPr id="46093" name="AutoShape 13">
                  <a:extLst>
                    <a:ext uri="{FF2B5EF4-FFF2-40B4-BE49-F238E27FC236}">
                      <a16:creationId xmlns:a16="http://schemas.microsoft.com/office/drawing/2014/main" id="{4C8BA382-4B47-4023-B408-F0CFAC36CC5E}"/>
                    </a:ext>
                  </a:extLst>
                </p:cNvPr>
                <p:cNvSpPr>
                  <a:spLocks noChangeArrowheads="1"/>
                </p:cNvSpPr>
                <p:nvPr/>
              </p:nvSpPr>
              <p:spPr bwMode="auto">
                <a:xfrm>
                  <a:off x="3466" y="1598"/>
                  <a:ext cx="193" cy="346"/>
                </a:xfrm>
                <a:prstGeom prst="roundRect">
                  <a:avLst>
                    <a:gd name="adj" fmla="val 51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46094" name="Freeform 14">
                  <a:extLst>
                    <a:ext uri="{FF2B5EF4-FFF2-40B4-BE49-F238E27FC236}">
                      <a16:creationId xmlns:a16="http://schemas.microsoft.com/office/drawing/2014/main" id="{13397041-80DD-44E6-B8F2-8B88E2913337}"/>
                    </a:ext>
                  </a:extLst>
                </p:cNvPr>
                <p:cNvSpPr>
                  <a:spLocks noChangeArrowheads="1"/>
                </p:cNvSpPr>
                <p:nvPr/>
              </p:nvSpPr>
              <p:spPr bwMode="auto">
                <a:xfrm>
                  <a:off x="3466" y="1596"/>
                  <a:ext cx="194" cy="348"/>
                </a:xfrm>
                <a:custGeom>
                  <a:avLst/>
                  <a:gdLst>
                    <a:gd name="T0" fmla="*/ 0 w 857"/>
                    <a:gd name="T1" fmla="*/ 0 h 1536"/>
                    <a:gd name="T2" fmla="*/ 1 w 857"/>
                    <a:gd name="T3" fmla="*/ 78 h 1536"/>
                    <a:gd name="T4" fmla="*/ 4 w 857"/>
                    <a:gd name="T5" fmla="*/ 156 h 1536"/>
                    <a:gd name="T6" fmla="*/ 10 w 857"/>
                    <a:gd name="T7" fmla="*/ 234 h 1536"/>
                    <a:gd name="T8" fmla="*/ 18 w 857"/>
                    <a:gd name="T9" fmla="*/ 311 h 1536"/>
                    <a:gd name="T10" fmla="*/ 27 w 857"/>
                    <a:gd name="T11" fmla="*/ 387 h 1536"/>
                    <a:gd name="T12" fmla="*/ 39 w 857"/>
                    <a:gd name="T13" fmla="*/ 462 h 1536"/>
                    <a:gd name="T14" fmla="*/ 53 w 857"/>
                    <a:gd name="T15" fmla="*/ 536 h 1536"/>
                    <a:gd name="T16" fmla="*/ 70 w 857"/>
                    <a:gd name="T17" fmla="*/ 609 h 1536"/>
                    <a:gd name="T18" fmla="*/ 88 w 857"/>
                    <a:gd name="T19" fmla="*/ 680 h 1536"/>
                    <a:gd name="T20" fmla="*/ 108 w 857"/>
                    <a:gd name="T21" fmla="*/ 749 h 1536"/>
                    <a:gd name="T22" fmla="*/ 130 w 857"/>
                    <a:gd name="T23" fmla="*/ 817 h 1536"/>
                    <a:gd name="T24" fmla="*/ 154 w 857"/>
                    <a:gd name="T25" fmla="*/ 882 h 1536"/>
                    <a:gd name="T26" fmla="*/ 180 w 857"/>
                    <a:gd name="T27" fmla="*/ 945 h 1536"/>
                    <a:gd name="T28" fmla="*/ 207 w 857"/>
                    <a:gd name="T29" fmla="*/ 1005 h 1536"/>
                    <a:gd name="T30" fmla="*/ 236 w 857"/>
                    <a:gd name="T31" fmla="*/ 1063 h 1536"/>
                    <a:gd name="T32" fmla="*/ 267 w 857"/>
                    <a:gd name="T33" fmla="*/ 1118 h 1536"/>
                    <a:gd name="T34" fmla="*/ 299 w 857"/>
                    <a:gd name="T35" fmla="*/ 1170 h 1536"/>
                    <a:gd name="T36" fmla="*/ 333 w 857"/>
                    <a:gd name="T37" fmla="*/ 1219 h 1536"/>
                    <a:gd name="T38" fmla="*/ 368 w 857"/>
                    <a:gd name="T39" fmla="*/ 1265 h 1536"/>
                    <a:gd name="T40" fmla="*/ 404 w 857"/>
                    <a:gd name="T41" fmla="*/ 1308 h 1536"/>
                    <a:gd name="T42" fmla="*/ 441 w 857"/>
                    <a:gd name="T43" fmla="*/ 1347 h 1536"/>
                    <a:gd name="T44" fmla="*/ 480 w 857"/>
                    <a:gd name="T45" fmla="*/ 1383 h 1536"/>
                    <a:gd name="T46" fmla="*/ 519 w 857"/>
                    <a:gd name="T47" fmla="*/ 1415 h 1536"/>
                    <a:gd name="T48" fmla="*/ 560 w 857"/>
                    <a:gd name="T49" fmla="*/ 1444 h 1536"/>
                    <a:gd name="T50" fmla="*/ 601 w 857"/>
                    <a:gd name="T51" fmla="*/ 1468 h 1536"/>
                    <a:gd name="T52" fmla="*/ 642 w 857"/>
                    <a:gd name="T53" fmla="*/ 1489 h 1536"/>
                    <a:gd name="T54" fmla="*/ 685 w 857"/>
                    <a:gd name="T55" fmla="*/ 1506 h 1536"/>
                    <a:gd name="T56" fmla="*/ 727 w 857"/>
                    <a:gd name="T57" fmla="*/ 1519 h 1536"/>
                    <a:gd name="T58" fmla="*/ 770 w 857"/>
                    <a:gd name="T59" fmla="*/ 1529 h 1536"/>
                    <a:gd name="T60" fmla="*/ 813 w 857"/>
                    <a:gd name="T61" fmla="*/ 1534 h 1536"/>
                    <a:gd name="T62" fmla="*/ 856 w 857"/>
                    <a:gd name="T63" fmla="*/ 1535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7" h="1536">
                      <a:moveTo>
                        <a:pt x="0" y="0"/>
                      </a:moveTo>
                      <a:lnTo>
                        <a:pt x="1" y="78"/>
                      </a:lnTo>
                      <a:lnTo>
                        <a:pt x="4" y="156"/>
                      </a:lnTo>
                      <a:lnTo>
                        <a:pt x="10" y="234"/>
                      </a:lnTo>
                      <a:lnTo>
                        <a:pt x="18" y="311"/>
                      </a:lnTo>
                      <a:lnTo>
                        <a:pt x="27" y="387"/>
                      </a:lnTo>
                      <a:lnTo>
                        <a:pt x="39" y="462"/>
                      </a:lnTo>
                      <a:lnTo>
                        <a:pt x="53" y="536"/>
                      </a:lnTo>
                      <a:lnTo>
                        <a:pt x="70" y="609"/>
                      </a:lnTo>
                      <a:lnTo>
                        <a:pt x="88" y="680"/>
                      </a:lnTo>
                      <a:lnTo>
                        <a:pt x="108" y="749"/>
                      </a:lnTo>
                      <a:lnTo>
                        <a:pt x="130" y="817"/>
                      </a:lnTo>
                      <a:lnTo>
                        <a:pt x="154" y="882"/>
                      </a:lnTo>
                      <a:lnTo>
                        <a:pt x="180" y="945"/>
                      </a:lnTo>
                      <a:lnTo>
                        <a:pt x="207" y="1005"/>
                      </a:lnTo>
                      <a:lnTo>
                        <a:pt x="236" y="1063"/>
                      </a:lnTo>
                      <a:lnTo>
                        <a:pt x="267" y="1118"/>
                      </a:lnTo>
                      <a:lnTo>
                        <a:pt x="299" y="1170"/>
                      </a:lnTo>
                      <a:lnTo>
                        <a:pt x="333" y="1219"/>
                      </a:lnTo>
                      <a:lnTo>
                        <a:pt x="368" y="1265"/>
                      </a:lnTo>
                      <a:lnTo>
                        <a:pt x="404" y="1308"/>
                      </a:lnTo>
                      <a:lnTo>
                        <a:pt x="441" y="1347"/>
                      </a:lnTo>
                      <a:lnTo>
                        <a:pt x="480" y="1383"/>
                      </a:lnTo>
                      <a:lnTo>
                        <a:pt x="519" y="1415"/>
                      </a:lnTo>
                      <a:lnTo>
                        <a:pt x="560" y="1444"/>
                      </a:lnTo>
                      <a:lnTo>
                        <a:pt x="601" y="1468"/>
                      </a:lnTo>
                      <a:lnTo>
                        <a:pt x="642" y="1489"/>
                      </a:lnTo>
                      <a:lnTo>
                        <a:pt x="685" y="1506"/>
                      </a:lnTo>
                      <a:lnTo>
                        <a:pt x="727" y="1519"/>
                      </a:lnTo>
                      <a:lnTo>
                        <a:pt x="770" y="1529"/>
                      </a:lnTo>
                      <a:lnTo>
                        <a:pt x="813" y="1534"/>
                      </a:lnTo>
                      <a:lnTo>
                        <a:pt x="856" y="1535"/>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6095" name="Group 15">
                <a:extLst>
                  <a:ext uri="{FF2B5EF4-FFF2-40B4-BE49-F238E27FC236}">
                    <a16:creationId xmlns:a16="http://schemas.microsoft.com/office/drawing/2014/main" id="{E4ECC58D-1DD9-49CD-9A80-BA06FEE0CD0F}"/>
                  </a:ext>
                </a:extLst>
              </p:cNvPr>
              <p:cNvGrpSpPr>
                <a:grpSpLocks/>
              </p:cNvGrpSpPr>
              <p:nvPr/>
            </p:nvGrpSpPr>
            <p:grpSpPr bwMode="auto">
              <a:xfrm>
                <a:off x="3658" y="1598"/>
                <a:ext cx="211" cy="346"/>
                <a:chOff x="3658" y="1598"/>
                <a:chExt cx="211" cy="346"/>
              </a:xfrm>
            </p:grpSpPr>
            <p:sp>
              <p:nvSpPr>
                <p:cNvPr id="46096" name="AutoShape 16">
                  <a:extLst>
                    <a:ext uri="{FF2B5EF4-FFF2-40B4-BE49-F238E27FC236}">
                      <a16:creationId xmlns:a16="http://schemas.microsoft.com/office/drawing/2014/main" id="{03E5FE5F-6F34-45EE-BBF0-161B0EE31337}"/>
                    </a:ext>
                  </a:extLst>
                </p:cNvPr>
                <p:cNvSpPr>
                  <a:spLocks noChangeArrowheads="1"/>
                </p:cNvSpPr>
                <p:nvPr/>
              </p:nvSpPr>
              <p:spPr bwMode="auto">
                <a:xfrm>
                  <a:off x="3658" y="1598"/>
                  <a:ext cx="212" cy="346"/>
                </a:xfrm>
                <a:prstGeom prst="roundRect">
                  <a:avLst>
                    <a:gd name="adj" fmla="val 46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46097" name="Freeform 17">
                  <a:extLst>
                    <a:ext uri="{FF2B5EF4-FFF2-40B4-BE49-F238E27FC236}">
                      <a16:creationId xmlns:a16="http://schemas.microsoft.com/office/drawing/2014/main" id="{C73DD4E0-6CF6-4DE8-B2FD-414A29CE25C7}"/>
                    </a:ext>
                  </a:extLst>
                </p:cNvPr>
                <p:cNvSpPr>
                  <a:spLocks noChangeArrowheads="1"/>
                </p:cNvSpPr>
                <p:nvPr/>
              </p:nvSpPr>
              <p:spPr bwMode="auto">
                <a:xfrm>
                  <a:off x="3660" y="1595"/>
                  <a:ext cx="210" cy="349"/>
                </a:xfrm>
                <a:custGeom>
                  <a:avLst/>
                  <a:gdLst>
                    <a:gd name="T0" fmla="*/ 0 w 925"/>
                    <a:gd name="T1" fmla="*/ 1538 h 1539"/>
                    <a:gd name="T2" fmla="*/ 49 w 925"/>
                    <a:gd name="T3" fmla="*/ 1535 h 1539"/>
                    <a:gd name="T4" fmla="*/ 97 w 925"/>
                    <a:gd name="T5" fmla="*/ 1528 h 1539"/>
                    <a:gd name="T6" fmla="*/ 145 w 925"/>
                    <a:gd name="T7" fmla="*/ 1517 h 1539"/>
                    <a:gd name="T8" fmla="*/ 193 w 925"/>
                    <a:gd name="T9" fmla="*/ 1502 h 1539"/>
                    <a:gd name="T10" fmla="*/ 240 w 925"/>
                    <a:gd name="T11" fmla="*/ 1482 h 1539"/>
                    <a:gd name="T12" fmla="*/ 286 w 925"/>
                    <a:gd name="T13" fmla="*/ 1459 h 1539"/>
                    <a:gd name="T14" fmla="*/ 332 w 925"/>
                    <a:gd name="T15" fmla="*/ 1432 h 1539"/>
                    <a:gd name="T16" fmla="*/ 377 w 925"/>
                    <a:gd name="T17" fmla="*/ 1400 h 1539"/>
                    <a:gd name="T18" fmla="*/ 420 w 925"/>
                    <a:gd name="T19" fmla="*/ 1365 h 1539"/>
                    <a:gd name="T20" fmla="*/ 463 w 925"/>
                    <a:gd name="T21" fmla="*/ 1327 h 1539"/>
                    <a:gd name="T22" fmla="*/ 504 w 925"/>
                    <a:gd name="T23" fmla="*/ 1285 h 1539"/>
                    <a:gd name="T24" fmla="*/ 544 w 925"/>
                    <a:gd name="T25" fmla="*/ 1239 h 1539"/>
                    <a:gd name="T26" fmla="*/ 582 w 925"/>
                    <a:gd name="T27" fmla="*/ 1190 h 1539"/>
                    <a:gd name="T28" fmla="*/ 619 w 925"/>
                    <a:gd name="T29" fmla="*/ 1137 h 1539"/>
                    <a:gd name="T30" fmla="*/ 654 w 925"/>
                    <a:gd name="T31" fmla="*/ 1082 h 1539"/>
                    <a:gd name="T32" fmla="*/ 687 w 925"/>
                    <a:gd name="T33" fmla="*/ 1024 h 1539"/>
                    <a:gd name="T34" fmla="*/ 719 w 925"/>
                    <a:gd name="T35" fmla="*/ 963 h 1539"/>
                    <a:gd name="T36" fmla="*/ 748 w 925"/>
                    <a:gd name="T37" fmla="*/ 899 h 1539"/>
                    <a:gd name="T38" fmla="*/ 775 w 925"/>
                    <a:gd name="T39" fmla="*/ 833 h 1539"/>
                    <a:gd name="T40" fmla="*/ 801 w 925"/>
                    <a:gd name="T41" fmla="*/ 765 h 1539"/>
                    <a:gd name="T42" fmla="*/ 824 w 925"/>
                    <a:gd name="T43" fmla="*/ 694 h 1539"/>
                    <a:gd name="T44" fmla="*/ 844 w 925"/>
                    <a:gd name="T45" fmla="*/ 622 h 1539"/>
                    <a:gd name="T46" fmla="*/ 863 w 925"/>
                    <a:gd name="T47" fmla="*/ 548 h 1539"/>
                    <a:gd name="T48" fmla="*/ 879 w 925"/>
                    <a:gd name="T49" fmla="*/ 472 h 1539"/>
                    <a:gd name="T50" fmla="*/ 893 w 925"/>
                    <a:gd name="T51" fmla="*/ 396 h 1539"/>
                    <a:gd name="T52" fmla="*/ 904 w 925"/>
                    <a:gd name="T53" fmla="*/ 318 h 1539"/>
                    <a:gd name="T54" fmla="*/ 913 w 925"/>
                    <a:gd name="T55" fmla="*/ 239 h 1539"/>
                    <a:gd name="T56" fmla="*/ 919 w 925"/>
                    <a:gd name="T57" fmla="*/ 160 h 1539"/>
                    <a:gd name="T58" fmla="*/ 923 w 925"/>
                    <a:gd name="T59" fmla="*/ 80 h 1539"/>
                    <a:gd name="T60" fmla="*/ 924 w 925"/>
                    <a:gd name="T61" fmla="*/ 0 h 1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5" h="1539">
                      <a:moveTo>
                        <a:pt x="0" y="1538"/>
                      </a:moveTo>
                      <a:lnTo>
                        <a:pt x="49" y="1535"/>
                      </a:lnTo>
                      <a:lnTo>
                        <a:pt x="97" y="1528"/>
                      </a:lnTo>
                      <a:lnTo>
                        <a:pt x="145" y="1517"/>
                      </a:lnTo>
                      <a:lnTo>
                        <a:pt x="193" y="1502"/>
                      </a:lnTo>
                      <a:lnTo>
                        <a:pt x="240" y="1482"/>
                      </a:lnTo>
                      <a:lnTo>
                        <a:pt x="286" y="1459"/>
                      </a:lnTo>
                      <a:lnTo>
                        <a:pt x="332" y="1432"/>
                      </a:lnTo>
                      <a:lnTo>
                        <a:pt x="377" y="1400"/>
                      </a:lnTo>
                      <a:lnTo>
                        <a:pt x="420" y="1365"/>
                      </a:lnTo>
                      <a:lnTo>
                        <a:pt x="463" y="1327"/>
                      </a:lnTo>
                      <a:lnTo>
                        <a:pt x="504" y="1285"/>
                      </a:lnTo>
                      <a:lnTo>
                        <a:pt x="544" y="1239"/>
                      </a:lnTo>
                      <a:lnTo>
                        <a:pt x="582" y="1190"/>
                      </a:lnTo>
                      <a:lnTo>
                        <a:pt x="619" y="1137"/>
                      </a:lnTo>
                      <a:lnTo>
                        <a:pt x="654" y="1082"/>
                      </a:lnTo>
                      <a:lnTo>
                        <a:pt x="687" y="1024"/>
                      </a:lnTo>
                      <a:lnTo>
                        <a:pt x="719" y="963"/>
                      </a:lnTo>
                      <a:lnTo>
                        <a:pt x="748" y="899"/>
                      </a:lnTo>
                      <a:lnTo>
                        <a:pt x="775" y="833"/>
                      </a:lnTo>
                      <a:lnTo>
                        <a:pt x="801" y="765"/>
                      </a:lnTo>
                      <a:lnTo>
                        <a:pt x="824" y="694"/>
                      </a:lnTo>
                      <a:lnTo>
                        <a:pt x="844" y="622"/>
                      </a:lnTo>
                      <a:lnTo>
                        <a:pt x="863" y="548"/>
                      </a:lnTo>
                      <a:lnTo>
                        <a:pt x="879" y="472"/>
                      </a:lnTo>
                      <a:lnTo>
                        <a:pt x="893" y="396"/>
                      </a:lnTo>
                      <a:lnTo>
                        <a:pt x="904" y="318"/>
                      </a:lnTo>
                      <a:lnTo>
                        <a:pt x="913" y="239"/>
                      </a:lnTo>
                      <a:lnTo>
                        <a:pt x="919" y="160"/>
                      </a:lnTo>
                      <a:lnTo>
                        <a:pt x="923" y="80"/>
                      </a:lnTo>
                      <a:lnTo>
                        <a:pt x="924"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46098" name="Line 18">
              <a:extLst>
                <a:ext uri="{FF2B5EF4-FFF2-40B4-BE49-F238E27FC236}">
                  <a16:creationId xmlns:a16="http://schemas.microsoft.com/office/drawing/2014/main" id="{2EAA6C9B-7FC9-4670-90E3-B86F53A07FC0}"/>
                </a:ext>
              </a:extLst>
            </p:cNvPr>
            <p:cNvSpPr>
              <a:spLocks noChangeShapeType="1"/>
            </p:cNvSpPr>
            <p:nvPr/>
          </p:nvSpPr>
          <p:spPr bwMode="auto">
            <a:xfrm>
              <a:off x="2734" y="1944"/>
              <a:ext cx="231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99" name="Line 19">
              <a:extLst>
                <a:ext uri="{FF2B5EF4-FFF2-40B4-BE49-F238E27FC236}">
                  <a16:creationId xmlns:a16="http://schemas.microsoft.com/office/drawing/2014/main" id="{75059A61-AD25-4F94-96AF-6AEBC0829BEC}"/>
                </a:ext>
              </a:extLst>
            </p:cNvPr>
            <p:cNvSpPr>
              <a:spLocks noChangeShapeType="1"/>
            </p:cNvSpPr>
            <p:nvPr/>
          </p:nvSpPr>
          <p:spPr bwMode="auto">
            <a:xfrm>
              <a:off x="2734" y="1233"/>
              <a:ext cx="230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00" name="Text Box 20">
              <a:extLst>
                <a:ext uri="{FF2B5EF4-FFF2-40B4-BE49-F238E27FC236}">
                  <a16:creationId xmlns:a16="http://schemas.microsoft.com/office/drawing/2014/main" id="{2863A026-D9AF-497C-8153-ECCCDBEEB76D}"/>
                </a:ext>
              </a:extLst>
            </p:cNvPr>
            <p:cNvSpPr txBox="1">
              <a:spLocks noChangeArrowheads="1"/>
            </p:cNvSpPr>
            <p:nvPr/>
          </p:nvSpPr>
          <p:spPr bwMode="auto">
            <a:xfrm>
              <a:off x="2486" y="1745"/>
              <a:ext cx="336"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95000"/>
                </a:lnSpc>
                <a:buClr>
                  <a:srgbClr val="FFFFCC"/>
                </a:buClr>
                <a:buSzPct val="100000"/>
                <a:buFont typeface="Times New Roman" panose="02020603050405020304" pitchFamily="18" charset="0"/>
                <a:buNone/>
              </a:pPr>
              <a:r>
                <a:rPr lang="en-GB" altLang="en-US" sz="2000" b="1">
                  <a:solidFill>
                    <a:srgbClr val="333333"/>
                  </a:solidFill>
                </a:rPr>
                <a:t>V-</a:t>
              </a:r>
            </a:p>
          </p:txBody>
        </p:sp>
        <p:sp>
          <p:nvSpPr>
            <p:cNvPr id="46101" name="Line 21">
              <a:extLst>
                <a:ext uri="{FF2B5EF4-FFF2-40B4-BE49-F238E27FC236}">
                  <a16:creationId xmlns:a16="http://schemas.microsoft.com/office/drawing/2014/main" id="{278D5386-21FF-44E7-8CE3-83A7B6B572BE}"/>
                </a:ext>
              </a:extLst>
            </p:cNvPr>
            <p:cNvSpPr>
              <a:spLocks noChangeShapeType="1"/>
            </p:cNvSpPr>
            <p:nvPr/>
          </p:nvSpPr>
          <p:spPr bwMode="auto">
            <a:xfrm>
              <a:off x="3071" y="1161"/>
              <a:ext cx="1" cy="867"/>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6102" name="Group 22">
              <a:extLst>
                <a:ext uri="{FF2B5EF4-FFF2-40B4-BE49-F238E27FC236}">
                  <a16:creationId xmlns:a16="http://schemas.microsoft.com/office/drawing/2014/main" id="{394563A1-0350-4F57-B7EF-6D46D734185F}"/>
                </a:ext>
              </a:extLst>
            </p:cNvPr>
            <p:cNvGrpSpPr>
              <a:grpSpLocks/>
            </p:cNvGrpSpPr>
            <p:nvPr/>
          </p:nvGrpSpPr>
          <p:grpSpPr bwMode="auto">
            <a:xfrm>
              <a:off x="3871" y="1228"/>
              <a:ext cx="404" cy="384"/>
              <a:chOff x="3871" y="1228"/>
              <a:chExt cx="404" cy="384"/>
            </a:xfrm>
          </p:grpSpPr>
          <p:grpSp>
            <p:nvGrpSpPr>
              <p:cNvPr id="46103" name="Group 23">
                <a:extLst>
                  <a:ext uri="{FF2B5EF4-FFF2-40B4-BE49-F238E27FC236}">
                    <a16:creationId xmlns:a16="http://schemas.microsoft.com/office/drawing/2014/main" id="{428F2BC7-22AD-4C49-954B-7D4FA6883A5D}"/>
                  </a:ext>
                </a:extLst>
              </p:cNvPr>
              <p:cNvGrpSpPr>
                <a:grpSpLocks/>
              </p:cNvGrpSpPr>
              <p:nvPr/>
            </p:nvGrpSpPr>
            <p:grpSpPr bwMode="auto">
              <a:xfrm>
                <a:off x="3871" y="1228"/>
                <a:ext cx="192" cy="384"/>
                <a:chOff x="3871" y="1228"/>
                <a:chExt cx="192" cy="384"/>
              </a:xfrm>
            </p:grpSpPr>
            <p:sp>
              <p:nvSpPr>
                <p:cNvPr id="46104" name="AutoShape 24">
                  <a:extLst>
                    <a:ext uri="{FF2B5EF4-FFF2-40B4-BE49-F238E27FC236}">
                      <a16:creationId xmlns:a16="http://schemas.microsoft.com/office/drawing/2014/main" id="{4E40845F-AAED-4A6B-934B-D77D923C6B66}"/>
                    </a:ext>
                  </a:extLst>
                </p:cNvPr>
                <p:cNvSpPr>
                  <a:spLocks noChangeArrowheads="1"/>
                </p:cNvSpPr>
                <p:nvPr/>
              </p:nvSpPr>
              <p:spPr bwMode="auto">
                <a:xfrm rot="10800000">
                  <a:off x="3871" y="1230"/>
                  <a:ext cx="193" cy="385"/>
                </a:xfrm>
                <a:prstGeom prst="roundRect">
                  <a:avLst>
                    <a:gd name="adj" fmla="val 51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46105" name="Freeform 25">
                  <a:extLst>
                    <a:ext uri="{FF2B5EF4-FFF2-40B4-BE49-F238E27FC236}">
                      <a16:creationId xmlns:a16="http://schemas.microsoft.com/office/drawing/2014/main" id="{5614F5E2-E2EC-4AD3-BCF4-32800648EC75}"/>
                    </a:ext>
                  </a:extLst>
                </p:cNvPr>
                <p:cNvSpPr>
                  <a:spLocks noChangeArrowheads="1"/>
                </p:cNvSpPr>
                <p:nvPr/>
              </p:nvSpPr>
              <p:spPr bwMode="auto">
                <a:xfrm>
                  <a:off x="3871" y="1228"/>
                  <a:ext cx="191" cy="388"/>
                </a:xfrm>
                <a:custGeom>
                  <a:avLst/>
                  <a:gdLst>
                    <a:gd name="T0" fmla="*/ 840 w 841"/>
                    <a:gd name="T1" fmla="*/ 0 h 1710"/>
                    <a:gd name="T2" fmla="*/ 795 w 841"/>
                    <a:gd name="T3" fmla="*/ 3 h 1710"/>
                    <a:gd name="T4" fmla="*/ 751 w 841"/>
                    <a:gd name="T5" fmla="*/ 11 h 1710"/>
                    <a:gd name="T6" fmla="*/ 708 w 841"/>
                    <a:gd name="T7" fmla="*/ 24 h 1710"/>
                    <a:gd name="T8" fmla="*/ 665 w 841"/>
                    <a:gd name="T9" fmla="*/ 40 h 1710"/>
                    <a:gd name="T10" fmla="*/ 622 w 841"/>
                    <a:gd name="T11" fmla="*/ 62 h 1710"/>
                    <a:gd name="T12" fmla="*/ 580 w 841"/>
                    <a:gd name="T13" fmla="*/ 88 h 1710"/>
                    <a:gd name="T14" fmla="*/ 538 w 841"/>
                    <a:gd name="T15" fmla="*/ 118 h 1710"/>
                    <a:gd name="T16" fmla="*/ 497 w 841"/>
                    <a:gd name="T17" fmla="*/ 153 h 1710"/>
                    <a:gd name="T18" fmla="*/ 458 w 841"/>
                    <a:gd name="T19" fmla="*/ 192 h 1710"/>
                    <a:gd name="T20" fmla="*/ 419 w 841"/>
                    <a:gd name="T21" fmla="*/ 235 h 1710"/>
                    <a:gd name="T22" fmla="*/ 382 w 841"/>
                    <a:gd name="T23" fmla="*/ 282 h 1710"/>
                    <a:gd name="T24" fmla="*/ 345 w 841"/>
                    <a:gd name="T25" fmla="*/ 332 h 1710"/>
                    <a:gd name="T26" fmla="*/ 311 w 841"/>
                    <a:gd name="T27" fmla="*/ 387 h 1710"/>
                    <a:gd name="T28" fmla="*/ 277 w 841"/>
                    <a:gd name="T29" fmla="*/ 445 h 1710"/>
                    <a:gd name="T30" fmla="*/ 245 w 841"/>
                    <a:gd name="T31" fmla="*/ 507 h 1710"/>
                    <a:gd name="T32" fmla="*/ 215 w 841"/>
                    <a:gd name="T33" fmla="*/ 571 h 1710"/>
                    <a:gd name="T34" fmla="*/ 187 w 841"/>
                    <a:gd name="T35" fmla="*/ 639 h 1710"/>
                    <a:gd name="T36" fmla="*/ 160 w 841"/>
                    <a:gd name="T37" fmla="*/ 710 h 1710"/>
                    <a:gd name="T38" fmla="*/ 135 w 841"/>
                    <a:gd name="T39" fmla="*/ 783 h 1710"/>
                    <a:gd name="T40" fmla="*/ 112 w 841"/>
                    <a:gd name="T41" fmla="*/ 859 h 1710"/>
                    <a:gd name="T42" fmla="*/ 91 w 841"/>
                    <a:gd name="T43" fmla="*/ 938 h 1710"/>
                    <a:gd name="T44" fmla="*/ 72 w 841"/>
                    <a:gd name="T45" fmla="*/ 1018 h 1710"/>
                    <a:gd name="T46" fmla="*/ 56 w 841"/>
                    <a:gd name="T47" fmla="*/ 1100 h 1710"/>
                    <a:gd name="T48" fmla="*/ 41 w 841"/>
                    <a:gd name="T49" fmla="*/ 1184 h 1710"/>
                    <a:gd name="T50" fmla="*/ 29 w 841"/>
                    <a:gd name="T51" fmla="*/ 1269 h 1710"/>
                    <a:gd name="T52" fmla="*/ 18 w 841"/>
                    <a:gd name="T53" fmla="*/ 1356 h 1710"/>
                    <a:gd name="T54" fmla="*/ 10 w 841"/>
                    <a:gd name="T55" fmla="*/ 1443 h 1710"/>
                    <a:gd name="T56" fmla="*/ 5 w 841"/>
                    <a:gd name="T57" fmla="*/ 1531 h 1710"/>
                    <a:gd name="T58" fmla="*/ 1 w 841"/>
                    <a:gd name="T59" fmla="*/ 1620 h 1710"/>
                    <a:gd name="T60" fmla="*/ 0 w 841"/>
                    <a:gd name="T61" fmla="*/ 1709 h 1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1" h="1710">
                      <a:moveTo>
                        <a:pt x="840" y="0"/>
                      </a:moveTo>
                      <a:lnTo>
                        <a:pt x="795" y="3"/>
                      </a:lnTo>
                      <a:lnTo>
                        <a:pt x="751" y="11"/>
                      </a:lnTo>
                      <a:lnTo>
                        <a:pt x="708" y="24"/>
                      </a:lnTo>
                      <a:lnTo>
                        <a:pt x="665" y="40"/>
                      </a:lnTo>
                      <a:lnTo>
                        <a:pt x="622" y="62"/>
                      </a:lnTo>
                      <a:lnTo>
                        <a:pt x="580" y="88"/>
                      </a:lnTo>
                      <a:lnTo>
                        <a:pt x="538" y="118"/>
                      </a:lnTo>
                      <a:lnTo>
                        <a:pt x="497" y="153"/>
                      </a:lnTo>
                      <a:lnTo>
                        <a:pt x="458" y="192"/>
                      </a:lnTo>
                      <a:lnTo>
                        <a:pt x="419" y="235"/>
                      </a:lnTo>
                      <a:lnTo>
                        <a:pt x="382" y="282"/>
                      </a:lnTo>
                      <a:lnTo>
                        <a:pt x="345" y="332"/>
                      </a:lnTo>
                      <a:lnTo>
                        <a:pt x="311" y="387"/>
                      </a:lnTo>
                      <a:lnTo>
                        <a:pt x="277" y="445"/>
                      </a:lnTo>
                      <a:lnTo>
                        <a:pt x="245" y="507"/>
                      </a:lnTo>
                      <a:lnTo>
                        <a:pt x="215" y="571"/>
                      </a:lnTo>
                      <a:lnTo>
                        <a:pt x="187" y="639"/>
                      </a:lnTo>
                      <a:lnTo>
                        <a:pt x="160" y="710"/>
                      </a:lnTo>
                      <a:lnTo>
                        <a:pt x="135" y="783"/>
                      </a:lnTo>
                      <a:lnTo>
                        <a:pt x="112" y="859"/>
                      </a:lnTo>
                      <a:lnTo>
                        <a:pt x="91" y="938"/>
                      </a:lnTo>
                      <a:lnTo>
                        <a:pt x="72" y="1018"/>
                      </a:lnTo>
                      <a:lnTo>
                        <a:pt x="56" y="1100"/>
                      </a:lnTo>
                      <a:lnTo>
                        <a:pt x="41" y="1184"/>
                      </a:lnTo>
                      <a:lnTo>
                        <a:pt x="29" y="1269"/>
                      </a:lnTo>
                      <a:lnTo>
                        <a:pt x="18" y="1356"/>
                      </a:lnTo>
                      <a:lnTo>
                        <a:pt x="10" y="1443"/>
                      </a:lnTo>
                      <a:lnTo>
                        <a:pt x="5" y="1531"/>
                      </a:lnTo>
                      <a:lnTo>
                        <a:pt x="1" y="1620"/>
                      </a:lnTo>
                      <a:lnTo>
                        <a:pt x="0" y="1709"/>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6106" name="Group 26">
                <a:extLst>
                  <a:ext uri="{FF2B5EF4-FFF2-40B4-BE49-F238E27FC236}">
                    <a16:creationId xmlns:a16="http://schemas.microsoft.com/office/drawing/2014/main" id="{8294B2F7-D69B-4178-8003-CDB5293A861A}"/>
                  </a:ext>
                </a:extLst>
              </p:cNvPr>
              <p:cNvGrpSpPr>
                <a:grpSpLocks/>
              </p:cNvGrpSpPr>
              <p:nvPr/>
            </p:nvGrpSpPr>
            <p:grpSpPr bwMode="auto">
              <a:xfrm>
                <a:off x="4064" y="1228"/>
                <a:ext cx="211" cy="384"/>
                <a:chOff x="4064" y="1228"/>
                <a:chExt cx="211" cy="384"/>
              </a:xfrm>
            </p:grpSpPr>
            <p:sp>
              <p:nvSpPr>
                <p:cNvPr id="46107" name="AutoShape 27">
                  <a:extLst>
                    <a:ext uri="{FF2B5EF4-FFF2-40B4-BE49-F238E27FC236}">
                      <a16:creationId xmlns:a16="http://schemas.microsoft.com/office/drawing/2014/main" id="{7446E8FB-9377-4493-8A9C-86AA10A67228}"/>
                    </a:ext>
                  </a:extLst>
                </p:cNvPr>
                <p:cNvSpPr>
                  <a:spLocks noChangeArrowheads="1"/>
                </p:cNvSpPr>
                <p:nvPr/>
              </p:nvSpPr>
              <p:spPr bwMode="auto">
                <a:xfrm rot="10800000">
                  <a:off x="4063" y="1230"/>
                  <a:ext cx="212" cy="385"/>
                </a:xfrm>
                <a:prstGeom prst="roundRect">
                  <a:avLst>
                    <a:gd name="adj" fmla="val 46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46108" name="Freeform 28">
                  <a:extLst>
                    <a:ext uri="{FF2B5EF4-FFF2-40B4-BE49-F238E27FC236}">
                      <a16:creationId xmlns:a16="http://schemas.microsoft.com/office/drawing/2014/main" id="{9F4D0A3B-8519-4094-B0FE-A32F2901293F}"/>
                    </a:ext>
                  </a:extLst>
                </p:cNvPr>
                <p:cNvSpPr>
                  <a:spLocks noChangeArrowheads="1"/>
                </p:cNvSpPr>
                <p:nvPr/>
              </p:nvSpPr>
              <p:spPr bwMode="auto">
                <a:xfrm>
                  <a:off x="4064" y="1228"/>
                  <a:ext cx="212" cy="383"/>
                </a:xfrm>
                <a:custGeom>
                  <a:avLst/>
                  <a:gdLst>
                    <a:gd name="T0" fmla="*/ 933 w 934"/>
                    <a:gd name="T1" fmla="*/ 1688 h 1689"/>
                    <a:gd name="T2" fmla="*/ 931 w 934"/>
                    <a:gd name="T3" fmla="*/ 1599 h 1689"/>
                    <a:gd name="T4" fmla="*/ 927 w 934"/>
                    <a:gd name="T5" fmla="*/ 1511 h 1689"/>
                    <a:gd name="T6" fmla="*/ 920 w 934"/>
                    <a:gd name="T7" fmla="*/ 1423 h 1689"/>
                    <a:gd name="T8" fmla="*/ 911 w 934"/>
                    <a:gd name="T9" fmla="*/ 1336 h 1689"/>
                    <a:gd name="T10" fmla="*/ 899 w 934"/>
                    <a:gd name="T11" fmla="*/ 1250 h 1689"/>
                    <a:gd name="T12" fmla="*/ 885 w 934"/>
                    <a:gd name="T13" fmla="*/ 1165 h 1689"/>
                    <a:gd name="T14" fmla="*/ 868 w 934"/>
                    <a:gd name="T15" fmla="*/ 1082 h 1689"/>
                    <a:gd name="T16" fmla="*/ 850 w 934"/>
                    <a:gd name="T17" fmla="*/ 1000 h 1689"/>
                    <a:gd name="T18" fmla="*/ 828 w 934"/>
                    <a:gd name="T19" fmla="*/ 920 h 1689"/>
                    <a:gd name="T20" fmla="*/ 805 w 934"/>
                    <a:gd name="T21" fmla="*/ 843 h 1689"/>
                    <a:gd name="T22" fmla="*/ 779 w 934"/>
                    <a:gd name="T23" fmla="*/ 767 h 1689"/>
                    <a:gd name="T24" fmla="*/ 751 w 934"/>
                    <a:gd name="T25" fmla="*/ 694 h 1689"/>
                    <a:gd name="T26" fmla="*/ 722 w 934"/>
                    <a:gd name="T27" fmla="*/ 624 h 1689"/>
                    <a:gd name="T28" fmla="*/ 690 w 934"/>
                    <a:gd name="T29" fmla="*/ 557 h 1689"/>
                    <a:gd name="T30" fmla="*/ 656 w 934"/>
                    <a:gd name="T31" fmla="*/ 493 h 1689"/>
                    <a:gd name="T32" fmla="*/ 621 w 934"/>
                    <a:gd name="T33" fmla="*/ 433 h 1689"/>
                    <a:gd name="T34" fmla="*/ 584 w 934"/>
                    <a:gd name="T35" fmla="*/ 375 h 1689"/>
                    <a:gd name="T36" fmla="*/ 545 w 934"/>
                    <a:gd name="T37" fmla="*/ 322 h 1689"/>
                    <a:gd name="T38" fmla="*/ 505 w 934"/>
                    <a:gd name="T39" fmla="*/ 272 h 1689"/>
                    <a:gd name="T40" fmla="*/ 464 w 934"/>
                    <a:gd name="T41" fmla="*/ 226 h 1689"/>
                    <a:gd name="T42" fmla="*/ 421 w 934"/>
                    <a:gd name="T43" fmla="*/ 183 h 1689"/>
                    <a:gd name="T44" fmla="*/ 377 w 934"/>
                    <a:gd name="T45" fmla="*/ 146 h 1689"/>
                    <a:gd name="T46" fmla="*/ 332 w 934"/>
                    <a:gd name="T47" fmla="*/ 112 h 1689"/>
                    <a:gd name="T48" fmla="*/ 287 w 934"/>
                    <a:gd name="T49" fmla="*/ 82 h 1689"/>
                    <a:gd name="T50" fmla="*/ 240 w 934"/>
                    <a:gd name="T51" fmla="*/ 57 h 1689"/>
                    <a:gd name="T52" fmla="*/ 193 w 934"/>
                    <a:gd name="T53" fmla="*/ 37 h 1689"/>
                    <a:gd name="T54" fmla="*/ 145 w 934"/>
                    <a:gd name="T55" fmla="*/ 21 h 1689"/>
                    <a:gd name="T56" fmla="*/ 97 w 934"/>
                    <a:gd name="T57" fmla="*/ 9 h 1689"/>
                    <a:gd name="T58" fmla="*/ 49 w 934"/>
                    <a:gd name="T59" fmla="*/ 2 h 1689"/>
                    <a:gd name="T60" fmla="*/ 0 w 934"/>
                    <a:gd name="T61" fmla="*/ 0 h 1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4" h="1689">
                      <a:moveTo>
                        <a:pt x="933" y="1688"/>
                      </a:moveTo>
                      <a:lnTo>
                        <a:pt x="931" y="1599"/>
                      </a:lnTo>
                      <a:lnTo>
                        <a:pt x="927" y="1511"/>
                      </a:lnTo>
                      <a:lnTo>
                        <a:pt x="920" y="1423"/>
                      </a:lnTo>
                      <a:lnTo>
                        <a:pt x="911" y="1336"/>
                      </a:lnTo>
                      <a:lnTo>
                        <a:pt x="899" y="1250"/>
                      </a:lnTo>
                      <a:lnTo>
                        <a:pt x="885" y="1165"/>
                      </a:lnTo>
                      <a:lnTo>
                        <a:pt x="868" y="1082"/>
                      </a:lnTo>
                      <a:lnTo>
                        <a:pt x="850" y="1000"/>
                      </a:lnTo>
                      <a:lnTo>
                        <a:pt x="828" y="920"/>
                      </a:lnTo>
                      <a:lnTo>
                        <a:pt x="805" y="843"/>
                      </a:lnTo>
                      <a:lnTo>
                        <a:pt x="779" y="767"/>
                      </a:lnTo>
                      <a:lnTo>
                        <a:pt x="751" y="694"/>
                      </a:lnTo>
                      <a:lnTo>
                        <a:pt x="722" y="624"/>
                      </a:lnTo>
                      <a:lnTo>
                        <a:pt x="690" y="557"/>
                      </a:lnTo>
                      <a:lnTo>
                        <a:pt x="656" y="493"/>
                      </a:lnTo>
                      <a:lnTo>
                        <a:pt x="621" y="433"/>
                      </a:lnTo>
                      <a:lnTo>
                        <a:pt x="584" y="375"/>
                      </a:lnTo>
                      <a:lnTo>
                        <a:pt x="545" y="322"/>
                      </a:lnTo>
                      <a:lnTo>
                        <a:pt x="505" y="272"/>
                      </a:lnTo>
                      <a:lnTo>
                        <a:pt x="464" y="226"/>
                      </a:lnTo>
                      <a:lnTo>
                        <a:pt x="421" y="183"/>
                      </a:lnTo>
                      <a:lnTo>
                        <a:pt x="377" y="146"/>
                      </a:lnTo>
                      <a:lnTo>
                        <a:pt x="332" y="112"/>
                      </a:lnTo>
                      <a:lnTo>
                        <a:pt x="287" y="82"/>
                      </a:lnTo>
                      <a:lnTo>
                        <a:pt x="240" y="57"/>
                      </a:lnTo>
                      <a:lnTo>
                        <a:pt x="193" y="37"/>
                      </a:lnTo>
                      <a:lnTo>
                        <a:pt x="145" y="21"/>
                      </a:lnTo>
                      <a:lnTo>
                        <a:pt x="97" y="9"/>
                      </a:lnTo>
                      <a:lnTo>
                        <a:pt x="49" y="2"/>
                      </a:lnTo>
                      <a:lnTo>
                        <a:pt x="0"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46109" name="Group 29">
              <a:extLst>
                <a:ext uri="{FF2B5EF4-FFF2-40B4-BE49-F238E27FC236}">
                  <a16:creationId xmlns:a16="http://schemas.microsoft.com/office/drawing/2014/main" id="{588581A7-212B-41B8-BCC5-B8BC5DA296D6}"/>
                </a:ext>
              </a:extLst>
            </p:cNvPr>
            <p:cNvGrpSpPr>
              <a:grpSpLocks/>
            </p:cNvGrpSpPr>
            <p:nvPr/>
          </p:nvGrpSpPr>
          <p:grpSpPr bwMode="auto">
            <a:xfrm>
              <a:off x="4275" y="1589"/>
              <a:ext cx="403" cy="346"/>
              <a:chOff x="4275" y="1589"/>
              <a:chExt cx="403" cy="346"/>
            </a:xfrm>
          </p:grpSpPr>
          <p:grpSp>
            <p:nvGrpSpPr>
              <p:cNvPr id="46110" name="Group 30">
                <a:extLst>
                  <a:ext uri="{FF2B5EF4-FFF2-40B4-BE49-F238E27FC236}">
                    <a16:creationId xmlns:a16="http://schemas.microsoft.com/office/drawing/2014/main" id="{7CEC043F-9D07-481D-A021-5BF35770F1D9}"/>
                  </a:ext>
                </a:extLst>
              </p:cNvPr>
              <p:cNvGrpSpPr>
                <a:grpSpLocks/>
              </p:cNvGrpSpPr>
              <p:nvPr/>
            </p:nvGrpSpPr>
            <p:grpSpPr bwMode="auto">
              <a:xfrm>
                <a:off x="4275" y="1589"/>
                <a:ext cx="192" cy="346"/>
                <a:chOff x="4275" y="1589"/>
                <a:chExt cx="192" cy="346"/>
              </a:xfrm>
            </p:grpSpPr>
            <p:sp>
              <p:nvSpPr>
                <p:cNvPr id="46111" name="AutoShape 31">
                  <a:extLst>
                    <a:ext uri="{FF2B5EF4-FFF2-40B4-BE49-F238E27FC236}">
                      <a16:creationId xmlns:a16="http://schemas.microsoft.com/office/drawing/2014/main" id="{C4C7EA33-F1A2-4D53-B02D-EDBF276525B9}"/>
                    </a:ext>
                  </a:extLst>
                </p:cNvPr>
                <p:cNvSpPr>
                  <a:spLocks noChangeArrowheads="1"/>
                </p:cNvSpPr>
                <p:nvPr/>
              </p:nvSpPr>
              <p:spPr bwMode="auto">
                <a:xfrm>
                  <a:off x="4275" y="1590"/>
                  <a:ext cx="193" cy="347"/>
                </a:xfrm>
                <a:prstGeom prst="roundRect">
                  <a:avLst>
                    <a:gd name="adj" fmla="val 51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46112" name="Freeform 32">
                  <a:extLst>
                    <a:ext uri="{FF2B5EF4-FFF2-40B4-BE49-F238E27FC236}">
                      <a16:creationId xmlns:a16="http://schemas.microsoft.com/office/drawing/2014/main" id="{64A3C894-503F-4D7C-B318-5659CDB51566}"/>
                    </a:ext>
                  </a:extLst>
                </p:cNvPr>
                <p:cNvSpPr>
                  <a:spLocks noChangeArrowheads="1"/>
                </p:cNvSpPr>
                <p:nvPr/>
              </p:nvSpPr>
              <p:spPr bwMode="auto">
                <a:xfrm>
                  <a:off x="4275" y="1591"/>
                  <a:ext cx="193" cy="345"/>
                </a:xfrm>
                <a:custGeom>
                  <a:avLst/>
                  <a:gdLst>
                    <a:gd name="T0" fmla="*/ 0 w 850"/>
                    <a:gd name="T1" fmla="*/ 0 h 1520"/>
                    <a:gd name="T2" fmla="*/ 2 w 850"/>
                    <a:gd name="T3" fmla="*/ 79 h 1520"/>
                    <a:gd name="T4" fmla="*/ 6 w 850"/>
                    <a:gd name="T5" fmla="*/ 159 h 1520"/>
                    <a:gd name="T6" fmla="*/ 12 w 850"/>
                    <a:gd name="T7" fmla="*/ 238 h 1520"/>
                    <a:gd name="T8" fmla="*/ 20 w 850"/>
                    <a:gd name="T9" fmla="*/ 316 h 1520"/>
                    <a:gd name="T10" fmla="*/ 31 w 850"/>
                    <a:gd name="T11" fmla="*/ 394 h 1520"/>
                    <a:gd name="T12" fmla="*/ 44 w 850"/>
                    <a:gd name="T13" fmla="*/ 470 h 1520"/>
                    <a:gd name="T14" fmla="*/ 59 w 850"/>
                    <a:gd name="T15" fmla="*/ 545 h 1520"/>
                    <a:gd name="T16" fmla="*/ 76 w 850"/>
                    <a:gd name="T17" fmla="*/ 619 h 1520"/>
                    <a:gd name="T18" fmla="*/ 95 w 850"/>
                    <a:gd name="T19" fmla="*/ 691 h 1520"/>
                    <a:gd name="T20" fmla="*/ 117 w 850"/>
                    <a:gd name="T21" fmla="*/ 760 h 1520"/>
                    <a:gd name="T22" fmla="*/ 140 w 850"/>
                    <a:gd name="T23" fmla="*/ 828 h 1520"/>
                    <a:gd name="T24" fmla="*/ 165 w 850"/>
                    <a:gd name="T25" fmla="*/ 894 h 1520"/>
                    <a:gd name="T26" fmla="*/ 192 w 850"/>
                    <a:gd name="T27" fmla="*/ 957 h 1520"/>
                    <a:gd name="T28" fmla="*/ 221 w 850"/>
                    <a:gd name="T29" fmla="*/ 1017 h 1520"/>
                    <a:gd name="T30" fmla="*/ 252 w 850"/>
                    <a:gd name="T31" fmla="*/ 1075 h 1520"/>
                    <a:gd name="T32" fmla="*/ 284 w 850"/>
                    <a:gd name="T33" fmla="*/ 1130 h 1520"/>
                    <a:gd name="T34" fmla="*/ 318 w 850"/>
                    <a:gd name="T35" fmla="*/ 1181 h 1520"/>
                    <a:gd name="T36" fmla="*/ 353 w 850"/>
                    <a:gd name="T37" fmla="*/ 1229 h 1520"/>
                    <a:gd name="T38" fmla="*/ 389 w 850"/>
                    <a:gd name="T39" fmla="*/ 1274 h 1520"/>
                    <a:gd name="T40" fmla="*/ 427 w 850"/>
                    <a:gd name="T41" fmla="*/ 1316 h 1520"/>
                    <a:gd name="T42" fmla="*/ 466 w 850"/>
                    <a:gd name="T43" fmla="*/ 1354 h 1520"/>
                    <a:gd name="T44" fmla="*/ 506 w 850"/>
                    <a:gd name="T45" fmla="*/ 1388 h 1520"/>
                    <a:gd name="T46" fmla="*/ 547 w 850"/>
                    <a:gd name="T47" fmla="*/ 1418 h 1520"/>
                    <a:gd name="T48" fmla="*/ 588 w 850"/>
                    <a:gd name="T49" fmla="*/ 1445 h 1520"/>
                    <a:gd name="T50" fmla="*/ 631 w 850"/>
                    <a:gd name="T51" fmla="*/ 1467 h 1520"/>
                    <a:gd name="T52" fmla="*/ 674 w 850"/>
                    <a:gd name="T53" fmla="*/ 1486 h 1520"/>
                    <a:gd name="T54" fmla="*/ 717 w 850"/>
                    <a:gd name="T55" fmla="*/ 1500 h 1520"/>
                    <a:gd name="T56" fmla="*/ 761 w 850"/>
                    <a:gd name="T57" fmla="*/ 1511 h 1520"/>
                    <a:gd name="T58" fmla="*/ 805 w 850"/>
                    <a:gd name="T59" fmla="*/ 1517 h 1520"/>
                    <a:gd name="T60" fmla="*/ 849 w 850"/>
                    <a:gd name="T61" fmla="*/ 1519 h 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0" h="1520">
                      <a:moveTo>
                        <a:pt x="0" y="0"/>
                      </a:moveTo>
                      <a:lnTo>
                        <a:pt x="2" y="79"/>
                      </a:lnTo>
                      <a:lnTo>
                        <a:pt x="6" y="159"/>
                      </a:lnTo>
                      <a:lnTo>
                        <a:pt x="12" y="238"/>
                      </a:lnTo>
                      <a:lnTo>
                        <a:pt x="20" y="316"/>
                      </a:lnTo>
                      <a:lnTo>
                        <a:pt x="31" y="394"/>
                      </a:lnTo>
                      <a:lnTo>
                        <a:pt x="44" y="470"/>
                      </a:lnTo>
                      <a:lnTo>
                        <a:pt x="59" y="545"/>
                      </a:lnTo>
                      <a:lnTo>
                        <a:pt x="76" y="619"/>
                      </a:lnTo>
                      <a:lnTo>
                        <a:pt x="95" y="691"/>
                      </a:lnTo>
                      <a:lnTo>
                        <a:pt x="117" y="760"/>
                      </a:lnTo>
                      <a:lnTo>
                        <a:pt x="140" y="828"/>
                      </a:lnTo>
                      <a:lnTo>
                        <a:pt x="165" y="894"/>
                      </a:lnTo>
                      <a:lnTo>
                        <a:pt x="192" y="957"/>
                      </a:lnTo>
                      <a:lnTo>
                        <a:pt x="221" y="1017"/>
                      </a:lnTo>
                      <a:lnTo>
                        <a:pt x="252" y="1075"/>
                      </a:lnTo>
                      <a:lnTo>
                        <a:pt x="284" y="1130"/>
                      </a:lnTo>
                      <a:lnTo>
                        <a:pt x="318" y="1181"/>
                      </a:lnTo>
                      <a:lnTo>
                        <a:pt x="353" y="1229"/>
                      </a:lnTo>
                      <a:lnTo>
                        <a:pt x="389" y="1274"/>
                      </a:lnTo>
                      <a:lnTo>
                        <a:pt x="427" y="1316"/>
                      </a:lnTo>
                      <a:lnTo>
                        <a:pt x="466" y="1354"/>
                      </a:lnTo>
                      <a:lnTo>
                        <a:pt x="506" y="1388"/>
                      </a:lnTo>
                      <a:lnTo>
                        <a:pt x="547" y="1418"/>
                      </a:lnTo>
                      <a:lnTo>
                        <a:pt x="588" y="1445"/>
                      </a:lnTo>
                      <a:lnTo>
                        <a:pt x="631" y="1467"/>
                      </a:lnTo>
                      <a:lnTo>
                        <a:pt x="674" y="1486"/>
                      </a:lnTo>
                      <a:lnTo>
                        <a:pt x="717" y="1500"/>
                      </a:lnTo>
                      <a:lnTo>
                        <a:pt x="761" y="1511"/>
                      </a:lnTo>
                      <a:lnTo>
                        <a:pt x="805" y="1517"/>
                      </a:lnTo>
                      <a:lnTo>
                        <a:pt x="849" y="1519"/>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6113" name="Group 33">
                <a:extLst>
                  <a:ext uri="{FF2B5EF4-FFF2-40B4-BE49-F238E27FC236}">
                    <a16:creationId xmlns:a16="http://schemas.microsoft.com/office/drawing/2014/main" id="{A8866B86-B43F-4378-AC9B-1AF86C9D7EF4}"/>
                  </a:ext>
                </a:extLst>
              </p:cNvPr>
              <p:cNvGrpSpPr>
                <a:grpSpLocks/>
              </p:cNvGrpSpPr>
              <p:nvPr/>
            </p:nvGrpSpPr>
            <p:grpSpPr bwMode="auto">
              <a:xfrm>
                <a:off x="4467" y="1589"/>
                <a:ext cx="211" cy="346"/>
                <a:chOff x="4467" y="1589"/>
                <a:chExt cx="211" cy="346"/>
              </a:xfrm>
            </p:grpSpPr>
            <p:sp>
              <p:nvSpPr>
                <p:cNvPr id="46114" name="AutoShape 34">
                  <a:extLst>
                    <a:ext uri="{FF2B5EF4-FFF2-40B4-BE49-F238E27FC236}">
                      <a16:creationId xmlns:a16="http://schemas.microsoft.com/office/drawing/2014/main" id="{762710EA-55A6-4C68-A5A7-92543C743F3D}"/>
                    </a:ext>
                  </a:extLst>
                </p:cNvPr>
                <p:cNvSpPr>
                  <a:spLocks noChangeArrowheads="1"/>
                </p:cNvSpPr>
                <p:nvPr/>
              </p:nvSpPr>
              <p:spPr bwMode="auto">
                <a:xfrm>
                  <a:off x="4467" y="1590"/>
                  <a:ext cx="212" cy="347"/>
                </a:xfrm>
                <a:prstGeom prst="roundRect">
                  <a:avLst>
                    <a:gd name="adj" fmla="val 46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46115" name="Freeform 35">
                  <a:extLst>
                    <a:ext uri="{FF2B5EF4-FFF2-40B4-BE49-F238E27FC236}">
                      <a16:creationId xmlns:a16="http://schemas.microsoft.com/office/drawing/2014/main" id="{13673B47-3FDE-4259-B93B-4DA333234416}"/>
                    </a:ext>
                  </a:extLst>
                </p:cNvPr>
                <p:cNvSpPr>
                  <a:spLocks noChangeArrowheads="1"/>
                </p:cNvSpPr>
                <p:nvPr/>
              </p:nvSpPr>
              <p:spPr bwMode="auto">
                <a:xfrm>
                  <a:off x="4469" y="1590"/>
                  <a:ext cx="210" cy="346"/>
                </a:xfrm>
                <a:custGeom>
                  <a:avLst/>
                  <a:gdLst>
                    <a:gd name="T0" fmla="*/ 0 w 925"/>
                    <a:gd name="T1" fmla="*/ 1523 h 1524"/>
                    <a:gd name="T2" fmla="*/ 48 w 925"/>
                    <a:gd name="T3" fmla="*/ 1520 h 1524"/>
                    <a:gd name="T4" fmla="*/ 96 w 925"/>
                    <a:gd name="T5" fmla="*/ 1513 h 1524"/>
                    <a:gd name="T6" fmla="*/ 144 w 925"/>
                    <a:gd name="T7" fmla="*/ 1502 h 1524"/>
                    <a:gd name="T8" fmla="*/ 192 w 925"/>
                    <a:gd name="T9" fmla="*/ 1487 h 1524"/>
                    <a:gd name="T10" fmla="*/ 238 w 925"/>
                    <a:gd name="T11" fmla="*/ 1468 h 1524"/>
                    <a:gd name="T12" fmla="*/ 285 w 925"/>
                    <a:gd name="T13" fmla="*/ 1445 h 1524"/>
                    <a:gd name="T14" fmla="*/ 330 w 925"/>
                    <a:gd name="T15" fmla="*/ 1418 h 1524"/>
                    <a:gd name="T16" fmla="*/ 374 w 925"/>
                    <a:gd name="T17" fmla="*/ 1387 h 1524"/>
                    <a:gd name="T18" fmla="*/ 418 w 925"/>
                    <a:gd name="T19" fmla="*/ 1353 h 1524"/>
                    <a:gd name="T20" fmla="*/ 460 w 925"/>
                    <a:gd name="T21" fmla="*/ 1314 h 1524"/>
                    <a:gd name="T22" fmla="*/ 501 w 925"/>
                    <a:gd name="T23" fmla="*/ 1273 h 1524"/>
                    <a:gd name="T24" fmla="*/ 541 w 925"/>
                    <a:gd name="T25" fmla="*/ 1228 h 1524"/>
                    <a:gd name="T26" fmla="*/ 579 w 925"/>
                    <a:gd name="T27" fmla="*/ 1179 h 1524"/>
                    <a:gd name="T28" fmla="*/ 616 w 925"/>
                    <a:gd name="T29" fmla="*/ 1127 h 1524"/>
                    <a:gd name="T30" fmla="*/ 651 w 925"/>
                    <a:gd name="T31" fmla="*/ 1073 h 1524"/>
                    <a:gd name="T32" fmla="*/ 684 w 925"/>
                    <a:gd name="T33" fmla="*/ 1015 h 1524"/>
                    <a:gd name="T34" fmla="*/ 715 w 925"/>
                    <a:gd name="T35" fmla="*/ 955 h 1524"/>
                    <a:gd name="T36" fmla="*/ 745 w 925"/>
                    <a:gd name="T37" fmla="*/ 892 h 1524"/>
                    <a:gd name="T38" fmla="*/ 772 w 925"/>
                    <a:gd name="T39" fmla="*/ 826 h 1524"/>
                    <a:gd name="T40" fmla="*/ 797 w 925"/>
                    <a:gd name="T41" fmla="*/ 758 h 1524"/>
                    <a:gd name="T42" fmla="*/ 821 w 925"/>
                    <a:gd name="T43" fmla="*/ 689 h 1524"/>
                    <a:gd name="T44" fmla="*/ 842 w 925"/>
                    <a:gd name="T45" fmla="*/ 617 h 1524"/>
                    <a:gd name="T46" fmla="*/ 860 w 925"/>
                    <a:gd name="T47" fmla="*/ 544 h 1524"/>
                    <a:gd name="T48" fmla="*/ 877 w 925"/>
                    <a:gd name="T49" fmla="*/ 469 h 1524"/>
                    <a:gd name="T50" fmla="*/ 891 w 925"/>
                    <a:gd name="T51" fmla="*/ 393 h 1524"/>
                    <a:gd name="T52" fmla="*/ 902 w 925"/>
                    <a:gd name="T53" fmla="*/ 316 h 1524"/>
                    <a:gd name="T54" fmla="*/ 911 w 925"/>
                    <a:gd name="T55" fmla="*/ 238 h 1524"/>
                    <a:gd name="T56" fmla="*/ 918 w 925"/>
                    <a:gd name="T57" fmla="*/ 159 h 1524"/>
                    <a:gd name="T58" fmla="*/ 922 w 925"/>
                    <a:gd name="T59" fmla="*/ 80 h 1524"/>
                    <a:gd name="T60" fmla="*/ 924 w 925"/>
                    <a:gd name="T61"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5" h="1524">
                      <a:moveTo>
                        <a:pt x="0" y="1523"/>
                      </a:moveTo>
                      <a:lnTo>
                        <a:pt x="48" y="1520"/>
                      </a:lnTo>
                      <a:lnTo>
                        <a:pt x="96" y="1513"/>
                      </a:lnTo>
                      <a:lnTo>
                        <a:pt x="144" y="1502"/>
                      </a:lnTo>
                      <a:lnTo>
                        <a:pt x="192" y="1487"/>
                      </a:lnTo>
                      <a:lnTo>
                        <a:pt x="238" y="1468"/>
                      </a:lnTo>
                      <a:lnTo>
                        <a:pt x="285" y="1445"/>
                      </a:lnTo>
                      <a:lnTo>
                        <a:pt x="330" y="1418"/>
                      </a:lnTo>
                      <a:lnTo>
                        <a:pt x="374" y="1387"/>
                      </a:lnTo>
                      <a:lnTo>
                        <a:pt x="418" y="1353"/>
                      </a:lnTo>
                      <a:lnTo>
                        <a:pt x="460" y="1314"/>
                      </a:lnTo>
                      <a:lnTo>
                        <a:pt x="501" y="1273"/>
                      </a:lnTo>
                      <a:lnTo>
                        <a:pt x="541" y="1228"/>
                      </a:lnTo>
                      <a:lnTo>
                        <a:pt x="579" y="1179"/>
                      </a:lnTo>
                      <a:lnTo>
                        <a:pt x="616" y="1127"/>
                      </a:lnTo>
                      <a:lnTo>
                        <a:pt x="651" y="1073"/>
                      </a:lnTo>
                      <a:lnTo>
                        <a:pt x="684" y="1015"/>
                      </a:lnTo>
                      <a:lnTo>
                        <a:pt x="715" y="955"/>
                      </a:lnTo>
                      <a:lnTo>
                        <a:pt x="745" y="892"/>
                      </a:lnTo>
                      <a:lnTo>
                        <a:pt x="772" y="826"/>
                      </a:lnTo>
                      <a:lnTo>
                        <a:pt x="797" y="758"/>
                      </a:lnTo>
                      <a:lnTo>
                        <a:pt x="821" y="689"/>
                      </a:lnTo>
                      <a:lnTo>
                        <a:pt x="842" y="617"/>
                      </a:lnTo>
                      <a:lnTo>
                        <a:pt x="860" y="544"/>
                      </a:lnTo>
                      <a:lnTo>
                        <a:pt x="877" y="469"/>
                      </a:lnTo>
                      <a:lnTo>
                        <a:pt x="891" y="393"/>
                      </a:lnTo>
                      <a:lnTo>
                        <a:pt x="902" y="316"/>
                      </a:lnTo>
                      <a:lnTo>
                        <a:pt x="911" y="238"/>
                      </a:lnTo>
                      <a:lnTo>
                        <a:pt x="918" y="159"/>
                      </a:lnTo>
                      <a:lnTo>
                        <a:pt x="922" y="80"/>
                      </a:lnTo>
                      <a:lnTo>
                        <a:pt x="924"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46116" name="Group 36">
              <a:extLst>
                <a:ext uri="{FF2B5EF4-FFF2-40B4-BE49-F238E27FC236}">
                  <a16:creationId xmlns:a16="http://schemas.microsoft.com/office/drawing/2014/main" id="{9EC0AA89-9D94-435E-99A4-54A1632420B8}"/>
                </a:ext>
              </a:extLst>
            </p:cNvPr>
            <p:cNvGrpSpPr>
              <a:grpSpLocks/>
            </p:cNvGrpSpPr>
            <p:nvPr/>
          </p:nvGrpSpPr>
          <p:grpSpPr bwMode="auto">
            <a:xfrm>
              <a:off x="4680" y="1228"/>
              <a:ext cx="404" cy="384"/>
              <a:chOff x="4680" y="1228"/>
              <a:chExt cx="404" cy="384"/>
            </a:xfrm>
          </p:grpSpPr>
          <p:grpSp>
            <p:nvGrpSpPr>
              <p:cNvPr id="46117" name="Group 37">
                <a:extLst>
                  <a:ext uri="{FF2B5EF4-FFF2-40B4-BE49-F238E27FC236}">
                    <a16:creationId xmlns:a16="http://schemas.microsoft.com/office/drawing/2014/main" id="{04D60A3E-91B0-418F-A9A8-D1A7BC385F12}"/>
                  </a:ext>
                </a:extLst>
              </p:cNvPr>
              <p:cNvGrpSpPr>
                <a:grpSpLocks/>
              </p:cNvGrpSpPr>
              <p:nvPr/>
            </p:nvGrpSpPr>
            <p:grpSpPr bwMode="auto">
              <a:xfrm>
                <a:off x="4680" y="1228"/>
                <a:ext cx="192" cy="384"/>
                <a:chOff x="4680" y="1228"/>
                <a:chExt cx="192" cy="384"/>
              </a:xfrm>
            </p:grpSpPr>
            <p:sp>
              <p:nvSpPr>
                <p:cNvPr id="46118" name="AutoShape 38">
                  <a:extLst>
                    <a:ext uri="{FF2B5EF4-FFF2-40B4-BE49-F238E27FC236}">
                      <a16:creationId xmlns:a16="http://schemas.microsoft.com/office/drawing/2014/main" id="{17998AD3-5B34-4F7B-BE67-17C49EE84B78}"/>
                    </a:ext>
                  </a:extLst>
                </p:cNvPr>
                <p:cNvSpPr>
                  <a:spLocks noChangeArrowheads="1"/>
                </p:cNvSpPr>
                <p:nvPr/>
              </p:nvSpPr>
              <p:spPr bwMode="auto">
                <a:xfrm rot="10800000">
                  <a:off x="4680" y="1230"/>
                  <a:ext cx="193" cy="385"/>
                </a:xfrm>
                <a:prstGeom prst="roundRect">
                  <a:avLst>
                    <a:gd name="adj" fmla="val 51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46119" name="Freeform 39">
                  <a:extLst>
                    <a:ext uri="{FF2B5EF4-FFF2-40B4-BE49-F238E27FC236}">
                      <a16:creationId xmlns:a16="http://schemas.microsoft.com/office/drawing/2014/main" id="{25483AC2-6FF0-419E-9151-D376F67D036E}"/>
                    </a:ext>
                  </a:extLst>
                </p:cNvPr>
                <p:cNvSpPr>
                  <a:spLocks noChangeArrowheads="1"/>
                </p:cNvSpPr>
                <p:nvPr/>
              </p:nvSpPr>
              <p:spPr bwMode="auto">
                <a:xfrm>
                  <a:off x="4680" y="1228"/>
                  <a:ext cx="193" cy="388"/>
                </a:xfrm>
                <a:custGeom>
                  <a:avLst/>
                  <a:gdLst>
                    <a:gd name="T0" fmla="*/ 848 w 849"/>
                    <a:gd name="T1" fmla="*/ 0 h 1710"/>
                    <a:gd name="T2" fmla="*/ 804 w 849"/>
                    <a:gd name="T3" fmla="*/ 2 h 1710"/>
                    <a:gd name="T4" fmla="*/ 759 w 849"/>
                    <a:gd name="T5" fmla="*/ 9 h 1710"/>
                    <a:gd name="T6" fmla="*/ 715 w 849"/>
                    <a:gd name="T7" fmla="*/ 21 h 1710"/>
                    <a:gd name="T8" fmla="*/ 672 w 849"/>
                    <a:gd name="T9" fmla="*/ 37 h 1710"/>
                    <a:gd name="T10" fmla="*/ 629 w 849"/>
                    <a:gd name="T11" fmla="*/ 58 h 1710"/>
                    <a:gd name="T12" fmla="*/ 586 w 849"/>
                    <a:gd name="T13" fmla="*/ 84 h 1710"/>
                    <a:gd name="T14" fmla="*/ 544 w 849"/>
                    <a:gd name="T15" fmla="*/ 114 h 1710"/>
                    <a:gd name="T16" fmla="*/ 503 w 849"/>
                    <a:gd name="T17" fmla="*/ 148 h 1710"/>
                    <a:gd name="T18" fmla="*/ 463 w 849"/>
                    <a:gd name="T19" fmla="*/ 186 h 1710"/>
                    <a:gd name="T20" fmla="*/ 424 w 849"/>
                    <a:gd name="T21" fmla="*/ 229 h 1710"/>
                    <a:gd name="T22" fmla="*/ 386 w 849"/>
                    <a:gd name="T23" fmla="*/ 276 h 1710"/>
                    <a:gd name="T24" fmla="*/ 350 w 849"/>
                    <a:gd name="T25" fmla="*/ 326 h 1710"/>
                    <a:gd name="T26" fmla="*/ 314 w 849"/>
                    <a:gd name="T27" fmla="*/ 381 h 1710"/>
                    <a:gd name="T28" fmla="*/ 281 w 849"/>
                    <a:gd name="T29" fmla="*/ 439 h 1710"/>
                    <a:gd name="T30" fmla="*/ 248 w 849"/>
                    <a:gd name="T31" fmla="*/ 501 h 1710"/>
                    <a:gd name="T32" fmla="*/ 218 w 849"/>
                    <a:gd name="T33" fmla="*/ 565 h 1710"/>
                    <a:gd name="T34" fmla="*/ 189 w 849"/>
                    <a:gd name="T35" fmla="*/ 633 h 1710"/>
                    <a:gd name="T36" fmla="*/ 162 w 849"/>
                    <a:gd name="T37" fmla="*/ 704 h 1710"/>
                    <a:gd name="T38" fmla="*/ 137 w 849"/>
                    <a:gd name="T39" fmla="*/ 778 h 1710"/>
                    <a:gd name="T40" fmla="*/ 114 w 849"/>
                    <a:gd name="T41" fmla="*/ 855 h 1710"/>
                    <a:gd name="T42" fmla="*/ 92 w 849"/>
                    <a:gd name="T43" fmla="*/ 933 h 1710"/>
                    <a:gd name="T44" fmla="*/ 73 w 849"/>
                    <a:gd name="T45" fmla="*/ 1014 h 1710"/>
                    <a:gd name="T46" fmla="*/ 56 w 849"/>
                    <a:gd name="T47" fmla="*/ 1097 h 1710"/>
                    <a:gd name="T48" fmla="*/ 42 w 849"/>
                    <a:gd name="T49" fmla="*/ 1181 h 1710"/>
                    <a:gd name="T50" fmla="*/ 29 w 849"/>
                    <a:gd name="T51" fmla="*/ 1267 h 1710"/>
                    <a:gd name="T52" fmla="*/ 19 w 849"/>
                    <a:gd name="T53" fmla="*/ 1354 h 1710"/>
                    <a:gd name="T54" fmla="*/ 10 w 849"/>
                    <a:gd name="T55" fmla="*/ 1442 h 1710"/>
                    <a:gd name="T56" fmla="*/ 5 w 849"/>
                    <a:gd name="T57" fmla="*/ 1530 h 1710"/>
                    <a:gd name="T58" fmla="*/ 1 w 849"/>
                    <a:gd name="T59" fmla="*/ 1620 h 1710"/>
                    <a:gd name="T60" fmla="*/ 0 w 849"/>
                    <a:gd name="T61" fmla="*/ 1709 h 1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9" h="1710">
                      <a:moveTo>
                        <a:pt x="848" y="0"/>
                      </a:moveTo>
                      <a:lnTo>
                        <a:pt x="804" y="2"/>
                      </a:lnTo>
                      <a:lnTo>
                        <a:pt x="759" y="9"/>
                      </a:lnTo>
                      <a:lnTo>
                        <a:pt x="715" y="21"/>
                      </a:lnTo>
                      <a:lnTo>
                        <a:pt x="672" y="37"/>
                      </a:lnTo>
                      <a:lnTo>
                        <a:pt x="629" y="58"/>
                      </a:lnTo>
                      <a:lnTo>
                        <a:pt x="586" y="84"/>
                      </a:lnTo>
                      <a:lnTo>
                        <a:pt x="544" y="114"/>
                      </a:lnTo>
                      <a:lnTo>
                        <a:pt x="503" y="148"/>
                      </a:lnTo>
                      <a:lnTo>
                        <a:pt x="463" y="186"/>
                      </a:lnTo>
                      <a:lnTo>
                        <a:pt x="424" y="229"/>
                      </a:lnTo>
                      <a:lnTo>
                        <a:pt x="386" y="276"/>
                      </a:lnTo>
                      <a:lnTo>
                        <a:pt x="350" y="326"/>
                      </a:lnTo>
                      <a:lnTo>
                        <a:pt x="314" y="381"/>
                      </a:lnTo>
                      <a:lnTo>
                        <a:pt x="281" y="439"/>
                      </a:lnTo>
                      <a:lnTo>
                        <a:pt x="248" y="501"/>
                      </a:lnTo>
                      <a:lnTo>
                        <a:pt x="218" y="565"/>
                      </a:lnTo>
                      <a:lnTo>
                        <a:pt x="189" y="633"/>
                      </a:lnTo>
                      <a:lnTo>
                        <a:pt x="162" y="704"/>
                      </a:lnTo>
                      <a:lnTo>
                        <a:pt x="137" y="778"/>
                      </a:lnTo>
                      <a:lnTo>
                        <a:pt x="114" y="855"/>
                      </a:lnTo>
                      <a:lnTo>
                        <a:pt x="92" y="933"/>
                      </a:lnTo>
                      <a:lnTo>
                        <a:pt x="73" y="1014"/>
                      </a:lnTo>
                      <a:lnTo>
                        <a:pt x="56" y="1097"/>
                      </a:lnTo>
                      <a:lnTo>
                        <a:pt x="42" y="1181"/>
                      </a:lnTo>
                      <a:lnTo>
                        <a:pt x="29" y="1267"/>
                      </a:lnTo>
                      <a:lnTo>
                        <a:pt x="19" y="1354"/>
                      </a:lnTo>
                      <a:lnTo>
                        <a:pt x="10" y="1442"/>
                      </a:lnTo>
                      <a:lnTo>
                        <a:pt x="5" y="1530"/>
                      </a:lnTo>
                      <a:lnTo>
                        <a:pt x="1" y="1620"/>
                      </a:lnTo>
                      <a:lnTo>
                        <a:pt x="0" y="1709"/>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6120" name="Group 40">
                <a:extLst>
                  <a:ext uri="{FF2B5EF4-FFF2-40B4-BE49-F238E27FC236}">
                    <a16:creationId xmlns:a16="http://schemas.microsoft.com/office/drawing/2014/main" id="{7B94EC57-7E95-4017-B5CB-D7C5DDE452FD}"/>
                  </a:ext>
                </a:extLst>
              </p:cNvPr>
              <p:cNvGrpSpPr>
                <a:grpSpLocks/>
              </p:cNvGrpSpPr>
              <p:nvPr/>
            </p:nvGrpSpPr>
            <p:grpSpPr bwMode="auto">
              <a:xfrm>
                <a:off x="4873" y="1228"/>
                <a:ext cx="211" cy="384"/>
                <a:chOff x="4873" y="1228"/>
                <a:chExt cx="211" cy="384"/>
              </a:xfrm>
            </p:grpSpPr>
            <p:sp>
              <p:nvSpPr>
                <p:cNvPr id="46121" name="AutoShape 41">
                  <a:extLst>
                    <a:ext uri="{FF2B5EF4-FFF2-40B4-BE49-F238E27FC236}">
                      <a16:creationId xmlns:a16="http://schemas.microsoft.com/office/drawing/2014/main" id="{B79F7EA7-4EC1-48BD-A247-3456DACE5187}"/>
                    </a:ext>
                  </a:extLst>
                </p:cNvPr>
                <p:cNvSpPr>
                  <a:spLocks noChangeArrowheads="1"/>
                </p:cNvSpPr>
                <p:nvPr/>
              </p:nvSpPr>
              <p:spPr bwMode="auto">
                <a:xfrm rot="10800000">
                  <a:off x="4872" y="1230"/>
                  <a:ext cx="212" cy="385"/>
                </a:xfrm>
                <a:prstGeom prst="roundRect">
                  <a:avLst>
                    <a:gd name="adj" fmla="val 46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46122" name="Freeform 42">
                  <a:extLst>
                    <a:ext uri="{FF2B5EF4-FFF2-40B4-BE49-F238E27FC236}">
                      <a16:creationId xmlns:a16="http://schemas.microsoft.com/office/drawing/2014/main" id="{F6690BA8-2075-4688-98EC-7A84966B3752}"/>
                    </a:ext>
                  </a:extLst>
                </p:cNvPr>
                <p:cNvSpPr>
                  <a:spLocks noChangeArrowheads="1"/>
                </p:cNvSpPr>
                <p:nvPr/>
              </p:nvSpPr>
              <p:spPr bwMode="auto">
                <a:xfrm>
                  <a:off x="4871" y="1228"/>
                  <a:ext cx="214" cy="383"/>
                </a:xfrm>
                <a:custGeom>
                  <a:avLst/>
                  <a:gdLst>
                    <a:gd name="T0" fmla="*/ 941 w 942"/>
                    <a:gd name="T1" fmla="*/ 1688 h 1689"/>
                    <a:gd name="T2" fmla="*/ 939 w 942"/>
                    <a:gd name="T3" fmla="*/ 1598 h 1689"/>
                    <a:gd name="T4" fmla="*/ 935 w 942"/>
                    <a:gd name="T5" fmla="*/ 1510 h 1689"/>
                    <a:gd name="T6" fmla="*/ 928 w 942"/>
                    <a:gd name="T7" fmla="*/ 1421 h 1689"/>
                    <a:gd name="T8" fmla="*/ 919 w 942"/>
                    <a:gd name="T9" fmla="*/ 1334 h 1689"/>
                    <a:gd name="T10" fmla="*/ 907 w 942"/>
                    <a:gd name="T11" fmla="*/ 1247 h 1689"/>
                    <a:gd name="T12" fmla="*/ 892 w 942"/>
                    <a:gd name="T13" fmla="*/ 1162 h 1689"/>
                    <a:gd name="T14" fmla="*/ 876 w 942"/>
                    <a:gd name="T15" fmla="*/ 1078 h 1689"/>
                    <a:gd name="T16" fmla="*/ 857 w 942"/>
                    <a:gd name="T17" fmla="*/ 996 h 1689"/>
                    <a:gd name="T18" fmla="*/ 835 w 942"/>
                    <a:gd name="T19" fmla="*/ 916 h 1689"/>
                    <a:gd name="T20" fmla="*/ 811 w 942"/>
                    <a:gd name="T21" fmla="*/ 838 h 1689"/>
                    <a:gd name="T22" fmla="*/ 785 w 942"/>
                    <a:gd name="T23" fmla="*/ 762 h 1689"/>
                    <a:gd name="T24" fmla="*/ 757 w 942"/>
                    <a:gd name="T25" fmla="*/ 689 h 1689"/>
                    <a:gd name="T26" fmla="*/ 727 w 942"/>
                    <a:gd name="T27" fmla="*/ 619 h 1689"/>
                    <a:gd name="T28" fmla="*/ 695 w 942"/>
                    <a:gd name="T29" fmla="*/ 551 h 1689"/>
                    <a:gd name="T30" fmla="*/ 661 w 942"/>
                    <a:gd name="T31" fmla="*/ 487 h 1689"/>
                    <a:gd name="T32" fmla="*/ 626 w 942"/>
                    <a:gd name="T33" fmla="*/ 427 h 1689"/>
                    <a:gd name="T34" fmla="*/ 588 w 942"/>
                    <a:gd name="T35" fmla="*/ 369 h 1689"/>
                    <a:gd name="T36" fmla="*/ 549 w 942"/>
                    <a:gd name="T37" fmla="*/ 316 h 1689"/>
                    <a:gd name="T38" fmla="*/ 509 w 942"/>
                    <a:gd name="T39" fmla="*/ 266 h 1689"/>
                    <a:gd name="T40" fmla="*/ 467 w 942"/>
                    <a:gd name="T41" fmla="*/ 220 h 1689"/>
                    <a:gd name="T42" fmla="*/ 424 w 942"/>
                    <a:gd name="T43" fmla="*/ 178 h 1689"/>
                    <a:gd name="T44" fmla="*/ 380 w 942"/>
                    <a:gd name="T45" fmla="*/ 141 h 1689"/>
                    <a:gd name="T46" fmla="*/ 334 w 942"/>
                    <a:gd name="T47" fmla="*/ 107 h 1689"/>
                    <a:gd name="T48" fmla="*/ 288 w 942"/>
                    <a:gd name="T49" fmla="*/ 78 h 1689"/>
                    <a:gd name="T50" fmla="*/ 241 w 942"/>
                    <a:gd name="T51" fmla="*/ 54 h 1689"/>
                    <a:gd name="T52" fmla="*/ 194 w 942"/>
                    <a:gd name="T53" fmla="*/ 34 h 1689"/>
                    <a:gd name="T54" fmla="*/ 146 w 942"/>
                    <a:gd name="T55" fmla="*/ 18 h 1689"/>
                    <a:gd name="T56" fmla="*/ 97 w 942"/>
                    <a:gd name="T57" fmla="*/ 8 h 1689"/>
                    <a:gd name="T58" fmla="*/ 49 w 942"/>
                    <a:gd name="T59" fmla="*/ 2 h 1689"/>
                    <a:gd name="T60" fmla="*/ 0 w 942"/>
                    <a:gd name="T61" fmla="*/ 0 h 1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2" h="1689">
                      <a:moveTo>
                        <a:pt x="941" y="1688"/>
                      </a:moveTo>
                      <a:lnTo>
                        <a:pt x="939" y="1598"/>
                      </a:lnTo>
                      <a:lnTo>
                        <a:pt x="935" y="1510"/>
                      </a:lnTo>
                      <a:lnTo>
                        <a:pt x="928" y="1421"/>
                      </a:lnTo>
                      <a:lnTo>
                        <a:pt x="919" y="1334"/>
                      </a:lnTo>
                      <a:lnTo>
                        <a:pt x="907" y="1247"/>
                      </a:lnTo>
                      <a:lnTo>
                        <a:pt x="892" y="1162"/>
                      </a:lnTo>
                      <a:lnTo>
                        <a:pt x="876" y="1078"/>
                      </a:lnTo>
                      <a:lnTo>
                        <a:pt x="857" y="996"/>
                      </a:lnTo>
                      <a:lnTo>
                        <a:pt x="835" y="916"/>
                      </a:lnTo>
                      <a:lnTo>
                        <a:pt x="811" y="838"/>
                      </a:lnTo>
                      <a:lnTo>
                        <a:pt x="785" y="762"/>
                      </a:lnTo>
                      <a:lnTo>
                        <a:pt x="757" y="689"/>
                      </a:lnTo>
                      <a:lnTo>
                        <a:pt x="727" y="619"/>
                      </a:lnTo>
                      <a:lnTo>
                        <a:pt x="695" y="551"/>
                      </a:lnTo>
                      <a:lnTo>
                        <a:pt x="661" y="487"/>
                      </a:lnTo>
                      <a:lnTo>
                        <a:pt x="626" y="427"/>
                      </a:lnTo>
                      <a:lnTo>
                        <a:pt x="588" y="369"/>
                      </a:lnTo>
                      <a:lnTo>
                        <a:pt x="549" y="316"/>
                      </a:lnTo>
                      <a:lnTo>
                        <a:pt x="509" y="266"/>
                      </a:lnTo>
                      <a:lnTo>
                        <a:pt x="467" y="220"/>
                      </a:lnTo>
                      <a:lnTo>
                        <a:pt x="424" y="178"/>
                      </a:lnTo>
                      <a:lnTo>
                        <a:pt x="380" y="141"/>
                      </a:lnTo>
                      <a:lnTo>
                        <a:pt x="334" y="107"/>
                      </a:lnTo>
                      <a:lnTo>
                        <a:pt x="288" y="78"/>
                      </a:lnTo>
                      <a:lnTo>
                        <a:pt x="241" y="54"/>
                      </a:lnTo>
                      <a:lnTo>
                        <a:pt x="194" y="34"/>
                      </a:lnTo>
                      <a:lnTo>
                        <a:pt x="146" y="18"/>
                      </a:lnTo>
                      <a:lnTo>
                        <a:pt x="97" y="8"/>
                      </a:lnTo>
                      <a:lnTo>
                        <a:pt x="49" y="2"/>
                      </a:lnTo>
                      <a:lnTo>
                        <a:pt x="0"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46123" name="Text Box 43">
              <a:extLst>
                <a:ext uri="{FF2B5EF4-FFF2-40B4-BE49-F238E27FC236}">
                  <a16:creationId xmlns:a16="http://schemas.microsoft.com/office/drawing/2014/main" id="{CF74ED1C-986F-4E33-83FC-612627BC990A}"/>
                </a:ext>
              </a:extLst>
            </p:cNvPr>
            <p:cNvSpPr txBox="1">
              <a:spLocks noChangeArrowheads="1"/>
            </p:cNvSpPr>
            <p:nvPr/>
          </p:nvSpPr>
          <p:spPr bwMode="auto">
            <a:xfrm>
              <a:off x="2468" y="1181"/>
              <a:ext cx="387"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95000"/>
                </a:lnSpc>
                <a:buClr>
                  <a:srgbClr val="FFFFCC"/>
                </a:buClr>
                <a:buSzPct val="100000"/>
                <a:buFont typeface="Times New Roman" panose="02020603050405020304" pitchFamily="18" charset="0"/>
                <a:buNone/>
              </a:pPr>
              <a:r>
                <a:rPr lang="en-GB" altLang="en-US" sz="2000" b="1">
                  <a:solidFill>
                    <a:srgbClr val="333333"/>
                  </a:solidFill>
                </a:rPr>
                <a:t>V+</a:t>
              </a:r>
            </a:p>
          </p:txBody>
        </p:sp>
        <p:sp>
          <p:nvSpPr>
            <p:cNvPr id="46124" name="Text Box 44">
              <a:extLst>
                <a:ext uri="{FF2B5EF4-FFF2-40B4-BE49-F238E27FC236}">
                  <a16:creationId xmlns:a16="http://schemas.microsoft.com/office/drawing/2014/main" id="{F811354F-E077-4345-9826-DBEE584D4392}"/>
                </a:ext>
              </a:extLst>
            </p:cNvPr>
            <p:cNvSpPr txBox="1">
              <a:spLocks noChangeArrowheads="1"/>
            </p:cNvSpPr>
            <p:nvPr/>
          </p:nvSpPr>
          <p:spPr bwMode="auto">
            <a:xfrm>
              <a:off x="2486" y="1438"/>
              <a:ext cx="336"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95000"/>
                </a:lnSpc>
                <a:buClr>
                  <a:srgbClr val="FFFFCC"/>
                </a:buClr>
                <a:buSzPct val="100000"/>
                <a:buFont typeface="Times New Roman" panose="02020603050405020304" pitchFamily="18" charset="0"/>
                <a:buNone/>
              </a:pPr>
              <a:r>
                <a:rPr lang="en-GB" altLang="en-US" sz="2000" b="1">
                  <a:solidFill>
                    <a:srgbClr val="333333"/>
                  </a:solidFill>
                </a:rPr>
                <a:t>0</a:t>
              </a:r>
            </a:p>
          </p:txBody>
        </p:sp>
        <p:sp>
          <p:nvSpPr>
            <p:cNvPr id="46125" name="Freeform 45">
              <a:extLst>
                <a:ext uri="{FF2B5EF4-FFF2-40B4-BE49-F238E27FC236}">
                  <a16:creationId xmlns:a16="http://schemas.microsoft.com/office/drawing/2014/main" id="{0CDF448A-A698-4D5D-AC09-FD97870A54CB}"/>
                </a:ext>
              </a:extLst>
            </p:cNvPr>
            <p:cNvSpPr>
              <a:spLocks noChangeArrowheads="1"/>
            </p:cNvSpPr>
            <p:nvPr/>
          </p:nvSpPr>
          <p:spPr bwMode="auto">
            <a:xfrm>
              <a:off x="932" y="1819"/>
              <a:ext cx="1181" cy="296"/>
            </a:xfrm>
            <a:custGeom>
              <a:avLst/>
              <a:gdLst>
                <a:gd name="T0" fmla="*/ 5206 w 5207"/>
                <a:gd name="T1" fmla="*/ 0 h 1304"/>
                <a:gd name="T2" fmla="*/ 5206 w 5207"/>
                <a:gd name="T3" fmla="*/ 1303 h 1304"/>
                <a:gd name="T4" fmla="*/ 0 w 5207"/>
                <a:gd name="T5" fmla="*/ 1303 h 1304"/>
              </a:gdLst>
              <a:ahLst/>
              <a:cxnLst>
                <a:cxn ang="0">
                  <a:pos x="T0" y="T1"/>
                </a:cxn>
                <a:cxn ang="0">
                  <a:pos x="T2" y="T3"/>
                </a:cxn>
                <a:cxn ang="0">
                  <a:pos x="T4" y="T5"/>
                </a:cxn>
              </a:cxnLst>
              <a:rect l="0" t="0" r="r" b="b"/>
              <a:pathLst>
                <a:path w="5207" h="1304">
                  <a:moveTo>
                    <a:pt x="5206" y="0"/>
                  </a:moveTo>
                  <a:lnTo>
                    <a:pt x="5206" y="1303"/>
                  </a:lnTo>
                  <a:lnTo>
                    <a:pt x="0" y="130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26" name="Freeform 46">
              <a:extLst>
                <a:ext uri="{FF2B5EF4-FFF2-40B4-BE49-F238E27FC236}">
                  <a16:creationId xmlns:a16="http://schemas.microsoft.com/office/drawing/2014/main" id="{AB5174F0-208A-468D-A986-1DE82CC985F1}"/>
                </a:ext>
              </a:extLst>
            </p:cNvPr>
            <p:cNvSpPr>
              <a:spLocks noChangeArrowheads="1"/>
            </p:cNvSpPr>
            <p:nvPr/>
          </p:nvSpPr>
          <p:spPr bwMode="auto">
            <a:xfrm>
              <a:off x="2064" y="1457"/>
              <a:ext cx="99" cy="362"/>
            </a:xfrm>
            <a:custGeom>
              <a:avLst/>
              <a:gdLst>
                <a:gd name="T0" fmla="*/ 211 w 435"/>
                <a:gd name="T1" fmla="*/ 0 h 1598"/>
                <a:gd name="T2" fmla="*/ 434 w 435"/>
                <a:gd name="T3" fmla="*/ 130 h 1598"/>
                <a:gd name="T4" fmla="*/ 0 w 435"/>
                <a:gd name="T5" fmla="*/ 400 h 1598"/>
                <a:gd name="T6" fmla="*/ 434 w 435"/>
                <a:gd name="T7" fmla="*/ 665 h 1598"/>
                <a:gd name="T8" fmla="*/ 0 w 435"/>
                <a:gd name="T9" fmla="*/ 936 h 1598"/>
                <a:gd name="T10" fmla="*/ 434 w 435"/>
                <a:gd name="T11" fmla="*/ 1197 h 1598"/>
                <a:gd name="T12" fmla="*/ 0 w 435"/>
                <a:gd name="T13" fmla="*/ 1467 h 1598"/>
                <a:gd name="T14" fmla="*/ 211 w 435"/>
                <a:gd name="T15" fmla="*/ 1597 h 15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5" h="1598">
                  <a:moveTo>
                    <a:pt x="211" y="0"/>
                  </a:moveTo>
                  <a:lnTo>
                    <a:pt x="434" y="130"/>
                  </a:lnTo>
                  <a:lnTo>
                    <a:pt x="0" y="400"/>
                  </a:lnTo>
                  <a:lnTo>
                    <a:pt x="434" y="665"/>
                  </a:lnTo>
                  <a:lnTo>
                    <a:pt x="0" y="936"/>
                  </a:lnTo>
                  <a:lnTo>
                    <a:pt x="434" y="1197"/>
                  </a:lnTo>
                  <a:lnTo>
                    <a:pt x="0" y="1467"/>
                  </a:lnTo>
                  <a:lnTo>
                    <a:pt x="211" y="159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27" name="Freeform 47">
              <a:extLst>
                <a:ext uri="{FF2B5EF4-FFF2-40B4-BE49-F238E27FC236}">
                  <a16:creationId xmlns:a16="http://schemas.microsoft.com/office/drawing/2014/main" id="{362952F5-F325-412B-8FAF-41DBBE893F69}"/>
                </a:ext>
              </a:extLst>
            </p:cNvPr>
            <p:cNvSpPr>
              <a:spLocks noChangeArrowheads="1"/>
            </p:cNvSpPr>
            <p:nvPr/>
          </p:nvSpPr>
          <p:spPr bwMode="auto">
            <a:xfrm>
              <a:off x="477" y="1515"/>
              <a:ext cx="46" cy="74"/>
            </a:xfrm>
            <a:custGeom>
              <a:avLst/>
              <a:gdLst>
                <a:gd name="T0" fmla="*/ 0 w 204"/>
                <a:gd name="T1" fmla="*/ 324 h 325"/>
                <a:gd name="T2" fmla="*/ 101 w 204"/>
                <a:gd name="T3" fmla="*/ 0 h 325"/>
                <a:gd name="T4" fmla="*/ 203 w 204"/>
                <a:gd name="T5" fmla="*/ 324 h 325"/>
              </a:gdLst>
              <a:ahLst/>
              <a:cxnLst>
                <a:cxn ang="0">
                  <a:pos x="T0" y="T1"/>
                </a:cxn>
                <a:cxn ang="0">
                  <a:pos x="T2" y="T3"/>
                </a:cxn>
                <a:cxn ang="0">
                  <a:pos x="T4" y="T5"/>
                </a:cxn>
              </a:cxnLst>
              <a:rect l="0" t="0" r="r" b="b"/>
              <a:pathLst>
                <a:path w="204" h="325">
                  <a:moveTo>
                    <a:pt x="0" y="324"/>
                  </a:moveTo>
                  <a:lnTo>
                    <a:pt x="101" y="0"/>
                  </a:lnTo>
                  <a:lnTo>
                    <a:pt x="203" y="32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28" name="Line 48">
              <a:extLst>
                <a:ext uri="{FF2B5EF4-FFF2-40B4-BE49-F238E27FC236}">
                  <a16:creationId xmlns:a16="http://schemas.microsoft.com/office/drawing/2014/main" id="{6E4D43B0-CBA7-4C43-BBF4-D1533EE10A0E}"/>
                </a:ext>
              </a:extLst>
            </p:cNvPr>
            <p:cNvSpPr>
              <a:spLocks noChangeShapeType="1"/>
            </p:cNvSpPr>
            <p:nvPr/>
          </p:nvSpPr>
          <p:spPr bwMode="auto">
            <a:xfrm flipH="1">
              <a:off x="485" y="1564"/>
              <a:ext cx="3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29" name="Freeform 49">
              <a:extLst>
                <a:ext uri="{FF2B5EF4-FFF2-40B4-BE49-F238E27FC236}">
                  <a16:creationId xmlns:a16="http://schemas.microsoft.com/office/drawing/2014/main" id="{33E6C206-2BFC-46EC-B879-AC55D1B9A443}"/>
                </a:ext>
              </a:extLst>
            </p:cNvPr>
            <p:cNvSpPr>
              <a:spLocks noChangeArrowheads="1"/>
            </p:cNvSpPr>
            <p:nvPr/>
          </p:nvSpPr>
          <p:spPr bwMode="auto">
            <a:xfrm>
              <a:off x="540" y="1515"/>
              <a:ext cx="43" cy="74"/>
            </a:xfrm>
            <a:custGeom>
              <a:avLst/>
              <a:gdLst>
                <a:gd name="T0" fmla="*/ 189 w 190"/>
                <a:gd name="T1" fmla="*/ 73 h 325"/>
                <a:gd name="T2" fmla="*/ 175 w 190"/>
                <a:gd name="T3" fmla="*/ 43 h 325"/>
                <a:gd name="T4" fmla="*/ 155 w 190"/>
                <a:gd name="T5" fmla="*/ 9 h 325"/>
                <a:gd name="T6" fmla="*/ 126 w 190"/>
                <a:gd name="T7" fmla="*/ 0 h 325"/>
                <a:gd name="T8" fmla="*/ 68 w 190"/>
                <a:gd name="T9" fmla="*/ 0 h 325"/>
                <a:gd name="T10" fmla="*/ 48 w 190"/>
                <a:gd name="T11" fmla="*/ 9 h 325"/>
                <a:gd name="T12" fmla="*/ 19 w 190"/>
                <a:gd name="T13" fmla="*/ 43 h 325"/>
                <a:gd name="T14" fmla="*/ 8 w 190"/>
                <a:gd name="T15" fmla="*/ 73 h 325"/>
                <a:gd name="T16" fmla="*/ 0 w 190"/>
                <a:gd name="T17" fmla="*/ 126 h 325"/>
                <a:gd name="T18" fmla="*/ 0 w 190"/>
                <a:gd name="T19" fmla="*/ 198 h 325"/>
                <a:gd name="T20" fmla="*/ 8 w 190"/>
                <a:gd name="T21" fmla="*/ 246 h 325"/>
                <a:gd name="T22" fmla="*/ 19 w 190"/>
                <a:gd name="T23" fmla="*/ 276 h 325"/>
                <a:gd name="T24" fmla="*/ 48 w 190"/>
                <a:gd name="T25" fmla="*/ 309 h 325"/>
                <a:gd name="T26" fmla="*/ 68 w 190"/>
                <a:gd name="T27" fmla="*/ 324 h 325"/>
                <a:gd name="T28" fmla="*/ 126 w 190"/>
                <a:gd name="T29" fmla="*/ 324 h 325"/>
                <a:gd name="T30" fmla="*/ 155 w 190"/>
                <a:gd name="T31" fmla="*/ 309 h 325"/>
                <a:gd name="T32" fmla="*/ 175 w 190"/>
                <a:gd name="T33" fmla="*/ 276 h 325"/>
                <a:gd name="T34" fmla="*/ 189 w 190"/>
                <a:gd name="T35" fmla="*/ 246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0" h="325">
                  <a:moveTo>
                    <a:pt x="189" y="73"/>
                  </a:moveTo>
                  <a:lnTo>
                    <a:pt x="175" y="43"/>
                  </a:lnTo>
                  <a:lnTo>
                    <a:pt x="155" y="9"/>
                  </a:lnTo>
                  <a:lnTo>
                    <a:pt x="126" y="0"/>
                  </a:lnTo>
                  <a:lnTo>
                    <a:pt x="68" y="0"/>
                  </a:lnTo>
                  <a:lnTo>
                    <a:pt x="48" y="9"/>
                  </a:lnTo>
                  <a:lnTo>
                    <a:pt x="19" y="43"/>
                  </a:lnTo>
                  <a:lnTo>
                    <a:pt x="8" y="73"/>
                  </a:lnTo>
                  <a:lnTo>
                    <a:pt x="0" y="126"/>
                  </a:lnTo>
                  <a:lnTo>
                    <a:pt x="0" y="198"/>
                  </a:lnTo>
                  <a:lnTo>
                    <a:pt x="8" y="246"/>
                  </a:lnTo>
                  <a:lnTo>
                    <a:pt x="19" y="276"/>
                  </a:lnTo>
                  <a:lnTo>
                    <a:pt x="48" y="309"/>
                  </a:lnTo>
                  <a:lnTo>
                    <a:pt x="68" y="324"/>
                  </a:lnTo>
                  <a:lnTo>
                    <a:pt x="126" y="324"/>
                  </a:lnTo>
                  <a:lnTo>
                    <a:pt x="155" y="309"/>
                  </a:lnTo>
                  <a:lnTo>
                    <a:pt x="175" y="276"/>
                  </a:lnTo>
                  <a:lnTo>
                    <a:pt x="189" y="2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30" name="Freeform 50">
              <a:extLst>
                <a:ext uri="{FF2B5EF4-FFF2-40B4-BE49-F238E27FC236}">
                  <a16:creationId xmlns:a16="http://schemas.microsoft.com/office/drawing/2014/main" id="{AB0A2100-9440-401B-AEBF-E927D6849D6C}"/>
                </a:ext>
              </a:extLst>
            </p:cNvPr>
            <p:cNvSpPr>
              <a:spLocks noChangeArrowheads="1"/>
            </p:cNvSpPr>
            <p:nvPr/>
          </p:nvSpPr>
          <p:spPr bwMode="auto">
            <a:xfrm>
              <a:off x="386" y="1656"/>
              <a:ext cx="40" cy="73"/>
            </a:xfrm>
            <a:custGeom>
              <a:avLst/>
              <a:gdLst>
                <a:gd name="T0" fmla="*/ 174 w 175"/>
                <a:gd name="T1" fmla="*/ 43 h 324"/>
                <a:gd name="T2" fmla="*/ 144 w 175"/>
                <a:gd name="T3" fmla="*/ 19 h 324"/>
                <a:gd name="T4" fmla="*/ 111 w 175"/>
                <a:gd name="T5" fmla="*/ 0 h 324"/>
                <a:gd name="T6" fmla="*/ 62 w 175"/>
                <a:gd name="T7" fmla="*/ 0 h 324"/>
                <a:gd name="T8" fmla="*/ 24 w 175"/>
                <a:gd name="T9" fmla="*/ 19 h 324"/>
                <a:gd name="T10" fmla="*/ 0 w 175"/>
                <a:gd name="T11" fmla="*/ 43 h 324"/>
                <a:gd name="T12" fmla="*/ 0 w 175"/>
                <a:gd name="T13" fmla="*/ 77 h 324"/>
                <a:gd name="T14" fmla="*/ 8 w 175"/>
                <a:gd name="T15" fmla="*/ 106 h 324"/>
                <a:gd name="T16" fmla="*/ 24 w 175"/>
                <a:gd name="T17" fmla="*/ 120 h 324"/>
                <a:gd name="T18" fmla="*/ 52 w 175"/>
                <a:gd name="T19" fmla="*/ 131 h 324"/>
                <a:gd name="T20" fmla="*/ 120 w 175"/>
                <a:gd name="T21" fmla="*/ 164 h 324"/>
                <a:gd name="T22" fmla="*/ 144 w 175"/>
                <a:gd name="T23" fmla="*/ 188 h 324"/>
                <a:gd name="T24" fmla="*/ 159 w 175"/>
                <a:gd name="T25" fmla="*/ 198 h 324"/>
                <a:gd name="T26" fmla="*/ 174 w 175"/>
                <a:gd name="T27" fmla="*/ 227 h 324"/>
                <a:gd name="T28" fmla="*/ 174 w 175"/>
                <a:gd name="T29" fmla="*/ 275 h 324"/>
                <a:gd name="T30" fmla="*/ 144 w 175"/>
                <a:gd name="T31" fmla="*/ 309 h 324"/>
                <a:gd name="T32" fmla="*/ 111 w 175"/>
                <a:gd name="T33" fmla="*/ 323 h 324"/>
                <a:gd name="T34" fmla="*/ 62 w 175"/>
                <a:gd name="T35" fmla="*/ 323 h 324"/>
                <a:gd name="T36" fmla="*/ 24 w 175"/>
                <a:gd name="T37" fmla="*/ 309 h 324"/>
                <a:gd name="T38" fmla="*/ 0 w 175"/>
                <a:gd name="T39" fmla="*/ 27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5" h="324">
                  <a:moveTo>
                    <a:pt x="174" y="43"/>
                  </a:moveTo>
                  <a:lnTo>
                    <a:pt x="144" y="19"/>
                  </a:lnTo>
                  <a:lnTo>
                    <a:pt x="111" y="0"/>
                  </a:lnTo>
                  <a:lnTo>
                    <a:pt x="62" y="0"/>
                  </a:lnTo>
                  <a:lnTo>
                    <a:pt x="24" y="19"/>
                  </a:lnTo>
                  <a:lnTo>
                    <a:pt x="0" y="43"/>
                  </a:lnTo>
                  <a:lnTo>
                    <a:pt x="0" y="77"/>
                  </a:lnTo>
                  <a:lnTo>
                    <a:pt x="8" y="106"/>
                  </a:lnTo>
                  <a:lnTo>
                    <a:pt x="24" y="120"/>
                  </a:lnTo>
                  <a:lnTo>
                    <a:pt x="52" y="131"/>
                  </a:lnTo>
                  <a:lnTo>
                    <a:pt x="120" y="164"/>
                  </a:lnTo>
                  <a:lnTo>
                    <a:pt x="144" y="188"/>
                  </a:lnTo>
                  <a:lnTo>
                    <a:pt x="159" y="198"/>
                  </a:lnTo>
                  <a:lnTo>
                    <a:pt x="174" y="227"/>
                  </a:lnTo>
                  <a:lnTo>
                    <a:pt x="174" y="275"/>
                  </a:lnTo>
                  <a:lnTo>
                    <a:pt x="144" y="309"/>
                  </a:lnTo>
                  <a:lnTo>
                    <a:pt x="111" y="323"/>
                  </a:lnTo>
                  <a:lnTo>
                    <a:pt x="62" y="323"/>
                  </a:lnTo>
                  <a:lnTo>
                    <a:pt x="24" y="309"/>
                  </a:lnTo>
                  <a:lnTo>
                    <a:pt x="0" y="27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31" name="Freeform 51">
              <a:extLst>
                <a:ext uri="{FF2B5EF4-FFF2-40B4-BE49-F238E27FC236}">
                  <a16:creationId xmlns:a16="http://schemas.microsoft.com/office/drawing/2014/main" id="{76733253-7C79-48B8-B769-D3BF67FF3C48}"/>
                </a:ext>
              </a:extLst>
            </p:cNvPr>
            <p:cNvSpPr>
              <a:spLocks noChangeArrowheads="1"/>
            </p:cNvSpPr>
            <p:nvPr/>
          </p:nvSpPr>
          <p:spPr bwMode="auto">
            <a:xfrm>
              <a:off x="443" y="1680"/>
              <a:ext cx="39" cy="49"/>
            </a:xfrm>
            <a:custGeom>
              <a:avLst/>
              <a:gdLst>
                <a:gd name="T0" fmla="*/ 38 w 170"/>
                <a:gd name="T1" fmla="*/ 9 h 218"/>
                <a:gd name="T2" fmla="*/ 57 w 170"/>
                <a:gd name="T3" fmla="*/ 0 h 218"/>
                <a:gd name="T4" fmla="*/ 38 w 170"/>
                <a:gd name="T5" fmla="*/ 9 h 218"/>
                <a:gd name="T6" fmla="*/ 8 w 170"/>
                <a:gd name="T7" fmla="*/ 43 h 218"/>
                <a:gd name="T8" fmla="*/ 0 w 170"/>
                <a:gd name="T9" fmla="*/ 92 h 218"/>
                <a:gd name="T10" fmla="*/ 0 w 170"/>
                <a:gd name="T11" fmla="*/ 121 h 218"/>
                <a:gd name="T12" fmla="*/ 8 w 170"/>
                <a:gd name="T13" fmla="*/ 169 h 218"/>
                <a:gd name="T14" fmla="*/ 38 w 170"/>
                <a:gd name="T15" fmla="*/ 203 h 218"/>
                <a:gd name="T16" fmla="*/ 57 w 170"/>
                <a:gd name="T17" fmla="*/ 217 h 218"/>
                <a:gd name="T18" fmla="*/ 101 w 170"/>
                <a:gd name="T19" fmla="*/ 217 h 218"/>
                <a:gd name="T20" fmla="*/ 125 w 170"/>
                <a:gd name="T21" fmla="*/ 203 h 218"/>
                <a:gd name="T22" fmla="*/ 149 w 170"/>
                <a:gd name="T23" fmla="*/ 169 h 218"/>
                <a:gd name="T24" fmla="*/ 169 w 170"/>
                <a:gd name="T25" fmla="*/ 121 h 218"/>
                <a:gd name="T26" fmla="*/ 169 w 170"/>
                <a:gd name="T27" fmla="*/ 92 h 218"/>
                <a:gd name="T28" fmla="*/ 149 w 170"/>
                <a:gd name="T29" fmla="*/ 43 h 218"/>
                <a:gd name="T30" fmla="*/ 125 w 170"/>
                <a:gd name="T31" fmla="*/ 9 h 218"/>
                <a:gd name="T32" fmla="*/ 101 w 170"/>
                <a:gd name="T33" fmla="*/ 0 h 218"/>
                <a:gd name="T34" fmla="*/ 57 w 170"/>
                <a:gd name="T3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218">
                  <a:moveTo>
                    <a:pt x="38" y="9"/>
                  </a:moveTo>
                  <a:lnTo>
                    <a:pt x="57" y="0"/>
                  </a:lnTo>
                  <a:lnTo>
                    <a:pt x="38" y="9"/>
                  </a:lnTo>
                  <a:lnTo>
                    <a:pt x="8" y="43"/>
                  </a:lnTo>
                  <a:lnTo>
                    <a:pt x="0" y="92"/>
                  </a:lnTo>
                  <a:lnTo>
                    <a:pt x="0" y="121"/>
                  </a:lnTo>
                  <a:lnTo>
                    <a:pt x="8" y="169"/>
                  </a:lnTo>
                  <a:lnTo>
                    <a:pt x="38" y="203"/>
                  </a:lnTo>
                  <a:lnTo>
                    <a:pt x="57" y="217"/>
                  </a:lnTo>
                  <a:lnTo>
                    <a:pt x="101" y="217"/>
                  </a:lnTo>
                  <a:lnTo>
                    <a:pt x="125" y="203"/>
                  </a:lnTo>
                  <a:lnTo>
                    <a:pt x="149" y="169"/>
                  </a:lnTo>
                  <a:lnTo>
                    <a:pt x="169" y="121"/>
                  </a:lnTo>
                  <a:lnTo>
                    <a:pt x="169" y="92"/>
                  </a:lnTo>
                  <a:lnTo>
                    <a:pt x="149" y="43"/>
                  </a:lnTo>
                  <a:lnTo>
                    <a:pt x="125" y="9"/>
                  </a:lnTo>
                  <a:lnTo>
                    <a:pt x="101" y="0"/>
                  </a:lnTo>
                  <a:lnTo>
                    <a:pt x="5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32" name="Freeform 52">
              <a:extLst>
                <a:ext uri="{FF2B5EF4-FFF2-40B4-BE49-F238E27FC236}">
                  <a16:creationId xmlns:a16="http://schemas.microsoft.com/office/drawing/2014/main" id="{3CBE5A0F-75E4-4DA0-B08A-E71F00E70258}"/>
                </a:ext>
              </a:extLst>
            </p:cNvPr>
            <p:cNvSpPr>
              <a:spLocks noChangeArrowheads="1"/>
            </p:cNvSpPr>
            <p:nvPr/>
          </p:nvSpPr>
          <p:spPr bwMode="auto">
            <a:xfrm>
              <a:off x="498" y="1680"/>
              <a:ext cx="31" cy="49"/>
            </a:xfrm>
            <a:custGeom>
              <a:avLst/>
              <a:gdLst>
                <a:gd name="T0" fmla="*/ 0 w 137"/>
                <a:gd name="T1" fmla="*/ 0 h 218"/>
                <a:gd name="T2" fmla="*/ 0 w 137"/>
                <a:gd name="T3" fmla="*/ 155 h 218"/>
                <a:gd name="T4" fmla="*/ 9 w 137"/>
                <a:gd name="T5" fmla="*/ 203 h 218"/>
                <a:gd name="T6" fmla="*/ 29 w 137"/>
                <a:gd name="T7" fmla="*/ 217 h 218"/>
                <a:gd name="T8" fmla="*/ 68 w 137"/>
                <a:gd name="T9" fmla="*/ 217 h 218"/>
                <a:gd name="T10" fmla="*/ 96 w 137"/>
                <a:gd name="T11" fmla="*/ 203 h 218"/>
                <a:gd name="T12" fmla="*/ 136 w 137"/>
                <a:gd name="T13" fmla="*/ 155 h 218"/>
              </a:gdLst>
              <a:ahLst/>
              <a:cxnLst>
                <a:cxn ang="0">
                  <a:pos x="T0" y="T1"/>
                </a:cxn>
                <a:cxn ang="0">
                  <a:pos x="T2" y="T3"/>
                </a:cxn>
                <a:cxn ang="0">
                  <a:pos x="T4" y="T5"/>
                </a:cxn>
                <a:cxn ang="0">
                  <a:pos x="T6" y="T7"/>
                </a:cxn>
                <a:cxn ang="0">
                  <a:pos x="T8" y="T9"/>
                </a:cxn>
                <a:cxn ang="0">
                  <a:pos x="T10" y="T11"/>
                </a:cxn>
                <a:cxn ang="0">
                  <a:pos x="T12" y="T13"/>
                </a:cxn>
              </a:cxnLst>
              <a:rect l="0" t="0" r="r" b="b"/>
              <a:pathLst>
                <a:path w="137" h="218">
                  <a:moveTo>
                    <a:pt x="0" y="0"/>
                  </a:moveTo>
                  <a:lnTo>
                    <a:pt x="0" y="155"/>
                  </a:lnTo>
                  <a:lnTo>
                    <a:pt x="9" y="203"/>
                  </a:lnTo>
                  <a:lnTo>
                    <a:pt x="29" y="217"/>
                  </a:lnTo>
                  <a:lnTo>
                    <a:pt x="68" y="217"/>
                  </a:lnTo>
                  <a:lnTo>
                    <a:pt x="96" y="203"/>
                  </a:lnTo>
                  <a:lnTo>
                    <a:pt x="136"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33" name="Line 53">
              <a:extLst>
                <a:ext uri="{FF2B5EF4-FFF2-40B4-BE49-F238E27FC236}">
                  <a16:creationId xmlns:a16="http://schemas.microsoft.com/office/drawing/2014/main" id="{C5581294-2A8B-4031-A27E-56019E553648}"/>
                </a:ext>
              </a:extLst>
            </p:cNvPr>
            <p:cNvSpPr>
              <a:spLocks noChangeShapeType="1"/>
            </p:cNvSpPr>
            <p:nvPr/>
          </p:nvSpPr>
          <p:spPr bwMode="auto">
            <a:xfrm flipV="1">
              <a:off x="529" y="1679"/>
              <a:ext cx="1" cy="5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34" name="Line 54">
              <a:extLst>
                <a:ext uri="{FF2B5EF4-FFF2-40B4-BE49-F238E27FC236}">
                  <a16:creationId xmlns:a16="http://schemas.microsoft.com/office/drawing/2014/main" id="{AC7D6D97-8917-4BA0-8B02-CDF8E46B1225}"/>
                </a:ext>
              </a:extLst>
            </p:cNvPr>
            <p:cNvSpPr>
              <a:spLocks noChangeShapeType="1"/>
            </p:cNvSpPr>
            <p:nvPr/>
          </p:nvSpPr>
          <p:spPr bwMode="auto">
            <a:xfrm>
              <a:off x="552" y="1680"/>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35" name="Freeform 55">
              <a:extLst>
                <a:ext uri="{FF2B5EF4-FFF2-40B4-BE49-F238E27FC236}">
                  <a16:creationId xmlns:a16="http://schemas.microsoft.com/office/drawing/2014/main" id="{84F9EAA9-4E4D-4DAF-B382-BD5F8E31465E}"/>
                </a:ext>
              </a:extLst>
            </p:cNvPr>
            <p:cNvSpPr>
              <a:spLocks noChangeArrowheads="1"/>
            </p:cNvSpPr>
            <p:nvPr/>
          </p:nvSpPr>
          <p:spPr bwMode="auto">
            <a:xfrm>
              <a:off x="552" y="1680"/>
              <a:ext cx="23" cy="24"/>
            </a:xfrm>
            <a:custGeom>
              <a:avLst/>
              <a:gdLst>
                <a:gd name="T0" fmla="*/ 0 w 102"/>
                <a:gd name="T1" fmla="*/ 107 h 108"/>
                <a:gd name="T2" fmla="*/ 14 w 102"/>
                <a:gd name="T3" fmla="*/ 53 h 108"/>
                <a:gd name="T4" fmla="*/ 34 w 102"/>
                <a:gd name="T5" fmla="*/ 14 h 108"/>
                <a:gd name="T6" fmla="*/ 62 w 102"/>
                <a:gd name="T7" fmla="*/ 0 h 108"/>
                <a:gd name="T8" fmla="*/ 101 w 102"/>
                <a:gd name="T9" fmla="*/ 0 h 108"/>
              </a:gdLst>
              <a:ahLst/>
              <a:cxnLst>
                <a:cxn ang="0">
                  <a:pos x="T0" y="T1"/>
                </a:cxn>
                <a:cxn ang="0">
                  <a:pos x="T2" y="T3"/>
                </a:cxn>
                <a:cxn ang="0">
                  <a:pos x="T4" y="T5"/>
                </a:cxn>
                <a:cxn ang="0">
                  <a:pos x="T6" y="T7"/>
                </a:cxn>
                <a:cxn ang="0">
                  <a:pos x="T8" y="T9"/>
                </a:cxn>
              </a:cxnLst>
              <a:rect l="0" t="0" r="r" b="b"/>
              <a:pathLst>
                <a:path w="102" h="108">
                  <a:moveTo>
                    <a:pt x="0" y="107"/>
                  </a:moveTo>
                  <a:lnTo>
                    <a:pt x="14" y="53"/>
                  </a:lnTo>
                  <a:lnTo>
                    <a:pt x="34" y="14"/>
                  </a:lnTo>
                  <a:lnTo>
                    <a:pt x="62" y="0"/>
                  </a:lnTo>
                  <a:lnTo>
                    <a:pt x="10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36" name="Line 56">
              <a:extLst>
                <a:ext uri="{FF2B5EF4-FFF2-40B4-BE49-F238E27FC236}">
                  <a16:creationId xmlns:a16="http://schemas.microsoft.com/office/drawing/2014/main" id="{8F820801-8AFB-434C-8087-A4EDD8147EFE}"/>
                </a:ext>
              </a:extLst>
            </p:cNvPr>
            <p:cNvSpPr>
              <a:spLocks noChangeShapeType="1"/>
            </p:cNvSpPr>
            <p:nvPr/>
          </p:nvSpPr>
          <p:spPr bwMode="auto">
            <a:xfrm>
              <a:off x="618" y="1683"/>
              <a:ext cx="6"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37" name="Freeform 57">
              <a:extLst>
                <a:ext uri="{FF2B5EF4-FFF2-40B4-BE49-F238E27FC236}">
                  <a16:creationId xmlns:a16="http://schemas.microsoft.com/office/drawing/2014/main" id="{29FEDDCF-90B2-4702-9ECA-7835DB418C39}"/>
                </a:ext>
              </a:extLst>
            </p:cNvPr>
            <p:cNvSpPr>
              <a:spLocks noChangeArrowheads="1"/>
            </p:cNvSpPr>
            <p:nvPr/>
          </p:nvSpPr>
          <p:spPr bwMode="auto">
            <a:xfrm>
              <a:off x="589" y="1680"/>
              <a:ext cx="35" cy="49"/>
            </a:xfrm>
            <a:custGeom>
              <a:avLst/>
              <a:gdLst>
                <a:gd name="T0" fmla="*/ 126 w 155"/>
                <a:gd name="T1" fmla="*/ 9 h 218"/>
                <a:gd name="T2" fmla="*/ 100 w 155"/>
                <a:gd name="T3" fmla="*/ 0 h 218"/>
                <a:gd name="T4" fmla="*/ 58 w 155"/>
                <a:gd name="T5" fmla="*/ 0 h 218"/>
                <a:gd name="T6" fmla="*/ 38 w 155"/>
                <a:gd name="T7" fmla="*/ 9 h 218"/>
                <a:gd name="T8" fmla="*/ 8 w 155"/>
                <a:gd name="T9" fmla="*/ 43 h 218"/>
                <a:gd name="T10" fmla="*/ 0 w 155"/>
                <a:gd name="T11" fmla="*/ 92 h 218"/>
                <a:gd name="T12" fmla="*/ 0 w 155"/>
                <a:gd name="T13" fmla="*/ 121 h 218"/>
                <a:gd name="T14" fmla="*/ 8 w 155"/>
                <a:gd name="T15" fmla="*/ 169 h 218"/>
                <a:gd name="T16" fmla="*/ 38 w 155"/>
                <a:gd name="T17" fmla="*/ 203 h 218"/>
                <a:gd name="T18" fmla="*/ 58 w 155"/>
                <a:gd name="T19" fmla="*/ 217 h 218"/>
                <a:gd name="T20" fmla="*/ 100 w 155"/>
                <a:gd name="T21" fmla="*/ 217 h 218"/>
                <a:gd name="T22" fmla="*/ 126 w 155"/>
                <a:gd name="T23" fmla="*/ 203 h 218"/>
                <a:gd name="T24" fmla="*/ 154 w 155"/>
                <a:gd name="T25" fmla="*/ 1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218">
                  <a:moveTo>
                    <a:pt x="126" y="9"/>
                  </a:moveTo>
                  <a:lnTo>
                    <a:pt x="100" y="0"/>
                  </a:lnTo>
                  <a:lnTo>
                    <a:pt x="58" y="0"/>
                  </a:lnTo>
                  <a:lnTo>
                    <a:pt x="38" y="9"/>
                  </a:lnTo>
                  <a:lnTo>
                    <a:pt x="8" y="43"/>
                  </a:lnTo>
                  <a:lnTo>
                    <a:pt x="0" y="92"/>
                  </a:lnTo>
                  <a:lnTo>
                    <a:pt x="0" y="121"/>
                  </a:lnTo>
                  <a:lnTo>
                    <a:pt x="8" y="169"/>
                  </a:lnTo>
                  <a:lnTo>
                    <a:pt x="38" y="203"/>
                  </a:lnTo>
                  <a:lnTo>
                    <a:pt x="58" y="217"/>
                  </a:lnTo>
                  <a:lnTo>
                    <a:pt x="100" y="217"/>
                  </a:lnTo>
                  <a:lnTo>
                    <a:pt x="126" y="203"/>
                  </a:lnTo>
                  <a:lnTo>
                    <a:pt x="154" y="16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38" name="Freeform 58">
              <a:extLst>
                <a:ext uri="{FF2B5EF4-FFF2-40B4-BE49-F238E27FC236}">
                  <a16:creationId xmlns:a16="http://schemas.microsoft.com/office/drawing/2014/main" id="{2D08DC0B-592E-48D0-9A81-AD2A171AA139}"/>
                </a:ext>
              </a:extLst>
            </p:cNvPr>
            <p:cNvSpPr>
              <a:spLocks noChangeArrowheads="1"/>
            </p:cNvSpPr>
            <p:nvPr/>
          </p:nvSpPr>
          <p:spPr bwMode="auto">
            <a:xfrm>
              <a:off x="641" y="1680"/>
              <a:ext cx="36" cy="49"/>
            </a:xfrm>
            <a:custGeom>
              <a:avLst/>
              <a:gdLst>
                <a:gd name="T0" fmla="*/ 0 w 158"/>
                <a:gd name="T1" fmla="*/ 92 h 218"/>
                <a:gd name="T2" fmla="*/ 157 w 158"/>
                <a:gd name="T3" fmla="*/ 92 h 218"/>
                <a:gd name="T4" fmla="*/ 157 w 158"/>
                <a:gd name="T5" fmla="*/ 57 h 218"/>
                <a:gd name="T6" fmla="*/ 136 w 158"/>
                <a:gd name="T7" fmla="*/ 25 h 218"/>
                <a:gd name="T8" fmla="*/ 132 w 158"/>
                <a:gd name="T9" fmla="*/ 9 h 218"/>
                <a:gd name="T10" fmla="*/ 103 w 158"/>
                <a:gd name="T11" fmla="*/ 0 h 218"/>
                <a:gd name="T12" fmla="*/ 64 w 158"/>
                <a:gd name="T13" fmla="*/ 0 h 218"/>
                <a:gd name="T14" fmla="*/ 39 w 158"/>
                <a:gd name="T15" fmla="*/ 9 h 218"/>
                <a:gd name="T16" fmla="*/ 15 w 158"/>
                <a:gd name="T17" fmla="*/ 43 h 218"/>
                <a:gd name="T18" fmla="*/ 0 w 158"/>
                <a:gd name="T19" fmla="*/ 92 h 218"/>
                <a:gd name="T20" fmla="*/ 0 w 158"/>
                <a:gd name="T21" fmla="*/ 121 h 218"/>
                <a:gd name="T22" fmla="*/ 15 w 158"/>
                <a:gd name="T23" fmla="*/ 169 h 218"/>
                <a:gd name="T24" fmla="*/ 39 w 158"/>
                <a:gd name="T25" fmla="*/ 203 h 218"/>
                <a:gd name="T26" fmla="*/ 64 w 158"/>
                <a:gd name="T27" fmla="*/ 217 h 218"/>
                <a:gd name="T28" fmla="*/ 103 w 158"/>
                <a:gd name="T29" fmla="*/ 217 h 218"/>
                <a:gd name="T30" fmla="*/ 132 w 158"/>
                <a:gd name="T31" fmla="*/ 203 h 218"/>
                <a:gd name="T32" fmla="*/ 157 w 158"/>
                <a:gd name="T33" fmla="*/ 1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 h="218">
                  <a:moveTo>
                    <a:pt x="0" y="92"/>
                  </a:moveTo>
                  <a:lnTo>
                    <a:pt x="157" y="92"/>
                  </a:lnTo>
                  <a:lnTo>
                    <a:pt x="157" y="57"/>
                  </a:lnTo>
                  <a:lnTo>
                    <a:pt x="136" y="25"/>
                  </a:lnTo>
                  <a:lnTo>
                    <a:pt x="132" y="9"/>
                  </a:lnTo>
                  <a:lnTo>
                    <a:pt x="103" y="0"/>
                  </a:lnTo>
                  <a:lnTo>
                    <a:pt x="64" y="0"/>
                  </a:lnTo>
                  <a:lnTo>
                    <a:pt x="39" y="9"/>
                  </a:lnTo>
                  <a:lnTo>
                    <a:pt x="15" y="43"/>
                  </a:lnTo>
                  <a:lnTo>
                    <a:pt x="0" y="92"/>
                  </a:lnTo>
                  <a:lnTo>
                    <a:pt x="0" y="121"/>
                  </a:lnTo>
                  <a:lnTo>
                    <a:pt x="15" y="169"/>
                  </a:lnTo>
                  <a:lnTo>
                    <a:pt x="39" y="203"/>
                  </a:lnTo>
                  <a:lnTo>
                    <a:pt x="64" y="217"/>
                  </a:lnTo>
                  <a:lnTo>
                    <a:pt x="103" y="217"/>
                  </a:lnTo>
                  <a:lnTo>
                    <a:pt x="132" y="203"/>
                  </a:lnTo>
                  <a:lnTo>
                    <a:pt x="157" y="16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39" name="Freeform 59">
              <a:extLst>
                <a:ext uri="{FF2B5EF4-FFF2-40B4-BE49-F238E27FC236}">
                  <a16:creationId xmlns:a16="http://schemas.microsoft.com/office/drawing/2014/main" id="{C0A63A0D-2DD5-4AAC-A0D1-B5F281BAAE36}"/>
                </a:ext>
              </a:extLst>
            </p:cNvPr>
            <p:cNvSpPr>
              <a:spLocks noChangeArrowheads="1"/>
            </p:cNvSpPr>
            <p:nvPr/>
          </p:nvSpPr>
          <p:spPr bwMode="auto">
            <a:xfrm>
              <a:off x="825" y="1523"/>
              <a:ext cx="216" cy="199"/>
            </a:xfrm>
            <a:custGeom>
              <a:avLst/>
              <a:gdLst>
                <a:gd name="T0" fmla="*/ 9 w 951"/>
                <a:gd name="T1" fmla="*/ 409 h 878"/>
                <a:gd name="T2" fmla="*/ 28 w 951"/>
                <a:gd name="T3" fmla="*/ 346 h 878"/>
                <a:gd name="T4" fmla="*/ 49 w 951"/>
                <a:gd name="T5" fmla="*/ 303 h 878"/>
                <a:gd name="T6" fmla="*/ 63 w 951"/>
                <a:gd name="T7" fmla="*/ 245 h 878"/>
                <a:gd name="T8" fmla="*/ 87 w 951"/>
                <a:gd name="T9" fmla="*/ 202 h 878"/>
                <a:gd name="T10" fmla="*/ 101 w 951"/>
                <a:gd name="T11" fmla="*/ 158 h 878"/>
                <a:gd name="T12" fmla="*/ 125 w 951"/>
                <a:gd name="T13" fmla="*/ 120 h 878"/>
                <a:gd name="T14" fmla="*/ 145 w 951"/>
                <a:gd name="T15" fmla="*/ 85 h 878"/>
                <a:gd name="T16" fmla="*/ 164 w 951"/>
                <a:gd name="T17" fmla="*/ 52 h 878"/>
                <a:gd name="T18" fmla="*/ 178 w 951"/>
                <a:gd name="T19" fmla="*/ 32 h 878"/>
                <a:gd name="T20" fmla="*/ 203 w 951"/>
                <a:gd name="T21" fmla="*/ 8 h 878"/>
                <a:gd name="T22" fmla="*/ 217 w 951"/>
                <a:gd name="T23" fmla="*/ 3 h 878"/>
                <a:gd name="T24" fmla="*/ 236 w 951"/>
                <a:gd name="T25" fmla="*/ 0 h 878"/>
                <a:gd name="T26" fmla="*/ 255 w 951"/>
                <a:gd name="T27" fmla="*/ 3 h 878"/>
                <a:gd name="T28" fmla="*/ 280 w 951"/>
                <a:gd name="T29" fmla="*/ 8 h 878"/>
                <a:gd name="T30" fmla="*/ 295 w 951"/>
                <a:gd name="T31" fmla="*/ 32 h 878"/>
                <a:gd name="T32" fmla="*/ 313 w 951"/>
                <a:gd name="T33" fmla="*/ 52 h 878"/>
                <a:gd name="T34" fmla="*/ 333 w 951"/>
                <a:gd name="T35" fmla="*/ 85 h 878"/>
                <a:gd name="T36" fmla="*/ 352 w 951"/>
                <a:gd name="T37" fmla="*/ 120 h 878"/>
                <a:gd name="T38" fmla="*/ 371 w 951"/>
                <a:gd name="T39" fmla="*/ 158 h 878"/>
                <a:gd name="T40" fmla="*/ 391 w 951"/>
                <a:gd name="T41" fmla="*/ 202 h 878"/>
                <a:gd name="T42" fmla="*/ 405 w 951"/>
                <a:gd name="T43" fmla="*/ 245 h 878"/>
                <a:gd name="T44" fmla="*/ 429 w 951"/>
                <a:gd name="T45" fmla="*/ 303 h 878"/>
                <a:gd name="T46" fmla="*/ 445 w 951"/>
                <a:gd name="T47" fmla="*/ 346 h 878"/>
                <a:gd name="T48" fmla="*/ 468 w 951"/>
                <a:gd name="T49" fmla="*/ 409 h 878"/>
                <a:gd name="T50" fmla="*/ 483 w 951"/>
                <a:gd name="T51" fmla="*/ 462 h 878"/>
                <a:gd name="T52" fmla="*/ 506 w 951"/>
                <a:gd name="T53" fmla="*/ 516 h 878"/>
                <a:gd name="T54" fmla="*/ 521 w 951"/>
                <a:gd name="T55" fmla="*/ 573 h 878"/>
                <a:gd name="T56" fmla="*/ 541 w 951"/>
                <a:gd name="T57" fmla="*/ 625 h 878"/>
                <a:gd name="T58" fmla="*/ 560 w 951"/>
                <a:gd name="T59" fmla="*/ 675 h 878"/>
                <a:gd name="T60" fmla="*/ 579 w 951"/>
                <a:gd name="T61" fmla="*/ 713 h 878"/>
                <a:gd name="T62" fmla="*/ 598 w 951"/>
                <a:gd name="T63" fmla="*/ 751 h 878"/>
                <a:gd name="T64" fmla="*/ 623 w 951"/>
                <a:gd name="T65" fmla="*/ 786 h 878"/>
                <a:gd name="T66" fmla="*/ 637 w 951"/>
                <a:gd name="T67" fmla="*/ 815 h 878"/>
                <a:gd name="T68" fmla="*/ 656 w 951"/>
                <a:gd name="T69" fmla="*/ 843 h 878"/>
                <a:gd name="T70" fmla="*/ 675 w 951"/>
                <a:gd name="T71" fmla="*/ 863 h 878"/>
                <a:gd name="T72" fmla="*/ 694 w 951"/>
                <a:gd name="T73" fmla="*/ 868 h 878"/>
                <a:gd name="T74" fmla="*/ 709 w 951"/>
                <a:gd name="T75" fmla="*/ 877 h 878"/>
                <a:gd name="T76" fmla="*/ 732 w 951"/>
                <a:gd name="T77" fmla="*/ 868 h 878"/>
                <a:gd name="T78" fmla="*/ 753 w 951"/>
                <a:gd name="T79" fmla="*/ 863 h 878"/>
                <a:gd name="T80" fmla="*/ 773 w 951"/>
                <a:gd name="T81" fmla="*/ 843 h 878"/>
                <a:gd name="T82" fmla="*/ 787 w 951"/>
                <a:gd name="T83" fmla="*/ 815 h 878"/>
                <a:gd name="T84" fmla="*/ 811 w 951"/>
                <a:gd name="T85" fmla="*/ 786 h 878"/>
                <a:gd name="T86" fmla="*/ 825 w 951"/>
                <a:gd name="T87" fmla="*/ 751 h 878"/>
                <a:gd name="T88" fmla="*/ 849 w 951"/>
                <a:gd name="T89" fmla="*/ 713 h 878"/>
                <a:gd name="T90" fmla="*/ 864 w 951"/>
                <a:gd name="T91" fmla="*/ 675 h 878"/>
                <a:gd name="T92" fmla="*/ 882 w 951"/>
                <a:gd name="T93" fmla="*/ 625 h 878"/>
                <a:gd name="T94" fmla="*/ 902 w 951"/>
                <a:gd name="T95" fmla="*/ 573 h 878"/>
                <a:gd name="T96" fmla="*/ 922 w 951"/>
                <a:gd name="T97" fmla="*/ 516 h 878"/>
                <a:gd name="T98" fmla="*/ 941 w 951"/>
                <a:gd name="T99" fmla="*/ 462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51" h="878">
                  <a:moveTo>
                    <a:pt x="0" y="437"/>
                  </a:moveTo>
                  <a:lnTo>
                    <a:pt x="9" y="409"/>
                  </a:lnTo>
                  <a:lnTo>
                    <a:pt x="19" y="380"/>
                  </a:lnTo>
                  <a:lnTo>
                    <a:pt x="28" y="346"/>
                  </a:lnTo>
                  <a:lnTo>
                    <a:pt x="43" y="327"/>
                  </a:lnTo>
                  <a:lnTo>
                    <a:pt x="49" y="303"/>
                  </a:lnTo>
                  <a:lnTo>
                    <a:pt x="57" y="273"/>
                  </a:lnTo>
                  <a:lnTo>
                    <a:pt x="63" y="245"/>
                  </a:lnTo>
                  <a:lnTo>
                    <a:pt x="77" y="226"/>
                  </a:lnTo>
                  <a:lnTo>
                    <a:pt x="87" y="202"/>
                  </a:lnTo>
                  <a:lnTo>
                    <a:pt x="96" y="177"/>
                  </a:lnTo>
                  <a:lnTo>
                    <a:pt x="101" y="158"/>
                  </a:lnTo>
                  <a:lnTo>
                    <a:pt x="115" y="139"/>
                  </a:lnTo>
                  <a:lnTo>
                    <a:pt x="125" y="120"/>
                  </a:lnTo>
                  <a:lnTo>
                    <a:pt x="135" y="100"/>
                  </a:lnTo>
                  <a:lnTo>
                    <a:pt x="145" y="85"/>
                  </a:lnTo>
                  <a:lnTo>
                    <a:pt x="154" y="71"/>
                  </a:lnTo>
                  <a:lnTo>
                    <a:pt x="164" y="52"/>
                  </a:lnTo>
                  <a:lnTo>
                    <a:pt x="169" y="38"/>
                  </a:lnTo>
                  <a:lnTo>
                    <a:pt x="178" y="32"/>
                  </a:lnTo>
                  <a:lnTo>
                    <a:pt x="193" y="18"/>
                  </a:lnTo>
                  <a:lnTo>
                    <a:pt x="203" y="8"/>
                  </a:lnTo>
                  <a:lnTo>
                    <a:pt x="207" y="8"/>
                  </a:lnTo>
                  <a:lnTo>
                    <a:pt x="217" y="3"/>
                  </a:lnTo>
                  <a:lnTo>
                    <a:pt x="231" y="0"/>
                  </a:lnTo>
                  <a:lnTo>
                    <a:pt x="236" y="0"/>
                  </a:lnTo>
                  <a:lnTo>
                    <a:pt x="246" y="0"/>
                  </a:lnTo>
                  <a:lnTo>
                    <a:pt x="255" y="3"/>
                  </a:lnTo>
                  <a:lnTo>
                    <a:pt x="271" y="8"/>
                  </a:lnTo>
                  <a:lnTo>
                    <a:pt x="280" y="8"/>
                  </a:lnTo>
                  <a:lnTo>
                    <a:pt x="285" y="18"/>
                  </a:lnTo>
                  <a:lnTo>
                    <a:pt x="295" y="32"/>
                  </a:lnTo>
                  <a:lnTo>
                    <a:pt x="298" y="38"/>
                  </a:lnTo>
                  <a:lnTo>
                    <a:pt x="313" y="52"/>
                  </a:lnTo>
                  <a:lnTo>
                    <a:pt x="323" y="71"/>
                  </a:lnTo>
                  <a:lnTo>
                    <a:pt x="333" y="85"/>
                  </a:lnTo>
                  <a:lnTo>
                    <a:pt x="342" y="100"/>
                  </a:lnTo>
                  <a:lnTo>
                    <a:pt x="352" y="120"/>
                  </a:lnTo>
                  <a:lnTo>
                    <a:pt x="362" y="139"/>
                  </a:lnTo>
                  <a:lnTo>
                    <a:pt x="371" y="158"/>
                  </a:lnTo>
                  <a:lnTo>
                    <a:pt x="386" y="177"/>
                  </a:lnTo>
                  <a:lnTo>
                    <a:pt x="391" y="202"/>
                  </a:lnTo>
                  <a:lnTo>
                    <a:pt x="401" y="226"/>
                  </a:lnTo>
                  <a:lnTo>
                    <a:pt x="405" y="245"/>
                  </a:lnTo>
                  <a:lnTo>
                    <a:pt x="420" y="273"/>
                  </a:lnTo>
                  <a:lnTo>
                    <a:pt x="429" y="303"/>
                  </a:lnTo>
                  <a:lnTo>
                    <a:pt x="439" y="327"/>
                  </a:lnTo>
                  <a:lnTo>
                    <a:pt x="445" y="346"/>
                  </a:lnTo>
                  <a:lnTo>
                    <a:pt x="459" y="380"/>
                  </a:lnTo>
                  <a:lnTo>
                    <a:pt x="468" y="409"/>
                  </a:lnTo>
                  <a:lnTo>
                    <a:pt x="473" y="437"/>
                  </a:lnTo>
                  <a:lnTo>
                    <a:pt x="483" y="462"/>
                  </a:lnTo>
                  <a:lnTo>
                    <a:pt x="497" y="491"/>
                  </a:lnTo>
                  <a:lnTo>
                    <a:pt x="506" y="516"/>
                  </a:lnTo>
                  <a:lnTo>
                    <a:pt x="516" y="543"/>
                  </a:lnTo>
                  <a:lnTo>
                    <a:pt x="521" y="573"/>
                  </a:lnTo>
                  <a:lnTo>
                    <a:pt x="535" y="597"/>
                  </a:lnTo>
                  <a:lnTo>
                    <a:pt x="541" y="625"/>
                  </a:lnTo>
                  <a:lnTo>
                    <a:pt x="550" y="645"/>
                  </a:lnTo>
                  <a:lnTo>
                    <a:pt x="560" y="675"/>
                  </a:lnTo>
                  <a:lnTo>
                    <a:pt x="574" y="693"/>
                  </a:lnTo>
                  <a:lnTo>
                    <a:pt x="579" y="713"/>
                  </a:lnTo>
                  <a:lnTo>
                    <a:pt x="589" y="733"/>
                  </a:lnTo>
                  <a:lnTo>
                    <a:pt x="598" y="751"/>
                  </a:lnTo>
                  <a:lnTo>
                    <a:pt x="612" y="775"/>
                  </a:lnTo>
                  <a:lnTo>
                    <a:pt x="623" y="786"/>
                  </a:lnTo>
                  <a:lnTo>
                    <a:pt x="627" y="800"/>
                  </a:lnTo>
                  <a:lnTo>
                    <a:pt x="637" y="815"/>
                  </a:lnTo>
                  <a:lnTo>
                    <a:pt x="647" y="829"/>
                  </a:lnTo>
                  <a:lnTo>
                    <a:pt x="656" y="843"/>
                  </a:lnTo>
                  <a:lnTo>
                    <a:pt x="666" y="849"/>
                  </a:lnTo>
                  <a:lnTo>
                    <a:pt x="675" y="863"/>
                  </a:lnTo>
                  <a:lnTo>
                    <a:pt x="685" y="863"/>
                  </a:lnTo>
                  <a:lnTo>
                    <a:pt x="694" y="868"/>
                  </a:lnTo>
                  <a:lnTo>
                    <a:pt x="705" y="877"/>
                  </a:lnTo>
                  <a:lnTo>
                    <a:pt x="709" y="877"/>
                  </a:lnTo>
                  <a:lnTo>
                    <a:pt x="724" y="877"/>
                  </a:lnTo>
                  <a:lnTo>
                    <a:pt x="732" y="868"/>
                  </a:lnTo>
                  <a:lnTo>
                    <a:pt x="743" y="863"/>
                  </a:lnTo>
                  <a:lnTo>
                    <a:pt x="753" y="863"/>
                  </a:lnTo>
                  <a:lnTo>
                    <a:pt x="762" y="849"/>
                  </a:lnTo>
                  <a:lnTo>
                    <a:pt x="773" y="843"/>
                  </a:lnTo>
                  <a:lnTo>
                    <a:pt x="776" y="829"/>
                  </a:lnTo>
                  <a:lnTo>
                    <a:pt x="787" y="815"/>
                  </a:lnTo>
                  <a:lnTo>
                    <a:pt x="800" y="800"/>
                  </a:lnTo>
                  <a:lnTo>
                    <a:pt x="811" y="786"/>
                  </a:lnTo>
                  <a:lnTo>
                    <a:pt x="815" y="775"/>
                  </a:lnTo>
                  <a:lnTo>
                    <a:pt x="825" y="751"/>
                  </a:lnTo>
                  <a:lnTo>
                    <a:pt x="841" y="733"/>
                  </a:lnTo>
                  <a:lnTo>
                    <a:pt x="849" y="713"/>
                  </a:lnTo>
                  <a:lnTo>
                    <a:pt x="858" y="693"/>
                  </a:lnTo>
                  <a:lnTo>
                    <a:pt x="864" y="675"/>
                  </a:lnTo>
                  <a:lnTo>
                    <a:pt x="879" y="645"/>
                  </a:lnTo>
                  <a:lnTo>
                    <a:pt x="882" y="625"/>
                  </a:lnTo>
                  <a:lnTo>
                    <a:pt x="893" y="597"/>
                  </a:lnTo>
                  <a:lnTo>
                    <a:pt x="902" y="573"/>
                  </a:lnTo>
                  <a:lnTo>
                    <a:pt x="917" y="543"/>
                  </a:lnTo>
                  <a:lnTo>
                    <a:pt x="922" y="516"/>
                  </a:lnTo>
                  <a:lnTo>
                    <a:pt x="931" y="491"/>
                  </a:lnTo>
                  <a:lnTo>
                    <a:pt x="941" y="462"/>
                  </a:lnTo>
                  <a:lnTo>
                    <a:pt x="950" y="43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40" name="Freeform 60">
              <a:extLst>
                <a:ext uri="{FF2B5EF4-FFF2-40B4-BE49-F238E27FC236}">
                  <a16:creationId xmlns:a16="http://schemas.microsoft.com/office/drawing/2014/main" id="{843DD60C-AEAB-4EB3-A20E-104810B55EA5}"/>
                </a:ext>
              </a:extLst>
            </p:cNvPr>
            <p:cNvSpPr>
              <a:spLocks noChangeArrowheads="1"/>
            </p:cNvSpPr>
            <p:nvPr/>
          </p:nvSpPr>
          <p:spPr bwMode="auto">
            <a:xfrm>
              <a:off x="725" y="1367"/>
              <a:ext cx="416" cy="510"/>
            </a:xfrm>
            <a:custGeom>
              <a:avLst/>
              <a:gdLst>
                <a:gd name="T0" fmla="*/ 1822 w 1834"/>
                <a:gd name="T1" fmla="*/ 1024 h 2250"/>
                <a:gd name="T2" fmla="*/ 1804 w 1834"/>
                <a:gd name="T3" fmla="*/ 836 h 2250"/>
                <a:gd name="T4" fmla="*/ 1740 w 1834"/>
                <a:gd name="T5" fmla="*/ 642 h 2250"/>
                <a:gd name="T6" fmla="*/ 1664 w 1834"/>
                <a:gd name="T7" fmla="*/ 478 h 2250"/>
                <a:gd name="T8" fmla="*/ 1563 w 1834"/>
                <a:gd name="T9" fmla="*/ 330 h 2250"/>
                <a:gd name="T10" fmla="*/ 1437 w 1834"/>
                <a:gd name="T11" fmla="*/ 198 h 2250"/>
                <a:gd name="T12" fmla="*/ 1302 w 1834"/>
                <a:gd name="T13" fmla="*/ 106 h 2250"/>
                <a:gd name="T14" fmla="*/ 1148 w 1834"/>
                <a:gd name="T15" fmla="*/ 38 h 2250"/>
                <a:gd name="T16" fmla="*/ 993 w 1834"/>
                <a:gd name="T17" fmla="*/ 5 h 2250"/>
                <a:gd name="T18" fmla="*/ 834 w 1834"/>
                <a:gd name="T19" fmla="*/ 5 h 2250"/>
                <a:gd name="T20" fmla="*/ 674 w 1834"/>
                <a:gd name="T21" fmla="*/ 38 h 2250"/>
                <a:gd name="T22" fmla="*/ 525 w 1834"/>
                <a:gd name="T23" fmla="*/ 106 h 2250"/>
                <a:gd name="T24" fmla="*/ 390 w 1834"/>
                <a:gd name="T25" fmla="*/ 198 h 2250"/>
                <a:gd name="T26" fmla="*/ 264 w 1834"/>
                <a:gd name="T27" fmla="*/ 330 h 2250"/>
                <a:gd name="T28" fmla="*/ 164 w 1834"/>
                <a:gd name="T29" fmla="*/ 478 h 2250"/>
                <a:gd name="T30" fmla="*/ 82 w 1834"/>
                <a:gd name="T31" fmla="*/ 642 h 2250"/>
                <a:gd name="T32" fmla="*/ 29 w 1834"/>
                <a:gd name="T33" fmla="*/ 836 h 2250"/>
                <a:gd name="T34" fmla="*/ 0 w 1834"/>
                <a:gd name="T35" fmla="*/ 1024 h 2250"/>
                <a:gd name="T36" fmla="*/ 0 w 1834"/>
                <a:gd name="T37" fmla="*/ 1218 h 2250"/>
                <a:gd name="T38" fmla="*/ 29 w 1834"/>
                <a:gd name="T39" fmla="*/ 1410 h 2250"/>
                <a:gd name="T40" fmla="*/ 82 w 1834"/>
                <a:gd name="T41" fmla="*/ 1603 h 2250"/>
                <a:gd name="T42" fmla="*/ 164 w 1834"/>
                <a:gd name="T43" fmla="*/ 1768 h 2250"/>
                <a:gd name="T44" fmla="*/ 264 w 1834"/>
                <a:gd name="T45" fmla="*/ 1917 h 2250"/>
                <a:gd name="T46" fmla="*/ 390 w 1834"/>
                <a:gd name="T47" fmla="*/ 2038 h 2250"/>
                <a:gd name="T48" fmla="*/ 525 w 1834"/>
                <a:gd name="T49" fmla="*/ 2140 h 2250"/>
                <a:gd name="T50" fmla="*/ 674 w 1834"/>
                <a:gd name="T51" fmla="*/ 2206 h 2250"/>
                <a:gd name="T52" fmla="*/ 834 w 1834"/>
                <a:gd name="T53" fmla="*/ 2240 h 2250"/>
                <a:gd name="T54" fmla="*/ 993 w 1834"/>
                <a:gd name="T55" fmla="*/ 2240 h 2250"/>
                <a:gd name="T56" fmla="*/ 1148 w 1834"/>
                <a:gd name="T57" fmla="*/ 2206 h 2250"/>
                <a:gd name="T58" fmla="*/ 1302 w 1834"/>
                <a:gd name="T59" fmla="*/ 2140 h 2250"/>
                <a:gd name="T60" fmla="*/ 1437 w 1834"/>
                <a:gd name="T61" fmla="*/ 2038 h 2250"/>
                <a:gd name="T62" fmla="*/ 1563 w 1834"/>
                <a:gd name="T63" fmla="*/ 1917 h 2250"/>
                <a:gd name="T64" fmla="*/ 1664 w 1834"/>
                <a:gd name="T65" fmla="*/ 1768 h 2250"/>
                <a:gd name="T66" fmla="*/ 1740 w 1834"/>
                <a:gd name="T67" fmla="*/ 1603 h 2250"/>
                <a:gd name="T68" fmla="*/ 1804 w 1834"/>
                <a:gd name="T69" fmla="*/ 1410 h 2250"/>
                <a:gd name="T70" fmla="*/ 1822 w 1834"/>
                <a:gd name="T71" fmla="*/ 1218 h 2250"/>
                <a:gd name="T72" fmla="*/ 1808 w 1834"/>
                <a:gd name="T73" fmla="*/ 1125 h 2250"/>
                <a:gd name="T74" fmla="*/ 1798 w 1834"/>
                <a:gd name="T75" fmla="*/ 914 h 2250"/>
                <a:gd name="T76" fmla="*/ 1754 w 1834"/>
                <a:gd name="T77" fmla="*/ 724 h 2250"/>
                <a:gd name="T78" fmla="*/ 1678 w 1834"/>
                <a:gd name="T79" fmla="*/ 546 h 2250"/>
                <a:gd name="T80" fmla="*/ 1577 w 1834"/>
                <a:gd name="T81" fmla="*/ 382 h 2250"/>
                <a:gd name="T82" fmla="*/ 1456 w 1834"/>
                <a:gd name="T83" fmla="*/ 241 h 2250"/>
                <a:gd name="T84" fmla="*/ 1312 w 1834"/>
                <a:gd name="T85" fmla="*/ 131 h 2250"/>
                <a:gd name="T86" fmla="*/ 1157 w 1834"/>
                <a:gd name="T87" fmla="*/ 63 h 2250"/>
                <a:gd name="T88" fmla="*/ 993 w 1834"/>
                <a:gd name="T89" fmla="*/ 24 h 2250"/>
                <a:gd name="T90" fmla="*/ 829 w 1834"/>
                <a:gd name="T91" fmla="*/ 24 h 2250"/>
                <a:gd name="T92" fmla="*/ 670 w 1834"/>
                <a:gd name="T93" fmla="*/ 63 h 2250"/>
                <a:gd name="T94" fmla="*/ 516 w 1834"/>
                <a:gd name="T95" fmla="*/ 131 h 2250"/>
                <a:gd name="T96" fmla="*/ 370 w 1834"/>
                <a:gd name="T97" fmla="*/ 241 h 2250"/>
                <a:gd name="T98" fmla="*/ 250 w 1834"/>
                <a:gd name="T99" fmla="*/ 382 h 2250"/>
                <a:gd name="T100" fmla="*/ 149 w 1834"/>
                <a:gd name="T101" fmla="*/ 546 h 2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34" h="2250">
                  <a:moveTo>
                    <a:pt x="1833" y="1125"/>
                  </a:moveTo>
                  <a:lnTo>
                    <a:pt x="1822" y="1024"/>
                  </a:lnTo>
                  <a:lnTo>
                    <a:pt x="1819" y="928"/>
                  </a:lnTo>
                  <a:lnTo>
                    <a:pt x="1804" y="836"/>
                  </a:lnTo>
                  <a:lnTo>
                    <a:pt x="1775" y="740"/>
                  </a:lnTo>
                  <a:lnTo>
                    <a:pt x="1740" y="642"/>
                  </a:lnTo>
                  <a:lnTo>
                    <a:pt x="1707" y="556"/>
                  </a:lnTo>
                  <a:lnTo>
                    <a:pt x="1664" y="478"/>
                  </a:lnTo>
                  <a:lnTo>
                    <a:pt x="1616" y="402"/>
                  </a:lnTo>
                  <a:lnTo>
                    <a:pt x="1563" y="330"/>
                  </a:lnTo>
                  <a:lnTo>
                    <a:pt x="1505" y="261"/>
                  </a:lnTo>
                  <a:lnTo>
                    <a:pt x="1437" y="198"/>
                  </a:lnTo>
                  <a:lnTo>
                    <a:pt x="1374" y="145"/>
                  </a:lnTo>
                  <a:lnTo>
                    <a:pt x="1302" y="106"/>
                  </a:lnTo>
                  <a:lnTo>
                    <a:pt x="1230" y="63"/>
                  </a:lnTo>
                  <a:lnTo>
                    <a:pt x="1148" y="38"/>
                  </a:lnTo>
                  <a:lnTo>
                    <a:pt x="1075" y="10"/>
                  </a:lnTo>
                  <a:lnTo>
                    <a:pt x="993" y="5"/>
                  </a:lnTo>
                  <a:lnTo>
                    <a:pt x="911" y="0"/>
                  </a:lnTo>
                  <a:lnTo>
                    <a:pt x="834" y="5"/>
                  </a:lnTo>
                  <a:lnTo>
                    <a:pt x="757" y="10"/>
                  </a:lnTo>
                  <a:lnTo>
                    <a:pt x="674" y="38"/>
                  </a:lnTo>
                  <a:lnTo>
                    <a:pt x="602" y="63"/>
                  </a:lnTo>
                  <a:lnTo>
                    <a:pt x="525" y="106"/>
                  </a:lnTo>
                  <a:lnTo>
                    <a:pt x="452" y="145"/>
                  </a:lnTo>
                  <a:lnTo>
                    <a:pt x="390" y="198"/>
                  </a:lnTo>
                  <a:lnTo>
                    <a:pt x="322" y="261"/>
                  </a:lnTo>
                  <a:lnTo>
                    <a:pt x="264" y="330"/>
                  </a:lnTo>
                  <a:lnTo>
                    <a:pt x="212" y="402"/>
                  </a:lnTo>
                  <a:lnTo>
                    <a:pt x="164" y="478"/>
                  </a:lnTo>
                  <a:lnTo>
                    <a:pt x="120" y="556"/>
                  </a:lnTo>
                  <a:lnTo>
                    <a:pt x="82" y="642"/>
                  </a:lnTo>
                  <a:lnTo>
                    <a:pt x="52" y="740"/>
                  </a:lnTo>
                  <a:lnTo>
                    <a:pt x="29" y="836"/>
                  </a:lnTo>
                  <a:lnTo>
                    <a:pt x="14" y="928"/>
                  </a:lnTo>
                  <a:lnTo>
                    <a:pt x="0" y="1024"/>
                  </a:lnTo>
                  <a:lnTo>
                    <a:pt x="0" y="1125"/>
                  </a:lnTo>
                  <a:lnTo>
                    <a:pt x="0" y="1218"/>
                  </a:lnTo>
                  <a:lnTo>
                    <a:pt x="14" y="1318"/>
                  </a:lnTo>
                  <a:lnTo>
                    <a:pt x="29" y="1410"/>
                  </a:lnTo>
                  <a:lnTo>
                    <a:pt x="52" y="1506"/>
                  </a:lnTo>
                  <a:lnTo>
                    <a:pt x="82" y="1603"/>
                  </a:lnTo>
                  <a:lnTo>
                    <a:pt x="120" y="1680"/>
                  </a:lnTo>
                  <a:lnTo>
                    <a:pt x="164" y="1768"/>
                  </a:lnTo>
                  <a:lnTo>
                    <a:pt x="212" y="1844"/>
                  </a:lnTo>
                  <a:lnTo>
                    <a:pt x="264" y="1917"/>
                  </a:lnTo>
                  <a:lnTo>
                    <a:pt x="322" y="1984"/>
                  </a:lnTo>
                  <a:lnTo>
                    <a:pt x="390" y="2038"/>
                  </a:lnTo>
                  <a:lnTo>
                    <a:pt x="452" y="2090"/>
                  </a:lnTo>
                  <a:lnTo>
                    <a:pt x="525" y="2140"/>
                  </a:lnTo>
                  <a:lnTo>
                    <a:pt x="602" y="2181"/>
                  </a:lnTo>
                  <a:lnTo>
                    <a:pt x="674" y="2206"/>
                  </a:lnTo>
                  <a:lnTo>
                    <a:pt x="757" y="2235"/>
                  </a:lnTo>
                  <a:lnTo>
                    <a:pt x="834" y="2240"/>
                  </a:lnTo>
                  <a:lnTo>
                    <a:pt x="911" y="2249"/>
                  </a:lnTo>
                  <a:lnTo>
                    <a:pt x="993" y="2240"/>
                  </a:lnTo>
                  <a:lnTo>
                    <a:pt x="1075" y="2235"/>
                  </a:lnTo>
                  <a:lnTo>
                    <a:pt x="1148" y="2206"/>
                  </a:lnTo>
                  <a:lnTo>
                    <a:pt x="1230" y="2181"/>
                  </a:lnTo>
                  <a:lnTo>
                    <a:pt x="1302" y="2140"/>
                  </a:lnTo>
                  <a:lnTo>
                    <a:pt x="1374" y="2090"/>
                  </a:lnTo>
                  <a:lnTo>
                    <a:pt x="1437" y="2038"/>
                  </a:lnTo>
                  <a:lnTo>
                    <a:pt x="1505" y="1984"/>
                  </a:lnTo>
                  <a:lnTo>
                    <a:pt x="1563" y="1917"/>
                  </a:lnTo>
                  <a:lnTo>
                    <a:pt x="1616" y="1844"/>
                  </a:lnTo>
                  <a:lnTo>
                    <a:pt x="1664" y="1768"/>
                  </a:lnTo>
                  <a:lnTo>
                    <a:pt x="1707" y="1680"/>
                  </a:lnTo>
                  <a:lnTo>
                    <a:pt x="1740" y="1603"/>
                  </a:lnTo>
                  <a:lnTo>
                    <a:pt x="1775" y="1506"/>
                  </a:lnTo>
                  <a:lnTo>
                    <a:pt x="1804" y="1410"/>
                  </a:lnTo>
                  <a:lnTo>
                    <a:pt x="1819" y="1318"/>
                  </a:lnTo>
                  <a:lnTo>
                    <a:pt x="1822" y="1218"/>
                  </a:lnTo>
                  <a:lnTo>
                    <a:pt x="1833" y="1125"/>
                  </a:lnTo>
                  <a:lnTo>
                    <a:pt x="1808" y="1125"/>
                  </a:lnTo>
                  <a:lnTo>
                    <a:pt x="1808" y="1024"/>
                  </a:lnTo>
                  <a:lnTo>
                    <a:pt x="1798" y="914"/>
                  </a:lnTo>
                  <a:lnTo>
                    <a:pt x="1775" y="822"/>
                  </a:lnTo>
                  <a:lnTo>
                    <a:pt x="1754" y="724"/>
                  </a:lnTo>
                  <a:lnTo>
                    <a:pt x="1722" y="634"/>
                  </a:lnTo>
                  <a:lnTo>
                    <a:pt x="1678" y="546"/>
                  </a:lnTo>
                  <a:lnTo>
                    <a:pt x="1631" y="455"/>
                  </a:lnTo>
                  <a:lnTo>
                    <a:pt x="1577" y="382"/>
                  </a:lnTo>
                  <a:lnTo>
                    <a:pt x="1514" y="310"/>
                  </a:lnTo>
                  <a:lnTo>
                    <a:pt x="1456" y="241"/>
                  </a:lnTo>
                  <a:lnTo>
                    <a:pt x="1384" y="188"/>
                  </a:lnTo>
                  <a:lnTo>
                    <a:pt x="1312" y="131"/>
                  </a:lnTo>
                  <a:lnTo>
                    <a:pt x="1235" y="91"/>
                  </a:lnTo>
                  <a:lnTo>
                    <a:pt x="1157" y="63"/>
                  </a:lnTo>
                  <a:lnTo>
                    <a:pt x="1075" y="38"/>
                  </a:lnTo>
                  <a:lnTo>
                    <a:pt x="993" y="24"/>
                  </a:lnTo>
                  <a:lnTo>
                    <a:pt x="911" y="24"/>
                  </a:lnTo>
                  <a:lnTo>
                    <a:pt x="829" y="24"/>
                  </a:lnTo>
                  <a:lnTo>
                    <a:pt x="752" y="38"/>
                  </a:lnTo>
                  <a:lnTo>
                    <a:pt x="670" y="63"/>
                  </a:lnTo>
                  <a:lnTo>
                    <a:pt x="588" y="91"/>
                  </a:lnTo>
                  <a:lnTo>
                    <a:pt x="516" y="131"/>
                  </a:lnTo>
                  <a:lnTo>
                    <a:pt x="438" y="188"/>
                  </a:lnTo>
                  <a:lnTo>
                    <a:pt x="370" y="241"/>
                  </a:lnTo>
                  <a:lnTo>
                    <a:pt x="302" y="310"/>
                  </a:lnTo>
                  <a:lnTo>
                    <a:pt x="250" y="382"/>
                  </a:lnTo>
                  <a:lnTo>
                    <a:pt x="196" y="455"/>
                  </a:lnTo>
                  <a:lnTo>
                    <a:pt x="149" y="546"/>
                  </a:lnTo>
                  <a:lnTo>
                    <a:pt x="111" y="63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41" name="Freeform 61">
              <a:extLst>
                <a:ext uri="{FF2B5EF4-FFF2-40B4-BE49-F238E27FC236}">
                  <a16:creationId xmlns:a16="http://schemas.microsoft.com/office/drawing/2014/main" id="{FF37FA36-A73F-4AA4-B9B4-0D424AF13D3A}"/>
                </a:ext>
              </a:extLst>
            </p:cNvPr>
            <p:cNvSpPr>
              <a:spLocks noChangeArrowheads="1"/>
            </p:cNvSpPr>
            <p:nvPr/>
          </p:nvSpPr>
          <p:spPr bwMode="auto">
            <a:xfrm>
              <a:off x="729" y="1378"/>
              <a:ext cx="406" cy="493"/>
            </a:xfrm>
            <a:custGeom>
              <a:avLst/>
              <a:gdLst>
                <a:gd name="T0" fmla="*/ 57 w 1791"/>
                <a:gd name="T1" fmla="*/ 675 h 2173"/>
                <a:gd name="T2" fmla="*/ 14 w 1791"/>
                <a:gd name="T3" fmla="*/ 863 h 2173"/>
                <a:gd name="T4" fmla="*/ 0 w 1791"/>
                <a:gd name="T5" fmla="*/ 1071 h 2173"/>
                <a:gd name="T6" fmla="*/ 14 w 1791"/>
                <a:gd name="T7" fmla="*/ 1274 h 2173"/>
                <a:gd name="T8" fmla="*/ 57 w 1791"/>
                <a:gd name="T9" fmla="*/ 1471 h 2173"/>
                <a:gd name="T10" fmla="*/ 135 w 1791"/>
                <a:gd name="T11" fmla="*/ 1651 h 2173"/>
                <a:gd name="T12" fmla="*/ 231 w 1791"/>
                <a:gd name="T13" fmla="*/ 1815 h 2173"/>
                <a:gd name="T14" fmla="*/ 352 w 1791"/>
                <a:gd name="T15" fmla="*/ 1949 h 2173"/>
                <a:gd name="T16" fmla="*/ 497 w 1791"/>
                <a:gd name="T17" fmla="*/ 2055 h 2173"/>
                <a:gd name="T18" fmla="*/ 651 w 1791"/>
                <a:gd name="T19" fmla="*/ 2128 h 2173"/>
                <a:gd name="T20" fmla="*/ 811 w 1791"/>
                <a:gd name="T21" fmla="*/ 2172 h 2173"/>
                <a:gd name="T22" fmla="*/ 975 w 1791"/>
                <a:gd name="T23" fmla="*/ 2172 h 2173"/>
                <a:gd name="T24" fmla="*/ 1139 w 1791"/>
                <a:gd name="T25" fmla="*/ 2128 h 2173"/>
                <a:gd name="T26" fmla="*/ 1293 w 1791"/>
                <a:gd name="T27" fmla="*/ 2055 h 2173"/>
                <a:gd name="T28" fmla="*/ 1438 w 1791"/>
                <a:gd name="T29" fmla="*/ 1949 h 2173"/>
                <a:gd name="T30" fmla="*/ 1559 w 1791"/>
                <a:gd name="T31" fmla="*/ 1815 h 2173"/>
                <a:gd name="T32" fmla="*/ 1654 w 1791"/>
                <a:gd name="T33" fmla="*/ 1651 h 2173"/>
                <a:gd name="T34" fmla="*/ 1733 w 1791"/>
                <a:gd name="T35" fmla="*/ 1471 h 2173"/>
                <a:gd name="T36" fmla="*/ 1777 w 1791"/>
                <a:gd name="T37" fmla="*/ 1274 h 2173"/>
                <a:gd name="T38" fmla="*/ 1790 w 1791"/>
                <a:gd name="T39" fmla="*/ 1071 h 2173"/>
                <a:gd name="T40" fmla="*/ 1766 w 1791"/>
                <a:gd name="T41" fmla="*/ 975 h 2173"/>
                <a:gd name="T42" fmla="*/ 1738 w 1791"/>
                <a:gd name="T43" fmla="*/ 777 h 2173"/>
                <a:gd name="T44" fmla="*/ 1684 w 1791"/>
                <a:gd name="T45" fmla="*/ 593 h 2173"/>
                <a:gd name="T46" fmla="*/ 1598 w 1791"/>
                <a:gd name="T47" fmla="*/ 429 h 2173"/>
                <a:gd name="T48" fmla="*/ 1487 w 1791"/>
                <a:gd name="T49" fmla="*/ 275 h 2173"/>
                <a:gd name="T50" fmla="*/ 1361 w 1791"/>
                <a:gd name="T51" fmla="*/ 158 h 2173"/>
                <a:gd name="T52" fmla="*/ 1211 w 1791"/>
                <a:gd name="T53" fmla="*/ 62 h 2173"/>
                <a:gd name="T54" fmla="*/ 1057 w 1791"/>
                <a:gd name="T55" fmla="*/ 18 h 2173"/>
                <a:gd name="T56" fmla="*/ 893 w 1791"/>
                <a:gd name="T57" fmla="*/ 0 h 2173"/>
                <a:gd name="T58" fmla="*/ 733 w 1791"/>
                <a:gd name="T59" fmla="*/ 18 h 2173"/>
                <a:gd name="T60" fmla="*/ 579 w 1791"/>
                <a:gd name="T61" fmla="*/ 62 h 2173"/>
                <a:gd name="T62" fmla="*/ 429 w 1791"/>
                <a:gd name="T63" fmla="*/ 158 h 2173"/>
                <a:gd name="T64" fmla="*/ 304 w 1791"/>
                <a:gd name="T65" fmla="*/ 275 h 2173"/>
                <a:gd name="T66" fmla="*/ 193 w 1791"/>
                <a:gd name="T67" fmla="*/ 429 h 2173"/>
                <a:gd name="T68" fmla="*/ 111 w 1791"/>
                <a:gd name="T69" fmla="*/ 593 h 2173"/>
                <a:gd name="T70" fmla="*/ 53 w 1791"/>
                <a:gd name="T71" fmla="*/ 777 h 2173"/>
                <a:gd name="T72" fmla="*/ 25 w 1791"/>
                <a:gd name="T73" fmla="*/ 975 h 2173"/>
                <a:gd name="T74" fmla="*/ 25 w 1791"/>
                <a:gd name="T75" fmla="*/ 1173 h 2173"/>
                <a:gd name="T76" fmla="*/ 53 w 1791"/>
                <a:gd name="T77" fmla="*/ 1371 h 2173"/>
                <a:gd name="T78" fmla="*/ 111 w 1791"/>
                <a:gd name="T79" fmla="*/ 1549 h 2173"/>
                <a:gd name="T80" fmla="*/ 193 w 1791"/>
                <a:gd name="T81" fmla="*/ 1717 h 2173"/>
                <a:gd name="T82" fmla="*/ 304 w 1791"/>
                <a:gd name="T83" fmla="*/ 1873 h 2173"/>
                <a:gd name="T84" fmla="*/ 429 w 1791"/>
                <a:gd name="T85" fmla="*/ 1987 h 2173"/>
                <a:gd name="T86" fmla="*/ 579 w 1791"/>
                <a:gd name="T87" fmla="*/ 2075 h 2173"/>
                <a:gd name="T88" fmla="*/ 733 w 1791"/>
                <a:gd name="T89" fmla="*/ 2128 h 2173"/>
                <a:gd name="T90" fmla="*/ 893 w 1791"/>
                <a:gd name="T91" fmla="*/ 2147 h 2173"/>
                <a:gd name="T92" fmla="*/ 1057 w 1791"/>
                <a:gd name="T93" fmla="*/ 2128 h 2173"/>
                <a:gd name="T94" fmla="*/ 1211 w 1791"/>
                <a:gd name="T95" fmla="*/ 2075 h 2173"/>
                <a:gd name="T96" fmla="*/ 1361 w 1791"/>
                <a:gd name="T97" fmla="*/ 1987 h 2173"/>
                <a:gd name="T98" fmla="*/ 1487 w 1791"/>
                <a:gd name="T99" fmla="*/ 1873 h 2173"/>
                <a:gd name="T100" fmla="*/ 1598 w 1791"/>
                <a:gd name="T101" fmla="*/ 1717 h 2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91" h="2173">
                  <a:moveTo>
                    <a:pt x="96" y="584"/>
                  </a:moveTo>
                  <a:lnTo>
                    <a:pt x="57" y="675"/>
                  </a:lnTo>
                  <a:lnTo>
                    <a:pt x="29" y="772"/>
                  </a:lnTo>
                  <a:lnTo>
                    <a:pt x="14" y="863"/>
                  </a:lnTo>
                  <a:lnTo>
                    <a:pt x="5" y="975"/>
                  </a:lnTo>
                  <a:lnTo>
                    <a:pt x="0" y="1071"/>
                  </a:lnTo>
                  <a:lnTo>
                    <a:pt x="5" y="1173"/>
                  </a:lnTo>
                  <a:lnTo>
                    <a:pt x="14" y="1274"/>
                  </a:lnTo>
                  <a:lnTo>
                    <a:pt x="29" y="1375"/>
                  </a:lnTo>
                  <a:lnTo>
                    <a:pt x="57" y="1471"/>
                  </a:lnTo>
                  <a:lnTo>
                    <a:pt x="96" y="1563"/>
                  </a:lnTo>
                  <a:lnTo>
                    <a:pt x="135" y="1651"/>
                  </a:lnTo>
                  <a:lnTo>
                    <a:pt x="178" y="1733"/>
                  </a:lnTo>
                  <a:lnTo>
                    <a:pt x="231" y="1815"/>
                  </a:lnTo>
                  <a:lnTo>
                    <a:pt x="289" y="1887"/>
                  </a:lnTo>
                  <a:lnTo>
                    <a:pt x="352" y="1949"/>
                  </a:lnTo>
                  <a:lnTo>
                    <a:pt x="420" y="2007"/>
                  </a:lnTo>
                  <a:lnTo>
                    <a:pt x="497" y="2055"/>
                  </a:lnTo>
                  <a:lnTo>
                    <a:pt x="569" y="2093"/>
                  </a:lnTo>
                  <a:lnTo>
                    <a:pt x="651" y="2128"/>
                  </a:lnTo>
                  <a:lnTo>
                    <a:pt x="733" y="2157"/>
                  </a:lnTo>
                  <a:lnTo>
                    <a:pt x="811" y="2172"/>
                  </a:lnTo>
                  <a:lnTo>
                    <a:pt x="893" y="2172"/>
                  </a:lnTo>
                  <a:lnTo>
                    <a:pt x="975" y="2172"/>
                  </a:lnTo>
                  <a:lnTo>
                    <a:pt x="1057" y="2157"/>
                  </a:lnTo>
                  <a:lnTo>
                    <a:pt x="1139" y="2128"/>
                  </a:lnTo>
                  <a:lnTo>
                    <a:pt x="1217" y="2093"/>
                  </a:lnTo>
                  <a:lnTo>
                    <a:pt x="1293" y="2055"/>
                  </a:lnTo>
                  <a:lnTo>
                    <a:pt x="1366" y="2007"/>
                  </a:lnTo>
                  <a:lnTo>
                    <a:pt x="1438" y="1949"/>
                  </a:lnTo>
                  <a:lnTo>
                    <a:pt x="1496" y="1887"/>
                  </a:lnTo>
                  <a:lnTo>
                    <a:pt x="1559" y="1815"/>
                  </a:lnTo>
                  <a:lnTo>
                    <a:pt x="1613" y="1733"/>
                  </a:lnTo>
                  <a:lnTo>
                    <a:pt x="1654" y="1651"/>
                  </a:lnTo>
                  <a:lnTo>
                    <a:pt x="1698" y="1563"/>
                  </a:lnTo>
                  <a:lnTo>
                    <a:pt x="1733" y="1471"/>
                  </a:lnTo>
                  <a:lnTo>
                    <a:pt x="1757" y="1375"/>
                  </a:lnTo>
                  <a:lnTo>
                    <a:pt x="1777" y="1274"/>
                  </a:lnTo>
                  <a:lnTo>
                    <a:pt x="1790" y="1173"/>
                  </a:lnTo>
                  <a:lnTo>
                    <a:pt x="1790" y="1071"/>
                  </a:lnTo>
                  <a:lnTo>
                    <a:pt x="1771" y="1071"/>
                  </a:lnTo>
                  <a:lnTo>
                    <a:pt x="1766" y="975"/>
                  </a:lnTo>
                  <a:lnTo>
                    <a:pt x="1757" y="873"/>
                  </a:lnTo>
                  <a:lnTo>
                    <a:pt x="1738" y="777"/>
                  </a:lnTo>
                  <a:lnTo>
                    <a:pt x="1713" y="685"/>
                  </a:lnTo>
                  <a:lnTo>
                    <a:pt x="1684" y="593"/>
                  </a:lnTo>
                  <a:lnTo>
                    <a:pt x="1646" y="507"/>
                  </a:lnTo>
                  <a:lnTo>
                    <a:pt x="1598" y="429"/>
                  </a:lnTo>
                  <a:lnTo>
                    <a:pt x="1545" y="347"/>
                  </a:lnTo>
                  <a:lnTo>
                    <a:pt x="1487" y="275"/>
                  </a:lnTo>
                  <a:lnTo>
                    <a:pt x="1424" y="212"/>
                  </a:lnTo>
                  <a:lnTo>
                    <a:pt x="1361" y="158"/>
                  </a:lnTo>
                  <a:lnTo>
                    <a:pt x="1288" y="110"/>
                  </a:lnTo>
                  <a:lnTo>
                    <a:pt x="1211" y="62"/>
                  </a:lnTo>
                  <a:lnTo>
                    <a:pt x="1139" y="38"/>
                  </a:lnTo>
                  <a:lnTo>
                    <a:pt x="1057" y="18"/>
                  </a:lnTo>
                  <a:lnTo>
                    <a:pt x="975" y="0"/>
                  </a:lnTo>
                  <a:lnTo>
                    <a:pt x="893" y="0"/>
                  </a:lnTo>
                  <a:lnTo>
                    <a:pt x="815" y="0"/>
                  </a:lnTo>
                  <a:lnTo>
                    <a:pt x="733" y="18"/>
                  </a:lnTo>
                  <a:lnTo>
                    <a:pt x="656" y="38"/>
                  </a:lnTo>
                  <a:lnTo>
                    <a:pt x="579" y="62"/>
                  </a:lnTo>
                  <a:lnTo>
                    <a:pt x="502" y="110"/>
                  </a:lnTo>
                  <a:lnTo>
                    <a:pt x="429" y="158"/>
                  </a:lnTo>
                  <a:lnTo>
                    <a:pt x="366" y="212"/>
                  </a:lnTo>
                  <a:lnTo>
                    <a:pt x="304" y="275"/>
                  </a:lnTo>
                  <a:lnTo>
                    <a:pt x="251" y="347"/>
                  </a:lnTo>
                  <a:lnTo>
                    <a:pt x="193" y="429"/>
                  </a:lnTo>
                  <a:lnTo>
                    <a:pt x="149" y="507"/>
                  </a:lnTo>
                  <a:lnTo>
                    <a:pt x="111" y="593"/>
                  </a:lnTo>
                  <a:lnTo>
                    <a:pt x="82" y="685"/>
                  </a:lnTo>
                  <a:lnTo>
                    <a:pt x="53" y="777"/>
                  </a:lnTo>
                  <a:lnTo>
                    <a:pt x="29" y="873"/>
                  </a:lnTo>
                  <a:lnTo>
                    <a:pt x="25" y="975"/>
                  </a:lnTo>
                  <a:lnTo>
                    <a:pt x="19" y="1071"/>
                  </a:lnTo>
                  <a:lnTo>
                    <a:pt x="25" y="1173"/>
                  </a:lnTo>
                  <a:lnTo>
                    <a:pt x="29" y="1269"/>
                  </a:lnTo>
                  <a:lnTo>
                    <a:pt x="53" y="1371"/>
                  </a:lnTo>
                  <a:lnTo>
                    <a:pt x="82" y="1457"/>
                  </a:lnTo>
                  <a:lnTo>
                    <a:pt x="111" y="1549"/>
                  </a:lnTo>
                  <a:lnTo>
                    <a:pt x="149" y="1635"/>
                  </a:lnTo>
                  <a:lnTo>
                    <a:pt x="193" y="1717"/>
                  </a:lnTo>
                  <a:lnTo>
                    <a:pt x="251" y="1799"/>
                  </a:lnTo>
                  <a:lnTo>
                    <a:pt x="304" y="1873"/>
                  </a:lnTo>
                  <a:lnTo>
                    <a:pt x="366" y="1935"/>
                  </a:lnTo>
                  <a:lnTo>
                    <a:pt x="429" y="1987"/>
                  </a:lnTo>
                  <a:lnTo>
                    <a:pt x="502" y="2037"/>
                  </a:lnTo>
                  <a:lnTo>
                    <a:pt x="579" y="2075"/>
                  </a:lnTo>
                  <a:lnTo>
                    <a:pt x="656" y="2109"/>
                  </a:lnTo>
                  <a:lnTo>
                    <a:pt x="733" y="2128"/>
                  </a:lnTo>
                  <a:lnTo>
                    <a:pt x="815" y="2143"/>
                  </a:lnTo>
                  <a:lnTo>
                    <a:pt x="893" y="2147"/>
                  </a:lnTo>
                  <a:lnTo>
                    <a:pt x="975" y="2143"/>
                  </a:lnTo>
                  <a:lnTo>
                    <a:pt x="1057" y="2128"/>
                  </a:lnTo>
                  <a:lnTo>
                    <a:pt x="1139" y="2109"/>
                  </a:lnTo>
                  <a:lnTo>
                    <a:pt x="1211" y="2075"/>
                  </a:lnTo>
                  <a:lnTo>
                    <a:pt x="1288" y="2037"/>
                  </a:lnTo>
                  <a:lnTo>
                    <a:pt x="1361" y="1987"/>
                  </a:lnTo>
                  <a:lnTo>
                    <a:pt x="1424" y="1935"/>
                  </a:lnTo>
                  <a:lnTo>
                    <a:pt x="1487" y="1873"/>
                  </a:lnTo>
                  <a:lnTo>
                    <a:pt x="1545" y="1799"/>
                  </a:lnTo>
                  <a:lnTo>
                    <a:pt x="1598" y="1717"/>
                  </a:lnTo>
                  <a:lnTo>
                    <a:pt x="1646" y="16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42" name="Freeform 62">
              <a:extLst>
                <a:ext uri="{FF2B5EF4-FFF2-40B4-BE49-F238E27FC236}">
                  <a16:creationId xmlns:a16="http://schemas.microsoft.com/office/drawing/2014/main" id="{AD82D88F-2E74-43D7-966A-C284E7D5DCEE}"/>
                </a:ext>
              </a:extLst>
            </p:cNvPr>
            <p:cNvSpPr>
              <a:spLocks noChangeArrowheads="1"/>
            </p:cNvSpPr>
            <p:nvPr/>
          </p:nvSpPr>
          <p:spPr bwMode="auto">
            <a:xfrm>
              <a:off x="738" y="1382"/>
              <a:ext cx="394" cy="479"/>
            </a:xfrm>
            <a:custGeom>
              <a:avLst/>
              <a:gdLst>
                <a:gd name="T0" fmla="*/ 1644 w 1738"/>
                <a:gd name="T1" fmla="*/ 1535 h 2114"/>
                <a:gd name="T2" fmla="*/ 1702 w 1738"/>
                <a:gd name="T3" fmla="*/ 1352 h 2114"/>
                <a:gd name="T4" fmla="*/ 1726 w 1738"/>
                <a:gd name="T5" fmla="*/ 1154 h 2114"/>
                <a:gd name="T6" fmla="*/ 1717 w 1738"/>
                <a:gd name="T7" fmla="*/ 1057 h 2114"/>
                <a:gd name="T8" fmla="*/ 1702 w 1738"/>
                <a:gd name="T9" fmla="*/ 860 h 2114"/>
                <a:gd name="T10" fmla="*/ 1658 w 1738"/>
                <a:gd name="T11" fmla="*/ 672 h 2114"/>
                <a:gd name="T12" fmla="*/ 1592 w 1738"/>
                <a:gd name="T13" fmla="*/ 498 h 2114"/>
                <a:gd name="T14" fmla="*/ 1491 w 1738"/>
                <a:gd name="T15" fmla="*/ 348 h 2114"/>
                <a:gd name="T16" fmla="*/ 1374 w 1738"/>
                <a:gd name="T17" fmla="*/ 213 h 2114"/>
                <a:gd name="T18" fmla="*/ 1240 w 1738"/>
                <a:gd name="T19" fmla="*/ 111 h 2114"/>
                <a:gd name="T20" fmla="*/ 1090 w 1738"/>
                <a:gd name="T21" fmla="*/ 38 h 2114"/>
                <a:gd name="T22" fmla="*/ 936 w 1738"/>
                <a:gd name="T23" fmla="*/ 5 h 2114"/>
                <a:gd name="T24" fmla="*/ 776 w 1738"/>
                <a:gd name="T25" fmla="*/ 5 h 2114"/>
                <a:gd name="T26" fmla="*/ 616 w 1738"/>
                <a:gd name="T27" fmla="*/ 38 h 2114"/>
                <a:gd name="T28" fmla="*/ 476 w 1738"/>
                <a:gd name="T29" fmla="*/ 111 h 2114"/>
                <a:gd name="T30" fmla="*/ 337 w 1738"/>
                <a:gd name="T31" fmla="*/ 213 h 2114"/>
                <a:gd name="T32" fmla="*/ 220 w 1738"/>
                <a:gd name="T33" fmla="*/ 348 h 2114"/>
                <a:gd name="T34" fmla="*/ 130 w 1738"/>
                <a:gd name="T35" fmla="*/ 498 h 2114"/>
                <a:gd name="T36" fmla="*/ 56 w 1738"/>
                <a:gd name="T37" fmla="*/ 672 h 2114"/>
                <a:gd name="T38" fmla="*/ 14 w 1738"/>
                <a:gd name="T39" fmla="*/ 860 h 2114"/>
                <a:gd name="T40" fmla="*/ 0 w 1738"/>
                <a:gd name="T41" fmla="*/ 1057 h 2114"/>
                <a:gd name="T42" fmla="*/ 14 w 1738"/>
                <a:gd name="T43" fmla="*/ 1250 h 2114"/>
                <a:gd name="T44" fmla="*/ 56 w 1738"/>
                <a:gd name="T45" fmla="*/ 1434 h 2114"/>
                <a:gd name="T46" fmla="*/ 130 w 1738"/>
                <a:gd name="T47" fmla="*/ 1612 h 2114"/>
                <a:gd name="T48" fmla="*/ 220 w 1738"/>
                <a:gd name="T49" fmla="*/ 1761 h 2114"/>
                <a:gd name="T50" fmla="*/ 337 w 1738"/>
                <a:gd name="T51" fmla="*/ 1887 h 2114"/>
                <a:gd name="T52" fmla="*/ 476 w 1738"/>
                <a:gd name="T53" fmla="*/ 1998 h 2114"/>
                <a:gd name="T54" fmla="*/ 616 w 1738"/>
                <a:gd name="T55" fmla="*/ 2071 h 2114"/>
                <a:gd name="T56" fmla="*/ 776 w 1738"/>
                <a:gd name="T57" fmla="*/ 2104 h 2114"/>
                <a:gd name="T58" fmla="*/ 936 w 1738"/>
                <a:gd name="T59" fmla="*/ 2104 h 2114"/>
                <a:gd name="T60" fmla="*/ 1090 w 1738"/>
                <a:gd name="T61" fmla="*/ 2071 h 2114"/>
                <a:gd name="T62" fmla="*/ 1240 w 1738"/>
                <a:gd name="T63" fmla="*/ 1998 h 2114"/>
                <a:gd name="T64" fmla="*/ 1374 w 1738"/>
                <a:gd name="T65" fmla="*/ 1887 h 2114"/>
                <a:gd name="T66" fmla="*/ 1491 w 1738"/>
                <a:gd name="T67" fmla="*/ 1761 h 2114"/>
                <a:gd name="T68" fmla="*/ 1592 w 1738"/>
                <a:gd name="T69" fmla="*/ 1612 h 2114"/>
                <a:gd name="T70" fmla="*/ 1658 w 1738"/>
                <a:gd name="T71" fmla="*/ 1434 h 2114"/>
                <a:gd name="T72" fmla="*/ 1702 w 1738"/>
                <a:gd name="T73" fmla="*/ 1250 h 2114"/>
                <a:gd name="T74" fmla="*/ 1717 w 1738"/>
                <a:gd name="T75" fmla="*/ 1057 h 2114"/>
                <a:gd name="T76" fmla="*/ 1698 w 1738"/>
                <a:gd name="T77" fmla="*/ 961 h 2114"/>
                <a:gd name="T78" fmla="*/ 1669 w 1738"/>
                <a:gd name="T79" fmla="*/ 772 h 2114"/>
                <a:gd name="T80" fmla="*/ 1611 w 1738"/>
                <a:gd name="T81" fmla="*/ 599 h 2114"/>
                <a:gd name="T82" fmla="*/ 1529 w 1738"/>
                <a:gd name="T83" fmla="*/ 435 h 2114"/>
                <a:gd name="T84" fmla="*/ 1428 w 1738"/>
                <a:gd name="T85" fmla="*/ 285 h 2114"/>
                <a:gd name="T86" fmla="*/ 1302 w 1738"/>
                <a:gd name="T87" fmla="*/ 173 h 2114"/>
                <a:gd name="T88" fmla="*/ 1162 w 1738"/>
                <a:gd name="T89" fmla="*/ 91 h 2114"/>
                <a:gd name="T90" fmla="*/ 1008 w 1738"/>
                <a:gd name="T91" fmla="*/ 38 h 2114"/>
                <a:gd name="T92" fmla="*/ 854 w 1738"/>
                <a:gd name="T93" fmla="*/ 24 h 2114"/>
                <a:gd name="T94" fmla="*/ 699 w 1738"/>
                <a:gd name="T95" fmla="*/ 38 h 2114"/>
                <a:gd name="T96" fmla="*/ 555 w 1738"/>
                <a:gd name="T97" fmla="*/ 91 h 2114"/>
                <a:gd name="T98" fmla="*/ 414 w 1738"/>
                <a:gd name="T99" fmla="*/ 173 h 2114"/>
                <a:gd name="T100" fmla="*/ 294 w 1738"/>
                <a:gd name="T101" fmla="*/ 285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38" h="2114">
                  <a:moveTo>
                    <a:pt x="1606" y="1622"/>
                  </a:moveTo>
                  <a:lnTo>
                    <a:pt x="1644" y="1535"/>
                  </a:lnTo>
                  <a:lnTo>
                    <a:pt x="1674" y="1438"/>
                  </a:lnTo>
                  <a:lnTo>
                    <a:pt x="1702" y="1352"/>
                  </a:lnTo>
                  <a:lnTo>
                    <a:pt x="1717" y="1250"/>
                  </a:lnTo>
                  <a:lnTo>
                    <a:pt x="1726" y="1154"/>
                  </a:lnTo>
                  <a:lnTo>
                    <a:pt x="1737" y="1057"/>
                  </a:lnTo>
                  <a:lnTo>
                    <a:pt x="1717" y="1057"/>
                  </a:lnTo>
                  <a:lnTo>
                    <a:pt x="1712" y="956"/>
                  </a:lnTo>
                  <a:lnTo>
                    <a:pt x="1702" y="860"/>
                  </a:lnTo>
                  <a:lnTo>
                    <a:pt x="1683" y="768"/>
                  </a:lnTo>
                  <a:lnTo>
                    <a:pt x="1658" y="672"/>
                  </a:lnTo>
                  <a:lnTo>
                    <a:pt x="1630" y="584"/>
                  </a:lnTo>
                  <a:lnTo>
                    <a:pt x="1592" y="498"/>
                  </a:lnTo>
                  <a:lnTo>
                    <a:pt x="1544" y="416"/>
                  </a:lnTo>
                  <a:lnTo>
                    <a:pt x="1491" y="348"/>
                  </a:lnTo>
                  <a:lnTo>
                    <a:pt x="1437" y="276"/>
                  </a:lnTo>
                  <a:lnTo>
                    <a:pt x="1374" y="213"/>
                  </a:lnTo>
                  <a:lnTo>
                    <a:pt x="1312" y="159"/>
                  </a:lnTo>
                  <a:lnTo>
                    <a:pt x="1240" y="111"/>
                  </a:lnTo>
                  <a:lnTo>
                    <a:pt x="1167" y="73"/>
                  </a:lnTo>
                  <a:lnTo>
                    <a:pt x="1090" y="38"/>
                  </a:lnTo>
                  <a:lnTo>
                    <a:pt x="1012" y="19"/>
                  </a:lnTo>
                  <a:lnTo>
                    <a:pt x="936" y="5"/>
                  </a:lnTo>
                  <a:lnTo>
                    <a:pt x="854" y="0"/>
                  </a:lnTo>
                  <a:lnTo>
                    <a:pt x="776" y="5"/>
                  </a:lnTo>
                  <a:lnTo>
                    <a:pt x="699" y="19"/>
                  </a:lnTo>
                  <a:lnTo>
                    <a:pt x="616" y="38"/>
                  </a:lnTo>
                  <a:lnTo>
                    <a:pt x="544" y="73"/>
                  </a:lnTo>
                  <a:lnTo>
                    <a:pt x="476" y="111"/>
                  </a:lnTo>
                  <a:lnTo>
                    <a:pt x="405" y="159"/>
                  </a:lnTo>
                  <a:lnTo>
                    <a:pt x="337" y="213"/>
                  </a:lnTo>
                  <a:lnTo>
                    <a:pt x="279" y="276"/>
                  </a:lnTo>
                  <a:lnTo>
                    <a:pt x="220" y="348"/>
                  </a:lnTo>
                  <a:lnTo>
                    <a:pt x="173" y="416"/>
                  </a:lnTo>
                  <a:lnTo>
                    <a:pt x="130" y="498"/>
                  </a:lnTo>
                  <a:lnTo>
                    <a:pt x="91" y="584"/>
                  </a:lnTo>
                  <a:lnTo>
                    <a:pt x="56" y="672"/>
                  </a:lnTo>
                  <a:lnTo>
                    <a:pt x="28" y="768"/>
                  </a:lnTo>
                  <a:lnTo>
                    <a:pt x="14" y="860"/>
                  </a:lnTo>
                  <a:lnTo>
                    <a:pt x="4" y="956"/>
                  </a:lnTo>
                  <a:lnTo>
                    <a:pt x="0" y="1057"/>
                  </a:lnTo>
                  <a:lnTo>
                    <a:pt x="4" y="1150"/>
                  </a:lnTo>
                  <a:lnTo>
                    <a:pt x="14" y="1250"/>
                  </a:lnTo>
                  <a:lnTo>
                    <a:pt x="28" y="1338"/>
                  </a:lnTo>
                  <a:lnTo>
                    <a:pt x="56" y="1434"/>
                  </a:lnTo>
                  <a:lnTo>
                    <a:pt x="91" y="1526"/>
                  </a:lnTo>
                  <a:lnTo>
                    <a:pt x="130" y="1612"/>
                  </a:lnTo>
                  <a:lnTo>
                    <a:pt x="173" y="1690"/>
                  </a:lnTo>
                  <a:lnTo>
                    <a:pt x="220" y="1761"/>
                  </a:lnTo>
                  <a:lnTo>
                    <a:pt x="279" y="1834"/>
                  </a:lnTo>
                  <a:lnTo>
                    <a:pt x="337" y="1887"/>
                  </a:lnTo>
                  <a:lnTo>
                    <a:pt x="405" y="1950"/>
                  </a:lnTo>
                  <a:lnTo>
                    <a:pt x="476" y="1998"/>
                  </a:lnTo>
                  <a:lnTo>
                    <a:pt x="544" y="2036"/>
                  </a:lnTo>
                  <a:lnTo>
                    <a:pt x="616" y="2071"/>
                  </a:lnTo>
                  <a:lnTo>
                    <a:pt x="699" y="2090"/>
                  </a:lnTo>
                  <a:lnTo>
                    <a:pt x="776" y="2104"/>
                  </a:lnTo>
                  <a:lnTo>
                    <a:pt x="854" y="2113"/>
                  </a:lnTo>
                  <a:lnTo>
                    <a:pt x="936" y="2104"/>
                  </a:lnTo>
                  <a:lnTo>
                    <a:pt x="1012" y="2090"/>
                  </a:lnTo>
                  <a:lnTo>
                    <a:pt x="1090" y="2071"/>
                  </a:lnTo>
                  <a:lnTo>
                    <a:pt x="1167" y="2036"/>
                  </a:lnTo>
                  <a:lnTo>
                    <a:pt x="1240" y="1998"/>
                  </a:lnTo>
                  <a:lnTo>
                    <a:pt x="1312" y="1950"/>
                  </a:lnTo>
                  <a:lnTo>
                    <a:pt x="1374" y="1887"/>
                  </a:lnTo>
                  <a:lnTo>
                    <a:pt x="1437" y="1834"/>
                  </a:lnTo>
                  <a:lnTo>
                    <a:pt x="1491" y="1761"/>
                  </a:lnTo>
                  <a:lnTo>
                    <a:pt x="1544" y="1690"/>
                  </a:lnTo>
                  <a:lnTo>
                    <a:pt x="1592" y="1612"/>
                  </a:lnTo>
                  <a:lnTo>
                    <a:pt x="1630" y="1526"/>
                  </a:lnTo>
                  <a:lnTo>
                    <a:pt x="1658" y="1434"/>
                  </a:lnTo>
                  <a:lnTo>
                    <a:pt x="1683" y="1338"/>
                  </a:lnTo>
                  <a:lnTo>
                    <a:pt x="1702" y="1250"/>
                  </a:lnTo>
                  <a:lnTo>
                    <a:pt x="1712" y="1150"/>
                  </a:lnTo>
                  <a:lnTo>
                    <a:pt x="1717" y="1057"/>
                  </a:lnTo>
                  <a:lnTo>
                    <a:pt x="1698" y="1057"/>
                  </a:lnTo>
                  <a:lnTo>
                    <a:pt x="1698" y="961"/>
                  </a:lnTo>
                  <a:lnTo>
                    <a:pt x="1683" y="865"/>
                  </a:lnTo>
                  <a:lnTo>
                    <a:pt x="1669" y="772"/>
                  </a:lnTo>
                  <a:lnTo>
                    <a:pt x="1640" y="676"/>
                  </a:lnTo>
                  <a:lnTo>
                    <a:pt x="1611" y="599"/>
                  </a:lnTo>
                  <a:lnTo>
                    <a:pt x="1573" y="512"/>
                  </a:lnTo>
                  <a:lnTo>
                    <a:pt x="1529" y="435"/>
                  </a:lnTo>
                  <a:lnTo>
                    <a:pt x="1476" y="353"/>
                  </a:lnTo>
                  <a:lnTo>
                    <a:pt x="1428" y="285"/>
                  </a:lnTo>
                  <a:lnTo>
                    <a:pt x="1365" y="232"/>
                  </a:lnTo>
                  <a:lnTo>
                    <a:pt x="1302" y="173"/>
                  </a:lnTo>
                  <a:lnTo>
                    <a:pt x="1230" y="131"/>
                  </a:lnTo>
                  <a:lnTo>
                    <a:pt x="1162" y="91"/>
                  </a:lnTo>
                  <a:lnTo>
                    <a:pt x="1085" y="63"/>
                  </a:lnTo>
                  <a:lnTo>
                    <a:pt x="1008" y="38"/>
                  </a:lnTo>
                  <a:lnTo>
                    <a:pt x="936" y="24"/>
                  </a:lnTo>
                  <a:lnTo>
                    <a:pt x="854" y="24"/>
                  </a:lnTo>
                  <a:lnTo>
                    <a:pt x="781" y="24"/>
                  </a:lnTo>
                  <a:lnTo>
                    <a:pt x="699" y="38"/>
                  </a:lnTo>
                  <a:lnTo>
                    <a:pt x="632" y="63"/>
                  </a:lnTo>
                  <a:lnTo>
                    <a:pt x="555" y="91"/>
                  </a:lnTo>
                  <a:lnTo>
                    <a:pt x="482" y="131"/>
                  </a:lnTo>
                  <a:lnTo>
                    <a:pt x="414" y="173"/>
                  </a:lnTo>
                  <a:lnTo>
                    <a:pt x="346" y="232"/>
                  </a:lnTo>
                  <a:lnTo>
                    <a:pt x="294" y="285"/>
                  </a:lnTo>
                  <a:lnTo>
                    <a:pt x="230" y="35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43" name="Freeform 63">
              <a:extLst>
                <a:ext uri="{FF2B5EF4-FFF2-40B4-BE49-F238E27FC236}">
                  <a16:creationId xmlns:a16="http://schemas.microsoft.com/office/drawing/2014/main" id="{257FEA64-4FF7-4A66-9225-5A20991595FE}"/>
                </a:ext>
              </a:extLst>
            </p:cNvPr>
            <p:cNvSpPr>
              <a:spLocks noChangeArrowheads="1"/>
            </p:cNvSpPr>
            <p:nvPr/>
          </p:nvSpPr>
          <p:spPr bwMode="auto">
            <a:xfrm>
              <a:off x="742" y="1463"/>
              <a:ext cx="382" cy="392"/>
            </a:xfrm>
            <a:custGeom>
              <a:avLst/>
              <a:gdLst>
                <a:gd name="T0" fmla="*/ 216 w 1683"/>
                <a:gd name="T1" fmla="*/ 0 h 1729"/>
                <a:gd name="T2" fmla="*/ 173 w 1683"/>
                <a:gd name="T3" fmla="*/ 76 h 1729"/>
                <a:gd name="T4" fmla="*/ 130 w 1683"/>
                <a:gd name="T5" fmla="*/ 154 h 1729"/>
                <a:gd name="T6" fmla="*/ 91 w 1683"/>
                <a:gd name="T7" fmla="*/ 240 h 1729"/>
                <a:gd name="T8" fmla="*/ 57 w 1683"/>
                <a:gd name="T9" fmla="*/ 318 h 1729"/>
                <a:gd name="T10" fmla="*/ 28 w 1683"/>
                <a:gd name="T11" fmla="*/ 414 h 1729"/>
                <a:gd name="T12" fmla="*/ 14 w 1683"/>
                <a:gd name="T13" fmla="*/ 507 h 1729"/>
                <a:gd name="T14" fmla="*/ 4 w 1683"/>
                <a:gd name="T15" fmla="*/ 602 h 1729"/>
                <a:gd name="T16" fmla="*/ 0 w 1683"/>
                <a:gd name="T17" fmla="*/ 694 h 1729"/>
                <a:gd name="T18" fmla="*/ 4 w 1683"/>
                <a:gd name="T19" fmla="*/ 792 h 1729"/>
                <a:gd name="T20" fmla="*/ 14 w 1683"/>
                <a:gd name="T21" fmla="*/ 882 h 1729"/>
                <a:gd name="T22" fmla="*/ 28 w 1683"/>
                <a:gd name="T23" fmla="*/ 980 h 1729"/>
                <a:gd name="T24" fmla="*/ 57 w 1683"/>
                <a:gd name="T25" fmla="*/ 1066 h 1729"/>
                <a:gd name="T26" fmla="*/ 91 w 1683"/>
                <a:gd name="T27" fmla="*/ 1154 h 1729"/>
                <a:gd name="T28" fmla="*/ 130 w 1683"/>
                <a:gd name="T29" fmla="*/ 1239 h 1729"/>
                <a:gd name="T30" fmla="*/ 173 w 1683"/>
                <a:gd name="T31" fmla="*/ 1318 h 1729"/>
                <a:gd name="T32" fmla="*/ 216 w 1683"/>
                <a:gd name="T33" fmla="*/ 1389 h 1729"/>
                <a:gd name="T34" fmla="*/ 279 w 1683"/>
                <a:gd name="T35" fmla="*/ 1457 h 1729"/>
                <a:gd name="T36" fmla="*/ 332 w 1683"/>
                <a:gd name="T37" fmla="*/ 1515 h 1729"/>
                <a:gd name="T38" fmla="*/ 400 w 1683"/>
                <a:gd name="T39" fmla="*/ 1568 h 1729"/>
                <a:gd name="T40" fmla="*/ 462 w 1683"/>
                <a:gd name="T41" fmla="*/ 1617 h 1729"/>
                <a:gd name="T42" fmla="*/ 535 w 1683"/>
                <a:gd name="T43" fmla="*/ 1650 h 1729"/>
                <a:gd name="T44" fmla="*/ 612 w 1683"/>
                <a:gd name="T45" fmla="*/ 1684 h 1729"/>
                <a:gd name="T46" fmla="*/ 685 w 1683"/>
                <a:gd name="T47" fmla="*/ 1714 h 1729"/>
                <a:gd name="T48" fmla="*/ 767 w 1683"/>
                <a:gd name="T49" fmla="*/ 1728 h 1729"/>
                <a:gd name="T50" fmla="*/ 839 w 1683"/>
                <a:gd name="T51" fmla="*/ 1728 h 1729"/>
                <a:gd name="T52" fmla="*/ 921 w 1683"/>
                <a:gd name="T53" fmla="*/ 1728 h 1729"/>
                <a:gd name="T54" fmla="*/ 993 w 1683"/>
                <a:gd name="T55" fmla="*/ 1714 h 1729"/>
                <a:gd name="T56" fmla="*/ 1071 w 1683"/>
                <a:gd name="T57" fmla="*/ 1684 h 1729"/>
                <a:gd name="T58" fmla="*/ 1147 w 1683"/>
                <a:gd name="T59" fmla="*/ 1650 h 1729"/>
                <a:gd name="T60" fmla="*/ 1215 w 1683"/>
                <a:gd name="T61" fmla="*/ 1617 h 1729"/>
                <a:gd name="T62" fmla="*/ 1283 w 1683"/>
                <a:gd name="T63" fmla="*/ 1568 h 1729"/>
                <a:gd name="T64" fmla="*/ 1351 w 1683"/>
                <a:gd name="T65" fmla="*/ 1515 h 1729"/>
                <a:gd name="T66" fmla="*/ 1412 w 1683"/>
                <a:gd name="T67" fmla="*/ 1457 h 1729"/>
                <a:gd name="T68" fmla="*/ 1461 w 1683"/>
                <a:gd name="T69" fmla="*/ 1389 h 1729"/>
                <a:gd name="T70" fmla="*/ 1515 w 1683"/>
                <a:gd name="T71" fmla="*/ 1318 h 1729"/>
                <a:gd name="T72" fmla="*/ 1557 w 1683"/>
                <a:gd name="T73" fmla="*/ 1239 h 1729"/>
                <a:gd name="T74" fmla="*/ 1597 w 1683"/>
                <a:gd name="T75" fmla="*/ 1154 h 1729"/>
                <a:gd name="T76" fmla="*/ 1625 w 1683"/>
                <a:gd name="T77" fmla="*/ 1066 h 1729"/>
                <a:gd name="T78" fmla="*/ 1655 w 1683"/>
                <a:gd name="T79" fmla="*/ 980 h 1729"/>
                <a:gd name="T80" fmla="*/ 1668 w 1683"/>
                <a:gd name="T81" fmla="*/ 882 h 1729"/>
                <a:gd name="T82" fmla="*/ 1682 w 1683"/>
                <a:gd name="T83" fmla="*/ 792 h 1729"/>
                <a:gd name="T84" fmla="*/ 1682 w 1683"/>
                <a:gd name="T85" fmla="*/ 694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3" h="1729">
                  <a:moveTo>
                    <a:pt x="216" y="0"/>
                  </a:moveTo>
                  <a:lnTo>
                    <a:pt x="173" y="76"/>
                  </a:lnTo>
                  <a:lnTo>
                    <a:pt x="130" y="154"/>
                  </a:lnTo>
                  <a:lnTo>
                    <a:pt x="91" y="240"/>
                  </a:lnTo>
                  <a:lnTo>
                    <a:pt x="57" y="318"/>
                  </a:lnTo>
                  <a:lnTo>
                    <a:pt x="28" y="414"/>
                  </a:lnTo>
                  <a:lnTo>
                    <a:pt x="14" y="507"/>
                  </a:lnTo>
                  <a:lnTo>
                    <a:pt x="4" y="602"/>
                  </a:lnTo>
                  <a:lnTo>
                    <a:pt x="0" y="694"/>
                  </a:lnTo>
                  <a:lnTo>
                    <a:pt x="4" y="792"/>
                  </a:lnTo>
                  <a:lnTo>
                    <a:pt x="14" y="882"/>
                  </a:lnTo>
                  <a:lnTo>
                    <a:pt x="28" y="980"/>
                  </a:lnTo>
                  <a:lnTo>
                    <a:pt x="57" y="1066"/>
                  </a:lnTo>
                  <a:lnTo>
                    <a:pt x="91" y="1154"/>
                  </a:lnTo>
                  <a:lnTo>
                    <a:pt x="130" y="1239"/>
                  </a:lnTo>
                  <a:lnTo>
                    <a:pt x="173" y="1318"/>
                  </a:lnTo>
                  <a:lnTo>
                    <a:pt x="216" y="1389"/>
                  </a:lnTo>
                  <a:lnTo>
                    <a:pt x="279" y="1457"/>
                  </a:lnTo>
                  <a:lnTo>
                    <a:pt x="332" y="1515"/>
                  </a:lnTo>
                  <a:lnTo>
                    <a:pt x="400" y="1568"/>
                  </a:lnTo>
                  <a:lnTo>
                    <a:pt x="462" y="1617"/>
                  </a:lnTo>
                  <a:lnTo>
                    <a:pt x="535" y="1650"/>
                  </a:lnTo>
                  <a:lnTo>
                    <a:pt x="612" y="1684"/>
                  </a:lnTo>
                  <a:lnTo>
                    <a:pt x="685" y="1714"/>
                  </a:lnTo>
                  <a:lnTo>
                    <a:pt x="767" y="1728"/>
                  </a:lnTo>
                  <a:lnTo>
                    <a:pt x="839" y="1728"/>
                  </a:lnTo>
                  <a:lnTo>
                    <a:pt x="921" y="1728"/>
                  </a:lnTo>
                  <a:lnTo>
                    <a:pt x="993" y="1714"/>
                  </a:lnTo>
                  <a:lnTo>
                    <a:pt x="1071" y="1684"/>
                  </a:lnTo>
                  <a:lnTo>
                    <a:pt x="1147" y="1650"/>
                  </a:lnTo>
                  <a:lnTo>
                    <a:pt x="1215" y="1617"/>
                  </a:lnTo>
                  <a:lnTo>
                    <a:pt x="1283" y="1568"/>
                  </a:lnTo>
                  <a:lnTo>
                    <a:pt x="1351" y="1515"/>
                  </a:lnTo>
                  <a:lnTo>
                    <a:pt x="1412" y="1457"/>
                  </a:lnTo>
                  <a:lnTo>
                    <a:pt x="1461" y="1389"/>
                  </a:lnTo>
                  <a:lnTo>
                    <a:pt x="1515" y="1318"/>
                  </a:lnTo>
                  <a:lnTo>
                    <a:pt x="1557" y="1239"/>
                  </a:lnTo>
                  <a:lnTo>
                    <a:pt x="1597" y="1154"/>
                  </a:lnTo>
                  <a:lnTo>
                    <a:pt x="1625" y="1066"/>
                  </a:lnTo>
                  <a:lnTo>
                    <a:pt x="1655" y="980"/>
                  </a:lnTo>
                  <a:lnTo>
                    <a:pt x="1668" y="882"/>
                  </a:lnTo>
                  <a:lnTo>
                    <a:pt x="1682" y="792"/>
                  </a:lnTo>
                  <a:lnTo>
                    <a:pt x="1682" y="69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44" name="Line 64">
              <a:extLst>
                <a:ext uri="{FF2B5EF4-FFF2-40B4-BE49-F238E27FC236}">
                  <a16:creationId xmlns:a16="http://schemas.microsoft.com/office/drawing/2014/main" id="{87C7B227-C7CC-4291-8400-23533715A35B}"/>
                </a:ext>
              </a:extLst>
            </p:cNvPr>
            <p:cNvSpPr>
              <a:spLocks noChangeShapeType="1"/>
            </p:cNvSpPr>
            <p:nvPr/>
          </p:nvSpPr>
          <p:spPr bwMode="auto">
            <a:xfrm>
              <a:off x="932" y="1884"/>
              <a:ext cx="1" cy="2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45" name="Freeform 65">
              <a:extLst>
                <a:ext uri="{FF2B5EF4-FFF2-40B4-BE49-F238E27FC236}">
                  <a16:creationId xmlns:a16="http://schemas.microsoft.com/office/drawing/2014/main" id="{D0243E94-423F-4CE5-9CB9-D80C3AA4AF48}"/>
                </a:ext>
              </a:extLst>
            </p:cNvPr>
            <p:cNvSpPr>
              <a:spLocks noChangeArrowheads="1"/>
            </p:cNvSpPr>
            <p:nvPr/>
          </p:nvSpPr>
          <p:spPr bwMode="auto">
            <a:xfrm>
              <a:off x="932" y="1161"/>
              <a:ext cx="1181" cy="296"/>
            </a:xfrm>
            <a:custGeom>
              <a:avLst/>
              <a:gdLst>
                <a:gd name="T0" fmla="*/ 0 w 5207"/>
                <a:gd name="T1" fmla="*/ 868 h 1304"/>
                <a:gd name="T2" fmla="*/ 0 w 5207"/>
                <a:gd name="T3" fmla="*/ 0 h 1304"/>
                <a:gd name="T4" fmla="*/ 5206 w 5207"/>
                <a:gd name="T5" fmla="*/ 0 h 1304"/>
                <a:gd name="T6" fmla="*/ 5206 w 5207"/>
                <a:gd name="T7" fmla="*/ 1303 h 1304"/>
              </a:gdLst>
              <a:ahLst/>
              <a:cxnLst>
                <a:cxn ang="0">
                  <a:pos x="T0" y="T1"/>
                </a:cxn>
                <a:cxn ang="0">
                  <a:pos x="T2" y="T3"/>
                </a:cxn>
                <a:cxn ang="0">
                  <a:pos x="T4" y="T5"/>
                </a:cxn>
                <a:cxn ang="0">
                  <a:pos x="T6" y="T7"/>
                </a:cxn>
              </a:cxnLst>
              <a:rect l="0" t="0" r="r" b="b"/>
              <a:pathLst>
                <a:path w="5207" h="1304">
                  <a:moveTo>
                    <a:pt x="0" y="868"/>
                  </a:moveTo>
                  <a:lnTo>
                    <a:pt x="0" y="0"/>
                  </a:lnTo>
                  <a:lnTo>
                    <a:pt x="5206" y="0"/>
                  </a:lnTo>
                  <a:lnTo>
                    <a:pt x="5206" y="130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46" name="Text Box 66">
              <a:extLst>
                <a:ext uri="{FF2B5EF4-FFF2-40B4-BE49-F238E27FC236}">
                  <a16:creationId xmlns:a16="http://schemas.microsoft.com/office/drawing/2014/main" id="{BEA404BD-8CBF-4B43-9190-2295D2FF450F}"/>
                </a:ext>
              </a:extLst>
            </p:cNvPr>
            <p:cNvSpPr txBox="1">
              <a:spLocks noChangeArrowheads="1"/>
            </p:cNvSpPr>
            <p:nvPr/>
          </p:nvSpPr>
          <p:spPr bwMode="auto">
            <a:xfrm>
              <a:off x="1553" y="1578"/>
              <a:ext cx="53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solidFill>
                    <a:srgbClr val="333333"/>
                  </a:solidFill>
                  <a:latin typeface="Tahoma" panose="020B0604030504040204" pitchFamily="34" charset="0"/>
                </a:rPr>
                <a:t>Resistor</a:t>
              </a:r>
            </a:p>
          </p:txBody>
        </p:sp>
      </p:grpSp>
      <p:grpSp>
        <p:nvGrpSpPr>
          <p:cNvPr id="46147" name="Group 67">
            <a:extLst>
              <a:ext uri="{FF2B5EF4-FFF2-40B4-BE49-F238E27FC236}">
                <a16:creationId xmlns:a16="http://schemas.microsoft.com/office/drawing/2014/main" id="{F8749DDE-117C-4205-9818-19ED90537856}"/>
              </a:ext>
            </a:extLst>
          </p:cNvPr>
          <p:cNvGrpSpPr>
            <a:grpSpLocks/>
          </p:cNvGrpSpPr>
          <p:nvPr/>
        </p:nvGrpSpPr>
        <p:grpSpPr bwMode="auto">
          <a:xfrm>
            <a:off x="661988" y="3687763"/>
            <a:ext cx="7604125" cy="2065337"/>
            <a:chOff x="417" y="2323"/>
            <a:chExt cx="4790" cy="1301"/>
          </a:xfrm>
        </p:grpSpPr>
        <p:sp>
          <p:nvSpPr>
            <p:cNvPr id="46148" name="Text Box 68">
              <a:extLst>
                <a:ext uri="{FF2B5EF4-FFF2-40B4-BE49-F238E27FC236}">
                  <a16:creationId xmlns:a16="http://schemas.microsoft.com/office/drawing/2014/main" id="{8012378B-F6A0-4047-A11A-16F2376566BC}"/>
                </a:ext>
              </a:extLst>
            </p:cNvPr>
            <p:cNvSpPr txBox="1">
              <a:spLocks noChangeArrowheads="1"/>
            </p:cNvSpPr>
            <p:nvPr/>
          </p:nvSpPr>
          <p:spPr bwMode="auto">
            <a:xfrm>
              <a:off x="539" y="2323"/>
              <a:ext cx="4669"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200">
                  <a:solidFill>
                    <a:srgbClr val="333333"/>
                  </a:solidFill>
                  <a:latin typeface="Tahoma" panose="020B0604030504040204" pitchFamily="34" charset="0"/>
                </a:rPr>
                <a:t>Adding a diode allows current to flow in only one direction.</a:t>
              </a:r>
            </a:p>
          </p:txBody>
        </p:sp>
        <p:grpSp>
          <p:nvGrpSpPr>
            <p:cNvPr id="46149" name="Group 69">
              <a:extLst>
                <a:ext uri="{FF2B5EF4-FFF2-40B4-BE49-F238E27FC236}">
                  <a16:creationId xmlns:a16="http://schemas.microsoft.com/office/drawing/2014/main" id="{B1389FCB-308B-446C-BFBF-515608046F3B}"/>
                </a:ext>
              </a:extLst>
            </p:cNvPr>
            <p:cNvGrpSpPr>
              <a:grpSpLocks/>
            </p:cNvGrpSpPr>
            <p:nvPr/>
          </p:nvGrpSpPr>
          <p:grpSpPr bwMode="auto">
            <a:xfrm>
              <a:off x="417" y="2630"/>
              <a:ext cx="4659" cy="994"/>
              <a:chOff x="417" y="2630"/>
              <a:chExt cx="4659" cy="994"/>
            </a:xfrm>
          </p:grpSpPr>
          <p:sp>
            <p:nvSpPr>
              <p:cNvPr id="46150" name="Freeform 70">
                <a:extLst>
                  <a:ext uri="{FF2B5EF4-FFF2-40B4-BE49-F238E27FC236}">
                    <a16:creationId xmlns:a16="http://schemas.microsoft.com/office/drawing/2014/main" id="{3191AB26-100D-4D74-82EB-F9CCD1D778BC}"/>
                  </a:ext>
                </a:extLst>
              </p:cNvPr>
              <p:cNvSpPr>
                <a:spLocks noChangeArrowheads="1"/>
              </p:cNvSpPr>
              <p:nvPr/>
            </p:nvSpPr>
            <p:spPr bwMode="auto">
              <a:xfrm>
                <a:off x="964" y="2694"/>
                <a:ext cx="1154" cy="289"/>
              </a:xfrm>
              <a:custGeom>
                <a:avLst/>
                <a:gdLst>
                  <a:gd name="T0" fmla="*/ 0 w 5087"/>
                  <a:gd name="T1" fmla="*/ 848 h 1274"/>
                  <a:gd name="T2" fmla="*/ 0 w 5087"/>
                  <a:gd name="T3" fmla="*/ 0 h 1274"/>
                  <a:gd name="T4" fmla="*/ 5086 w 5087"/>
                  <a:gd name="T5" fmla="*/ 0 h 1274"/>
                  <a:gd name="T6" fmla="*/ 5086 w 5087"/>
                  <a:gd name="T7" fmla="*/ 1273 h 1274"/>
                </a:gdLst>
                <a:ahLst/>
                <a:cxnLst>
                  <a:cxn ang="0">
                    <a:pos x="T0" y="T1"/>
                  </a:cxn>
                  <a:cxn ang="0">
                    <a:pos x="T2" y="T3"/>
                  </a:cxn>
                  <a:cxn ang="0">
                    <a:pos x="T4" y="T5"/>
                  </a:cxn>
                  <a:cxn ang="0">
                    <a:pos x="T6" y="T7"/>
                  </a:cxn>
                </a:cxnLst>
                <a:rect l="0" t="0" r="r" b="b"/>
                <a:pathLst>
                  <a:path w="5087" h="1274">
                    <a:moveTo>
                      <a:pt x="0" y="848"/>
                    </a:moveTo>
                    <a:lnTo>
                      <a:pt x="0" y="0"/>
                    </a:lnTo>
                    <a:lnTo>
                      <a:pt x="5086" y="0"/>
                    </a:lnTo>
                    <a:lnTo>
                      <a:pt x="5086" y="127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51" name="Line 71">
                <a:extLst>
                  <a:ext uri="{FF2B5EF4-FFF2-40B4-BE49-F238E27FC236}">
                    <a16:creationId xmlns:a16="http://schemas.microsoft.com/office/drawing/2014/main" id="{FFED2F34-C3B0-492E-8B64-27029CB27445}"/>
                  </a:ext>
                </a:extLst>
              </p:cNvPr>
              <p:cNvSpPr>
                <a:spLocks noChangeShapeType="1"/>
              </p:cNvSpPr>
              <p:nvPr/>
            </p:nvSpPr>
            <p:spPr bwMode="auto">
              <a:xfrm>
                <a:off x="3088" y="3162"/>
                <a:ext cx="1989" cy="1"/>
              </a:xfrm>
              <a:prstGeom prst="line">
                <a:avLst/>
              </a:prstGeom>
              <a:noFill/>
              <a:ln w="5076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6152" name="Group 72">
                <a:extLst>
                  <a:ext uri="{FF2B5EF4-FFF2-40B4-BE49-F238E27FC236}">
                    <a16:creationId xmlns:a16="http://schemas.microsoft.com/office/drawing/2014/main" id="{5C9A0E26-4C6B-4D76-A63A-8A250A83C228}"/>
                  </a:ext>
                </a:extLst>
              </p:cNvPr>
              <p:cNvGrpSpPr>
                <a:grpSpLocks/>
              </p:cNvGrpSpPr>
              <p:nvPr/>
            </p:nvGrpSpPr>
            <p:grpSpPr bwMode="auto">
              <a:xfrm>
                <a:off x="3100" y="2805"/>
                <a:ext cx="187" cy="375"/>
                <a:chOff x="3100" y="2805"/>
                <a:chExt cx="187" cy="375"/>
              </a:xfrm>
            </p:grpSpPr>
            <p:sp>
              <p:nvSpPr>
                <p:cNvPr id="46153" name="AutoShape 73">
                  <a:extLst>
                    <a:ext uri="{FF2B5EF4-FFF2-40B4-BE49-F238E27FC236}">
                      <a16:creationId xmlns:a16="http://schemas.microsoft.com/office/drawing/2014/main" id="{D2EFD2D5-D453-48DA-8A90-7A6A58B4FA8B}"/>
                    </a:ext>
                  </a:extLst>
                </p:cNvPr>
                <p:cNvSpPr>
                  <a:spLocks noChangeArrowheads="1"/>
                </p:cNvSpPr>
                <p:nvPr/>
              </p:nvSpPr>
              <p:spPr bwMode="auto">
                <a:xfrm rot="10800000">
                  <a:off x="3100" y="2806"/>
                  <a:ext cx="188" cy="376"/>
                </a:xfrm>
                <a:prstGeom prst="roundRect">
                  <a:avLst>
                    <a:gd name="adj" fmla="val 52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46154" name="Freeform 74">
                  <a:extLst>
                    <a:ext uri="{FF2B5EF4-FFF2-40B4-BE49-F238E27FC236}">
                      <a16:creationId xmlns:a16="http://schemas.microsoft.com/office/drawing/2014/main" id="{D3BDA05C-B901-4ABE-8C44-A4D408523C2F}"/>
                    </a:ext>
                  </a:extLst>
                </p:cNvPr>
                <p:cNvSpPr>
                  <a:spLocks noChangeArrowheads="1"/>
                </p:cNvSpPr>
                <p:nvPr/>
              </p:nvSpPr>
              <p:spPr bwMode="auto">
                <a:xfrm>
                  <a:off x="3100" y="2805"/>
                  <a:ext cx="188" cy="375"/>
                </a:xfrm>
                <a:custGeom>
                  <a:avLst/>
                  <a:gdLst>
                    <a:gd name="T0" fmla="*/ 829 w 830"/>
                    <a:gd name="T1" fmla="*/ 0 h 1653"/>
                    <a:gd name="T2" fmla="*/ 786 w 830"/>
                    <a:gd name="T3" fmla="*/ 2 h 1653"/>
                    <a:gd name="T4" fmla="*/ 743 w 830"/>
                    <a:gd name="T5" fmla="*/ 9 h 1653"/>
                    <a:gd name="T6" fmla="*/ 700 w 830"/>
                    <a:gd name="T7" fmla="*/ 20 h 1653"/>
                    <a:gd name="T8" fmla="*/ 658 w 830"/>
                    <a:gd name="T9" fmla="*/ 36 h 1653"/>
                    <a:gd name="T10" fmla="*/ 616 w 830"/>
                    <a:gd name="T11" fmla="*/ 56 h 1653"/>
                    <a:gd name="T12" fmla="*/ 574 w 830"/>
                    <a:gd name="T13" fmla="*/ 81 h 1653"/>
                    <a:gd name="T14" fmla="*/ 534 w 830"/>
                    <a:gd name="T15" fmla="*/ 109 h 1653"/>
                    <a:gd name="T16" fmla="*/ 494 w 830"/>
                    <a:gd name="T17" fmla="*/ 142 h 1653"/>
                    <a:gd name="T18" fmla="*/ 455 w 830"/>
                    <a:gd name="T19" fmla="*/ 180 h 1653"/>
                    <a:gd name="T20" fmla="*/ 417 w 830"/>
                    <a:gd name="T21" fmla="*/ 221 h 1653"/>
                    <a:gd name="T22" fmla="*/ 380 w 830"/>
                    <a:gd name="T23" fmla="*/ 266 h 1653"/>
                    <a:gd name="T24" fmla="*/ 344 w 830"/>
                    <a:gd name="T25" fmla="*/ 315 h 1653"/>
                    <a:gd name="T26" fmla="*/ 310 w 830"/>
                    <a:gd name="T27" fmla="*/ 367 h 1653"/>
                    <a:gd name="T28" fmla="*/ 277 w 830"/>
                    <a:gd name="T29" fmla="*/ 423 h 1653"/>
                    <a:gd name="T30" fmla="*/ 246 w 830"/>
                    <a:gd name="T31" fmla="*/ 483 h 1653"/>
                    <a:gd name="T32" fmla="*/ 216 w 830"/>
                    <a:gd name="T33" fmla="*/ 546 h 1653"/>
                    <a:gd name="T34" fmla="*/ 188 w 830"/>
                    <a:gd name="T35" fmla="*/ 611 h 1653"/>
                    <a:gd name="T36" fmla="*/ 161 w 830"/>
                    <a:gd name="T37" fmla="*/ 680 h 1653"/>
                    <a:gd name="T38" fmla="*/ 137 w 830"/>
                    <a:gd name="T39" fmla="*/ 751 h 1653"/>
                    <a:gd name="T40" fmla="*/ 114 w 830"/>
                    <a:gd name="T41" fmla="*/ 825 h 1653"/>
                    <a:gd name="T42" fmla="*/ 93 w 830"/>
                    <a:gd name="T43" fmla="*/ 901 h 1653"/>
                    <a:gd name="T44" fmla="*/ 74 w 830"/>
                    <a:gd name="T45" fmla="*/ 979 h 1653"/>
                    <a:gd name="T46" fmla="*/ 57 w 830"/>
                    <a:gd name="T47" fmla="*/ 1059 h 1653"/>
                    <a:gd name="T48" fmla="*/ 43 w 830"/>
                    <a:gd name="T49" fmla="*/ 1140 h 1653"/>
                    <a:gd name="T50" fmla="*/ 30 w 830"/>
                    <a:gd name="T51" fmla="*/ 1223 h 1653"/>
                    <a:gd name="T52" fmla="*/ 20 w 830"/>
                    <a:gd name="T53" fmla="*/ 1308 h 1653"/>
                    <a:gd name="T54" fmla="*/ 11 w 830"/>
                    <a:gd name="T55" fmla="*/ 1393 h 1653"/>
                    <a:gd name="T56" fmla="*/ 5 w 830"/>
                    <a:gd name="T57" fmla="*/ 1479 h 1653"/>
                    <a:gd name="T58" fmla="*/ 2 w 830"/>
                    <a:gd name="T59" fmla="*/ 1565 h 1653"/>
                    <a:gd name="T60" fmla="*/ 0 w 830"/>
                    <a:gd name="T61" fmla="*/ 1652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1653">
                      <a:moveTo>
                        <a:pt x="829" y="0"/>
                      </a:moveTo>
                      <a:lnTo>
                        <a:pt x="786" y="2"/>
                      </a:lnTo>
                      <a:lnTo>
                        <a:pt x="743" y="9"/>
                      </a:lnTo>
                      <a:lnTo>
                        <a:pt x="700" y="20"/>
                      </a:lnTo>
                      <a:lnTo>
                        <a:pt x="658" y="36"/>
                      </a:lnTo>
                      <a:lnTo>
                        <a:pt x="616" y="56"/>
                      </a:lnTo>
                      <a:lnTo>
                        <a:pt x="574" y="81"/>
                      </a:lnTo>
                      <a:lnTo>
                        <a:pt x="534" y="109"/>
                      </a:lnTo>
                      <a:lnTo>
                        <a:pt x="494" y="142"/>
                      </a:lnTo>
                      <a:lnTo>
                        <a:pt x="455" y="180"/>
                      </a:lnTo>
                      <a:lnTo>
                        <a:pt x="417" y="221"/>
                      </a:lnTo>
                      <a:lnTo>
                        <a:pt x="380" y="266"/>
                      </a:lnTo>
                      <a:lnTo>
                        <a:pt x="344" y="315"/>
                      </a:lnTo>
                      <a:lnTo>
                        <a:pt x="310" y="367"/>
                      </a:lnTo>
                      <a:lnTo>
                        <a:pt x="277" y="423"/>
                      </a:lnTo>
                      <a:lnTo>
                        <a:pt x="246" y="483"/>
                      </a:lnTo>
                      <a:lnTo>
                        <a:pt x="216" y="546"/>
                      </a:lnTo>
                      <a:lnTo>
                        <a:pt x="188" y="611"/>
                      </a:lnTo>
                      <a:lnTo>
                        <a:pt x="161" y="680"/>
                      </a:lnTo>
                      <a:lnTo>
                        <a:pt x="137" y="751"/>
                      </a:lnTo>
                      <a:lnTo>
                        <a:pt x="114" y="825"/>
                      </a:lnTo>
                      <a:lnTo>
                        <a:pt x="93" y="901"/>
                      </a:lnTo>
                      <a:lnTo>
                        <a:pt x="74" y="979"/>
                      </a:lnTo>
                      <a:lnTo>
                        <a:pt x="57" y="1059"/>
                      </a:lnTo>
                      <a:lnTo>
                        <a:pt x="43" y="1140"/>
                      </a:lnTo>
                      <a:lnTo>
                        <a:pt x="30" y="1223"/>
                      </a:lnTo>
                      <a:lnTo>
                        <a:pt x="20" y="1308"/>
                      </a:lnTo>
                      <a:lnTo>
                        <a:pt x="11" y="1393"/>
                      </a:lnTo>
                      <a:lnTo>
                        <a:pt x="5" y="1479"/>
                      </a:lnTo>
                      <a:lnTo>
                        <a:pt x="2" y="1565"/>
                      </a:lnTo>
                      <a:lnTo>
                        <a:pt x="0" y="1652"/>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6155" name="Group 75">
                <a:extLst>
                  <a:ext uri="{FF2B5EF4-FFF2-40B4-BE49-F238E27FC236}">
                    <a16:creationId xmlns:a16="http://schemas.microsoft.com/office/drawing/2014/main" id="{52A9CB79-BB54-4BA0-9EEC-B0D2E3C3EC43}"/>
                  </a:ext>
                </a:extLst>
              </p:cNvPr>
              <p:cNvGrpSpPr>
                <a:grpSpLocks/>
              </p:cNvGrpSpPr>
              <p:nvPr/>
            </p:nvGrpSpPr>
            <p:grpSpPr bwMode="auto">
              <a:xfrm>
                <a:off x="3289" y="2805"/>
                <a:ext cx="206" cy="375"/>
                <a:chOff x="3289" y="2805"/>
                <a:chExt cx="206" cy="375"/>
              </a:xfrm>
            </p:grpSpPr>
            <p:sp>
              <p:nvSpPr>
                <p:cNvPr id="46156" name="AutoShape 76">
                  <a:extLst>
                    <a:ext uri="{FF2B5EF4-FFF2-40B4-BE49-F238E27FC236}">
                      <a16:creationId xmlns:a16="http://schemas.microsoft.com/office/drawing/2014/main" id="{6FF33F55-7EC4-4F65-9D49-6FC80A9AB0CF}"/>
                    </a:ext>
                  </a:extLst>
                </p:cNvPr>
                <p:cNvSpPr>
                  <a:spLocks noChangeArrowheads="1"/>
                </p:cNvSpPr>
                <p:nvPr/>
              </p:nvSpPr>
              <p:spPr bwMode="auto">
                <a:xfrm rot="10800000">
                  <a:off x="3289" y="2806"/>
                  <a:ext cx="207" cy="376"/>
                </a:xfrm>
                <a:prstGeom prst="roundRect">
                  <a:avLst>
                    <a:gd name="adj" fmla="val 48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46157" name="Freeform 77">
                  <a:extLst>
                    <a:ext uri="{FF2B5EF4-FFF2-40B4-BE49-F238E27FC236}">
                      <a16:creationId xmlns:a16="http://schemas.microsoft.com/office/drawing/2014/main" id="{0DF4CD3E-1398-4765-BAF8-BB527EDE78EF}"/>
                    </a:ext>
                  </a:extLst>
                </p:cNvPr>
                <p:cNvSpPr>
                  <a:spLocks noChangeArrowheads="1"/>
                </p:cNvSpPr>
                <p:nvPr/>
              </p:nvSpPr>
              <p:spPr bwMode="auto">
                <a:xfrm>
                  <a:off x="3287" y="2805"/>
                  <a:ext cx="209" cy="374"/>
                </a:xfrm>
                <a:custGeom>
                  <a:avLst/>
                  <a:gdLst>
                    <a:gd name="T0" fmla="*/ 920 w 921"/>
                    <a:gd name="T1" fmla="*/ 1649 h 1650"/>
                    <a:gd name="T2" fmla="*/ 918 w 921"/>
                    <a:gd name="T3" fmla="*/ 1562 h 1650"/>
                    <a:gd name="T4" fmla="*/ 914 w 921"/>
                    <a:gd name="T5" fmla="*/ 1475 h 1650"/>
                    <a:gd name="T6" fmla="*/ 907 w 921"/>
                    <a:gd name="T7" fmla="*/ 1389 h 1650"/>
                    <a:gd name="T8" fmla="*/ 898 w 921"/>
                    <a:gd name="T9" fmla="*/ 1303 h 1650"/>
                    <a:gd name="T10" fmla="*/ 887 w 921"/>
                    <a:gd name="T11" fmla="*/ 1218 h 1650"/>
                    <a:gd name="T12" fmla="*/ 873 w 921"/>
                    <a:gd name="T13" fmla="*/ 1135 h 1650"/>
                    <a:gd name="T14" fmla="*/ 856 w 921"/>
                    <a:gd name="T15" fmla="*/ 1053 h 1650"/>
                    <a:gd name="T16" fmla="*/ 837 w 921"/>
                    <a:gd name="T17" fmla="*/ 973 h 1650"/>
                    <a:gd name="T18" fmla="*/ 816 w 921"/>
                    <a:gd name="T19" fmla="*/ 895 h 1650"/>
                    <a:gd name="T20" fmla="*/ 793 w 921"/>
                    <a:gd name="T21" fmla="*/ 818 h 1650"/>
                    <a:gd name="T22" fmla="*/ 768 w 921"/>
                    <a:gd name="T23" fmla="*/ 745 h 1650"/>
                    <a:gd name="T24" fmla="*/ 741 w 921"/>
                    <a:gd name="T25" fmla="*/ 673 h 1650"/>
                    <a:gd name="T26" fmla="*/ 711 w 921"/>
                    <a:gd name="T27" fmla="*/ 605 h 1650"/>
                    <a:gd name="T28" fmla="*/ 680 w 921"/>
                    <a:gd name="T29" fmla="*/ 539 h 1650"/>
                    <a:gd name="T30" fmla="*/ 647 w 921"/>
                    <a:gd name="T31" fmla="*/ 476 h 1650"/>
                    <a:gd name="T32" fmla="*/ 612 w 921"/>
                    <a:gd name="T33" fmla="*/ 417 h 1650"/>
                    <a:gd name="T34" fmla="*/ 575 w 921"/>
                    <a:gd name="T35" fmla="*/ 361 h 1650"/>
                    <a:gd name="T36" fmla="*/ 537 w 921"/>
                    <a:gd name="T37" fmla="*/ 308 h 1650"/>
                    <a:gd name="T38" fmla="*/ 497 w 921"/>
                    <a:gd name="T39" fmla="*/ 260 h 1650"/>
                    <a:gd name="T40" fmla="*/ 457 w 921"/>
                    <a:gd name="T41" fmla="*/ 215 h 1650"/>
                    <a:gd name="T42" fmla="*/ 414 w 921"/>
                    <a:gd name="T43" fmla="*/ 174 h 1650"/>
                    <a:gd name="T44" fmla="*/ 371 w 921"/>
                    <a:gd name="T45" fmla="*/ 137 h 1650"/>
                    <a:gd name="T46" fmla="*/ 327 w 921"/>
                    <a:gd name="T47" fmla="*/ 105 h 1650"/>
                    <a:gd name="T48" fmla="*/ 282 w 921"/>
                    <a:gd name="T49" fmla="*/ 76 h 1650"/>
                    <a:gd name="T50" fmla="*/ 236 w 921"/>
                    <a:gd name="T51" fmla="*/ 53 h 1650"/>
                    <a:gd name="T52" fmla="*/ 190 w 921"/>
                    <a:gd name="T53" fmla="*/ 33 h 1650"/>
                    <a:gd name="T54" fmla="*/ 143 w 921"/>
                    <a:gd name="T55" fmla="*/ 18 h 1650"/>
                    <a:gd name="T56" fmla="*/ 95 w 921"/>
                    <a:gd name="T57" fmla="*/ 7 h 1650"/>
                    <a:gd name="T58" fmla="*/ 48 w 921"/>
                    <a:gd name="T59" fmla="*/ 2 h 1650"/>
                    <a:gd name="T60" fmla="*/ 0 w 921"/>
                    <a:gd name="T61" fmla="*/ 0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1" h="1650">
                      <a:moveTo>
                        <a:pt x="920" y="1649"/>
                      </a:moveTo>
                      <a:lnTo>
                        <a:pt x="918" y="1562"/>
                      </a:lnTo>
                      <a:lnTo>
                        <a:pt x="914" y="1475"/>
                      </a:lnTo>
                      <a:lnTo>
                        <a:pt x="907" y="1389"/>
                      </a:lnTo>
                      <a:lnTo>
                        <a:pt x="898" y="1303"/>
                      </a:lnTo>
                      <a:lnTo>
                        <a:pt x="887" y="1218"/>
                      </a:lnTo>
                      <a:lnTo>
                        <a:pt x="873" y="1135"/>
                      </a:lnTo>
                      <a:lnTo>
                        <a:pt x="856" y="1053"/>
                      </a:lnTo>
                      <a:lnTo>
                        <a:pt x="837" y="973"/>
                      </a:lnTo>
                      <a:lnTo>
                        <a:pt x="816" y="895"/>
                      </a:lnTo>
                      <a:lnTo>
                        <a:pt x="793" y="818"/>
                      </a:lnTo>
                      <a:lnTo>
                        <a:pt x="768" y="745"/>
                      </a:lnTo>
                      <a:lnTo>
                        <a:pt x="741" y="673"/>
                      </a:lnTo>
                      <a:lnTo>
                        <a:pt x="711" y="605"/>
                      </a:lnTo>
                      <a:lnTo>
                        <a:pt x="680" y="539"/>
                      </a:lnTo>
                      <a:lnTo>
                        <a:pt x="647" y="476"/>
                      </a:lnTo>
                      <a:lnTo>
                        <a:pt x="612" y="417"/>
                      </a:lnTo>
                      <a:lnTo>
                        <a:pt x="575" y="361"/>
                      </a:lnTo>
                      <a:lnTo>
                        <a:pt x="537" y="308"/>
                      </a:lnTo>
                      <a:lnTo>
                        <a:pt x="497" y="260"/>
                      </a:lnTo>
                      <a:lnTo>
                        <a:pt x="457" y="215"/>
                      </a:lnTo>
                      <a:lnTo>
                        <a:pt x="414" y="174"/>
                      </a:lnTo>
                      <a:lnTo>
                        <a:pt x="371" y="137"/>
                      </a:lnTo>
                      <a:lnTo>
                        <a:pt x="327" y="105"/>
                      </a:lnTo>
                      <a:lnTo>
                        <a:pt x="282" y="76"/>
                      </a:lnTo>
                      <a:lnTo>
                        <a:pt x="236" y="53"/>
                      </a:lnTo>
                      <a:lnTo>
                        <a:pt x="190" y="33"/>
                      </a:lnTo>
                      <a:lnTo>
                        <a:pt x="143" y="18"/>
                      </a:lnTo>
                      <a:lnTo>
                        <a:pt x="95" y="7"/>
                      </a:lnTo>
                      <a:lnTo>
                        <a:pt x="48" y="2"/>
                      </a:lnTo>
                      <a:lnTo>
                        <a:pt x="0"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6158" name="Line 78">
                <a:extLst>
                  <a:ext uri="{FF2B5EF4-FFF2-40B4-BE49-F238E27FC236}">
                    <a16:creationId xmlns:a16="http://schemas.microsoft.com/office/drawing/2014/main" id="{B7126B62-D781-4B55-9275-C1C832D4204A}"/>
                  </a:ext>
                </a:extLst>
              </p:cNvPr>
              <p:cNvSpPr>
                <a:spLocks noChangeShapeType="1"/>
              </p:cNvSpPr>
              <p:nvPr/>
            </p:nvSpPr>
            <p:spPr bwMode="auto">
              <a:xfrm>
                <a:off x="2781" y="3501"/>
                <a:ext cx="226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59" name="Line 79">
                <a:extLst>
                  <a:ext uri="{FF2B5EF4-FFF2-40B4-BE49-F238E27FC236}">
                    <a16:creationId xmlns:a16="http://schemas.microsoft.com/office/drawing/2014/main" id="{2A7F1330-8BD8-45E2-8579-1E48A5D47CAF}"/>
                  </a:ext>
                </a:extLst>
              </p:cNvPr>
              <p:cNvSpPr>
                <a:spLocks noChangeShapeType="1"/>
              </p:cNvSpPr>
              <p:nvPr/>
            </p:nvSpPr>
            <p:spPr bwMode="auto">
              <a:xfrm>
                <a:off x="2781" y="2805"/>
                <a:ext cx="225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60" name="Text Box 80">
                <a:extLst>
                  <a:ext uri="{FF2B5EF4-FFF2-40B4-BE49-F238E27FC236}">
                    <a16:creationId xmlns:a16="http://schemas.microsoft.com/office/drawing/2014/main" id="{E5D58EA3-11F9-4311-BD6A-7103978F0F52}"/>
                  </a:ext>
                </a:extLst>
              </p:cNvPr>
              <p:cNvSpPr txBox="1">
                <a:spLocks noChangeArrowheads="1"/>
              </p:cNvSpPr>
              <p:nvPr/>
            </p:nvSpPr>
            <p:spPr bwMode="auto">
              <a:xfrm>
                <a:off x="2539" y="3306"/>
                <a:ext cx="328"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95000"/>
                  </a:lnSpc>
                  <a:buClr>
                    <a:srgbClr val="FFFFCC"/>
                  </a:buClr>
                  <a:buSzPct val="100000"/>
                  <a:buFont typeface="Times New Roman" panose="02020603050405020304" pitchFamily="18" charset="0"/>
                  <a:buNone/>
                </a:pPr>
                <a:r>
                  <a:rPr lang="en-GB" altLang="en-US" sz="2000" b="1">
                    <a:solidFill>
                      <a:srgbClr val="333333"/>
                    </a:solidFill>
                  </a:rPr>
                  <a:t>V-</a:t>
                </a:r>
              </a:p>
            </p:txBody>
          </p:sp>
          <p:sp>
            <p:nvSpPr>
              <p:cNvPr id="46161" name="Line 81">
                <a:extLst>
                  <a:ext uri="{FF2B5EF4-FFF2-40B4-BE49-F238E27FC236}">
                    <a16:creationId xmlns:a16="http://schemas.microsoft.com/office/drawing/2014/main" id="{43A74697-803C-4422-8C1B-105EDA0733DB}"/>
                  </a:ext>
                </a:extLst>
              </p:cNvPr>
              <p:cNvSpPr>
                <a:spLocks noChangeShapeType="1"/>
              </p:cNvSpPr>
              <p:nvPr/>
            </p:nvSpPr>
            <p:spPr bwMode="auto">
              <a:xfrm>
                <a:off x="3110" y="2736"/>
                <a:ext cx="1" cy="847"/>
              </a:xfrm>
              <a:prstGeom prst="line">
                <a:avLst/>
              </a:prstGeom>
              <a:noFill/>
              <a:ln w="90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6162" name="Group 82">
                <a:extLst>
                  <a:ext uri="{FF2B5EF4-FFF2-40B4-BE49-F238E27FC236}">
                    <a16:creationId xmlns:a16="http://schemas.microsoft.com/office/drawing/2014/main" id="{9B40B8AA-A084-47D5-A855-EAA409292CDE}"/>
                  </a:ext>
                </a:extLst>
              </p:cNvPr>
              <p:cNvGrpSpPr>
                <a:grpSpLocks/>
              </p:cNvGrpSpPr>
              <p:nvPr/>
            </p:nvGrpSpPr>
            <p:grpSpPr bwMode="auto">
              <a:xfrm>
                <a:off x="3891" y="2801"/>
                <a:ext cx="187" cy="375"/>
                <a:chOff x="3891" y="2801"/>
                <a:chExt cx="187" cy="375"/>
              </a:xfrm>
            </p:grpSpPr>
            <p:sp>
              <p:nvSpPr>
                <p:cNvPr id="46163" name="AutoShape 83">
                  <a:extLst>
                    <a:ext uri="{FF2B5EF4-FFF2-40B4-BE49-F238E27FC236}">
                      <a16:creationId xmlns:a16="http://schemas.microsoft.com/office/drawing/2014/main" id="{22D4FA3E-3C50-4468-9BEA-71DD1B0CDF01}"/>
                    </a:ext>
                  </a:extLst>
                </p:cNvPr>
                <p:cNvSpPr>
                  <a:spLocks noChangeArrowheads="1"/>
                </p:cNvSpPr>
                <p:nvPr/>
              </p:nvSpPr>
              <p:spPr bwMode="auto">
                <a:xfrm rot="10800000">
                  <a:off x="3891" y="2802"/>
                  <a:ext cx="188" cy="376"/>
                </a:xfrm>
                <a:prstGeom prst="roundRect">
                  <a:avLst>
                    <a:gd name="adj" fmla="val 52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46164" name="Freeform 84">
                  <a:extLst>
                    <a:ext uri="{FF2B5EF4-FFF2-40B4-BE49-F238E27FC236}">
                      <a16:creationId xmlns:a16="http://schemas.microsoft.com/office/drawing/2014/main" id="{054B12E5-60C7-4EB8-A591-8B725AD6D3A5}"/>
                    </a:ext>
                  </a:extLst>
                </p:cNvPr>
                <p:cNvSpPr>
                  <a:spLocks noChangeArrowheads="1"/>
                </p:cNvSpPr>
                <p:nvPr/>
              </p:nvSpPr>
              <p:spPr bwMode="auto">
                <a:xfrm>
                  <a:off x="3891" y="2801"/>
                  <a:ext cx="186" cy="375"/>
                </a:xfrm>
                <a:custGeom>
                  <a:avLst/>
                  <a:gdLst>
                    <a:gd name="T0" fmla="*/ 821 w 822"/>
                    <a:gd name="T1" fmla="*/ 0 h 1653"/>
                    <a:gd name="T2" fmla="*/ 778 w 822"/>
                    <a:gd name="T3" fmla="*/ 3 h 1653"/>
                    <a:gd name="T4" fmla="*/ 735 w 822"/>
                    <a:gd name="T5" fmla="*/ 11 h 1653"/>
                    <a:gd name="T6" fmla="*/ 693 w 822"/>
                    <a:gd name="T7" fmla="*/ 23 h 1653"/>
                    <a:gd name="T8" fmla="*/ 651 w 822"/>
                    <a:gd name="T9" fmla="*/ 39 h 1653"/>
                    <a:gd name="T10" fmla="*/ 609 w 822"/>
                    <a:gd name="T11" fmla="*/ 60 h 1653"/>
                    <a:gd name="T12" fmla="*/ 568 w 822"/>
                    <a:gd name="T13" fmla="*/ 85 h 1653"/>
                    <a:gd name="T14" fmla="*/ 528 w 822"/>
                    <a:gd name="T15" fmla="*/ 114 h 1653"/>
                    <a:gd name="T16" fmla="*/ 488 w 822"/>
                    <a:gd name="T17" fmla="*/ 147 h 1653"/>
                    <a:gd name="T18" fmla="*/ 450 w 822"/>
                    <a:gd name="T19" fmla="*/ 185 h 1653"/>
                    <a:gd name="T20" fmla="*/ 412 w 822"/>
                    <a:gd name="T21" fmla="*/ 226 h 1653"/>
                    <a:gd name="T22" fmla="*/ 376 w 822"/>
                    <a:gd name="T23" fmla="*/ 272 h 1653"/>
                    <a:gd name="T24" fmla="*/ 340 w 822"/>
                    <a:gd name="T25" fmla="*/ 321 h 1653"/>
                    <a:gd name="T26" fmla="*/ 306 w 822"/>
                    <a:gd name="T27" fmla="*/ 373 h 1653"/>
                    <a:gd name="T28" fmla="*/ 274 w 822"/>
                    <a:gd name="T29" fmla="*/ 429 h 1653"/>
                    <a:gd name="T30" fmla="*/ 243 w 822"/>
                    <a:gd name="T31" fmla="*/ 489 h 1653"/>
                    <a:gd name="T32" fmla="*/ 213 w 822"/>
                    <a:gd name="T33" fmla="*/ 551 h 1653"/>
                    <a:gd name="T34" fmla="*/ 185 w 822"/>
                    <a:gd name="T35" fmla="*/ 617 h 1653"/>
                    <a:gd name="T36" fmla="*/ 159 w 822"/>
                    <a:gd name="T37" fmla="*/ 685 h 1653"/>
                    <a:gd name="T38" fmla="*/ 135 w 822"/>
                    <a:gd name="T39" fmla="*/ 756 h 1653"/>
                    <a:gd name="T40" fmla="*/ 112 w 822"/>
                    <a:gd name="T41" fmla="*/ 830 h 1653"/>
                    <a:gd name="T42" fmla="*/ 92 w 822"/>
                    <a:gd name="T43" fmla="*/ 905 h 1653"/>
                    <a:gd name="T44" fmla="*/ 73 w 822"/>
                    <a:gd name="T45" fmla="*/ 983 h 1653"/>
                    <a:gd name="T46" fmla="*/ 57 w 822"/>
                    <a:gd name="T47" fmla="*/ 1063 h 1653"/>
                    <a:gd name="T48" fmla="*/ 42 w 822"/>
                    <a:gd name="T49" fmla="*/ 1144 h 1653"/>
                    <a:gd name="T50" fmla="*/ 30 w 822"/>
                    <a:gd name="T51" fmla="*/ 1226 h 1653"/>
                    <a:gd name="T52" fmla="*/ 19 w 822"/>
                    <a:gd name="T53" fmla="*/ 1310 h 1653"/>
                    <a:gd name="T54" fmla="*/ 11 w 822"/>
                    <a:gd name="T55" fmla="*/ 1395 h 1653"/>
                    <a:gd name="T56" fmla="*/ 5 w 822"/>
                    <a:gd name="T57" fmla="*/ 1480 h 1653"/>
                    <a:gd name="T58" fmla="*/ 2 w 822"/>
                    <a:gd name="T59" fmla="*/ 1566 h 1653"/>
                    <a:gd name="T60" fmla="*/ 0 w 822"/>
                    <a:gd name="T61" fmla="*/ 1652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22" h="1653">
                      <a:moveTo>
                        <a:pt x="821" y="0"/>
                      </a:moveTo>
                      <a:lnTo>
                        <a:pt x="778" y="3"/>
                      </a:lnTo>
                      <a:lnTo>
                        <a:pt x="735" y="11"/>
                      </a:lnTo>
                      <a:lnTo>
                        <a:pt x="693" y="23"/>
                      </a:lnTo>
                      <a:lnTo>
                        <a:pt x="651" y="39"/>
                      </a:lnTo>
                      <a:lnTo>
                        <a:pt x="609" y="60"/>
                      </a:lnTo>
                      <a:lnTo>
                        <a:pt x="568" y="85"/>
                      </a:lnTo>
                      <a:lnTo>
                        <a:pt x="528" y="114"/>
                      </a:lnTo>
                      <a:lnTo>
                        <a:pt x="488" y="147"/>
                      </a:lnTo>
                      <a:lnTo>
                        <a:pt x="450" y="185"/>
                      </a:lnTo>
                      <a:lnTo>
                        <a:pt x="412" y="226"/>
                      </a:lnTo>
                      <a:lnTo>
                        <a:pt x="376" y="272"/>
                      </a:lnTo>
                      <a:lnTo>
                        <a:pt x="340" y="321"/>
                      </a:lnTo>
                      <a:lnTo>
                        <a:pt x="306" y="373"/>
                      </a:lnTo>
                      <a:lnTo>
                        <a:pt x="274" y="429"/>
                      </a:lnTo>
                      <a:lnTo>
                        <a:pt x="243" y="489"/>
                      </a:lnTo>
                      <a:lnTo>
                        <a:pt x="213" y="551"/>
                      </a:lnTo>
                      <a:lnTo>
                        <a:pt x="185" y="617"/>
                      </a:lnTo>
                      <a:lnTo>
                        <a:pt x="159" y="685"/>
                      </a:lnTo>
                      <a:lnTo>
                        <a:pt x="135" y="756"/>
                      </a:lnTo>
                      <a:lnTo>
                        <a:pt x="112" y="830"/>
                      </a:lnTo>
                      <a:lnTo>
                        <a:pt x="92" y="905"/>
                      </a:lnTo>
                      <a:lnTo>
                        <a:pt x="73" y="983"/>
                      </a:lnTo>
                      <a:lnTo>
                        <a:pt x="57" y="1063"/>
                      </a:lnTo>
                      <a:lnTo>
                        <a:pt x="42" y="1144"/>
                      </a:lnTo>
                      <a:lnTo>
                        <a:pt x="30" y="1226"/>
                      </a:lnTo>
                      <a:lnTo>
                        <a:pt x="19" y="1310"/>
                      </a:lnTo>
                      <a:lnTo>
                        <a:pt x="11" y="1395"/>
                      </a:lnTo>
                      <a:lnTo>
                        <a:pt x="5" y="1480"/>
                      </a:lnTo>
                      <a:lnTo>
                        <a:pt x="2" y="1566"/>
                      </a:lnTo>
                      <a:lnTo>
                        <a:pt x="0" y="1652"/>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6165" name="Group 85">
                <a:extLst>
                  <a:ext uri="{FF2B5EF4-FFF2-40B4-BE49-F238E27FC236}">
                    <a16:creationId xmlns:a16="http://schemas.microsoft.com/office/drawing/2014/main" id="{642170B0-A2D9-4A13-9737-BC638B249917}"/>
                  </a:ext>
                </a:extLst>
              </p:cNvPr>
              <p:cNvGrpSpPr>
                <a:grpSpLocks/>
              </p:cNvGrpSpPr>
              <p:nvPr/>
            </p:nvGrpSpPr>
            <p:grpSpPr bwMode="auto">
              <a:xfrm>
                <a:off x="4080" y="2801"/>
                <a:ext cx="206" cy="375"/>
                <a:chOff x="4080" y="2801"/>
                <a:chExt cx="206" cy="375"/>
              </a:xfrm>
            </p:grpSpPr>
            <p:sp>
              <p:nvSpPr>
                <p:cNvPr id="46166" name="AutoShape 86">
                  <a:extLst>
                    <a:ext uri="{FF2B5EF4-FFF2-40B4-BE49-F238E27FC236}">
                      <a16:creationId xmlns:a16="http://schemas.microsoft.com/office/drawing/2014/main" id="{A076A165-A588-4768-B4FC-E87FFA41EC4F}"/>
                    </a:ext>
                  </a:extLst>
                </p:cNvPr>
                <p:cNvSpPr>
                  <a:spLocks noChangeArrowheads="1"/>
                </p:cNvSpPr>
                <p:nvPr/>
              </p:nvSpPr>
              <p:spPr bwMode="auto">
                <a:xfrm rot="10800000">
                  <a:off x="4080" y="2802"/>
                  <a:ext cx="207" cy="376"/>
                </a:xfrm>
                <a:prstGeom prst="roundRect">
                  <a:avLst>
                    <a:gd name="adj" fmla="val 48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46167" name="Freeform 87">
                  <a:extLst>
                    <a:ext uri="{FF2B5EF4-FFF2-40B4-BE49-F238E27FC236}">
                      <a16:creationId xmlns:a16="http://schemas.microsoft.com/office/drawing/2014/main" id="{8CA696D4-059D-4E5F-93C9-2C4165DA6DD5}"/>
                    </a:ext>
                  </a:extLst>
                </p:cNvPr>
                <p:cNvSpPr>
                  <a:spLocks noChangeArrowheads="1"/>
                </p:cNvSpPr>
                <p:nvPr/>
              </p:nvSpPr>
              <p:spPr bwMode="auto">
                <a:xfrm>
                  <a:off x="4078" y="2801"/>
                  <a:ext cx="209" cy="378"/>
                </a:xfrm>
                <a:custGeom>
                  <a:avLst/>
                  <a:gdLst>
                    <a:gd name="T0" fmla="*/ 920 w 921"/>
                    <a:gd name="T1" fmla="*/ 1666 h 1667"/>
                    <a:gd name="T2" fmla="*/ 919 w 921"/>
                    <a:gd name="T3" fmla="*/ 1581 h 1667"/>
                    <a:gd name="T4" fmla="*/ 915 w 921"/>
                    <a:gd name="T5" fmla="*/ 1496 h 1667"/>
                    <a:gd name="T6" fmla="*/ 909 w 921"/>
                    <a:gd name="T7" fmla="*/ 1412 h 1667"/>
                    <a:gd name="T8" fmla="*/ 901 w 921"/>
                    <a:gd name="T9" fmla="*/ 1329 h 1667"/>
                    <a:gd name="T10" fmla="*/ 891 w 921"/>
                    <a:gd name="T11" fmla="*/ 1246 h 1667"/>
                    <a:gd name="T12" fmla="*/ 878 w 921"/>
                    <a:gd name="T13" fmla="*/ 1164 h 1667"/>
                    <a:gd name="T14" fmla="*/ 863 w 921"/>
                    <a:gd name="T15" fmla="*/ 1084 h 1667"/>
                    <a:gd name="T16" fmla="*/ 845 w 921"/>
                    <a:gd name="T17" fmla="*/ 1005 h 1667"/>
                    <a:gd name="T18" fmla="*/ 826 w 921"/>
                    <a:gd name="T19" fmla="*/ 928 h 1667"/>
                    <a:gd name="T20" fmla="*/ 804 w 921"/>
                    <a:gd name="T21" fmla="*/ 853 h 1667"/>
                    <a:gd name="T22" fmla="*/ 780 w 921"/>
                    <a:gd name="T23" fmla="*/ 780 h 1667"/>
                    <a:gd name="T24" fmla="*/ 755 w 921"/>
                    <a:gd name="T25" fmla="*/ 709 h 1667"/>
                    <a:gd name="T26" fmla="*/ 727 w 921"/>
                    <a:gd name="T27" fmla="*/ 641 h 1667"/>
                    <a:gd name="T28" fmla="*/ 698 w 921"/>
                    <a:gd name="T29" fmla="*/ 575 h 1667"/>
                    <a:gd name="T30" fmla="*/ 666 w 921"/>
                    <a:gd name="T31" fmla="*/ 512 h 1667"/>
                    <a:gd name="T32" fmla="*/ 633 w 921"/>
                    <a:gd name="T33" fmla="*/ 453 h 1667"/>
                    <a:gd name="T34" fmla="*/ 599 w 921"/>
                    <a:gd name="T35" fmla="*/ 396 h 1667"/>
                    <a:gd name="T36" fmla="*/ 562 w 921"/>
                    <a:gd name="T37" fmla="*/ 343 h 1667"/>
                    <a:gd name="T38" fmla="*/ 525 w 921"/>
                    <a:gd name="T39" fmla="*/ 293 h 1667"/>
                    <a:gd name="T40" fmla="*/ 486 w 921"/>
                    <a:gd name="T41" fmla="*/ 247 h 1667"/>
                    <a:gd name="T42" fmla="*/ 446 w 921"/>
                    <a:gd name="T43" fmla="*/ 204 h 1667"/>
                    <a:gd name="T44" fmla="*/ 404 w 921"/>
                    <a:gd name="T45" fmla="*/ 165 h 1667"/>
                    <a:gd name="T46" fmla="*/ 362 w 921"/>
                    <a:gd name="T47" fmla="*/ 130 h 1667"/>
                    <a:gd name="T48" fmla="*/ 319 w 921"/>
                    <a:gd name="T49" fmla="*/ 99 h 1667"/>
                    <a:gd name="T50" fmla="*/ 275 w 921"/>
                    <a:gd name="T51" fmla="*/ 72 h 1667"/>
                    <a:gd name="T52" fmla="*/ 230 w 921"/>
                    <a:gd name="T53" fmla="*/ 50 h 1667"/>
                    <a:gd name="T54" fmla="*/ 185 w 921"/>
                    <a:gd name="T55" fmla="*/ 31 h 1667"/>
                    <a:gd name="T56" fmla="*/ 139 w 921"/>
                    <a:gd name="T57" fmla="*/ 17 h 1667"/>
                    <a:gd name="T58" fmla="*/ 93 w 921"/>
                    <a:gd name="T59" fmla="*/ 7 h 1667"/>
                    <a:gd name="T60" fmla="*/ 46 w 921"/>
                    <a:gd name="T61" fmla="*/ 1 h 1667"/>
                    <a:gd name="T62" fmla="*/ 0 w 921"/>
                    <a:gd name="T63" fmla="*/ 0 h 1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1" h="1667">
                      <a:moveTo>
                        <a:pt x="920" y="1666"/>
                      </a:moveTo>
                      <a:lnTo>
                        <a:pt x="919" y="1581"/>
                      </a:lnTo>
                      <a:lnTo>
                        <a:pt x="915" y="1496"/>
                      </a:lnTo>
                      <a:lnTo>
                        <a:pt x="909" y="1412"/>
                      </a:lnTo>
                      <a:lnTo>
                        <a:pt x="901" y="1329"/>
                      </a:lnTo>
                      <a:lnTo>
                        <a:pt x="891" y="1246"/>
                      </a:lnTo>
                      <a:lnTo>
                        <a:pt x="878" y="1164"/>
                      </a:lnTo>
                      <a:lnTo>
                        <a:pt x="863" y="1084"/>
                      </a:lnTo>
                      <a:lnTo>
                        <a:pt x="845" y="1005"/>
                      </a:lnTo>
                      <a:lnTo>
                        <a:pt x="826" y="928"/>
                      </a:lnTo>
                      <a:lnTo>
                        <a:pt x="804" y="853"/>
                      </a:lnTo>
                      <a:lnTo>
                        <a:pt x="780" y="780"/>
                      </a:lnTo>
                      <a:lnTo>
                        <a:pt x="755" y="709"/>
                      </a:lnTo>
                      <a:lnTo>
                        <a:pt x="727" y="641"/>
                      </a:lnTo>
                      <a:lnTo>
                        <a:pt x="698" y="575"/>
                      </a:lnTo>
                      <a:lnTo>
                        <a:pt x="666" y="512"/>
                      </a:lnTo>
                      <a:lnTo>
                        <a:pt x="633" y="453"/>
                      </a:lnTo>
                      <a:lnTo>
                        <a:pt x="599" y="396"/>
                      </a:lnTo>
                      <a:lnTo>
                        <a:pt x="562" y="343"/>
                      </a:lnTo>
                      <a:lnTo>
                        <a:pt x="525" y="293"/>
                      </a:lnTo>
                      <a:lnTo>
                        <a:pt x="486" y="247"/>
                      </a:lnTo>
                      <a:lnTo>
                        <a:pt x="446" y="204"/>
                      </a:lnTo>
                      <a:lnTo>
                        <a:pt x="404" y="165"/>
                      </a:lnTo>
                      <a:lnTo>
                        <a:pt x="362" y="130"/>
                      </a:lnTo>
                      <a:lnTo>
                        <a:pt x="319" y="99"/>
                      </a:lnTo>
                      <a:lnTo>
                        <a:pt x="275" y="72"/>
                      </a:lnTo>
                      <a:lnTo>
                        <a:pt x="230" y="50"/>
                      </a:lnTo>
                      <a:lnTo>
                        <a:pt x="185" y="31"/>
                      </a:lnTo>
                      <a:lnTo>
                        <a:pt x="139" y="17"/>
                      </a:lnTo>
                      <a:lnTo>
                        <a:pt x="93" y="7"/>
                      </a:lnTo>
                      <a:lnTo>
                        <a:pt x="46" y="1"/>
                      </a:lnTo>
                      <a:lnTo>
                        <a:pt x="0"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6168" name="Group 88">
                <a:extLst>
                  <a:ext uri="{FF2B5EF4-FFF2-40B4-BE49-F238E27FC236}">
                    <a16:creationId xmlns:a16="http://schemas.microsoft.com/office/drawing/2014/main" id="{47808728-3640-4B28-8B0E-D80C6D221D9A}"/>
                  </a:ext>
                </a:extLst>
              </p:cNvPr>
              <p:cNvGrpSpPr>
                <a:grpSpLocks/>
              </p:cNvGrpSpPr>
              <p:nvPr/>
            </p:nvGrpSpPr>
            <p:grpSpPr bwMode="auto">
              <a:xfrm>
                <a:off x="4682" y="2801"/>
                <a:ext cx="187" cy="375"/>
                <a:chOff x="4682" y="2801"/>
                <a:chExt cx="187" cy="375"/>
              </a:xfrm>
            </p:grpSpPr>
            <p:sp>
              <p:nvSpPr>
                <p:cNvPr id="46169" name="AutoShape 89">
                  <a:extLst>
                    <a:ext uri="{FF2B5EF4-FFF2-40B4-BE49-F238E27FC236}">
                      <a16:creationId xmlns:a16="http://schemas.microsoft.com/office/drawing/2014/main" id="{A92D5D0F-0E8E-44D3-88C1-1962468C84BE}"/>
                    </a:ext>
                  </a:extLst>
                </p:cNvPr>
                <p:cNvSpPr>
                  <a:spLocks noChangeArrowheads="1"/>
                </p:cNvSpPr>
                <p:nvPr/>
              </p:nvSpPr>
              <p:spPr bwMode="auto">
                <a:xfrm rot="10800000">
                  <a:off x="4682" y="2802"/>
                  <a:ext cx="188" cy="376"/>
                </a:xfrm>
                <a:prstGeom prst="roundRect">
                  <a:avLst>
                    <a:gd name="adj" fmla="val 52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46170" name="Freeform 90">
                  <a:extLst>
                    <a:ext uri="{FF2B5EF4-FFF2-40B4-BE49-F238E27FC236}">
                      <a16:creationId xmlns:a16="http://schemas.microsoft.com/office/drawing/2014/main" id="{8CBDB105-5C21-47E4-AC00-3D341C6C9FA9}"/>
                    </a:ext>
                  </a:extLst>
                </p:cNvPr>
                <p:cNvSpPr>
                  <a:spLocks noChangeArrowheads="1"/>
                </p:cNvSpPr>
                <p:nvPr/>
              </p:nvSpPr>
              <p:spPr bwMode="auto">
                <a:xfrm>
                  <a:off x="4682" y="2801"/>
                  <a:ext cx="186" cy="375"/>
                </a:xfrm>
                <a:custGeom>
                  <a:avLst/>
                  <a:gdLst>
                    <a:gd name="T0" fmla="*/ 820 w 821"/>
                    <a:gd name="T1" fmla="*/ 0 h 1653"/>
                    <a:gd name="T2" fmla="*/ 777 w 821"/>
                    <a:gd name="T3" fmla="*/ 3 h 1653"/>
                    <a:gd name="T4" fmla="*/ 734 w 821"/>
                    <a:gd name="T5" fmla="*/ 11 h 1653"/>
                    <a:gd name="T6" fmla="*/ 692 w 821"/>
                    <a:gd name="T7" fmla="*/ 23 h 1653"/>
                    <a:gd name="T8" fmla="*/ 650 w 821"/>
                    <a:gd name="T9" fmla="*/ 39 h 1653"/>
                    <a:gd name="T10" fmla="*/ 608 w 821"/>
                    <a:gd name="T11" fmla="*/ 60 h 1653"/>
                    <a:gd name="T12" fmla="*/ 567 w 821"/>
                    <a:gd name="T13" fmla="*/ 85 h 1653"/>
                    <a:gd name="T14" fmla="*/ 527 w 821"/>
                    <a:gd name="T15" fmla="*/ 114 h 1653"/>
                    <a:gd name="T16" fmla="*/ 488 w 821"/>
                    <a:gd name="T17" fmla="*/ 147 h 1653"/>
                    <a:gd name="T18" fmla="*/ 449 w 821"/>
                    <a:gd name="T19" fmla="*/ 185 h 1653"/>
                    <a:gd name="T20" fmla="*/ 412 w 821"/>
                    <a:gd name="T21" fmla="*/ 226 h 1653"/>
                    <a:gd name="T22" fmla="*/ 375 w 821"/>
                    <a:gd name="T23" fmla="*/ 272 h 1653"/>
                    <a:gd name="T24" fmla="*/ 340 w 821"/>
                    <a:gd name="T25" fmla="*/ 321 h 1653"/>
                    <a:gd name="T26" fmla="*/ 306 w 821"/>
                    <a:gd name="T27" fmla="*/ 373 h 1653"/>
                    <a:gd name="T28" fmla="*/ 274 w 821"/>
                    <a:gd name="T29" fmla="*/ 429 h 1653"/>
                    <a:gd name="T30" fmla="*/ 243 w 821"/>
                    <a:gd name="T31" fmla="*/ 489 h 1653"/>
                    <a:gd name="T32" fmla="*/ 213 w 821"/>
                    <a:gd name="T33" fmla="*/ 551 h 1653"/>
                    <a:gd name="T34" fmla="*/ 185 w 821"/>
                    <a:gd name="T35" fmla="*/ 617 h 1653"/>
                    <a:gd name="T36" fmla="*/ 159 w 821"/>
                    <a:gd name="T37" fmla="*/ 685 h 1653"/>
                    <a:gd name="T38" fmla="*/ 135 w 821"/>
                    <a:gd name="T39" fmla="*/ 756 h 1653"/>
                    <a:gd name="T40" fmla="*/ 112 w 821"/>
                    <a:gd name="T41" fmla="*/ 830 h 1653"/>
                    <a:gd name="T42" fmla="*/ 92 w 821"/>
                    <a:gd name="T43" fmla="*/ 905 h 1653"/>
                    <a:gd name="T44" fmla="*/ 73 w 821"/>
                    <a:gd name="T45" fmla="*/ 983 h 1653"/>
                    <a:gd name="T46" fmla="*/ 57 w 821"/>
                    <a:gd name="T47" fmla="*/ 1063 h 1653"/>
                    <a:gd name="T48" fmla="*/ 42 w 821"/>
                    <a:gd name="T49" fmla="*/ 1144 h 1653"/>
                    <a:gd name="T50" fmla="*/ 30 w 821"/>
                    <a:gd name="T51" fmla="*/ 1226 h 1653"/>
                    <a:gd name="T52" fmla="*/ 19 w 821"/>
                    <a:gd name="T53" fmla="*/ 1310 h 1653"/>
                    <a:gd name="T54" fmla="*/ 11 w 821"/>
                    <a:gd name="T55" fmla="*/ 1395 h 1653"/>
                    <a:gd name="T56" fmla="*/ 5 w 821"/>
                    <a:gd name="T57" fmla="*/ 1480 h 1653"/>
                    <a:gd name="T58" fmla="*/ 2 w 821"/>
                    <a:gd name="T59" fmla="*/ 1566 h 1653"/>
                    <a:gd name="T60" fmla="*/ 0 w 821"/>
                    <a:gd name="T61" fmla="*/ 1652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21" h="1653">
                      <a:moveTo>
                        <a:pt x="820" y="0"/>
                      </a:moveTo>
                      <a:lnTo>
                        <a:pt x="777" y="3"/>
                      </a:lnTo>
                      <a:lnTo>
                        <a:pt x="734" y="11"/>
                      </a:lnTo>
                      <a:lnTo>
                        <a:pt x="692" y="23"/>
                      </a:lnTo>
                      <a:lnTo>
                        <a:pt x="650" y="39"/>
                      </a:lnTo>
                      <a:lnTo>
                        <a:pt x="608" y="60"/>
                      </a:lnTo>
                      <a:lnTo>
                        <a:pt x="567" y="85"/>
                      </a:lnTo>
                      <a:lnTo>
                        <a:pt x="527" y="114"/>
                      </a:lnTo>
                      <a:lnTo>
                        <a:pt x="488" y="147"/>
                      </a:lnTo>
                      <a:lnTo>
                        <a:pt x="449" y="185"/>
                      </a:lnTo>
                      <a:lnTo>
                        <a:pt x="412" y="226"/>
                      </a:lnTo>
                      <a:lnTo>
                        <a:pt x="375" y="272"/>
                      </a:lnTo>
                      <a:lnTo>
                        <a:pt x="340" y="321"/>
                      </a:lnTo>
                      <a:lnTo>
                        <a:pt x="306" y="373"/>
                      </a:lnTo>
                      <a:lnTo>
                        <a:pt x="274" y="429"/>
                      </a:lnTo>
                      <a:lnTo>
                        <a:pt x="243" y="489"/>
                      </a:lnTo>
                      <a:lnTo>
                        <a:pt x="213" y="551"/>
                      </a:lnTo>
                      <a:lnTo>
                        <a:pt x="185" y="617"/>
                      </a:lnTo>
                      <a:lnTo>
                        <a:pt x="159" y="685"/>
                      </a:lnTo>
                      <a:lnTo>
                        <a:pt x="135" y="756"/>
                      </a:lnTo>
                      <a:lnTo>
                        <a:pt x="112" y="830"/>
                      </a:lnTo>
                      <a:lnTo>
                        <a:pt x="92" y="905"/>
                      </a:lnTo>
                      <a:lnTo>
                        <a:pt x="73" y="983"/>
                      </a:lnTo>
                      <a:lnTo>
                        <a:pt x="57" y="1063"/>
                      </a:lnTo>
                      <a:lnTo>
                        <a:pt x="42" y="1144"/>
                      </a:lnTo>
                      <a:lnTo>
                        <a:pt x="30" y="1226"/>
                      </a:lnTo>
                      <a:lnTo>
                        <a:pt x="19" y="1310"/>
                      </a:lnTo>
                      <a:lnTo>
                        <a:pt x="11" y="1395"/>
                      </a:lnTo>
                      <a:lnTo>
                        <a:pt x="5" y="1480"/>
                      </a:lnTo>
                      <a:lnTo>
                        <a:pt x="2" y="1566"/>
                      </a:lnTo>
                      <a:lnTo>
                        <a:pt x="0" y="1652"/>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6171" name="Group 91">
                <a:extLst>
                  <a:ext uri="{FF2B5EF4-FFF2-40B4-BE49-F238E27FC236}">
                    <a16:creationId xmlns:a16="http://schemas.microsoft.com/office/drawing/2014/main" id="{2C20CC1C-8725-4DA2-BB0D-40F4D40E73EF}"/>
                  </a:ext>
                </a:extLst>
              </p:cNvPr>
              <p:cNvGrpSpPr>
                <a:grpSpLocks/>
              </p:cNvGrpSpPr>
              <p:nvPr/>
            </p:nvGrpSpPr>
            <p:grpSpPr bwMode="auto">
              <a:xfrm>
                <a:off x="4870" y="2801"/>
                <a:ext cx="206" cy="375"/>
                <a:chOff x="4870" y="2801"/>
                <a:chExt cx="206" cy="375"/>
              </a:xfrm>
            </p:grpSpPr>
            <p:sp>
              <p:nvSpPr>
                <p:cNvPr id="46172" name="AutoShape 92">
                  <a:extLst>
                    <a:ext uri="{FF2B5EF4-FFF2-40B4-BE49-F238E27FC236}">
                      <a16:creationId xmlns:a16="http://schemas.microsoft.com/office/drawing/2014/main" id="{92B63F45-33B8-4401-B690-79E9979BAF48}"/>
                    </a:ext>
                  </a:extLst>
                </p:cNvPr>
                <p:cNvSpPr>
                  <a:spLocks noChangeArrowheads="1"/>
                </p:cNvSpPr>
                <p:nvPr/>
              </p:nvSpPr>
              <p:spPr bwMode="auto">
                <a:xfrm rot="10800000">
                  <a:off x="4871" y="2802"/>
                  <a:ext cx="207" cy="376"/>
                </a:xfrm>
                <a:prstGeom prst="roundRect">
                  <a:avLst>
                    <a:gd name="adj" fmla="val 48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2300DC"/>
                      </a:solidFill>
                      <a:round/>
                      <a:headEnd/>
                      <a:tailEnd/>
                    </a14:hiddenLine>
                  </a:ext>
                </a:extLst>
              </p:spPr>
              <p:txBody>
                <a:bodyPr wrap="none" anchor="ctr"/>
                <a:lstStyle/>
                <a:p>
                  <a:endParaRPr lang="en-US"/>
                </a:p>
              </p:txBody>
            </p:sp>
            <p:sp>
              <p:nvSpPr>
                <p:cNvPr id="46173" name="Freeform 93">
                  <a:extLst>
                    <a:ext uri="{FF2B5EF4-FFF2-40B4-BE49-F238E27FC236}">
                      <a16:creationId xmlns:a16="http://schemas.microsoft.com/office/drawing/2014/main" id="{61404ADF-9DB5-47B1-BE24-EB8E8A6D0BF9}"/>
                    </a:ext>
                  </a:extLst>
                </p:cNvPr>
                <p:cNvSpPr>
                  <a:spLocks noChangeArrowheads="1"/>
                </p:cNvSpPr>
                <p:nvPr/>
              </p:nvSpPr>
              <p:spPr bwMode="auto">
                <a:xfrm>
                  <a:off x="4870" y="2801"/>
                  <a:ext cx="207" cy="378"/>
                </a:xfrm>
                <a:custGeom>
                  <a:avLst/>
                  <a:gdLst>
                    <a:gd name="T0" fmla="*/ 911 w 912"/>
                    <a:gd name="T1" fmla="*/ 1666 h 1667"/>
                    <a:gd name="T2" fmla="*/ 910 w 912"/>
                    <a:gd name="T3" fmla="*/ 1579 h 1667"/>
                    <a:gd name="T4" fmla="*/ 906 w 912"/>
                    <a:gd name="T5" fmla="*/ 1492 h 1667"/>
                    <a:gd name="T6" fmla="*/ 900 w 912"/>
                    <a:gd name="T7" fmla="*/ 1405 h 1667"/>
                    <a:gd name="T8" fmla="*/ 891 w 912"/>
                    <a:gd name="T9" fmla="*/ 1320 h 1667"/>
                    <a:gd name="T10" fmla="*/ 880 w 912"/>
                    <a:gd name="T11" fmla="*/ 1235 h 1667"/>
                    <a:gd name="T12" fmla="*/ 866 w 912"/>
                    <a:gd name="T13" fmla="*/ 1151 h 1667"/>
                    <a:gd name="T14" fmla="*/ 850 w 912"/>
                    <a:gd name="T15" fmla="*/ 1069 h 1667"/>
                    <a:gd name="T16" fmla="*/ 832 w 912"/>
                    <a:gd name="T17" fmla="*/ 988 h 1667"/>
                    <a:gd name="T18" fmla="*/ 812 w 912"/>
                    <a:gd name="T19" fmla="*/ 910 h 1667"/>
                    <a:gd name="T20" fmla="*/ 789 w 912"/>
                    <a:gd name="T21" fmla="*/ 833 h 1667"/>
                    <a:gd name="T22" fmla="*/ 764 w 912"/>
                    <a:gd name="T23" fmla="*/ 759 h 1667"/>
                    <a:gd name="T24" fmla="*/ 737 w 912"/>
                    <a:gd name="T25" fmla="*/ 687 h 1667"/>
                    <a:gd name="T26" fmla="*/ 708 w 912"/>
                    <a:gd name="T27" fmla="*/ 618 h 1667"/>
                    <a:gd name="T28" fmla="*/ 677 w 912"/>
                    <a:gd name="T29" fmla="*/ 551 h 1667"/>
                    <a:gd name="T30" fmla="*/ 644 w 912"/>
                    <a:gd name="T31" fmla="*/ 488 h 1667"/>
                    <a:gd name="T32" fmla="*/ 610 w 912"/>
                    <a:gd name="T33" fmla="*/ 428 h 1667"/>
                    <a:gd name="T34" fmla="*/ 573 w 912"/>
                    <a:gd name="T35" fmla="*/ 371 h 1667"/>
                    <a:gd name="T36" fmla="*/ 535 w 912"/>
                    <a:gd name="T37" fmla="*/ 318 h 1667"/>
                    <a:gd name="T38" fmla="*/ 496 w 912"/>
                    <a:gd name="T39" fmla="*/ 269 h 1667"/>
                    <a:gd name="T40" fmla="*/ 455 w 912"/>
                    <a:gd name="T41" fmla="*/ 223 h 1667"/>
                    <a:gd name="T42" fmla="*/ 414 w 912"/>
                    <a:gd name="T43" fmla="*/ 182 h 1667"/>
                    <a:gd name="T44" fmla="*/ 371 w 912"/>
                    <a:gd name="T45" fmla="*/ 144 h 1667"/>
                    <a:gd name="T46" fmla="*/ 326 w 912"/>
                    <a:gd name="T47" fmla="*/ 111 h 1667"/>
                    <a:gd name="T48" fmla="*/ 282 w 912"/>
                    <a:gd name="T49" fmla="*/ 82 h 1667"/>
                    <a:gd name="T50" fmla="*/ 236 w 912"/>
                    <a:gd name="T51" fmla="*/ 57 h 1667"/>
                    <a:gd name="T52" fmla="*/ 189 w 912"/>
                    <a:gd name="T53" fmla="*/ 36 h 1667"/>
                    <a:gd name="T54" fmla="*/ 143 w 912"/>
                    <a:gd name="T55" fmla="*/ 21 h 1667"/>
                    <a:gd name="T56" fmla="*/ 95 w 912"/>
                    <a:gd name="T57" fmla="*/ 9 h 1667"/>
                    <a:gd name="T58" fmla="*/ 48 w 912"/>
                    <a:gd name="T59" fmla="*/ 2 h 1667"/>
                    <a:gd name="T60" fmla="*/ 0 w 912"/>
                    <a:gd name="T61" fmla="*/ 0 h 1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2" h="1667">
                      <a:moveTo>
                        <a:pt x="911" y="1666"/>
                      </a:moveTo>
                      <a:lnTo>
                        <a:pt x="910" y="1579"/>
                      </a:lnTo>
                      <a:lnTo>
                        <a:pt x="906" y="1492"/>
                      </a:lnTo>
                      <a:lnTo>
                        <a:pt x="900" y="1405"/>
                      </a:lnTo>
                      <a:lnTo>
                        <a:pt x="891" y="1320"/>
                      </a:lnTo>
                      <a:lnTo>
                        <a:pt x="880" y="1235"/>
                      </a:lnTo>
                      <a:lnTo>
                        <a:pt x="866" y="1151"/>
                      </a:lnTo>
                      <a:lnTo>
                        <a:pt x="850" y="1069"/>
                      </a:lnTo>
                      <a:lnTo>
                        <a:pt x="832" y="988"/>
                      </a:lnTo>
                      <a:lnTo>
                        <a:pt x="812" y="910"/>
                      </a:lnTo>
                      <a:lnTo>
                        <a:pt x="789" y="833"/>
                      </a:lnTo>
                      <a:lnTo>
                        <a:pt x="764" y="759"/>
                      </a:lnTo>
                      <a:lnTo>
                        <a:pt x="737" y="687"/>
                      </a:lnTo>
                      <a:lnTo>
                        <a:pt x="708" y="618"/>
                      </a:lnTo>
                      <a:lnTo>
                        <a:pt x="677" y="551"/>
                      </a:lnTo>
                      <a:lnTo>
                        <a:pt x="644" y="488"/>
                      </a:lnTo>
                      <a:lnTo>
                        <a:pt x="610" y="428"/>
                      </a:lnTo>
                      <a:lnTo>
                        <a:pt x="573" y="371"/>
                      </a:lnTo>
                      <a:lnTo>
                        <a:pt x="535" y="318"/>
                      </a:lnTo>
                      <a:lnTo>
                        <a:pt x="496" y="269"/>
                      </a:lnTo>
                      <a:lnTo>
                        <a:pt x="455" y="223"/>
                      </a:lnTo>
                      <a:lnTo>
                        <a:pt x="414" y="182"/>
                      </a:lnTo>
                      <a:lnTo>
                        <a:pt x="371" y="144"/>
                      </a:lnTo>
                      <a:lnTo>
                        <a:pt x="326" y="111"/>
                      </a:lnTo>
                      <a:lnTo>
                        <a:pt x="282" y="82"/>
                      </a:lnTo>
                      <a:lnTo>
                        <a:pt x="236" y="57"/>
                      </a:lnTo>
                      <a:lnTo>
                        <a:pt x="189" y="36"/>
                      </a:lnTo>
                      <a:lnTo>
                        <a:pt x="143" y="21"/>
                      </a:lnTo>
                      <a:lnTo>
                        <a:pt x="95" y="9"/>
                      </a:lnTo>
                      <a:lnTo>
                        <a:pt x="48" y="2"/>
                      </a:lnTo>
                      <a:lnTo>
                        <a:pt x="0" y="0"/>
                      </a:lnTo>
                    </a:path>
                  </a:pathLst>
                </a:custGeom>
                <a:noFill/>
                <a:ln w="25560">
                  <a:solidFill>
                    <a:srgbClr val="2300D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6174" name="Text Box 94">
                <a:extLst>
                  <a:ext uri="{FF2B5EF4-FFF2-40B4-BE49-F238E27FC236}">
                    <a16:creationId xmlns:a16="http://schemas.microsoft.com/office/drawing/2014/main" id="{724ED511-730B-4AF8-8694-9EDC6EF59286}"/>
                  </a:ext>
                </a:extLst>
              </p:cNvPr>
              <p:cNvSpPr txBox="1">
                <a:spLocks noChangeArrowheads="1"/>
              </p:cNvSpPr>
              <p:nvPr/>
            </p:nvSpPr>
            <p:spPr bwMode="auto">
              <a:xfrm>
                <a:off x="2520" y="2754"/>
                <a:ext cx="378"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95000"/>
                  </a:lnSpc>
                  <a:buClr>
                    <a:srgbClr val="FFFFCC"/>
                  </a:buClr>
                  <a:buSzPct val="100000"/>
                  <a:buFont typeface="Times New Roman" panose="02020603050405020304" pitchFamily="18" charset="0"/>
                  <a:buNone/>
                </a:pPr>
                <a:r>
                  <a:rPr lang="en-GB" altLang="en-US" sz="2000" b="1">
                    <a:solidFill>
                      <a:srgbClr val="333333"/>
                    </a:solidFill>
                  </a:rPr>
                  <a:t>V+</a:t>
                </a:r>
              </a:p>
            </p:txBody>
          </p:sp>
          <p:sp>
            <p:nvSpPr>
              <p:cNvPr id="46175" name="Text Box 95">
                <a:extLst>
                  <a:ext uri="{FF2B5EF4-FFF2-40B4-BE49-F238E27FC236}">
                    <a16:creationId xmlns:a16="http://schemas.microsoft.com/office/drawing/2014/main" id="{00085A5B-03BA-42C2-8599-3E7395D16E53}"/>
                  </a:ext>
                </a:extLst>
              </p:cNvPr>
              <p:cNvSpPr txBox="1">
                <a:spLocks noChangeArrowheads="1"/>
              </p:cNvSpPr>
              <p:nvPr/>
            </p:nvSpPr>
            <p:spPr bwMode="auto">
              <a:xfrm>
                <a:off x="2539" y="3006"/>
                <a:ext cx="328"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lnSpc>
                    <a:spcPct val="95000"/>
                  </a:lnSpc>
                  <a:buClr>
                    <a:srgbClr val="FFFFCC"/>
                  </a:buClr>
                  <a:buSzPct val="100000"/>
                  <a:buFont typeface="Times New Roman" panose="02020603050405020304" pitchFamily="18" charset="0"/>
                  <a:buNone/>
                </a:pPr>
                <a:r>
                  <a:rPr lang="en-GB" altLang="en-US" sz="2000" b="1">
                    <a:solidFill>
                      <a:srgbClr val="333333"/>
                    </a:solidFill>
                  </a:rPr>
                  <a:t>0</a:t>
                </a:r>
              </a:p>
            </p:txBody>
          </p:sp>
          <p:grpSp>
            <p:nvGrpSpPr>
              <p:cNvPr id="46176" name="Group 96">
                <a:extLst>
                  <a:ext uri="{FF2B5EF4-FFF2-40B4-BE49-F238E27FC236}">
                    <a16:creationId xmlns:a16="http://schemas.microsoft.com/office/drawing/2014/main" id="{DFF0DBA5-13A0-49F8-8D5B-CB5B2DD8DCDC}"/>
                  </a:ext>
                </a:extLst>
              </p:cNvPr>
              <p:cNvGrpSpPr>
                <a:grpSpLocks/>
              </p:cNvGrpSpPr>
              <p:nvPr/>
            </p:nvGrpSpPr>
            <p:grpSpPr bwMode="auto">
              <a:xfrm>
                <a:off x="1628" y="2630"/>
                <a:ext cx="89" cy="136"/>
                <a:chOff x="1628" y="2630"/>
                <a:chExt cx="89" cy="136"/>
              </a:xfrm>
            </p:grpSpPr>
            <p:sp>
              <p:nvSpPr>
                <p:cNvPr id="46177" name="Line 97">
                  <a:extLst>
                    <a:ext uri="{FF2B5EF4-FFF2-40B4-BE49-F238E27FC236}">
                      <a16:creationId xmlns:a16="http://schemas.microsoft.com/office/drawing/2014/main" id="{04D525B4-553A-4557-99D1-2E63E3EC1242}"/>
                    </a:ext>
                  </a:extLst>
                </p:cNvPr>
                <p:cNvSpPr>
                  <a:spLocks noChangeShapeType="1"/>
                </p:cNvSpPr>
                <p:nvPr/>
              </p:nvSpPr>
              <p:spPr bwMode="auto">
                <a:xfrm>
                  <a:off x="1628" y="2699"/>
                  <a:ext cx="89" cy="1"/>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178" name="Line 98">
                  <a:extLst>
                    <a:ext uri="{FF2B5EF4-FFF2-40B4-BE49-F238E27FC236}">
                      <a16:creationId xmlns:a16="http://schemas.microsoft.com/office/drawing/2014/main" id="{C918DC47-D4AD-4E3E-B464-920F15EA8EDB}"/>
                    </a:ext>
                  </a:extLst>
                </p:cNvPr>
                <p:cNvSpPr>
                  <a:spLocks noChangeShapeType="1"/>
                </p:cNvSpPr>
                <p:nvPr/>
              </p:nvSpPr>
              <p:spPr bwMode="auto">
                <a:xfrm flipH="1" flipV="1">
                  <a:off x="1709" y="2629"/>
                  <a:ext cx="4" cy="139"/>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6179" name="Text Box 99">
                <a:extLst>
                  <a:ext uri="{FF2B5EF4-FFF2-40B4-BE49-F238E27FC236}">
                    <a16:creationId xmlns:a16="http://schemas.microsoft.com/office/drawing/2014/main" id="{9F1FCDEA-00D6-441F-9F5B-439A93BF4622}"/>
                  </a:ext>
                </a:extLst>
              </p:cNvPr>
              <p:cNvSpPr txBox="1">
                <a:spLocks noChangeArrowheads="1"/>
              </p:cNvSpPr>
              <p:nvPr/>
            </p:nvSpPr>
            <p:spPr bwMode="auto">
              <a:xfrm>
                <a:off x="1483" y="2802"/>
                <a:ext cx="357"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solidFill>
                      <a:srgbClr val="333333"/>
                    </a:solidFill>
                    <a:latin typeface="Tahoma" panose="020B0604030504040204" pitchFamily="34" charset="0"/>
                  </a:rPr>
                  <a:t>Diode</a:t>
                </a:r>
              </a:p>
            </p:txBody>
          </p:sp>
          <p:sp>
            <p:nvSpPr>
              <p:cNvPr id="46180" name="Freeform 100">
                <a:extLst>
                  <a:ext uri="{FF2B5EF4-FFF2-40B4-BE49-F238E27FC236}">
                    <a16:creationId xmlns:a16="http://schemas.microsoft.com/office/drawing/2014/main" id="{E2A9BB6E-830D-4E0E-BBC6-08461F954DD4}"/>
                  </a:ext>
                </a:extLst>
              </p:cNvPr>
              <p:cNvSpPr>
                <a:spLocks noChangeArrowheads="1"/>
              </p:cNvSpPr>
              <p:nvPr/>
            </p:nvSpPr>
            <p:spPr bwMode="auto">
              <a:xfrm>
                <a:off x="950" y="3336"/>
                <a:ext cx="1154" cy="289"/>
              </a:xfrm>
              <a:custGeom>
                <a:avLst/>
                <a:gdLst>
                  <a:gd name="T0" fmla="*/ 5086 w 5087"/>
                  <a:gd name="T1" fmla="*/ 0 h 1274"/>
                  <a:gd name="T2" fmla="*/ 5086 w 5087"/>
                  <a:gd name="T3" fmla="*/ 1273 h 1274"/>
                  <a:gd name="T4" fmla="*/ 0 w 5087"/>
                  <a:gd name="T5" fmla="*/ 1273 h 1274"/>
                </a:gdLst>
                <a:ahLst/>
                <a:cxnLst>
                  <a:cxn ang="0">
                    <a:pos x="T0" y="T1"/>
                  </a:cxn>
                  <a:cxn ang="0">
                    <a:pos x="T2" y="T3"/>
                  </a:cxn>
                  <a:cxn ang="0">
                    <a:pos x="T4" y="T5"/>
                  </a:cxn>
                </a:cxnLst>
                <a:rect l="0" t="0" r="r" b="b"/>
                <a:pathLst>
                  <a:path w="5087" h="1274">
                    <a:moveTo>
                      <a:pt x="5086" y="0"/>
                    </a:moveTo>
                    <a:lnTo>
                      <a:pt x="5086" y="1273"/>
                    </a:lnTo>
                    <a:lnTo>
                      <a:pt x="0" y="127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81" name="Freeform 101">
                <a:extLst>
                  <a:ext uri="{FF2B5EF4-FFF2-40B4-BE49-F238E27FC236}">
                    <a16:creationId xmlns:a16="http://schemas.microsoft.com/office/drawing/2014/main" id="{050AE4B4-9F6E-4DD2-AE4A-450970467C1C}"/>
                  </a:ext>
                </a:extLst>
              </p:cNvPr>
              <p:cNvSpPr>
                <a:spLocks noChangeArrowheads="1"/>
              </p:cNvSpPr>
              <p:nvPr/>
            </p:nvSpPr>
            <p:spPr bwMode="auto">
              <a:xfrm>
                <a:off x="2056" y="2982"/>
                <a:ext cx="96" cy="354"/>
              </a:xfrm>
              <a:custGeom>
                <a:avLst/>
                <a:gdLst>
                  <a:gd name="T0" fmla="*/ 206 w 425"/>
                  <a:gd name="T1" fmla="*/ 0 h 1561"/>
                  <a:gd name="T2" fmla="*/ 424 w 425"/>
                  <a:gd name="T3" fmla="*/ 127 h 1561"/>
                  <a:gd name="T4" fmla="*/ 0 w 425"/>
                  <a:gd name="T5" fmla="*/ 391 h 1561"/>
                  <a:gd name="T6" fmla="*/ 424 w 425"/>
                  <a:gd name="T7" fmla="*/ 650 h 1561"/>
                  <a:gd name="T8" fmla="*/ 0 w 425"/>
                  <a:gd name="T9" fmla="*/ 914 h 1561"/>
                  <a:gd name="T10" fmla="*/ 424 w 425"/>
                  <a:gd name="T11" fmla="*/ 1169 h 1561"/>
                  <a:gd name="T12" fmla="*/ 0 w 425"/>
                  <a:gd name="T13" fmla="*/ 1433 h 1561"/>
                  <a:gd name="T14" fmla="*/ 206 w 425"/>
                  <a:gd name="T15" fmla="*/ 1560 h 15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5" h="1561">
                    <a:moveTo>
                      <a:pt x="206" y="0"/>
                    </a:moveTo>
                    <a:lnTo>
                      <a:pt x="424" y="127"/>
                    </a:lnTo>
                    <a:lnTo>
                      <a:pt x="0" y="391"/>
                    </a:lnTo>
                    <a:lnTo>
                      <a:pt x="424" y="650"/>
                    </a:lnTo>
                    <a:lnTo>
                      <a:pt x="0" y="914"/>
                    </a:lnTo>
                    <a:lnTo>
                      <a:pt x="424" y="1169"/>
                    </a:lnTo>
                    <a:lnTo>
                      <a:pt x="0" y="1433"/>
                    </a:lnTo>
                    <a:lnTo>
                      <a:pt x="206" y="156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82" name="Freeform 102">
                <a:extLst>
                  <a:ext uri="{FF2B5EF4-FFF2-40B4-BE49-F238E27FC236}">
                    <a16:creationId xmlns:a16="http://schemas.microsoft.com/office/drawing/2014/main" id="{BB1E9A33-65E0-4453-A4E2-4C9EA10FDF09}"/>
                  </a:ext>
                </a:extLst>
              </p:cNvPr>
              <p:cNvSpPr>
                <a:spLocks noChangeArrowheads="1"/>
              </p:cNvSpPr>
              <p:nvPr/>
            </p:nvSpPr>
            <p:spPr bwMode="auto">
              <a:xfrm>
                <a:off x="505" y="3039"/>
                <a:ext cx="45" cy="72"/>
              </a:xfrm>
              <a:custGeom>
                <a:avLst/>
                <a:gdLst>
                  <a:gd name="T0" fmla="*/ 0 w 199"/>
                  <a:gd name="T1" fmla="*/ 317 h 318"/>
                  <a:gd name="T2" fmla="*/ 99 w 199"/>
                  <a:gd name="T3" fmla="*/ 0 h 318"/>
                  <a:gd name="T4" fmla="*/ 198 w 199"/>
                  <a:gd name="T5" fmla="*/ 317 h 318"/>
                </a:gdLst>
                <a:ahLst/>
                <a:cxnLst>
                  <a:cxn ang="0">
                    <a:pos x="T0" y="T1"/>
                  </a:cxn>
                  <a:cxn ang="0">
                    <a:pos x="T2" y="T3"/>
                  </a:cxn>
                  <a:cxn ang="0">
                    <a:pos x="T4" y="T5"/>
                  </a:cxn>
                </a:cxnLst>
                <a:rect l="0" t="0" r="r" b="b"/>
                <a:pathLst>
                  <a:path w="199" h="318">
                    <a:moveTo>
                      <a:pt x="0" y="317"/>
                    </a:moveTo>
                    <a:lnTo>
                      <a:pt x="99" y="0"/>
                    </a:lnTo>
                    <a:lnTo>
                      <a:pt x="198" y="31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83" name="Line 103">
                <a:extLst>
                  <a:ext uri="{FF2B5EF4-FFF2-40B4-BE49-F238E27FC236}">
                    <a16:creationId xmlns:a16="http://schemas.microsoft.com/office/drawing/2014/main" id="{25434B40-3857-4108-883B-585139DCC8B4}"/>
                  </a:ext>
                </a:extLst>
              </p:cNvPr>
              <p:cNvSpPr>
                <a:spLocks noChangeShapeType="1"/>
              </p:cNvSpPr>
              <p:nvPr/>
            </p:nvSpPr>
            <p:spPr bwMode="auto">
              <a:xfrm flipH="1">
                <a:off x="514" y="3087"/>
                <a:ext cx="2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84" name="Freeform 104">
                <a:extLst>
                  <a:ext uri="{FF2B5EF4-FFF2-40B4-BE49-F238E27FC236}">
                    <a16:creationId xmlns:a16="http://schemas.microsoft.com/office/drawing/2014/main" id="{A65F1C4B-1DD2-424C-8D1D-F98BC912D65D}"/>
                  </a:ext>
                </a:extLst>
              </p:cNvPr>
              <p:cNvSpPr>
                <a:spLocks noChangeArrowheads="1"/>
              </p:cNvSpPr>
              <p:nvPr/>
            </p:nvSpPr>
            <p:spPr bwMode="auto">
              <a:xfrm>
                <a:off x="567" y="3039"/>
                <a:ext cx="42" cy="72"/>
              </a:xfrm>
              <a:custGeom>
                <a:avLst/>
                <a:gdLst>
                  <a:gd name="T0" fmla="*/ 185 w 186"/>
                  <a:gd name="T1" fmla="*/ 71 h 318"/>
                  <a:gd name="T2" fmla="*/ 171 w 186"/>
                  <a:gd name="T3" fmla="*/ 42 h 318"/>
                  <a:gd name="T4" fmla="*/ 152 w 186"/>
                  <a:gd name="T5" fmla="*/ 9 h 318"/>
                  <a:gd name="T6" fmla="*/ 123 w 186"/>
                  <a:gd name="T7" fmla="*/ 0 h 318"/>
                  <a:gd name="T8" fmla="*/ 67 w 186"/>
                  <a:gd name="T9" fmla="*/ 0 h 318"/>
                  <a:gd name="T10" fmla="*/ 48 w 186"/>
                  <a:gd name="T11" fmla="*/ 9 h 318"/>
                  <a:gd name="T12" fmla="*/ 18 w 186"/>
                  <a:gd name="T13" fmla="*/ 42 h 318"/>
                  <a:gd name="T14" fmla="*/ 8 w 186"/>
                  <a:gd name="T15" fmla="*/ 71 h 318"/>
                  <a:gd name="T16" fmla="*/ 0 w 186"/>
                  <a:gd name="T17" fmla="*/ 123 h 318"/>
                  <a:gd name="T18" fmla="*/ 0 w 186"/>
                  <a:gd name="T19" fmla="*/ 194 h 318"/>
                  <a:gd name="T20" fmla="*/ 8 w 186"/>
                  <a:gd name="T21" fmla="*/ 240 h 318"/>
                  <a:gd name="T22" fmla="*/ 18 w 186"/>
                  <a:gd name="T23" fmla="*/ 269 h 318"/>
                  <a:gd name="T24" fmla="*/ 48 w 186"/>
                  <a:gd name="T25" fmla="*/ 302 h 318"/>
                  <a:gd name="T26" fmla="*/ 67 w 186"/>
                  <a:gd name="T27" fmla="*/ 317 h 318"/>
                  <a:gd name="T28" fmla="*/ 123 w 186"/>
                  <a:gd name="T29" fmla="*/ 317 h 318"/>
                  <a:gd name="T30" fmla="*/ 152 w 186"/>
                  <a:gd name="T31" fmla="*/ 302 h 318"/>
                  <a:gd name="T32" fmla="*/ 171 w 186"/>
                  <a:gd name="T33" fmla="*/ 269 h 318"/>
                  <a:gd name="T34" fmla="*/ 185 w 186"/>
                  <a:gd name="T35" fmla="*/ 24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6" h="318">
                    <a:moveTo>
                      <a:pt x="185" y="71"/>
                    </a:moveTo>
                    <a:lnTo>
                      <a:pt x="171" y="42"/>
                    </a:lnTo>
                    <a:lnTo>
                      <a:pt x="152" y="9"/>
                    </a:lnTo>
                    <a:lnTo>
                      <a:pt x="123" y="0"/>
                    </a:lnTo>
                    <a:lnTo>
                      <a:pt x="67" y="0"/>
                    </a:lnTo>
                    <a:lnTo>
                      <a:pt x="48" y="9"/>
                    </a:lnTo>
                    <a:lnTo>
                      <a:pt x="18" y="42"/>
                    </a:lnTo>
                    <a:lnTo>
                      <a:pt x="8" y="71"/>
                    </a:lnTo>
                    <a:lnTo>
                      <a:pt x="0" y="123"/>
                    </a:lnTo>
                    <a:lnTo>
                      <a:pt x="0" y="194"/>
                    </a:lnTo>
                    <a:lnTo>
                      <a:pt x="8" y="240"/>
                    </a:lnTo>
                    <a:lnTo>
                      <a:pt x="18" y="269"/>
                    </a:lnTo>
                    <a:lnTo>
                      <a:pt x="48" y="302"/>
                    </a:lnTo>
                    <a:lnTo>
                      <a:pt x="67" y="317"/>
                    </a:lnTo>
                    <a:lnTo>
                      <a:pt x="123" y="317"/>
                    </a:lnTo>
                    <a:lnTo>
                      <a:pt x="152" y="302"/>
                    </a:lnTo>
                    <a:lnTo>
                      <a:pt x="171" y="269"/>
                    </a:lnTo>
                    <a:lnTo>
                      <a:pt x="185" y="24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85" name="Freeform 105">
                <a:extLst>
                  <a:ext uri="{FF2B5EF4-FFF2-40B4-BE49-F238E27FC236}">
                    <a16:creationId xmlns:a16="http://schemas.microsoft.com/office/drawing/2014/main" id="{6BC70803-A7E9-4C23-85CB-32CCE9149D62}"/>
                  </a:ext>
                </a:extLst>
              </p:cNvPr>
              <p:cNvSpPr>
                <a:spLocks noChangeArrowheads="1"/>
              </p:cNvSpPr>
              <p:nvPr/>
            </p:nvSpPr>
            <p:spPr bwMode="auto">
              <a:xfrm>
                <a:off x="417" y="3177"/>
                <a:ext cx="39" cy="72"/>
              </a:xfrm>
              <a:custGeom>
                <a:avLst/>
                <a:gdLst>
                  <a:gd name="T0" fmla="*/ 170 w 171"/>
                  <a:gd name="T1" fmla="*/ 42 h 317"/>
                  <a:gd name="T2" fmla="*/ 141 w 171"/>
                  <a:gd name="T3" fmla="*/ 18 h 317"/>
                  <a:gd name="T4" fmla="*/ 108 w 171"/>
                  <a:gd name="T5" fmla="*/ 0 h 317"/>
                  <a:gd name="T6" fmla="*/ 61 w 171"/>
                  <a:gd name="T7" fmla="*/ 0 h 317"/>
                  <a:gd name="T8" fmla="*/ 24 w 171"/>
                  <a:gd name="T9" fmla="*/ 18 h 317"/>
                  <a:gd name="T10" fmla="*/ 0 w 171"/>
                  <a:gd name="T11" fmla="*/ 42 h 317"/>
                  <a:gd name="T12" fmla="*/ 0 w 171"/>
                  <a:gd name="T13" fmla="*/ 75 h 317"/>
                  <a:gd name="T14" fmla="*/ 8 w 171"/>
                  <a:gd name="T15" fmla="*/ 104 h 317"/>
                  <a:gd name="T16" fmla="*/ 24 w 171"/>
                  <a:gd name="T17" fmla="*/ 117 h 317"/>
                  <a:gd name="T18" fmla="*/ 51 w 171"/>
                  <a:gd name="T19" fmla="*/ 127 h 317"/>
                  <a:gd name="T20" fmla="*/ 117 w 171"/>
                  <a:gd name="T21" fmla="*/ 160 h 317"/>
                  <a:gd name="T22" fmla="*/ 141 w 171"/>
                  <a:gd name="T23" fmla="*/ 184 h 317"/>
                  <a:gd name="T24" fmla="*/ 156 w 171"/>
                  <a:gd name="T25" fmla="*/ 193 h 317"/>
                  <a:gd name="T26" fmla="*/ 170 w 171"/>
                  <a:gd name="T27" fmla="*/ 221 h 317"/>
                  <a:gd name="T28" fmla="*/ 170 w 171"/>
                  <a:gd name="T29" fmla="*/ 268 h 317"/>
                  <a:gd name="T30" fmla="*/ 141 w 171"/>
                  <a:gd name="T31" fmla="*/ 301 h 317"/>
                  <a:gd name="T32" fmla="*/ 108 w 171"/>
                  <a:gd name="T33" fmla="*/ 316 h 317"/>
                  <a:gd name="T34" fmla="*/ 61 w 171"/>
                  <a:gd name="T35" fmla="*/ 316 h 317"/>
                  <a:gd name="T36" fmla="*/ 24 w 171"/>
                  <a:gd name="T37" fmla="*/ 301 h 317"/>
                  <a:gd name="T38" fmla="*/ 0 w 171"/>
                  <a:gd name="T39" fmla="*/ 268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1" h="317">
                    <a:moveTo>
                      <a:pt x="170" y="42"/>
                    </a:moveTo>
                    <a:lnTo>
                      <a:pt x="141" y="18"/>
                    </a:lnTo>
                    <a:lnTo>
                      <a:pt x="108" y="0"/>
                    </a:lnTo>
                    <a:lnTo>
                      <a:pt x="61" y="0"/>
                    </a:lnTo>
                    <a:lnTo>
                      <a:pt x="24" y="18"/>
                    </a:lnTo>
                    <a:lnTo>
                      <a:pt x="0" y="42"/>
                    </a:lnTo>
                    <a:lnTo>
                      <a:pt x="0" y="75"/>
                    </a:lnTo>
                    <a:lnTo>
                      <a:pt x="8" y="104"/>
                    </a:lnTo>
                    <a:lnTo>
                      <a:pt x="24" y="117"/>
                    </a:lnTo>
                    <a:lnTo>
                      <a:pt x="51" y="127"/>
                    </a:lnTo>
                    <a:lnTo>
                      <a:pt x="117" y="160"/>
                    </a:lnTo>
                    <a:lnTo>
                      <a:pt x="141" y="184"/>
                    </a:lnTo>
                    <a:lnTo>
                      <a:pt x="156" y="193"/>
                    </a:lnTo>
                    <a:lnTo>
                      <a:pt x="170" y="221"/>
                    </a:lnTo>
                    <a:lnTo>
                      <a:pt x="170" y="268"/>
                    </a:lnTo>
                    <a:lnTo>
                      <a:pt x="141" y="301"/>
                    </a:lnTo>
                    <a:lnTo>
                      <a:pt x="108" y="316"/>
                    </a:lnTo>
                    <a:lnTo>
                      <a:pt x="61" y="316"/>
                    </a:lnTo>
                    <a:lnTo>
                      <a:pt x="24" y="301"/>
                    </a:lnTo>
                    <a:lnTo>
                      <a:pt x="0" y="26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86" name="Freeform 106">
                <a:extLst>
                  <a:ext uri="{FF2B5EF4-FFF2-40B4-BE49-F238E27FC236}">
                    <a16:creationId xmlns:a16="http://schemas.microsoft.com/office/drawing/2014/main" id="{AC316680-6316-4FB3-8DE1-F6BD63BAF6B0}"/>
                  </a:ext>
                </a:extLst>
              </p:cNvPr>
              <p:cNvSpPr>
                <a:spLocks noChangeArrowheads="1"/>
              </p:cNvSpPr>
              <p:nvPr/>
            </p:nvSpPr>
            <p:spPr bwMode="auto">
              <a:xfrm>
                <a:off x="472" y="3200"/>
                <a:ext cx="38" cy="48"/>
              </a:xfrm>
              <a:custGeom>
                <a:avLst/>
                <a:gdLst>
                  <a:gd name="T0" fmla="*/ 37 w 166"/>
                  <a:gd name="T1" fmla="*/ 8 h 213"/>
                  <a:gd name="T2" fmla="*/ 56 w 166"/>
                  <a:gd name="T3" fmla="*/ 0 h 213"/>
                  <a:gd name="T4" fmla="*/ 37 w 166"/>
                  <a:gd name="T5" fmla="*/ 8 h 213"/>
                  <a:gd name="T6" fmla="*/ 8 w 166"/>
                  <a:gd name="T7" fmla="*/ 42 h 213"/>
                  <a:gd name="T8" fmla="*/ 0 w 166"/>
                  <a:gd name="T9" fmla="*/ 89 h 213"/>
                  <a:gd name="T10" fmla="*/ 0 w 166"/>
                  <a:gd name="T11" fmla="*/ 117 h 213"/>
                  <a:gd name="T12" fmla="*/ 8 w 166"/>
                  <a:gd name="T13" fmla="*/ 164 h 213"/>
                  <a:gd name="T14" fmla="*/ 37 w 166"/>
                  <a:gd name="T15" fmla="*/ 197 h 213"/>
                  <a:gd name="T16" fmla="*/ 56 w 166"/>
                  <a:gd name="T17" fmla="*/ 212 h 213"/>
                  <a:gd name="T18" fmla="*/ 99 w 166"/>
                  <a:gd name="T19" fmla="*/ 212 h 213"/>
                  <a:gd name="T20" fmla="*/ 123 w 166"/>
                  <a:gd name="T21" fmla="*/ 197 h 213"/>
                  <a:gd name="T22" fmla="*/ 146 w 166"/>
                  <a:gd name="T23" fmla="*/ 164 h 213"/>
                  <a:gd name="T24" fmla="*/ 165 w 166"/>
                  <a:gd name="T25" fmla="*/ 117 h 213"/>
                  <a:gd name="T26" fmla="*/ 165 w 166"/>
                  <a:gd name="T27" fmla="*/ 89 h 213"/>
                  <a:gd name="T28" fmla="*/ 146 w 166"/>
                  <a:gd name="T29" fmla="*/ 42 h 213"/>
                  <a:gd name="T30" fmla="*/ 123 w 166"/>
                  <a:gd name="T31" fmla="*/ 8 h 213"/>
                  <a:gd name="T32" fmla="*/ 99 w 166"/>
                  <a:gd name="T33" fmla="*/ 0 h 213"/>
                  <a:gd name="T34" fmla="*/ 56 w 166"/>
                  <a:gd name="T35"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6" h="213">
                    <a:moveTo>
                      <a:pt x="37" y="8"/>
                    </a:moveTo>
                    <a:lnTo>
                      <a:pt x="56" y="0"/>
                    </a:lnTo>
                    <a:lnTo>
                      <a:pt x="37" y="8"/>
                    </a:lnTo>
                    <a:lnTo>
                      <a:pt x="8" y="42"/>
                    </a:lnTo>
                    <a:lnTo>
                      <a:pt x="0" y="89"/>
                    </a:lnTo>
                    <a:lnTo>
                      <a:pt x="0" y="117"/>
                    </a:lnTo>
                    <a:lnTo>
                      <a:pt x="8" y="164"/>
                    </a:lnTo>
                    <a:lnTo>
                      <a:pt x="37" y="197"/>
                    </a:lnTo>
                    <a:lnTo>
                      <a:pt x="56" y="212"/>
                    </a:lnTo>
                    <a:lnTo>
                      <a:pt x="99" y="212"/>
                    </a:lnTo>
                    <a:lnTo>
                      <a:pt x="123" y="197"/>
                    </a:lnTo>
                    <a:lnTo>
                      <a:pt x="146" y="164"/>
                    </a:lnTo>
                    <a:lnTo>
                      <a:pt x="165" y="117"/>
                    </a:lnTo>
                    <a:lnTo>
                      <a:pt x="165" y="89"/>
                    </a:lnTo>
                    <a:lnTo>
                      <a:pt x="146" y="42"/>
                    </a:lnTo>
                    <a:lnTo>
                      <a:pt x="123" y="8"/>
                    </a:lnTo>
                    <a:lnTo>
                      <a:pt x="99" y="0"/>
                    </a:lnTo>
                    <a:lnTo>
                      <a:pt x="5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87" name="Freeform 107">
                <a:extLst>
                  <a:ext uri="{FF2B5EF4-FFF2-40B4-BE49-F238E27FC236}">
                    <a16:creationId xmlns:a16="http://schemas.microsoft.com/office/drawing/2014/main" id="{5F30FBCB-B241-463F-9CE9-A08FFB597384}"/>
                  </a:ext>
                </a:extLst>
              </p:cNvPr>
              <p:cNvSpPr>
                <a:spLocks noChangeArrowheads="1"/>
              </p:cNvSpPr>
              <p:nvPr/>
            </p:nvSpPr>
            <p:spPr bwMode="auto">
              <a:xfrm>
                <a:off x="527" y="3200"/>
                <a:ext cx="30" cy="48"/>
              </a:xfrm>
              <a:custGeom>
                <a:avLst/>
                <a:gdLst>
                  <a:gd name="T0" fmla="*/ 0 w 134"/>
                  <a:gd name="T1" fmla="*/ 0 h 213"/>
                  <a:gd name="T2" fmla="*/ 0 w 134"/>
                  <a:gd name="T3" fmla="*/ 151 h 213"/>
                  <a:gd name="T4" fmla="*/ 8 w 134"/>
                  <a:gd name="T5" fmla="*/ 197 h 213"/>
                  <a:gd name="T6" fmla="*/ 28 w 134"/>
                  <a:gd name="T7" fmla="*/ 212 h 213"/>
                  <a:gd name="T8" fmla="*/ 66 w 134"/>
                  <a:gd name="T9" fmla="*/ 212 h 213"/>
                  <a:gd name="T10" fmla="*/ 94 w 134"/>
                  <a:gd name="T11" fmla="*/ 197 h 213"/>
                  <a:gd name="T12" fmla="*/ 133 w 134"/>
                  <a:gd name="T13" fmla="*/ 151 h 213"/>
                </a:gdLst>
                <a:ahLst/>
                <a:cxnLst>
                  <a:cxn ang="0">
                    <a:pos x="T0" y="T1"/>
                  </a:cxn>
                  <a:cxn ang="0">
                    <a:pos x="T2" y="T3"/>
                  </a:cxn>
                  <a:cxn ang="0">
                    <a:pos x="T4" y="T5"/>
                  </a:cxn>
                  <a:cxn ang="0">
                    <a:pos x="T6" y="T7"/>
                  </a:cxn>
                  <a:cxn ang="0">
                    <a:pos x="T8" y="T9"/>
                  </a:cxn>
                  <a:cxn ang="0">
                    <a:pos x="T10" y="T11"/>
                  </a:cxn>
                  <a:cxn ang="0">
                    <a:pos x="T12" y="T13"/>
                  </a:cxn>
                </a:cxnLst>
                <a:rect l="0" t="0" r="r" b="b"/>
                <a:pathLst>
                  <a:path w="134" h="213">
                    <a:moveTo>
                      <a:pt x="0" y="0"/>
                    </a:moveTo>
                    <a:lnTo>
                      <a:pt x="0" y="151"/>
                    </a:lnTo>
                    <a:lnTo>
                      <a:pt x="8" y="197"/>
                    </a:lnTo>
                    <a:lnTo>
                      <a:pt x="28" y="212"/>
                    </a:lnTo>
                    <a:lnTo>
                      <a:pt x="66" y="212"/>
                    </a:lnTo>
                    <a:lnTo>
                      <a:pt x="94" y="197"/>
                    </a:lnTo>
                    <a:lnTo>
                      <a:pt x="133"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88" name="Line 108">
                <a:extLst>
                  <a:ext uri="{FF2B5EF4-FFF2-40B4-BE49-F238E27FC236}">
                    <a16:creationId xmlns:a16="http://schemas.microsoft.com/office/drawing/2014/main" id="{C9C85D19-8BDF-4180-B4C9-89C0599D1AF9}"/>
                  </a:ext>
                </a:extLst>
              </p:cNvPr>
              <p:cNvSpPr>
                <a:spLocks noChangeShapeType="1"/>
              </p:cNvSpPr>
              <p:nvPr/>
            </p:nvSpPr>
            <p:spPr bwMode="auto">
              <a:xfrm flipV="1">
                <a:off x="556" y="3200"/>
                <a:ext cx="1" cy="5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89" name="Line 109">
                <a:extLst>
                  <a:ext uri="{FF2B5EF4-FFF2-40B4-BE49-F238E27FC236}">
                    <a16:creationId xmlns:a16="http://schemas.microsoft.com/office/drawing/2014/main" id="{BB45AD1A-1A2B-4280-8004-A472AE4EBF03}"/>
                  </a:ext>
                </a:extLst>
              </p:cNvPr>
              <p:cNvSpPr>
                <a:spLocks noChangeShapeType="1"/>
              </p:cNvSpPr>
              <p:nvPr/>
            </p:nvSpPr>
            <p:spPr bwMode="auto">
              <a:xfrm>
                <a:off x="579" y="3200"/>
                <a:ext cx="1" cy="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90" name="Freeform 110">
                <a:extLst>
                  <a:ext uri="{FF2B5EF4-FFF2-40B4-BE49-F238E27FC236}">
                    <a16:creationId xmlns:a16="http://schemas.microsoft.com/office/drawing/2014/main" id="{9B654E18-CF6C-4744-812D-78344D8F5C23}"/>
                  </a:ext>
                </a:extLst>
              </p:cNvPr>
              <p:cNvSpPr>
                <a:spLocks noChangeArrowheads="1"/>
              </p:cNvSpPr>
              <p:nvPr/>
            </p:nvSpPr>
            <p:spPr bwMode="auto">
              <a:xfrm>
                <a:off x="579" y="3200"/>
                <a:ext cx="23" cy="24"/>
              </a:xfrm>
              <a:custGeom>
                <a:avLst/>
                <a:gdLst>
                  <a:gd name="T0" fmla="*/ 0 w 100"/>
                  <a:gd name="T1" fmla="*/ 103 h 104"/>
                  <a:gd name="T2" fmla="*/ 14 w 100"/>
                  <a:gd name="T3" fmla="*/ 51 h 104"/>
                  <a:gd name="T4" fmla="*/ 33 w 100"/>
                  <a:gd name="T5" fmla="*/ 13 h 104"/>
                  <a:gd name="T6" fmla="*/ 61 w 100"/>
                  <a:gd name="T7" fmla="*/ 0 h 104"/>
                  <a:gd name="T8" fmla="*/ 99 w 100"/>
                  <a:gd name="T9" fmla="*/ 0 h 104"/>
                </a:gdLst>
                <a:ahLst/>
                <a:cxnLst>
                  <a:cxn ang="0">
                    <a:pos x="T0" y="T1"/>
                  </a:cxn>
                  <a:cxn ang="0">
                    <a:pos x="T2" y="T3"/>
                  </a:cxn>
                  <a:cxn ang="0">
                    <a:pos x="T4" y="T5"/>
                  </a:cxn>
                  <a:cxn ang="0">
                    <a:pos x="T6" y="T7"/>
                  </a:cxn>
                  <a:cxn ang="0">
                    <a:pos x="T8" y="T9"/>
                  </a:cxn>
                </a:cxnLst>
                <a:rect l="0" t="0" r="r" b="b"/>
                <a:pathLst>
                  <a:path w="100" h="104">
                    <a:moveTo>
                      <a:pt x="0" y="103"/>
                    </a:moveTo>
                    <a:lnTo>
                      <a:pt x="14" y="51"/>
                    </a:lnTo>
                    <a:lnTo>
                      <a:pt x="33" y="13"/>
                    </a:lnTo>
                    <a:lnTo>
                      <a:pt x="61" y="0"/>
                    </a:lnTo>
                    <a:lnTo>
                      <a:pt x="9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91" name="Line 111">
                <a:extLst>
                  <a:ext uri="{FF2B5EF4-FFF2-40B4-BE49-F238E27FC236}">
                    <a16:creationId xmlns:a16="http://schemas.microsoft.com/office/drawing/2014/main" id="{4F324FE4-1993-460A-8CE5-E1FF125D9F31}"/>
                  </a:ext>
                </a:extLst>
              </p:cNvPr>
              <p:cNvSpPr>
                <a:spLocks noChangeShapeType="1"/>
              </p:cNvSpPr>
              <p:nvPr/>
            </p:nvSpPr>
            <p:spPr bwMode="auto">
              <a:xfrm>
                <a:off x="643" y="3203"/>
                <a:ext cx="6"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92" name="Freeform 112">
                <a:extLst>
                  <a:ext uri="{FF2B5EF4-FFF2-40B4-BE49-F238E27FC236}">
                    <a16:creationId xmlns:a16="http://schemas.microsoft.com/office/drawing/2014/main" id="{B7ED3922-4DE1-49A0-8E4F-5AC67B56144A}"/>
                  </a:ext>
                </a:extLst>
              </p:cNvPr>
              <p:cNvSpPr>
                <a:spLocks noChangeArrowheads="1"/>
              </p:cNvSpPr>
              <p:nvPr/>
            </p:nvSpPr>
            <p:spPr bwMode="auto">
              <a:xfrm>
                <a:off x="615" y="3200"/>
                <a:ext cx="34" cy="48"/>
              </a:xfrm>
              <a:custGeom>
                <a:avLst/>
                <a:gdLst>
                  <a:gd name="T0" fmla="*/ 123 w 151"/>
                  <a:gd name="T1" fmla="*/ 8 h 213"/>
                  <a:gd name="T2" fmla="*/ 98 w 151"/>
                  <a:gd name="T3" fmla="*/ 0 h 213"/>
                  <a:gd name="T4" fmla="*/ 57 w 151"/>
                  <a:gd name="T5" fmla="*/ 0 h 213"/>
                  <a:gd name="T6" fmla="*/ 37 w 151"/>
                  <a:gd name="T7" fmla="*/ 8 h 213"/>
                  <a:gd name="T8" fmla="*/ 8 w 151"/>
                  <a:gd name="T9" fmla="*/ 42 h 213"/>
                  <a:gd name="T10" fmla="*/ 0 w 151"/>
                  <a:gd name="T11" fmla="*/ 89 h 213"/>
                  <a:gd name="T12" fmla="*/ 0 w 151"/>
                  <a:gd name="T13" fmla="*/ 117 h 213"/>
                  <a:gd name="T14" fmla="*/ 8 w 151"/>
                  <a:gd name="T15" fmla="*/ 164 h 213"/>
                  <a:gd name="T16" fmla="*/ 37 w 151"/>
                  <a:gd name="T17" fmla="*/ 197 h 213"/>
                  <a:gd name="T18" fmla="*/ 57 w 151"/>
                  <a:gd name="T19" fmla="*/ 212 h 213"/>
                  <a:gd name="T20" fmla="*/ 98 w 151"/>
                  <a:gd name="T21" fmla="*/ 212 h 213"/>
                  <a:gd name="T22" fmla="*/ 123 w 151"/>
                  <a:gd name="T23" fmla="*/ 197 h 213"/>
                  <a:gd name="T24" fmla="*/ 150 w 151"/>
                  <a:gd name="T25" fmla="*/ 164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1" h="213">
                    <a:moveTo>
                      <a:pt x="123" y="8"/>
                    </a:moveTo>
                    <a:lnTo>
                      <a:pt x="98" y="0"/>
                    </a:lnTo>
                    <a:lnTo>
                      <a:pt x="57" y="0"/>
                    </a:lnTo>
                    <a:lnTo>
                      <a:pt x="37" y="8"/>
                    </a:lnTo>
                    <a:lnTo>
                      <a:pt x="8" y="42"/>
                    </a:lnTo>
                    <a:lnTo>
                      <a:pt x="0" y="89"/>
                    </a:lnTo>
                    <a:lnTo>
                      <a:pt x="0" y="117"/>
                    </a:lnTo>
                    <a:lnTo>
                      <a:pt x="8" y="164"/>
                    </a:lnTo>
                    <a:lnTo>
                      <a:pt x="37" y="197"/>
                    </a:lnTo>
                    <a:lnTo>
                      <a:pt x="57" y="212"/>
                    </a:lnTo>
                    <a:lnTo>
                      <a:pt x="98" y="212"/>
                    </a:lnTo>
                    <a:lnTo>
                      <a:pt x="123" y="197"/>
                    </a:lnTo>
                    <a:lnTo>
                      <a:pt x="150" y="16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93" name="Freeform 113">
                <a:extLst>
                  <a:ext uri="{FF2B5EF4-FFF2-40B4-BE49-F238E27FC236}">
                    <a16:creationId xmlns:a16="http://schemas.microsoft.com/office/drawing/2014/main" id="{ED6DA1B3-E48C-4F56-9EBB-9578088FD3D0}"/>
                  </a:ext>
                </a:extLst>
              </p:cNvPr>
              <p:cNvSpPr>
                <a:spLocks noChangeArrowheads="1"/>
              </p:cNvSpPr>
              <p:nvPr/>
            </p:nvSpPr>
            <p:spPr bwMode="auto">
              <a:xfrm>
                <a:off x="666" y="3200"/>
                <a:ext cx="35" cy="48"/>
              </a:xfrm>
              <a:custGeom>
                <a:avLst/>
                <a:gdLst>
                  <a:gd name="T0" fmla="*/ 0 w 154"/>
                  <a:gd name="T1" fmla="*/ 89 h 213"/>
                  <a:gd name="T2" fmla="*/ 153 w 154"/>
                  <a:gd name="T3" fmla="*/ 89 h 213"/>
                  <a:gd name="T4" fmla="*/ 153 w 154"/>
                  <a:gd name="T5" fmla="*/ 55 h 213"/>
                  <a:gd name="T6" fmla="*/ 133 w 154"/>
                  <a:gd name="T7" fmla="*/ 23 h 213"/>
                  <a:gd name="T8" fmla="*/ 129 w 154"/>
                  <a:gd name="T9" fmla="*/ 8 h 213"/>
                  <a:gd name="T10" fmla="*/ 100 w 154"/>
                  <a:gd name="T11" fmla="*/ 0 h 213"/>
                  <a:gd name="T12" fmla="*/ 62 w 154"/>
                  <a:gd name="T13" fmla="*/ 0 h 213"/>
                  <a:gd name="T14" fmla="*/ 38 w 154"/>
                  <a:gd name="T15" fmla="*/ 8 h 213"/>
                  <a:gd name="T16" fmla="*/ 15 w 154"/>
                  <a:gd name="T17" fmla="*/ 42 h 213"/>
                  <a:gd name="T18" fmla="*/ 0 w 154"/>
                  <a:gd name="T19" fmla="*/ 89 h 213"/>
                  <a:gd name="T20" fmla="*/ 0 w 154"/>
                  <a:gd name="T21" fmla="*/ 117 h 213"/>
                  <a:gd name="T22" fmla="*/ 15 w 154"/>
                  <a:gd name="T23" fmla="*/ 164 h 213"/>
                  <a:gd name="T24" fmla="*/ 38 w 154"/>
                  <a:gd name="T25" fmla="*/ 197 h 213"/>
                  <a:gd name="T26" fmla="*/ 62 w 154"/>
                  <a:gd name="T27" fmla="*/ 212 h 213"/>
                  <a:gd name="T28" fmla="*/ 100 w 154"/>
                  <a:gd name="T29" fmla="*/ 212 h 213"/>
                  <a:gd name="T30" fmla="*/ 129 w 154"/>
                  <a:gd name="T31" fmla="*/ 197 h 213"/>
                  <a:gd name="T32" fmla="*/ 153 w 154"/>
                  <a:gd name="T33" fmla="*/ 164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213">
                    <a:moveTo>
                      <a:pt x="0" y="89"/>
                    </a:moveTo>
                    <a:lnTo>
                      <a:pt x="153" y="89"/>
                    </a:lnTo>
                    <a:lnTo>
                      <a:pt x="153" y="55"/>
                    </a:lnTo>
                    <a:lnTo>
                      <a:pt x="133" y="23"/>
                    </a:lnTo>
                    <a:lnTo>
                      <a:pt x="129" y="8"/>
                    </a:lnTo>
                    <a:lnTo>
                      <a:pt x="100" y="0"/>
                    </a:lnTo>
                    <a:lnTo>
                      <a:pt x="62" y="0"/>
                    </a:lnTo>
                    <a:lnTo>
                      <a:pt x="38" y="8"/>
                    </a:lnTo>
                    <a:lnTo>
                      <a:pt x="15" y="42"/>
                    </a:lnTo>
                    <a:lnTo>
                      <a:pt x="0" y="89"/>
                    </a:lnTo>
                    <a:lnTo>
                      <a:pt x="0" y="117"/>
                    </a:lnTo>
                    <a:lnTo>
                      <a:pt x="15" y="164"/>
                    </a:lnTo>
                    <a:lnTo>
                      <a:pt x="38" y="197"/>
                    </a:lnTo>
                    <a:lnTo>
                      <a:pt x="62" y="212"/>
                    </a:lnTo>
                    <a:lnTo>
                      <a:pt x="100" y="212"/>
                    </a:lnTo>
                    <a:lnTo>
                      <a:pt x="129" y="197"/>
                    </a:lnTo>
                    <a:lnTo>
                      <a:pt x="153" y="16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94" name="Freeform 114">
                <a:extLst>
                  <a:ext uri="{FF2B5EF4-FFF2-40B4-BE49-F238E27FC236}">
                    <a16:creationId xmlns:a16="http://schemas.microsoft.com/office/drawing/2014/main" id="{77FFB603-4084-451D-8DDF-518673DD4E37}"/>
                  </a:ext>
                </a:extLst>
              </p:cNvPr>
              <p:cNvSpPr>
                <a:spLocks noChangeArrowheads="1"/>
              </p:cNvSpPr>
              <p:nvPr/>
            </p:nvSpPr>
            <p:spPr bwMode="auto">
              <a:xfrm>
                <a:off x="845" y="3047"/>
                <a:ext cx="211" cy="195"/>
              </a:xfrm>
              <a:custGeom>
                <a:avLst/>
                <a:gdLst>
                  <a:gd name="T0" fmla="*/ 8 w 929"/>
                  <a:gd name="T1" fmla="*/ 400 h 858"/>
                  <a:gd name="T2" fmla="*/ 27 w 929"/>
                  <a:gd name="T3" fmla="*/ 338 h 858"/>
                  <a:gd name="T4" fmla="*/ 47 w 929"/>
                  <a:gd name="T5" fmla="*/ 296 h 858"/>
                  <a:gd name="T6" fmla="*/ 61 w 929"/>
                  <a:gd name="T7" fmla="*/ 240 h 858"/>
                  <a:gd name="T8" fmla="*/ 84 w 929"/>
                  <a:gd name="T9" fmla="*/ 197 h 858"/>
                  <a:gd name="T10" fmla="*/ 98 w 929"/>
                  <a:gd name="T11" fmla="*/ 154 h 858"/>
                  <a:gd name="T12" fmla="*/ 122 w 929"/>
                  <a:gd name="T13" fmla="*/ 117 h 858"/>
                  <a:gd name="T14" fmla="*/ 141 w 929"/>
                  <a:gd name="T15" fmla="*/ 84 h 858"/>
                  <a:gd name="T16" fmla="*/ 160 w 929"/>
                  <a:gd name="T17" fmla="*/ 51 h 858"/>
                  <a:gd name="T18" fmla="*/ 174 w 929"/>
                  <a:gd name="T19" fmla="*/ 32 h 858"/>
                  <a:gd name="T20" fmla="*/ 197 w 929"/>
                  <a:gd name="T21" fmla="*/ 8 h 858"/>
                  <a:gd name="T22" fmla="*/ 211 w 929"/>
                  <a:gd name="T23" fmla="*/ 3 h 858"/>
                  <a:gd name="T24" fmla="*/ 230 w 929"/>
                  <a:gd name="T25" fmla="*/ 0 h 858"/>
                  <a:gd name="T26" fmla="*/ 248 w 929"/>
                  <a:gd name="T27" fmla="*/ 3 h 858"/>
                  <a:gd name="T28" fmla="*/ 273 w 929"/>
                  <a:gd name="T29" fmla="*/ 8 h 858"/>
                  <a:gd name="T30" fmla="*/ 287 w 929"/>
                  <a:gd name="T31" fmla="*/ 32 h 858"/>
                  <a:gd name="T32" fmla="*/ 305 w 929"/>
                  <a:gd name="T33" fmla="*/ 51 h 858"/>
                  <a:gd name="T34" fmla="*/ 325 w 929"/>
                  <a:gd name="T35" fmla="*/ 84 h 858"/>
                  <a:gd name="T36" fmla="*/ 344 w 929"/>
                  <a:gd name="T37" fmla="*/ 117 h 858"/>
                  <a:gd name="T38" fmla="*/ 362 w 929"/>
                  <a:gd name="T39" fmla="*/ 154 h 858"/>
                  <a:gd name="T40" fmla="*/ 381 w 929"/>
                  <a:gd name="T41" fmla="*/ 197 h 858"/>
                  <a:gd name="T42" fmla="*/ 395 w 929"/>
                  <a:gd name="T43" fmla="*/ 240 h 858"/>
                  <a:gd name="T44" fmla="*/ 418 w 929"/>
                  <a:gd name="T45" fmla="*/ 296 h 858"/>
                  <a:gd name="T46" fmla="*/ 434 w 929"/>
                  <a:gd name="T47" fmla="*/ 338 h 858"/>
                  <a:gd name="T48" fmla="*/ 457 w 929"/>
                  <a:gd name="T49" fmla="*/ 400 h 858"/>
                  <a:gd name="T50" fmla="*/ 471 w 929"/>
                  <a:gd name="T51" fmla="*/ 451 h 858"/>
                  <a:gd name="T52" fmla="*/ 494 w 929"/>
                  <a:gd name="T53" fmla="*/ 504 h 858"/>
                  <a:gd name="T54" fmla="*/ 508 w 929"/>
                  <a:gd name="T55" fmla="*/ 560 h 858"/>
                  <a:gd name="T56" fmla="*/ 527 w 929"/>
                  <a:gd name="T57" fmla="*/ 611 h 858"/>
                  <a:gd name="T58" fmla="*/ 547 w 929"/>
                  <a:gd name="T59" fmla="*/ 659 h 858"/>
                  <a:gd name="T60" fmla="*/ 565 w 929"/>
                  <a:gd name="T61" fmla="*/ 697 h 858"/>
                  <a:gd name="T62" fmla="*/ 584 w 929"/>
                  <a:gd name="T63" fmla="*/ 734 h 858"/>
                  <a:gd name="T64" fmla="*/ 608 w 929"/>
                  <a:gd name="T65" fmla="*/ 768 h 858"/>
                  <a:gd name="T66" fmla="*/ 621 w 929"/>
                  <a:gd name="T67" fmla="*/ 796 h 858"/>
                  <a:gd name="T68" fmla="*/ 640 w 929"/>
                  <a:gd name="T69" fmla="*/ 824 h 858"/>
                  <a:gd name="T70" fmla="*/ 659 w 929"/>
                  <a:gd name="T71" fmla="*/ 843 h 858"/>
                  <a:gd name="T72" fmla="*/ 678 w 929"/>
                  <a:gd name="T73" fmla="*/ 848 h 858"/>
                  <a:gd name="T74" fmla="*/ 692 w 929"/>
                  <a:gd name="T75" fmla="*/ 857 h 858"/>
                  <a:gd name="T76" fmla="*/ 715 w 929"/>
                  <a:gd name="T77" fmla="*/ 848 h 858"/>
                  <a:gd name="T78" fmla="*/ 735 w 929"/>
                  <a:gd name="T79" fmla="*/ 843 h 858"/>
                  <a:gd name="T80" fmla="*/ 754 w 929"/>
                  <a:gd name="T81" fmla="*/ 824 h 858"/>
                  <a:gd name="T82" fmla="*/ 768 w 929"/>
                  <a:gd name="T83" fmla="*/ 796 h 858"/>
                  <a:gd name="T84" fmla="*/ 791 w 929"/>
                  <a:gd name="T85" fmla="*/ 768 h 858"/>
                  <a:gd name="T86" fmla="*/ 805 w 929"/>
                  <a:gd name="T87" fmla="*/ 734 h 858"/>
                  <a:gd name="T88" fmla="*/ 829 w 929"/>
                  <a:gd name="T89" fmla="*/ 697 h 858"/>
                  <a:gd name="T90" fmla="*/ 843 w 929"/>
                  <a:gd name="T91" fmla="*/ 659 h 858"/>
                  <a:gd name="T92" fmla="*/ 861 w 929"/>
                  <a:gd name="T93" fmla="*/ 611 h 858"/>
                  <a:gd name="T94" fmla="*/ 881 w 929"/>
                  <a:gd name="T95" fmla="*/ 560 h 858"/>
                  <a:gd name="T96" fmla="*/ 901 w 929"/>
                  <a:gd name="T97" fmla="*/ 504 h 858"/>
                  <a:gd name="T98" fmla="*/ 919 w 929"/>
                  <a:gd name="T99" fmla="*/ 451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29" h="858">
                    <a:moveTo>
                      <a:pt x="0" y="427"/>
                    </a:moveTo>
                    <a:lnTo>
                      <a:pt x="8" y="400"/>
                    </a:lnTo>
                    <a:lnTo>
                      <a:pt x="18" y="371"/>
                    </a:lnTo>
                    <a:lnTo>
                      <a:pt x="27" y="338"/>
                    </a:lnTo>
                    <a:lnTo>
                      <a:pt x="42" y="320"/>
                    </a:lnTo>
                    <a:lnTo>
                      <a:pt x="47" y="296"/>
                    </a:lnTo>
                    <a:lnTo>
                      <a:pt x="55" y="267"/>
                    </a:lnTo>
                    <a:lnTo>
                      <a:pt x="61" y="240"/>
                    </a:lnTo>
                    <a:lnTo>
                      <a:pt x="74" y="221"/>
                    </a:lnTo>
                    <a:lnTo>
                      <a:pt x="84" y="197"/>
                    </a:lnTo>
                    <a:lnTo>
                      <a:pt x="93" y="174"/>
                    </a:lnTo>
                    <a:lnTo>
                      <a:pt x="98" y="154"/>
                    </a:lnTo>
                    <a:lnTo>
                      <a:pt x="112" y="136"/>
                    </a:lnTo>
                    <a:lnTo>
                      <a:pt x="122" y="117"/>
                    </a:lnTo>
                    <a:lnTo>
                      <a:pt x="131" y="98"/>
                    </a:lnTo>
                    <a:lnTo>
                      <a:pt x="141" y="84"/>
                    </a:lnTo>
                    <a:lnTo>
                      <a:pt x="150" y="70"/>
                    </a:lnTo>
                    <a:lnTo>
                      <a:pt x="160" y="51"/>
                    </a:lnTo>
                    <a:lnTo>
                      <a:pt x="164" y="37"/>
                    </a:lnTo>
                    <a:lnTo>
                      <a:pt x="174" y="32"/>
                    </a:lnTo>
                    <a:lnTo>
                      <a:pt x="188" y="18"/>
                    </a:lnTo>
                    <a:lnTo>
                      <a:pt x="197" y="8"/>
                    </a:lnTo>
                    <a:lnTo>
                      <a:pt x="202" y="8"/>
                    </a:lnTo>
                    <a:lnTo>
                      <a:pt x="211" y="3"/>
                    </a:lnTo>
                    <a:lnTo>
                      <a:pt x="225" y="0"/>
                    </a:lnTo>
                    <a:lnTo>
                      <a:pt x="230" y="0"/>
                    </a:lnTo>
                    <a:lnTo>
                      <a:pt x="240" y="0"/>
                    </a:lnTo>
                    <a:lnTo>
                      <a:pt x="248" y="3"/>
                    </a:lnTo>
                    <a:lnTo>
                      <a:pt x="264" y="8"/>
                    </a:lnTo>
                    <a:lnTo>
                      <a:pt x="273" y="8"/>
                    </a:lnTo>
                    <a:lnTo>
                      <a:pt x="277" y="18"/>
                    </a:lnTo>
                    <a:lnTo>
                      <a:pt x="287" y="32"/>
                    </a:lnTo>
                    <a:lnTo>
                      <a:pt x="291" y="37"/>
                    </a:lnTo>
                    <a:lnTo>
                      <a:pt x="305" y="51"/>
                    </a:lnTo>
                    <a:lnTo>
                      <a:pt x="315" y="70"/>
                    </a:lnTo>
                    <a:lnTo>
                      <a:pt x="325" y="84"/>
                    </a:lnTo>
                    <a:lnTo>
                      <a:pt x="334" y="98"/>
                    </a:lnTo>
                    <a:lnTo>
                      <a:pt x="344" y="117"/>
                    </a:lnTo>
                    <a:lnTo>
                      <a:pt x="353" y="136"/>
                    </a:lnTo>
                    <a:lnTo>
                      <a:pt x="362" y="154"/>
                    </a:lnTo>
                    <a:lnTo>
                      <a:pt x="376" y="174"/>
                    </a:lnTo>
                    <a:lnTo>
                      <a:pt x="381" y="197"/>
                    </a:lnTo>
                    <a:lnTo>
                      <a:pt x="391" y="221"/>
                    </a:lnTo>
                    <a:lnTo>
                      <a:pt x="395" y="240"/>
                    </a:lnTo>
                    <a:lnTo>
                      <a:pt x="410" y="267"/>
                    </a:lnTo>
                    <a:lnTo>
                      <a:pt x="418" y="296"/>
                    </a:lnTo>
                    <a:lnTo>
                      <a:pt x="428" y="320"/>
                    </a:lnTo>
                    <a:lnTo>
                      <a:pt x="434" y="338"/>
                    </a:lnTo>
                    <a:lnTo>
                      <a:pt x="447" y="371"/>
                    </a:lnTo>
                    <a:lnTo>
                      <a:pt x="457" y="400"/>
                    </a:lnTo>
                    <a:lnTo>
                      <a:pt x="461" y="427"/>
                    </a:lnTo>
                    <a:lnTo>
                      <a:pt x="471" y="451"/>
                    </a:lnTo>
                    <a:lnTo>
                      <a:pt x="485" y="480"/>
                    </a:lnTo>
                    <a:lnTo>
                      <a:pt x="494" y="504"/>
                    </a:lnTo>
                    <a:lnTo>
                      <a:pt x="504" y="531"/>
                    </a:lnTo>
                    <a:lnTo>
                      <a:pt x="508" y="560"/>
                    </a:lnTo>
                    <a:lnTo>
                      <a:pt x="522" y="584"/>
                    </a:lnTo>
                    <a:lnTo>
                      <a:pt x="527" y="611"/>
                    </a:lnTo>
                    <a:lnTo>
                      <a:pt x="537" y="630"/>
                    </a:lnTo>
                    <a:lnTo>
                      <a:pt x="547" y="659"/>
                    </a:lnTo>
                    <a:lnTo>
                      <a:pt x="560" y="678"/>
                    </a:lnTo>
                    <a:lnTo>
                      <a:pt x="565" y="697"/>
                    </a:lnTo>
                    <a:lnTo>
                      <a:pt x="575" y="716"/>
                    </a:lnTo>
                    <a:lnTo>
                      <a:pt x="584" y="734"/>
                    </a:lnTo>
                    <a:lnTo>
                      <a:pt x="598" y="758"/>
                    </a:lnTo>
                    <a:lnTo>
                      <a:pt x="608" y="768"/>
                    </a:lnTo>
                    <a:lnTo>
                      <a:pt x="612" y="781"/>
                    </a:lnTo>
                    <a:lnTo>
                      <a:pt x="621" y="796"/>
                    </a:lnTo>
                    <a:lnTo>
                      <a:pt x="631" y="810"/>
                    </a:lnTo>
                    <a:lnTo>
                      <a:pt x="640" y="824"/>
                    </a:lnTo>
                    <a:lnTo>
                      <a:pt x="650" y="830"/>
                    </a:lnTo>
                    <a:lnTo>
                      <a:pt x="659" y="843"/>
                    </a:lnTo>
                    <a:lnTo>
                      <a:pt x="669" y="843"/>
                    </a:lnTo>
                    <a:lnTo>
                      <a:pt x="678" y="848"/>
                    </a:lnTo>
                    <a:lnTo>
                      <a:pt x="688" y="857"/>
                    </a:lnTo>
                    <a:lnTo>
                      <a:pt x="692" y="857"/>
                    </a:lnTo>
                    <a:lnTo>
                      <a:pt x="707" y="857"/>
                    </a:lnTo>
                    <a:lnTo>
                      <a:pt x="715" y="848"/>
                    </a:lnTo>
                    <a:lnTo>
                      <a:pt x="725" y="843"/>
                    </a:lnTo>
                    <a:lnTo>
                      <a:pt x="735" y="843"/>
                    </a:lnTo>
                    <a:lnTo>
                      <a:pt x="744" y="830"/>
                    </a:lnTo>
                    <a:lnTo>
                      <a:pt x="754" y="824"/>
                    </a:lnTo>
                    <a:lnTo>
                      <a:pt x="758" y="810"/>
                    </a:lnTo>
                    <a:lnTo>
                      <a:pt x="768" y="796"/>
                    </a:lnTo>
                    <a:lnTo>
                      <a:pt x="781" y="781"/>
                    </a:lnTo>
                    <a:lnTo>
                      <a:pt x="791" y="768"/>
                    </a:lnTo>
                    <a:lnTo>
                      <a:pt x="796" y="758"/>
                    </a:lnTo>
                    <a:lnTo>
                      <a:pt x="805" y="734"/>
                    </a:lnTo>
                    <a:lnTo>
                      <a:pt x="820" y="716"/>
                    </a:lnTo>
                    <a:lnTo>
                      <a:pt x="829" y="697"/>
                    </a:lnTo>
                    <a:lnTo>
                      <a:pt x="838" y="678"/>
                    </a:lnTo>
                    <a:lnTo>
                      <a:pt x="843" y="659"/>
                    </a:lnTo>
                    <a:lnTo>
                      <a:pt x="858" y="630"/>
                    </a:lnTo>
                    <a:lnTo>
                      <a:pt x="861" y="611"/>
                    </a:lnTo>
                    <a:lnTo>
                      <a:pt x="871" y="584"/>
                    </a:lnTo>
                    <a:lnTo>
                      <a:pt x="881" y="560"/>
                    </a:lnTo>
                    <a:lnTo>
                      <a:pt x="895" y="531"/>
                    </a:lnTo>
                    <a:lnTo>
                      <a:pt x="901" y="504"/>
                    </a:lnTo>
                    <a:lnTo>
                      <a:pt x="909" y="480"/>
                    </a:lnTo>
                    <a:lnTo>
                      <a:pt x="919" y="451"/>
                    </a:lnTo>
                    <a:lnTo>
                      <a:pt x="928" y="42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95" name="Freeform 115">
                <a:extLst>
                  <a:ext uri="{FF2B5EF4-FFF2-40B4-BE49-F238E27FC236}">
                    <a16:creationId xmlns:a16="http://schemas.microsoft.com/office/drawing/2014/main" id="{013DD921-22E4-47F7-8877-E6EE47F80ED9}"/>
                  </a:ext>
                </a:extLst>
              </p:cNvPr>
              <p:cNvSpPr>
                <a:spLocks noChangeArrowheads="1"/>
              </p:cNvSpPr>
              <p:nvPr/>
            </p:nvSpPr>
            <p:spPr bwMode="auto">
              <a:xfrm>
                <a:off x="748" y="2894"/>
                <a:ext cx="406" cy="499"/>
              </a:xfrm>
              <a:custGeom>
                <a:avLst/>
                <a:gdLst>
                  <a:gd name="T0" fmla="*/ 1781 w 1792"/>
                  <a:gd name="T1" fmla="*/ 1000 h 2199"/>
                  <a:gd name="T2" fmla="*/ 1763 w 1792"/>
                  <a:gd name="T3" fmla="*/ 816 h 2199"/>
                  <a:gd name="T4" fmla="*/ 1701 w 1792"/>
                  <a:gd name="T5" fmla="*/ 627 h 2199"/>
                  <a:gd name="T6" fmla="*/ 1626 w 1792"/>
                  <a:gd name="T7" fmla="*/ 467 h 2199"/>
                  <a:gd name="T8" fmla="*/ 1527 w 1792"/>
                  <a:gd name="T9" fmla="*/ 322 h 2199"/>
                  <a:gd name="T10" fmla="*/ 1404 w 1792"/>
                  <a:gd name="T11" fmla="*/ 193 h 2199"/>
                  <a:gd name="T12" fmla="*/ 1272 w 1792"/>
                  <a:gd name="T13" fmla="*/ 104 h 2199"/>
                  <a:gd name="T14" fmla="*/ 1122 w 1792"/>
                  <a:gd name="T15" fmla="*/ 38 h 2199"/>
                  <a:gd name="T16" fmla="*/ 970 w 1792"/>
                  <a:gd name="T17" fmla="*/ 5 h 2199"/>
                  <a:gd name="T18" fmla="*/ 815 w 1792"/>
                  <a:gd name="T19" fmla="*/ 5 h 2199"/>
                  <a:gd name="T20" fmla="*/ 659 w 1792"/>
                  <a:gd name="T21" fmla="*/ 38 h 2199"/>
                  <a:gd name="T22" fmla="*/ 513 w 1792"/>
                  <a:gd name="T23" fmla="*/ 104 h 2199"/>
                  <a:gd name="T24" fmla="*/ 381 w 1792"/>
                  <a:gd name="T25" fmla="*/ 193 h 2199"/>
                  <a:gd name="T26" fmla="*/ 259 w 1792"/>
                  <a:gd name="T27" fmla="*/ 322 h 2199"/>
                  <a:gd name="T28" fmla="*/ 160 w 1792"/>
                  <a:gd name="T29" fmla="*/ 467 h 2199"/>
                  <a:gd name="T30" fmla="*/ 80 w 1792"/>
                  <a:gd name="T31" fmla="*/ 627 h 2199"/>
                  <a:gd name="T32" fmla="*/ 28 w 1792"/>
                  <a:gd name="T33" fmla="*/ 816 h 2199"/>
                  <a:gd name="T34" fmla="*/ 0 w 1792"/>
                  <a:gd name="T35" fmla="*/ 1000 h 2199"/>
                  <a:gd name="T36" fmla="*/ 0 w 1792"/>
                  <a:gd name="T37" fmla="*/ 1190 h 2199"/>
                  <a:gd name="T38" fmla="*/ 28 w 1792"/>
                  <a:gd name="T39" fmla="*/ 1378 h 2199"/>
                  <a:gd name="T40" fmla="*/ 80 w 1792"/>
                  <a:gd name="T41" fmla="*/ 1566 h 2199"/>
                  <a:gd name="T42" fmla="*/ 160 w 1792"/>
                  <a:gd name="T43" fmla="*/ 1727 h 2199"/>
                  <a:gd name="T44" fmla="*/ 259 w 1792"/>
                  <a:gd name="T45" fmla="*/ 1873 h 2199"/>
                  <a:gd name="T46" fmla="*/ 381 w 1792"/>
                  <a:gd name="T47" fmla="*/ 1991 h 2199"/>
                  <a:gd name="T48" fmla="*/ 513 w 1792"/>
                  <a:gd name="T49" fmla="*/ 2090 h 2199"/>
                  <a:gd name="T50" fmla="*/ 659 w 1792"/>
                  <a:gd name="T51" fmla="*/ 2155 h 2199"/>
                  <a:gd name="T52" fmla="*/ 815 w 1792"/>
                  <a:gd name="T53" fmla="*/ 2189 h 2199"/>
                  <a:gd name="T54" fmla="*/ 970 w 1792"/>
                  <a:gd name="T55" fmla="*/ 2189 h 2199"/>
                  <a:gd name="T56" fmla="*/ 1122 w 1792"/>
                  <a:gd name="T57" fmla="*/ 2155 h 2199"/>
                  <a:gd name="T58" fmla="*/ 1272 w 1792"/>
                  <a:gd name="T59" fmla="*/ 2090 h 2199"/>
                  <a:gd name="T60" fmla="*/ 1404 w 1792"/>
                  <a:gd name="T61" fmla="*/ 1991 h 2199"/>
                  <a:gd name="T62" fmla="*/ 1527 w 1792"/>
                  <a:gd name="T63" fmla="*/ 1873 h 2199"/>
                  <a:gd name="T64" fmla="*/ 1626 w 1792"/>
                  <a:gd name="T65" fmla="*/ 1727 h 2199"/>
                  <a:gd name="T66" fmla="*/ 1701 w 1792"/>
                  <a:gd name="T67" fmla="*/ 1566 h 2199"/>
                  <a:gd name="T68" fmla="*/ 1763 w 1792"/>
                  <a:gd name="T69" fmla="*/ 1378 h 2199"/>
                  <a:gd name="T70" fmla="*/ 1781 w 1792"/>
                  <a:gd name="T71" fmla="*/ 1190 h 2199"/>
                  <a:gd name="T72" fmla="*/ 1767 w 1792"/>
                  <a:gd name="T73" fmla="*/ 1099 h 2199"/>
                  <a:gd name="T74" fmla="*/ 1757 w 1792"/>
                  <a:gd name="T75" fmla="*/ 893 h 2199"/>
                  <a:gd name="T76" fmla="*/ 1714 w 1792"/>
                  <a:gd name="T77" fmla="*/ 707 h 2199"/>
                  <a:gd name="T78" fmla="*/ 1640 w 1792"/>
                  <a:gd name="T79" fmla="*/ 534 h 2199"/>
                  <a:gd name="T80" fmla="*/ 1541 w 1792"/>
                  <a:gd name="T81" fmla="*/ 373 h 2199"/>
                  <a:gd name="T82" fmla="*/ 1423 w 1792"/>
                  <a:gd name="T83" fmla="*/ 236 h 2199"/>
                  <a:gd name="T84" fmla="*/ 1282 w 1792"/>
                  <a:gd name="T85" fmla="*/ 128 h 2199"/>
                  <a:gd name="T86" fmla="*/ 1130 w 1792"/>
                  <a:gd name="T87" fmla="*/ 61 h 2199"/>
                  <a:gd name="T88" fmla="*/ 970 w 1792"/>
                  <a:gd name="T89" fmla="*/ 24 h 2199"/>
                  <a:gd name="T90" fmla="*/ 810 w 1792"/>
                  <a:gd name="T91" fmla="*/ 24 h 2199"/>
                  <a:gd name="T92" fmla="*/ 655 w 1792"/>
                  <a:gd name="T93" fmla="*/ 61 h 2199"/>
                  <a:gd name="T94" fmla="*/ 504 w 1792"/>
                  <a:gd name="T95" fmla="*/ 128 h 2199"/>
                  <a:gd name="T96" fmla="*/ 362 w 1792"/>
                  <a:gd name="T97" fmla="*/ 236 h 2199"/>
                  <a:gd name="T98" fmla="*/ 245 w 1792"/>
                  <a:gd name="T99" fmla="*/ 373 h 2199"/>
                  <a:gd name="T100" fmla="*/ 146 w 1792"/>
                  <a:gd name="T101" fmla="*/ 534 h 2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92" h="2199">
                    <a:moveTo>
                      <a:pt x="1791" y="1099"/>
                    </a:moveTo>
                    <a:lnTo>
                      <a:pt x="1781" y="1000"/>
                    </a:lnTo>
                    <a:lnTo>
                      <a:pt x="1777" y="907"/>
                    </a:lnTo>
                    <a:lnTo>
                      <a:pt x="1763" y="816"/>
                    </a:lnTo>
                    <a:lnTo>
                      <a:pt x="1734" y="723"/>
                    </a:lnTo>
                    <a:lnTo>
                      <a:pt x="1701" y="627"/>
                    </a:lnTo>
                    <a:lnTo>
                      <a:pt x="1668" y="544"/>
                    </a:lnTo>
                    <a:lnTo>
                      <a:pt x="1626" y="467"/>
                    </a:lnTo>
                    <a:lnTo>
                      <a:pt x="1579" y="392"/>
                    </a:lnTo>
                    <a:lnTo>
                      <a:pt x="1527" y="322"/>
                    </a:lnTo>
                    <a:lnTo>
                      <a:pt x="1471" y="255"/>
                    </a:lnTo>
                    <a:lnTo>
                      <a:pt x="1404" y="193"/>
                    </a:lnTo>
                    <a:lnTo>
                      <a:pt x="1343" y="141"/>
                    </a:lnTo>
                    <a:lnTo>
                      <a:pt x="1272" y="104"/>
                    </a:lnTo>
                    <a:lnTo>
                      <a:pt x="1202" y="61"/>
                    </a:lnTo>
                    <a:lnTo>
                      <a:pt x="1122" y="38"/>
                    </a:lnTo>
                    <a:lnTo>
                      <a:pt x="1050" y="9"/>
                    </a:lnTo>
                    <a:lnTo>
                      <a:pt x="970" y="5"/>
                    </a:lnTo>
                    <a:lnTo>
                      <a:pt x="890" y="0"/>
                    </a:lnTo>
                    <a:lnTo>
                      <a:pt x="815" y="5"/>
                    </a:lnTo>
                    <a:lnTo>
                      <a:pt x="740" y="9"/>
                    </a:lnTo>
                    <a:lnTo>
                      <a:pt x="659" y="38"/>
                    </a:lnTo>
                    <a:lnTo>
                      <a:pt x="589" y="61"/>
                    </a:lnTo>
                    <a:lnTo>
                      <a:pt x="513" y="104"/>
                    </a:lnTo>
                    <a:lnTo>
                      <a:pt x="442" y="141"/>
                    </a:lnTo>
                    <a:lnTo>
                      <a:pt x="381" y="193"/>
                    </a:lnTo>
                    <a:lnTo>
                      <a:pt x="315" y="255"/>
                    </a:lnTo>
                    <a:lnTo>
                      <a:pt x="259" y="322"/>
                    </a:lnTo>
                    <a:lnTo>
                      <a:pt x="208" y="392"/>
                    </a:lnTo>
                    <a:lnTo>
                      <a:pt x="160" y="467"/>
                    </a:lnTo>
                    <a:lnTo>
                      <a:pt x="118" y="544"/>
                    </a:lnTo>
                    <a:lnTo>
                      <a:pt x="80" y="627"/>
                    </a:lnTo>
                    <a:lnTo>
                      <a:pt x="51" y="723"/>
                    </a:lnTo>
                    <a:lnTo>
                      <a:pt x="28" y="816"/>
                    </a:lnTo>
                    <a:lnTo>
                      <a:pt x="14" y="907"/>
                    </a:lnTo>
                    <a:lnTo>
                      <a:pt x="0" y="1000"/>
                    </a:lnTo>
                    <a:lnTo>
                      <a:pt x="0" y="1099"/>
                    </a:lnTo>
                    <a:lnTo>
                      <a:pt x="0" y="1190"/>
                    </a:lnTo>
                    <a:lnTo>
                      <a:pt x="14" y="1288"/>
                    </a:lnTo>
                    <a:lnTo>
                      <a:pt x="28" y="1378"/>
                    </a:lnTo>
                    <a:lnTo>
                      <a:pt x="51" y="1472"/>
                    </a:lnTo>
                    <a:lnTo>
                      <a:pt x="80" y="1566"/>
                    </a:lnTo>
                    <a:lnTo>
                      <a:pt x="118" y="1642"/>
                    </a:lnTo>
                    <a:lnTo>
                      <a:pt x="160" y="1727"/>
                    </a:lnTo>
                    <a:lnTo>
                      <a:pt x="208" y="1802"/>
                    </a:lnTo>
                    <a:lnTo>
                      <a:pt x="259" y="1873"/>
                    </a:lnTo>
                    <a:lnTo>
                      <a:pt x="315" y="1938"/>
                    </a:lnTo>
                    <a:lnTo>
                      <a:pt x="381" y="1991"/>
                    </a:lnTo>
                    <a:lnTo>
                      <a:pt x="442" y="2042"/>
                    </a:lnTo>
                    <a:lnTo>
                      <a:pt x="513" y="2090"/>
                    </a:lnTo>
                    <a:lnTo>
                      <a:pt x="589" y="2131"/>
                    </a:lnTo>
                    <a:lnTo>
                      <a:pt x="659" y="2155"/>
                    </a:lnTo>
                    <a:lnTo>
                      <a:pt x="740" y="2184"/>
                    </a:lnTo>
                    <a:lnTo>
                      <a:pt x="815" y="2189"/>
                    </a:lnTo>
                    <a:lnTo>
                      <a:pt x="890" y="2198"/>
                    </a:lnTo>
                    <a:lnTo>
                      <a:pt x="970" y="2189"/>
                    </a:lnTo>
                    <a:lnTo>
                      <a:pt x="1050" y="2184"/>
                    </a:lnTo>
                    <a:lnTo>
                      <a:pt x="1122" y="2155"/>
                    </a:lnTo>
                    <a:lnTo>
                      <a:pt x="1202" y="2131"/>
                    </a:lnTo>
                    <a:lnTo>
                      <a:pt x="1272" y="2090"/>
                    </a:lnTo>
                    <a:lnTo>
                      <a:pt x="1343" y="2042"/>
                    </a:lnTo>
                    <a:lnTo>
                      <a:pt x="1404" y="1991"/>
                    </a:lnTo>
                    <a:lnTo>
                      <a:pt x="1471" y="1938"/>
                    </a:lnTo>
                    <a:lnTo>
                      <a:pt x="1527" y="1873"/>
                    </a:lnTo>
                    <a:lnTo>
                      <a:pt x="1579" y="1802"/>
                    </a:lnTo>
                    <a:lnTo>
                      <a:pt x="1626" y="1727"/>
                    </a:lnTo>
                    <a:lnTo>
                      <a:pt x="1668" y="1642"/>
                    </a:lnTo>
                    <a:lnTo>
                      <a:pt x="1701" y="1566"/>
                    </a:lnTo>
                    <a:lnTo>
                      <a:pt x="1734" y="1472"/>
                    </a:lnTo>
                    <a:lnTo>
                      <a:pt x="1763" y="1378"/>
                    </a:lnTo>
                    <a:lnTo>
                      <a:pt x="1777" y="1288"/>
                    </a:lnTo>
                    <a:lnTo>
                      <a:pt x="1781" y="1190"/>
                    </a:lnTo>
                    <a:lnTo>
                      <a:pt x="1791" y="1099"/>
                    </a:lnTo>
                    <a:lnTo>
                      <a:pt x="1767" y="1099"/>
                    </a:lnTo>
                    <a:lnTo>
                      <a:pt x="1767" y="1000"/>
                    </a:lnTo>
                    <a:lnTo>
                      <a:pt x="1757" y="893"/>
                    </a:lnTo>
                    <a:lnTo>
                      <a:pt x="1734" y="803"/>
                    </a:lnTo>
                    <a:lnTo>
                      <a:pt x="1714" y="707"/>
                    </a:lnTo>
                    <a:lnTo>
                      <a:pt x="1683" y="619"/>
                    </a:lnTo>
                    <a:lnTo>
                      <a:pt x="1640" y="534"/>
                    </a:lnTo>
                    <a:lnTo>
                      <a:pt x="1593" y="444"/>
                    </a:lnTo>
                    <a:lnTo>
                      <a:pt x="1541" y="373"/>
                    </a:lnTo>
                    <a:lnTo>
                      <a:pt x="1480" y="303"/>
                    </a:lnTo>
                    <a:lnTo>
                      <a:pt x="1423" y="236"/>
                    </a:lnTo>
                    <a:lnTo>
                      <a:pt x="1352" y="184"/>
                    </a:lnTo>
                    <a:lnTo>
                      <a:pt x="1282" y="128"/>
                    </a:lnTo>
                    <a:lnTo>
                      <a:pt x="1207" y="90"/>
                    </a:lnTo>
                    <a:lnTo>
                      <a:pt x="1130" y="61"/>
                    </a:lnTo>
                    <a:lnTo>
                      <a:pt x="1050" y="38"/>
                    </a:lnTo>
                    <a:lnTo>
                      <a:pt x="970" y="24"/>
                    </a:lnTo>
                    <a:lnTo>
                      <a:pt x="890" y="24"/>
                    </a:lnTo>
                    <a:lnTo>
                      <a:pt x="810" y="24"/>
                    </a:lnTo>
                    <a:lnTo>
                      <a:pt x="735" y="38"/>
                    </a:lnTo>
                    <a:lnTo>
                      <a:pt x="655" y="61"/>
                    </a:lnTo>
                    <a:lnTo>
                      <a:pt x="575" y="90"/>
                    </a:lnTo>
                    <a:lnTo>
                      <a:pt x="504" y="128"/>
                    </a:lnTo>
                    <a:lnTo>
                      <a:pt x="429" y="184"/>
                    </a:lnTo>
                    <a:lnTo>
                      <a:pt x="362" y="236"/>
                    </a:lnTo>
                    <a:lnTo>
                      <a:pt x="296" y="303"/>
                    </a:lnTo>
                    <a:lnTo>
                      <a:pt x="245" y="373"/>
                    </a:lnTo>
                    <a:lnTo>
                      <a:pt x="192" y="444"/>
                    </a:lnTo>
                    <a:lnTo>
                      <a:pt x="146" y="534"/>
                    </a:lnTo>
                    <a:lnTo>
                      <a:pt x="109" y="61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96" name="Freeform 116">
                <a:extLst>
                  <a:ext uri="{FF2B5EF4-FFF2-40B4-BE49-F238E27FC236}">
                    <a16:creationId xmlns:a16="http://schemas.microsoft.com/office/drawing/2014/main" id="{6CAB6C6B-5B57-4161-A58D-E42135285028}"/>
                  </a:ext>
                </a:extLst>
              </p:cNvPr>
              <p:cNvSpPr>
                <a:spLocks noChangeArrowheads="1"/>
              </p:cNvSpPr>
              <p:nvPr/>
            </p:nvSpPr>
            <p:spPr bwMode="auto">
              <a:xfrm>
                <a:off x="752" y="2905"/>
                <a:ext cx="397" cy="481"/>
              </a:xfrm>
              <a:custGeom>
                <a:avLst/>
                <a:gdLst>
                  <a:gd name="T0" fmla="*/ 56 w 1750"/>
                  <a:gd name="T1" fmla="*/ 659 h 2122"/>
                  <a:gd name="T2" fmla="*/ 14 w 1750"/>
                  <a:gd name="T3" fmla="*/ 843 h 2122"/>
                  <a:gd name="T4" fmla="*/ 0 w 1750"/>
                  <a:gd name="T5" fmla="*/ 1046 h 2122"/>
                  <a:gd name="T6" fmla="*/ 14 w 1750"/>
                  <a:gd name="T7" fmla="*/ 1244 h 2122"/>
                  <a:gd name="T8" fmla="*/ 56 w 1750"/>
                  <a:gd name="T9" fmla="*/ 1437 h 2122"/>
                  <a:gd name="T10" fmla="*/ 131 w 1750"/>
                  <a:gd name="T11" fmla="*/ 1613 h 2122"/>
                  <a:gd name="T12" fmla="*/ 226 w 1750"/>
                  <a:gd name="T13" fmla="*/ 1773 h 2122"/>
                  <a:gd name="T14" fmla="*/ 344 w 1750"/>
                  <a:gd name="T15" fmla="*/ 1904 h 2122"/>
                  <a:gd name="T16" fmla="*/ 485 w 1750"/>
                  <a:gd name="T17" fmla="*/ 2008 h 2122"/>
                  <a:gd name="T18" fmla="*/ 636 w 1750"/>
                  <a:gd name="T19" fmla="*/ 2079 h 2122"/>
                  <a:gd name="T20" fmla="*/ 792 w 1750"/>
                  <a:gd name="T21" fmla="*/ 2121 h 2122"/>
                  <a:gd name="T22" fmla="*/ 952 w 1750"/>
                  <a:gd name="T23" fmla="*/ 2121 h 2122"/>
                  <a:gd name="T24" fmla="*/ 1112 w 1750"/>
                  <a:gd name="T25" fmla="*/ 2079 h 2122"/>
                  <a:gd name="T26" fmla="*/ 1263 w 1750"/>
                  <a:gd name="T27" fmla="*/ 2008 h 2122"/>
                  <a:gd name="T28" fmla="*/ 1405 w 1750"/>
                  <a:gd name="T29" fmla="*/ 1904 h 2122"/>
                  <a:gd name="T30" fmla="*/ 1523 w 1750"/>
                  <a:gd name="T31" fmla="*/ 1773 h 2122"/>
                  <a:gd name="T32" fmla="*/ 1616 w 1750"/>
                  <a:gd name="T33" fmla="*/ 1613 h 2122"/>
                  <a:gd name="T34" fmla="*/ 1693 w 1750"/>
                  <a:gd name="T35" fmla="*/ 1437 h 2122"/>
                  <a:gd name="T36" fmla="*/ 1736 w 1750"/>
                  <a:gd name="T37" fmla="*/ 1244 h 2122"/>
                  <a:gd name="T38" fmla="*/ 1749 w 1750"/>
                  <a:gd name="T39" fmla="*/ 1046 h 2122"/>
                  <a:gd name="T40" fmla="*/ 1726 w 1750"/>
                  <a:gd name="T41" fmla="*/ 952 h 2122"/>
                  <a:gd name="T42" fmla="*/ 1698 w 1750"/>
                  <a:gd name="T43" fmla="*/ 759 h 2122"/>
                  <a:gd name="T44" fmla="*/ 1645 w 1750"/>
                  <a:gd name="T45" fmla="*/ 579 h 2122"/>
                  <a:gd name="T46" fmla="*/ 1561 w 1750"/>
                  <a:gd name="T47" fmla="*/ 419 h 2122"/>
                  <a:gd name="T48" fmla="*/ 1453 w 1750"/>
                  <a:gd name="T49" fmla="*/ 269 h 2122"/>
                  <a:gd name="T50" fmla="*/ 1330 w 1750"/>
                  <a:gd name="T51" fmla="*/ 154 h 2122"/>
                  <a:gd name="T52" fmla="*/ 1183 w 1750"/>
                  <a:gd name="T53" fmla="*/ 61 h 2122"/>
                  <a:gd name="T54" fmla="*/ 1032 w 1750"/>
                  <a:gd name="T55" fmla="*/ 18 h 2122"/>
                  <a:gd name="T56" fmla="*/ 872 w 1750"/>
                  <a:gd name="T57" fmla="*/ 0 h 2122"/>
                  <a:gd name="T58" fmla="*/ 716 w 1750"/>
                  <a:gd name="T59" fmla="*/ 18 h 2122"/>
                  <a:gd name="T60" fmla="*/ 565 w 1750"/>
                  <a:gd name="T61" fmla="*/ 61 h 2122"/>
                  <a:gd name="T62" fmla="*/ 419 w 1750"/>
                  <a:gd name="T63" fmla="*/ 154 h 2122"/>
                  <a:gd name="T64" fmla="*/ 297 w 1750"/>
                  <a:gd name="T65" fmla="*/ 269 h 2122"/>
                  <a:gd name="T66" fmla="*/ 189 w 1750"/>
                  <a:gd name="T67" fmla="*/ 419 h 2122"/>
                  <a:gd name="T68" fmla="*/ 109 w 1750"/>
                  <a:gd name="T69" fmla="*/ 579 h 2122"/>
                  <a:gd name="T70" fmla="*/ 51 w 1750"/>
                  <a:gd name="T71" fmla="*/ 759 h 2122"/>
                  <a:gd name="T72" fmla="*/ 24 w 1750"/>
                  <a:gd name="T73" fmla="*/ 952 h 2122"/>
                  <a:gd name="T74" fmla="*/ 24 w 1750"/>
                  <a:gd name="T75" fmla="*/ 1146 h 2122"/>
                  <a:gd name="T76" fmla="*/ 51 w 1750"/>
                  <a:gd name="T77" fmla="*/ 1339 h 2122"/>
                  <a:gd name="T78" fmla="*/ 109 w 1750"/>
                  <a:gd name="T79" fmla="*/ 1514 h 2122"/>
                  <a:gd name="T80" fmla="*/ 189 w 1750"/>
                  <a:gd name="T81" fmla="*/ 1677 h 2122"/>
                  <a:gd name="T82" fmla="*/ 297 w 1750"/>
                  <a:gd name="T83" fmla="*/ 1829 h 2122"/>
                  <a:gd name="T84" fmla="*/ 419 w 1750"/>
                  <a:gd name="T85" fmla="*/ 1941 h 2122"/>
                  <a:gd name="T86" fmla="*/ 565 w 1750"/>
                  <a:gd name="T87" fmla="*/ 2027 h 2122"/>
                  <a:gd name="T88" fmla="*/ 716 w 1750"/>
                  <a:gd name="T89" fmla="*/ 2079 h 2122"/>
                  <a:gd name="T90" fmla="*/ 872 w 1750"/>
                  <a:gd name="T91" fmla="*/ 2098 h 2122"/>
                  <a:gd name="T92" fmla="*/ 1032 w 1750"/>
                  <a:gd name="T93" fmla="*/ 2079 h 2122"/>
                  <a:gd name="T94" fmla="*/ 1183 w 1750"/>
                  <a:gd name="T95" fmla="*/ 2027 h 2122"/>
                  <a:gd name="T96" fmla="*/ 1330 w 1750"/>
                  <a:gd name="T97" fmla="*/ 1941 h 2122"/>
                  <a:gd name="T98" fmla="*/ 1453 w 1750"/>
                  <a:gd name="T99" fmla="*/ 1829 h 2122"/>
                  <a:gd name="T100" fmla="*/ 1561 w 1750"/>
                  <a:gd name="T101" fmla="*/ 1677 h 2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50" h="2122">
                    <a:moveTo>
                      <a:pt x="94" y="570"/>
                    </a:moveTo>
                    <a:lnTo>
                      <a:pt x="56" y="659"/>
                    </a:lnTo>
                    <a:lnTo>
                      <a:pt x="29" y="754"/>
                    </a:lnTo>
                    <a:lnTo>
                      <a:pt x="14" y="843"/>
                    </a:lnTo>
                    <a:lnTo>
                      <a:pt x="5" y="952"/>
                    </a:lnTo>
                    <a:lnTo>
                      <a:pt x="0" y="1046"/>
                    </a:lnTo>
                    <a:lnTo>
                      <a:pt x="5" y="1146"/>
                    </a:lnTo>
                    <a:lnTo>
                      <a:pt x="14" y="1244"/>
                    </a:lnTo>
                    <a:lnTo>
                      <a:pt x="29" y="1344"/>
                    </a:lnTo>
                    <a:lnTo>
                      <a:pt x="56" y="1437"/>
                    </a:lnTo>
                    <a:lnTo>
                      <a:pt x="94" y="1527"/>
                    </a:lnTo>
                    <a:lnTo>
                      <a:pt x="131" y="1613"/>
                    </a:lnTo>
                    <a:lnTo>
                      <a:pt x="174" y="1693"/>
                    </a:lnTo>
                    <a:lnTo>
                      <a:pt x="226" y="1773"/>
                    </a:lnTo>
                    <a:lnTo>
                      <a:pt x="282" y="1843"/>
                    </a:lnTo>
                    <a:lnTo>
                      <a:pt x="344" y="1904"/>
                    </a:lnTo>
                    <a:lnTo>
                      <a:pt x="411" y="1960"/>
                    </a:lnTo>
                    <a:lnTo>
                      <a:pt x="485" y="2008"/>
                    </a:lnTo>
                    <a:lnTo>
                      <a:pt x="556" y="2045"/>
                    </a:lnTo>
                    <a:lnTo>
                      <a:pt x="636" y="2079"/>
                    </a:lnTo>
                    <a:lnTo>
                      <a:pt x="716" y="2107"/>
                    </a:lnTo>
                    <a:lnTo>
                      <a:pt x="792" y="2121"/>
                    </a:lnTo>
                    <a:lnTo>
                      <a:pt x="872" y="2121"/>
                    </a:lnTo>
                    <a:lnTo>
                      <a:pt x="952" y="2121"/>
                    </a:lnTo>
                    <a:lnTo>
                      <a:pt x="1032" y="2107"/>
                    </a:lnTo>
                    <a:lnTo>
                      <a:pt x="1112" y="2079"/>
                    </a:lnTo>
                    <a:lnTo>
                      <a:pt x="1189" y="2045"/>
                    </a:lnTo>
                    <a:lnTo>
                      <a:pt x="1263" y="2008"/>
                    </a:lnTo>
                    <a:lnTo>
                      <a:pt x="1334" y="1960"/>
                    </a:lnTo>
                    <a:lnTo>
                      <a:pt x="1405" y="1904"/>
                    </a:lnTo>
                    <a:lnTo>
                      <a:pt x="1462" y="1843"/>
                    </a:lnTo>
                    <a:lnTo>
                      <a:pt x="1523" y="1773"/>
                    </a:lnTo>
                    <a:lnTo>
                      <a:pt x="1575" y="1693"/>
                    </a:lnTo>
                    <a:lnTo>
                      <a:pt x="1616" y="1613"/>
                    </a:lnTo>
                    <a:lnTo>
                      <a:pt x="1659" y="1527"/>
                    </a:lnTo>
                    <a:lnTo>
                      <a:pt x="1693" y="1437"/>
                    </a:lnTo>
                    <a:lnTo>
                      <a:pt x="1716" y="1344"/>
                    </a:lnTo>
                    <a:lnTo>
                      <a:pt x="1736" y="1244"/>
                    </a:lnTo>
                    <a:lnTo>
                      <a:pt x="1749" y="1146"/>
                    </a:lnTo>
                    <a:lnTo>
                      <a:pt x="1749" y="1046"/>
                    </a:lnTo>
                    <a:lnTo>
                      <a:pt x="1730" y="1046"/>
                    </a:lnTo>
                    <a:lnTo>
                      <a:pt x="1726" y="952"/>
                    </a:lnTo>
                    <a:lnTo>
                      <a:pt x="1716" y="853"/>
                    </a:lnTo>
                    <a:lnTo>
                      <a:pt x="1698" y="759"/>
                    </a:lnTo>
                    <a:lnTo>
                      <a:pt x="1674" y="669"/>
                    </a:lnTo>
                    <a:lnTo>
                      <a:pt x="1645" y="579"/>
                    </a:lnTo>
                    <a:lnTo>
                      <a:pt x="1608" y="496"/>
                    </a:lnTo>
                    <a:lnTo>
                      <a:pt x="1561" y="419"/>
                    </a:lnTo>
                    <a:lnTo>
                      <a:pt x="1509" y="339"/>
                    </a:lnTo>
                    <a:lnTo>
                      <a:pt x="1453" y="269"/>
                    </a:lnTo>
                    <a:lnTo>
                      <a:pt x="1392" y="207"/>
                    </a:lnTo>
                    <a:lnTo>
                      <a:pt x="1330" y="154"/>
                    </a:lnTo>
                    <a:lnTo>
                      <a:pt x="1259" y="108"/>
                    </a:lnTo>
                    <a:lnTo>
                      <a:pt x="1183" y="61"/>
                    </a:lnTo>
                    <a:lnTo>
                      <a:pt x="1112" y="37"/>
                    </a:lnTo>
                    <a:lnTo>
                      <a:pt x="1032" y="18"/>
                    </a:lnTo>
                    <a:lnTo>
                      <a:pt x="952" y="0"/>
                    </a:lnTo>
                    <a:lnTo>
                      <a:pt x="872" y="0"/>
                    </a:lnTo>
                    <a:lnTo>
                      <a:pt x="797" y="0"/>
                    </a:lnTo>
                    <a:lnTo>
                      <a:pt x="716" y="18"/>
                    </a:lnTo>
                    <a:lnTo>
                      <a:pt x="641" y="37"/>
                    </a:lnTo>
                    <a:lnTo>
                      <a:pt x="565" y="61"/>
                    </a:lnTo>
                    <a:lnTo>
                      <a:pt x="491" y="108"/>
                    </a:lnTo>
                    <a:lnTo>
                      <a:pt x="419" y="154"/>
                    </a:lnTo>
                    <a:lnTo>
                      <a:pt x="358" y="207"/>
                    </a:lnTo>
                    <a:lnTo>
                      <a:pt x="297" y="269"/>
                    </a:lnTo>
                    <a:lnTo>
                      <a:pt x="245" y="339"/>
                    </a:lnTo>
                    <a:lnTo>
                      <a:pt x="189" y="419"/>
                    </a:lnTo>
                    <a:lnTo>
                      <a:pt x="146" y="496"/>
                    </a:lnTo>
                    <a:lnTo>
                      <a:pt x="109" y="579"/>
                    </a:lnTo>
                    <a:lnTo>
                      <a:pt x="80" y="669"/>
                    </a:lnTo>
                    <a:lnTo>
                      <a:pt x="51" y="759"/>
                    </a:lnTo>
                    <a:lnTo>
                      <a:pt x="29" y="853"/>
                    </a:lnTo>
                    <a:lnTo>
                      <a:pt x="24" y="952"/>
                    </a:lnTo>
                    <a:lnTo>
                      <a:pt x="19" y="1046"/>
                    </a:lnTo>
                    <a:lnTo>
                      <a:pt x="24" y="1146"/>
                    </a:lnTo>
                    <a:lnTo>
                      <a:pt x="29" y="1240"/>
                    </a:lnTo>
                    <a:lnTo>
                      <a:pt x="51" y="1339"/>
                    </a:lnTo>
                    <a:lnTo>
                      <a:pt x="80" y="1424"/>
                    </a:lnTo>
                    <a:lnTo>
                      <a:pt x="109" y="1514"/>
                    </a:lnTo>
                    <a:lnTo>
                      <a:pt x="146" y="1597"/>
                    </a:lnTo>
                    <a:lnTo>
                      <a:pt x="189" y="1677"/>
                    </a:lnTo>
                    <a:lnTo>
                      <a:pt x="245" y="1757"/>
                    </a:lnTo>
                    <a:lnTo>
                      <a:pt x="297" y="1829"/>
                    </a:lnTo>
                    <a:lnTo>
                      <a:pt x="358" y="1890"/>
                    </a:lnTo>
                    <a:lnTo>
                      <a:pt x="419" y="1941"/>
                    </a:lnTo>
                    <a:lnTo>
                      <a:pt x="491" y="1990"/>
                    </a:lnTo>
                    <a:lnTo>
                      <a:pt x="565" y="2027"/>
                    </a:lnTo>
                    <a:lnTo>
                      <a:pt x="641" y="2060"/>
                    </a:lnTo>
                    <a:lnTo>
                      <a:pt x="716" y="2079"/>
                    </a:lnTo>
                    <a:lnTo>
                      <a:pt x="797" y="2093"/>
                    </a:lnTo>
                    <a:lnTo>
                      <a:pt x="872" y="2098"/>
                    </a:lnTo>
                    <a:lnTo>
                      <a:pt x="952" y="2093"/>
                    </a:lnTo>
                    <a:lnTo>
                      <a:pt x="1032" y="2079"/>
                    </a:lnTo>
                    <a:lnTo>
                      <a:pt x="1112" y="2060"/>
                    </a:lnTo>
                    <a:lnTo>
                      <a:pt x="1183" y="2027"/>
                    </a:lnTo>
                    <a:lnTo>
                      <a:pt x="1259" y="1990"/>
                    </a:lnTo>
                    <a:lnTo>
                      <a:pt x="1330" y="1941"/>
                    </a:lnTo>
                    <a:lnTo>
                      <a:pt x="1392" y="1890"/>
                    </a:lnTo>
                    <a:lnTo>
                      <a:pt x="1453" y="1829"/>
                    </a:lnTo>
                    <a:lnTo>
                      <a:pt x="1509" y="1757"/>
                    </a:lnTo>
                    <a:lnTo>
                      <a:pt x="1561" y="1677"/>
                    </a:lnTo>
                    <a:lnTo>
                      <a:pt x="1608" y="159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97" name="Freeform 117">
                <a:extLst>
                  <a:ext uri="{FF2B5EF4-FFF2-40B4-BE49-F238E27FC236}">
                    <a16:creationId xmlns:a16="http://schemas.microsoft.com/office/drawing/2014/main" id="{3494016E-1B6C-4144-8706-4E82129963C1}"/>
                  </a:ext>
                </a:extLst>
              </p:cNvPr>
              <p:cNvSpPr>
                <a:spLocks noChangeArrowheads="1"/>
              </p:cNvSpPr>
              <p:nvPr/>
            </p:nvSpPr>
            <p:spPr bwMode="auto">
              <a:xfrm>
                <a:off x="761" y="2909"/>
                <a:ext cx="385" cy="468"/>
              </a:xfrm>
              <a:custGeom>
                <a:avLst/>
                <a:gdLst>
                  <a:gd name="T0" fmla="*/ 1606 w 1698"/>
                  <a:gd name="T1" fmla="*/ 1499 h 2065"/>
                  <a:gd name="T2" fmla="*/ 1663 w 1698"/>
                  <a:gd name="T3" fmla="*/ 1320 h 2065"/>
                  <a:gd name="T4" fmla="*/ 1687 w 1698"/>
                  <a:gd name="T5" fmla="*/ 1127 h 2065"/>
                  <a:gd name="T6" fmla="*/ 1677 w 1698"/>
                  <a:gd name="T7" fmla="*/ 1032 h 2065"/>
                  <a:gd name="T8" fmla="*/ 1663 w 1698"/>
                  <a:gd name="T9" fmla="*/ 840 h 2065"/>
                  <a:gd name="T10" fmla="*/ 1620 w 1698"/>
                  <a:gd name="T11" fmla="*/ 656 h 2065"/>
                  <a:gd name="T12" fmla="*/ 1555 w 1698"/>
                  <a:gd name="T13" fmla="*/ 486 h 2065"/>
                  <a:gd name="T14" fmla="*/ 1456 w 1698"/>
                  <a:gd name="T15" fmla="*/ 339 h 2065"/>
                  <a:gd name="T16" fmla="*/ 1343 w 1698"/>
                  <a:gd name="T17" fmla="*/ 208 h 2065"/>
                  <a:gd name="T18" fmla="*/ 1212 w 1698"/>
                  <a:gd name="T19" fmla="*/ 108 h 2065"/>
                  <a:gd name="T20" fmla="*/ 1065 w 1698"/>
                  <a:gd name="T21" fmla="*/ 37 h 2065"/>
                  <a:gd name="T22" fmla="*/ 914 w 1698"/>
                  <a:gd name="T23" fmla="*/ 4 h 2065"/>
                  <a:gd name="T24" fmla="*/ 758 w 1698"/>
                  <a:gd name="T25" fmla="*/ 4 h 2065"/>
                  <a:gd name="T26" fmla="*/ 602 w 1698"/>
                  <a:gd name="T27" fmla="*/ 37 h 2065"/>
                  <a:gd name="T28" fmla="*/ 465 w 1698"/>
                  <a:gd name="T29" fmla="*/ 108 h 2065"/>
                  <a:gd name="T30" fmla="*/ 329 w 1698"/>
                  <a:gd name="T31" fmla="*/ 208 h 2065"/>
                  <a:gd name="T32" fmla="*/ 215 w 1698"/>
                  <a:gd name="T33" fmla="*/ 339 h 2065"/>
                  <a:gd name="T34" fmla="*/ 127 w 1698"/>
                  <a:gd name="T35" fmla="*/ 486 h 2065"/>
                  <a:gd name="T36" fmla="*/ 55 w 1698"/>
                  <a:gd name="T37" fmla="*/ 656 h 2065"/>
                  <a:gd name="T38" fmla="*/ 14 w 1698"/>
                  <a:gd name="T39" fmla="*/ 840 h 2065"/>
                  <a:gd name="T40" fmla="*/ 0 w 1698"/>
                  <a:gd name="T41" fmla="*/ 1032 h 2065"/>
                  <a:gd name="T42" fmla="*/ 14 w 1698"/>
                  <a:gd name="T43" fmla="*/ 1221 h 2065"/>
                  <a:gd name="T44" fmla="*/ 55 w 1698"/>
                  <a:gd name="T45" fmla="*/ 1400 h 2065"/>
                  <a:gd name="T46" fmla="*/ 127 w 1698"/>
                  <a:gd name="T47" fmla="*/ 1575 h 2065"/>
                  <a:gd name="T48" fmla="*/ 215 w 1698"/>
                  <a:gd name="T49" fmla="*/ 1720 h 2065"/>
                  <a:gd name="T50" fmla="*/ 329 w 1698"/>
                  <a:gd name="T51" fmla="*/ 1843 h 2065"/>
                  <a:gd name="T52" fmla="*/ 465 w 1698"/>
                  <a:gd name="T53" fmla="*/ 1951 h 2065"/>
                  <a:gd name="T54" fmla="*/ 602 w 1698"/>
                  <a:gd name="T55" fmla="*/ 2022 h 2065"/>
                  <a:gd name="T56" fmla="*/ 758 w 1698"/>
                  <a:gd name="T57" fmla="*/ 2055 h 2065"/>
                  <a:gd name="T58" fmla="*/ 914 w 1698"/>
                  <a:gd name="T59" fmla="*/ 2055 h 2065"/>
                  <a:gd name="T60" fmla="*/ 1065 w 1698"/>
                  <a:gd name="T61" fmla="*/ 2022 h 2065"/>
                  <a:gd name="T62" fmla="*/ 1212 w 1698"/>
                  <a:gd name="T63" fmla="*/ 1951 h 2065"/>
                  <a:gd name="T64" fmla="*/ 1343 w 1698"/>
                  <a:gd name="T65" fmla="*/ 1843 h 2065"/>
                  <a:gd name="T66" fmla="*/ 1456 w 1698"/>
                  <a:gd name="T67" fmla="*/ 1720 h 2065"/>
                  <a:gd name="T68" fmla="*/ 1555 w 1698"/>
                  <a:gd name="T69" fmla="*/ 1575 h 2065"/>
                  <a:gd name="T70" fmla="*/ 1620 w 1698"/>
                  <a:gd name="T71" fmla="*/ 1400 h 2065"/>
                  <a:gd name="T72" fmla="*/ 1663 w 1698"/>
                  <a:gd name="T73" fmla="*/ 1221 h 2065"/>
                  <a:gd name="T74" fmla="*/ 1677 w 1698"/>
                  <a:gd name="T75" fmla="*/ 1032 h 2065"/>
                  <a:gd name="T76" fmla="*/ 1659 w 1698"/>
                  <a:gd name="T77" fmla="*/ 939 h 2065"/>
                  <a:gd name="T78" fmla="*/ 1630 w 1698"/>
                  <a:gd name="T79" fmla="*/ 754 h 2065"/>
                  <a:gd name="T80" fmla="*/ 1574 w 1698"/>
                  <a:gd name="T81" fmla="*/ 585 h 2065"/>
                  <a:gd name="T82" fmla="*/ 1494 w 1698"/>
                  <a:gd name="T83" fmla="*/ 425 h 2065"/>
                  <a:gd name="T84" fmla="*/ 1395 w 1698"/>
                  <a:gd name="T85" fmla="*/ 278 h 2065"/>
                  <a:gd name="T86" fmla="*/ 1273 w 1698"/>
                  <a:gd name="T87" fmla="*/ 169 h 2065"/>
                  <a:gd name="T88" fmla="*/ 1135 w 1698"/>
                  <a:gd name="T89" fmla="*/ 89 h 2065"/>
                  <a:gd name="T90" fmla="*/ 985 w 1698"/>
                  <a:gd name="T91" fmla="*/ 37 h 2065"/>
                  <a:gd name="T92" fmla="*/ 834 w 1698"/>
                  <a:gd name="T93" fmla="*/ 23 h 2065"/>
                  <a:gd name="T94" fmla="*/ 683 w 1698"/>
                  <a:gd name="T95" fmla="*/ 37 h 2065"/>
                  <a:gd name="T96" fmla="*/ 542 w 1698"/>
                  <a:gd name="T97" fmla="*/ 89 h 2065"/>
                  <a:gd name="T98" fmla="*/ 405 w 1698"/>
                  <a:gd name="T99" fmla="*/ 169 h 2065"/>
                  <a:gd name="T100" fmla="*/ 287 w 1698"/>
                  <a:gd name="T101" fmla="*/ 278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98" h="2065">
                    <a:moveTo>
                      <a:pt x="1569" y="1584"/>
                    </a:moveTo>
                    <a:lnTo>
                      <a:pt x="1606" y="1499"/>
                    </a:lnTo>
                    <a:lnTo>
                      <a:pt x="1636" y="1405"/>
                    </a:lnTo>
                    <a:lnTo>
                      <a:pt x="1663" y="1320"/>
                    </a:lnTo>
                    <a:lnTo>
                      <a:pt x="1677" y="1221"/>
                    </a:lnTo>
                    <a:lnTo>
                      <a:pt x="1687" y="1127"/>
                    </a:lnTo>
                    <a:lnTo>
                      <a:pt x="1697" y="1032"/>
                    </a:lnTo>
                    <a:lnTo>
                      <a:pt x="1677" y="1032"/>
                    </a:lnTo>
                    <a:lnTo>
                      <a:pt x="1673" y="933"/>
                    </a:lnTo>
                    <a:lnTo>
                      <a:pt x="1663" y="840"/>
                    </a:lnTo>
                    <a:lnTo>
                      <a:pt x="1645" y="749"/>
                    </a:lnTo>
                    <a:lnTo>
                      <a:pt x="1620" y="656"/>
                    </a:lnTo>
                    <a:lnTo>
                      <a:pt x="1593" y="570"/>
                    </a:lnTo>
                    <a:lnTo>
                      <a:pt x="1555" y="486"/>
                    </a:lnTo>
                    <a:lnTo>
                      <a:pt x="1508" y="406"/>
                    </a:lnTo>
                    <a:lnTo>
                      <a:pt x="1456" y="339"/>
                    </a:lnTo>
                    <a:lnTo>
                      <a:pt x="1404" y="269"/>
                    </a:lnTo>
                    <a:lnTo>
                      <a:pt x="1343" y="208"/>
                    </a:lnTo>
                    <a:lnTo>
                      <a:pt x="1282" y="154"/>
                    </a:lnTo>
                    <a:lnTo>
                      <a:pt x="1212" y="108"/>
                    </a:lnTo>
                    <a:lnTo>
                      <a:pt x="1140" y="71"/>
                    </a:lnTo>
                    <a:lnTo>
                      <a:pt x="1065" y="37"/>
                    </a:lnTo>
                    <a:lnTo>
                      <a:pt x="989" y="18"/>
                    </a:lnTo>
                    <a:lnTo>
                      <a:pt x="914" y="4"/>
                    </a:lnTo>
                    <a:lnTo>
                      <a:pt x="834" y="0"/>
                    </a:lnTo>
                    <a:lnTo>
                      <a:pt x="758" y="4"/>
                    </a:lnTo>
                    <a:lnTo>
                      <a:pt x="683" y="18"/>
                    </a:lnTo>
                    <a:lnTo>
                      <a:pt x="602" y="37"/>
                    </a:lnTo>
                    <a:lnTo>
                      <a:pt x="532" y="71"/>
                    </a:lnTo>
                    <a:lnTo>
                      <a:pt x="465" y="108"/>
                    </a:lnTo>
                    <a:lnTo>
                      <a:pt x="395" y="154"/>
                    </a:lnTo>
                    <a:lnTo>
                      <a:pt x="329" y="208"/>
                    </a:lnTo>
                    <a:lnTo>
                      <a:pt x="273" y="269"/>
                    </a:lnTo>
                    <a:lnTo>
                      <a:pt x="215" y="339"/>
                    </a:lnTo>
                    <a:lnTo>
                      <a:pt x="169" y="406"/>
                    </a:lnTo>
                    <a:lnTo>
                      <a:pt x="127" y="486"/>
                    </a:lnTo>
                    <a:lnTo>
                      <a:pt x="89" y="570"/>
                    </a:lnTo>
                    <a:lnTo>
                      <a:pt x="55" y="656"/>
                    </a:lnTo>
                    <a:lnTo>
                      <a:pt x="28" y="749"/>
                    </a:lnTo>
                    <a:lnTo>
                      <a:pt x="14" y="840"/>
                    </a:lnTo>
                    <a:lnTo>
                      <a:pt x="4" y="933"/>
                    </a:lnTo>
                    <a:lnTo>
                      <a:pt x="0" y="1032"/>
                    </a:lnTo>
                    <a:lnTo>
                      <a:pt x="4" y="1123"/>
                    </a:lnTo>
                    <a:lnTo>
                      <a:pt x="14" y="1221"/>
                    </a:lnTo>
                    <a:lnTo>
                      <a:pt x="28" y="1306"/>
                    </a:lnTo>
                    <a:lnTo>
                      <a:pt x="55" y="1400"/>
                    </a:lnTo>
                    <a:lnTo>
                      <a:pt x="89" y="1490"/>
                    </a:lnTo>
                    <a:lnTo>
                      <a:pt x="127" y="1575"/>
                    </a:lnTo>
                    <a:lnTo>
                      <a:pt x="169" y="1650"/>
                    </a:lnTo>
                    <a:lnTo>
                      <a:pt x="215" y="1720"/>
                    </a:lnTo>
                    <a:lnTo>
                      <a:pt x="273" y="1791"/>
                    </a:lnTo>
                    <a:lnTo>
                      <a:pt x="329" y="1843"/>
                    </a:lnTo>
                    <a:lnTo>
                      <a:pt x="395" y="1904"/>
                    </a:lnTo>
                    <a:lnTo>
                      <a:pt x="465" y="1951"/>
                    </a:lnTo>
                    <a:lnTo>
                      <a:pt x="532" y="1989"/>
                    </a:lnTo>
                    <a:lnTo>
                      <a:pt x="602" y="2022"/>
                    </a:lnTo>
                    <a:lnTo>
                      <a:pt x="683" y="2041"/>
                    </a:lnTo>
                    <a:lnTo>
                      <a:pt x="758" y="2055"/>
                    </a:lnTo>
                    <a:lnTo>
                      <a:pt x="834" y="2064"/>
                    </a:lnTo>
                    <a:lnTo>
                      <a:pt x="914" y="2055"/>
                    </a:lnTo>
                    <a:lnTo>
                      <a:pt x="989" y="2041"/>
                    </a:lnTo>
                    <a:lnTo>
                      <a:pt x="1065" y="2022"/>
                    </a:lnTo>
                    <a:lnTo>
                      <a:pt x="1140" y="1989"/>
                    </a:lnTo>
                    <a:lnTo>
                      <a:pt x="1212" y="1951"/>
                    </a:lnTo>
                    <a:lnTo>
                      <a:pt x="1282" y="1904"/>
                    </a:lnTo>
                    <a:lnTo>
                      <a:pt x="1343" y="1843"/>
                    </a:lnTo>
                    <a:lnTo>
                      <a:pt x="1404" y="1791"/>
                    </a:lnTo>
                    <a:lnTo>
                      <a:pt x="1456" y="1720"/>
                    </a:lnTo>
                    <a:lnTo>
                      <a:pt x="1508" y="1650"/>
                    </a:lnTo>
                    <a:lnTo>
                      <a:pt x="1555" y="1575"/>
                    </a:lnTo>
                    <a:lnTo>
                      <a:pt x="1593" y="1490"/>
                    </a:lnTo>
                    <a:lnTo>
                      <a:pt x="1620" y="1400"/>
                    </a:lnTo>
                    <a:lnTo>
                      <a:pt x="1645" y="1306"/>
                    </a:lnTo>
                    <a:lnTo>
                      <a:pt x="1663" y="1221"/>
                    </a:lnTo>
                    <a:lnTo>
                      <a:pt x="1673" y="1123"/>
                    </a:lnTo>
                    <a:lnTo>
                      <a:pt x="1677" y="1032"/>
                    </a:lnTo>
                    <a:lnTo>
                      <a:pt x="1659" y="1032"/>
                    </a:lnTo>
                    <a:lnTo>
                      <a:pt x="1659" y="939"/>
                    </a:lnTo>
                    <a:lnTo>
                      <a:pt x="1645" y="844"/>
                    </a:lnTo>
                    <a:lnTo>
                      <a:pt x="1630" y="754"/>
                    </a:lnTo>
                    <a:lnTo>
                      <a:pt x="1602" y="660"/>
                    </a:lnTo>
                    <a:lnTo>
                      <a:pt x="1574" y="585"/>
                    </a:lnTo>
                    <a:lnTo>
                      <a:pt x="1536" y="500"/>
                    </a:lnTo>
                    <a:lnTo>
                      <a:pt x="1494" y="425"/>
                    </a:lnTo>
                    <a:lnTo>
                      <a:pt x="1442" y="345"/>
                    </a:lnTo>
                    <a:lnTo>
                      <a:pt x="1395" y="278"/>
                    </a:lnTo>
                    <a:lnTo>
                      <a:pt x="1333" y="226"/>
                    </a:lnTo>
                    <a:lnTo>
                      <a:pt x="1273" y="169"/>
                    </a:lnTo>
                    <a:lnTo>
                      <a:pt x="1202" y="127"/>
                    </a:lnTo>
                    <a:lnTo>
                      <a:pt x="1135" y="89"/>
                    </a:lnTo>
                    <a:lnTo>
                      <a:pt x="1060" y="61"/>
                    </a:lnTo>
                    <a:lnTo>
                      <a:pt x="985" y="37"/>
                    </a:lnTo>
                    <a:lnTo>
                      <a:pt x="914" y="23"/>
                    </a:lnTo>
                    <a:lnTo>
                      <a:pt x="834" y="23"/>
                    </a:lnTo>
                    <a:lnTo>
                      <a:pt x="763" y="23"/>
                    </a:lnTo>
                    <a:lnTo>
                      <a:pt x="683" y="37"/>
                    </a:lnTo>
                    <a:lnTo>
                      <a:pt x="617" y="61"/>
                    </a:lnTo>
                    <a:lnTo>
                      <a:pt x="542" y="89"/>
                    </a:lnTo>
                    <a:lnTo>
                      <a:pt x="471" y="127"/>
                    </a:lnTo>
                    <a:lnTo>
                      <a:pt x="405" y="169"/>
                    </a:lnTo>
                    <a:lnTo>
                      <a:pt x="338" y="226"/>
                    </a:lnTo>
                    <a:lnTo>
                      <a:pt x="287" y="278"/>
                    </a:lnTo>
                    <a:lnTo>
                      <a:pt x="225" y="34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98" name="Freeform 118">
                <a:extLst>
                  <a:ext uri="{FF2B5EF4-FFF2-40B4-BE49-F238E27FC236}">
                    <a16:creationId xmlns:a16="http://schemas.microsoft.com/office/drawing/2014/main" id="{C9F51542-C3E6-42FC-B06C-41B57EB7D762}"/>
                  </a:ext>
                </a:extLst>
              </p:cNvPr>
              <p:cNvSpPr>
                <a:spLocks noChangeArrowheads="1"/>
              </p:cNvSpPr>
              <p:nvPr/>
            </p:nvSpPr>
            <p:spPr bwMode="auto">
              <a:xfrm>
                <a:off x="764" y="2989"/>
                <a:ext cx="373" cy="383"/>
              </a:xfrm>
              <a:custGeom>
                <a:avLst/>
                <a:gdLst>
                  <a:gd name="T0" fmla="*/ 211 w 1644"/>
                  <a:gd name="T1" fmla="*/ 0 h 1689"/>
                  <a:gd name="T2" fmla="*/ 169 w 1644"/>
                  <a:gd name="T3" fmla="*/ 75 h 1689"/>
                  <a:gd name="T4" fmla="*/ 127 w 1644"/>
                  <a:gd name="T5" fmla="*/ 151 h 1689"/>
                  <a:gd name="T6" fmla="*/ 88 w 1644"/>
                  <a:gd name="T7" fmla="*/ 235 h 1689"/>
                  <a:gd name="T8" fmla="*/ 56 w 1644"/>
                  <a:gd name="T9" fmla="*/ 311 h 1689"/>
                  <a:gd name="T10" fmla="*/ 27 w 1644"/>
                  <a:gd name="T11" fmla="*/ 405 h 1689"/>
                  <a:gd name="T12" fmla="*/ 14 w 1644"/>
                  <a:gd name="T13" fmla="*/ 495 h 1689"/>
                  <a:gd name="T14" fmla="*/ 4 w 1644"/>
                  <a:gd name="T15" fmla="*/ 589 h 1689"/>
                  <a:gd name="T16" fmla="*/ 0 w 1644"/>
                  <a:gd name="T17" fmla="*/ 678 h 1689"/>
                  <a:gd name="T18" fmla="*/ 4 w 1644"/>
                  <a:gd name="T19" fmla="*/ 774 h 1689"/>
                  <a:gd name="T20" fmla="*/ 14 w 1644"/>
                  <a:gd name="T21" fmla="*/ 862 h 1689"/>
                  <a:gd name="T22" fmla="*/ 27 w 1644"/>
                  <a:gd name="T23" fmla="*/ 957 h 1689"/>
                  <a:gd name="T24" fmla="*/ 56 w 1644"/>
                  <a:gd name="T25" fmla="*/ 1042 h 1689"/>
                  <a:gd name="T26" fmla="*/ 88 w 1644"/>
                  <a:gd name="T27" fmla="*/ 1127 h 1689"/>
                  <a:gd name="T28" fmla="*/ 127 w 1644"/>
                  <a:gd name="T29" fmla="*/ 1211 h 1689"/>
                  <a:gd name="T30" fmla="*/ 169 w 1644"/>
                  <a:gd name="T31" fmla="*/ 1288 h 1689"/>
                  <a:gd name="T32" fmla="*/ 211 w 1644"/>
                  <a:gd name="T33" fmla="*/ 1358 h 1689"/>
                  <a:gd name="T34" fmla="*/ 272 w 1644"/>
                  <a:gd name="T35" fmla="*/ 1424 h 1689"/>
                  <a:gd name="T36" fmla="*/ 324 w 1644"/>
                  <a:gd name="T37" fmla="*/ 1480 h 1689"/>
                  <a:gd name="T38" fmla="*/ 391 w 1644"/>
                  <a:gd name="T39" fmla="*/ 1532 h 1689"/>
                  <a:gd name="T40" fmla="*/ 451 w 1644"/>
                  <a:gd name="T41" fmla="*/ 1580 h 1689"/>
                  <a:gd name="T42" fmla="*/ 522 w 1644"/>
                  <a:gd name="T43" fmla="*/ 1612 h 1689"/>
                  <a:gd name="T44" fmla="*/ 598 w 1644"/>
                  <a:gd name="T45" fmla="*/ 1645 h 1689"/>
                  <a:gd name="T46" fmla="*/ 669 w 1644"/>
                  <a:gd name="T47" fmla="*/ 1674 h 1689"/>
                  <a:gd name="T48" fmla="*/ 749 w 1644"/>
                  <a:gd name="T49" fmla="*/ 1688 h 1689"/>
                  <a:gd name="T50" fmla="*/ 819 w 1644"/>
                  <a:gd name="T51" fmla="*/ 1688 h 1689"/>
                  <a:gd name="T52" fmla="*/ 899 w 1644"/>
                  <a:gd name="T53" fmla="*/ 1688 h 1689"/>
                  <a:gd name="T54" fmla="*/ 970 w 1644"/>
                  <a:gd name="T55" fmla="*/ 1674 h 1689"/>
                  <a:gd name="T56" fmla="*/ 1046 w 1644"/>
                  <a:gd name="T57" fmla="*/ 1645 h 1689"/>
                  <a:gd name="T58" fmla="*/ 1120 w 1644"/>
                  <a:gd name="T59" fmla="*/ 1612 h 1689"/>
                  <a:gd name="T60" fmla="*/ 1187 w 1644"/>
                  <a:gd name="T61" fmla="*/ 1580 h 1689"/>
                  <a:gd name="T62" fmla="*/ 1253 w 1644"/>
                  <a:gd name="T63" fmla="*/ 1532 h 1689"/>
                  <a:gd name="T64" fmla="*/ 1319 w 1644"/>
                  <a:gd name="T65" fmla="*/ 1480 h 1689"/>
                  <a:gd name="T66" fmla="*/ 1380 w 1644"/>
                  <a:gd name="T67" fmla="*/ 1424 h 1689"/>
                  <a:gd name="T68" fmla="*/ 1427 w 1644"/>
                  <a:gd name="T69" fmla="*/ 1358 h 1689"/>
                  <a:gd name="T70" fmla="*/ 1480 w 1644"/>
                  <a:gd name="T71" fmla="*/ 1288 h 1689"/>
                  <a:gd name="T72" fmla="*/ 1521 w 1644"/>
                  <a:gd name="T73" fmla="*/ 1211 h 1689"/>
                  <a:gd name="T74" fmla="*/ 1560 w 1644"/>
                  <a:gd name="T75" fmla="*/ 1127 h 1689"/>
                  <a:gd name="T76" fmla="*/ 1587 w 1644"/>
                  <a:gd name="T77" fmla="*/ 1042 h 1689"/>
                  <a:gd name="T78" fmla="*/ 1616 w 1644"/>
                  <a:gd name="T79" fmla="*/ 957 h 1689"/>
                  <a:gd name="T80" fmla="*/ 1630 w 1644"/>
                  <a:gd name="T81" fmla="*/ 862 h 1689"/>
                  <a:gd name="T82" fmla="*/ 1643 w 1644"/>
                  <a:gd name="T83" fmla="*/ 774 h 1689"/>
                  <a:gd name="T84" fmla="*/ 1643 w 1644"/>
                  <a:gd name="T85" fmla="*/ 678 h 1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44" h="1689">
                    <a:moveTo>
                      <a:pt x="211" y="0"/>
                    </a:moveTo>
                    <a:lnTo>
                      <a:pt x="169" y="75"/>
                    </a:lnTo>
                    <a:lnTo>
                      <a:pt x="127" y="151"/>
                    </a:lnTo>
                    <a:lnTo>
                      <a:pt x="88" y="235"/>
                    </a:lnTo>
                    <a:lnTo>
                      <a:pt x="56" y="311"/>
                    </a:lnTo>
                    <a:lnTo>
                      <a:pt x="27" y="405"/>
                    </a:lnTo>
                    <a:lnTo>
                      <a:pt x="14" y="495"/>
                    </a:lnTo>
                    <a:lnTo>
                      <a:pt x="4" y="589"/>
                    </a:lnTo>
                    <a:lnTo>
                      <a:pt x="0" y="678"/>
                    </a:lnTo>
                    <a:lnTo>
                      <a:pt x="4" y="774"/>
                    </a:lnTo>
                    <a:lnTo>
                      <a:pt x="14" y="862"/>
                    </a:lnTo>
                    <a:lnTo>
                      <a:pt x="27" y="957"/>
                    </a:lnTo>
                    <a:lnTo>
                      <a:pt x="56" y="1042"/>
                    </a:lnTo>
                    <a:lnTo>
                      <a:pt x="88" y="1127"/>
                    </a:lnTo>
                    <a:lnTo>
                      <a:pt x="127" y="1211"/>
                    </a:lnTo>
                    <a:lnTo>
                      <a:pt x="169" y="1288"/>
                    </a:lnTo>
                    <a:lnTo>
                      <a:pt x="211" y="1358"/>
                    </a:lnTo>
                    <a:lnTo>
                      <a:pt x="272" y="1424"/>
                    </a:lnTo>
                    <a:lnTo>
                      <a:pt x="324" y="1480"/>
                    </a:lnTo>
                    <a:lnTo>
                      <a:pt x="391" y="1532"/>
                    </a:lnTo>
                    <a:lnTo>
                      <a:pt x="451" y="1580"/>
                    </a:lnTo>
                    <a:lnTo>
                      <a:pt x="522" y="1612"/>
                    </a:lnTo>
                    <a:lnTo>
                      <a:pt x="598" y="1645"/>
                    </a:lnTo>
                    <a:lnTo>
                      <a:pt x="669" y="1674"/>
                    </a:lnTo>
                    <a:lnTo>
                      <a:pt x="749" y="1688"/>
                    </a:lnTo>
                    <a:lnTo>
                      <a:pt x="819" y="1688"/>
                    </a:lnTo>
                    <a:lnTo>
                      <a:pt x="899" y="1688"/>
                    </a:lnTo>
                    <a:lnTo>
                      <a:pt x="970" y="1674"/>
                    </a:lnTo>
                    <a:lnTo>
                      <a:pt x="1046" y="1645"/>
                    </a:lnTo>
                    <a:lnTo>
                      <a:pt x="1120" y="1612"/>
                    </a:lnTo>
                    <a:lnTo>
                      <a:pt x="1187" y="1580"/>
                    </a:lnTo>
                    <a:lnTo>
                      <a:pt x="1253" y="1532"/>
                    </a:lnTo>
                    <a:lnTo>
                      <a:pt x="1319" y="1480"/>
                    </a:lnTo>
                    <a:lnTo>
                      <a:pt x="1380" y="1424"/>
                    </a:lnTo>
                    <a:lnTo>
                      <a:pt x="1427" y="1358"/>
                    </a:lnTo>
                    <a:lnTo>
                      <a:pt x="1480" y="1288"/>
                    </a:lnTo>
                    <a:lnTo>
                      <a:pt x="1521" y="1211"/>
                    </a:lnTo>
                    <a:lnTo>
                      <a:pt x="1560" y="1127"/>
                    </a:lnTo>
                    <a:lnTo>
                      <a:pt x="1587" y="1042"/>
                    </a:lnTo>
                    <a:lnTo>
                      <a:pt x="1616" y="957"/>
                    </a:lnTo>
                    <a:lnTo>
                      <a:pt x="1630" y="862"/>
                    </a:lnTo>
                    <a:lnTo>
                      <a:pt x="1643" y="774"/>
                    </a:lnTo>
                    <a:lnTo>
                      <a:pt x="1643" y="67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99" name="Line 119">
                <a:extLst>
                  <a:ext uri="{FF2B5EF4-FFF2-40B4-BE49-F238E27FC236}">
                    <a16:creationId xmlns:a16="http://schemas.microsoft.com/office/drawing/2014/main" id="{C103BEF7-39D0-4023-957D-52B27EADBDD9}"/>
                  </a:ext>
                </a:extLst>
              </p:cNvPr>
              <p:cNvSpPr>
                <a:spLocks noChangeShapeType="1"/>
              </p:cNvSpPr>
              <p:nvPr/>
            </p:nvSpPr>
            <p:spPr bwMode="auto">
              <a:xfrm>
                <a:off x="950" y="3400"/>
                <a:ext cx="1" cy="22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200" name="Text Box 120">
                <a:extLst>
                  <a:ext uri="{FF2B5EF4-FFF2-40B4-BE49-F238E27FC236}">
                    <a16:creationId xmlns:a16="http://schemas.microsoft.com/office/drawing/2014/main" id="{9FAA08A0-C2FB-4758-8C5E-8E4F000379F4}"/>
                  </a:ext>
                </a:extLst>
              </p:cNvPr>
              <p:cNvSpPr txBox="1">
                <a:spLocks noChangeArrowheads="1"/>
              </p:cNvSpPr>
              <p:nvPr/>
            </p:nvSpPr>
            <p:spPr bwMode="auto">
              <a:xfrm>
                <a:off x="1557" y="3100"/>
                <a:ext cx="5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solidFill>
                      <a:srgbClr val="333333"/>
                    </a:solidFill>
                    <a:latin typeface="Tahoma" panose="020B0604030504040204" pitchFamily="34" charset="0"/>
                  </a:rPr>
                  <a:t>Resistor</a:t>
                </a:r>
              </a:p>
            </p:txBody>
          </p:sp>
        </p:grpSp>
      </p:grpSp>
      <p:sp>
        <p:nvSpPr>
          <p:cNvPr id="46201" name="Text Box 121">
            <a:extLst>
              <a:ext uri="{FF2B5EF4-FFF2-40B4-BE49-F238E27FC236}">
                <a16:creationId xmlns:a16="http://schemas.microsoft.com/office/drawing/2014/main" id="{6F8B5C7F-42EB-40BB-AAF1-5EC81F140B2F}"/>
              </a:ext>
            </a:extLst>
          </p:cNvPr>
          <p:cNvSpPr txBox="1">
            <a:spLocks noChangeArrowheads="1"/>
          </p:cNvSpPr>
          <p:nvPr/>
        </p:nvSpPr>
        <p:spPr bwMode="auto">
          <a:xfrm>
            <a:off x="769938" y="5995988"/>
            <a:ext cx="7559675"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200">
                <a:solidFill>
                  <a:srgbClr val="333333"/>
                </a:solidFill>
                <a:latin typeface="Tahoma" panose="020B0604030504040204" pitchFamily="34" charset="0"/>
              </a:rPr>
              <a:t>The diode changes the alternating current into varying direct current.  This circuit is called a rectifier.</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nodeType="clickEffect">
                                  <p:stCondLst>
                                    <p:cond delay="0"/>
                                  </p:stCondLst>
                                  <p:childTnLst>
                                    <p:set>
                                      <p:cBhvr>
                                        <p:cTn id="6" dur="1" fill="hold">
                                          <p:stCondLst>
                                            <p:cond delay="0"/>
                                          </p:stCondLst>
                                        </p:cTn>
                                        <p:tgtEl>
                                          <p:spTgt spid="46147"/>
                                        </p:tgtEl>
                                        <p:attrNameLst>
                                          <p:attrName>style.visibility</p:attrName>
                                        </p:attrNameLst>
                                      </p:cBhvr>
                                      <p:to>
                                        <p:strVal val="visible"/>
                                      </p:to>
                                    </p:set>
                                    <p:anim calcmode="lin" valueType="num">
                                      <p:cBhvr>
                                        <p:cTn id="7" dur="500" fill="hold"/>
                                        <p:tgtEl>
                                          <p:spTgt spid="46147"/>
                                        </p:tgtEl>
                                        <p:attrNameLst>
                                          <p:attrName>ppt_x</p:attrName>
                                        </p:attrNameLst>
                                      </p:cBhvr>
                                      <p:tavLst>
                                        <p:tav tm="0">
                                          <p:val>
                                            <p:strVal val="#ppt_x+#ppt_w/2"/>
                                          </p:val>
                                        </p:tav>
                                        <p:tav tm="100000">
                                          <p:val>
                                            <p:strVal val="#ppt_x"/>
                                          </p:val>
                                        </p:tav>
                                      </p:tavLst>
                                    </p:anim>
                                    <p:anim calcmode="lin" valueType="num">
                                      <p:cBhvr>
                                        <p:cTn id="8" dur="500" fill="hold"/>
                                        <p:tgtEl>
                                          <p:spTgt spid="46147"/>
                                        </p:tgtEl>
                                        <p:attrNameLst>
                                          <p:attrName>ppt_y</p:attrName>
                                        </p:attrNameLst>
                                      </p:cBhvr>
                                      <p:tavLst>
                                        <p:tav tm="0">
                                          <p:val>
                                            <p:strVal val="#ppt_y"/>
                                          </p:val>
                                        </p:tav>
                                        <p:tav tm="100000">
                                          <p:val>
                                            <p:strVal val="#ppt_y"/>
                                          </p:val>
                                        </p:tav>
                                      </p:tavLst>
                                    </p:anim>
                                    <p:anim calcmode="lin" valueType="num">
                                      <p:cBhvr>
                                        <p:cTn id="9" dur="500" fill="hold"/>
                                        <p:tgtEl>
                                          <p:spTgt spid="46147"/>
                                        </p:tgtEl>
                                        <p:attrNameLst>
                                          <p:attrName>ppt_w</p:attrName>
                                        </p:attrNameLst>
                                      </p:cBhvr>
                                      <p:tavLst>
                                        <p:tav tm="0">
                                          <p:val>
                                            <p:fltVal val="0"/>
                                          </p:val>
                                        </p:tav>
                                        <p:tav tm="100000">
                                          <p:val>
                                            <p:strVal val="#ppt_w"/>
                                          </p:val>
                                        </p:tav>
                                      </p:tavLst>
                                    </p:anim>
                                    <p:anim calcmode="lin" valueType="num">
                                      <p:cBhvr>
                                        <p:cTn id="10" dur="500" fill="hold"/>
                                        <p:tgtEl>
                                          <p:spTgt spid="46147"/>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4" fill="hold" grpId="0" nodeType="clickEffect">
                                  <p:stCondLst>
                                    <p:cond delay="0"/>
                                  </p:stCondLst>
                                  <p:childTnLst>
                                    <p:set>
                                      <p:cBhvr>
                                        <p:cTn id="14" dur="1" fill="hold">
                                          <p:stCondLst>
                                            <p:cond delay="0"/>
                                          </p:stCondLst>
                                        </p:cTn>
                                        <p:tgtEl>
                                          <p:spTgt spid="46201"/>
                                        </p:tgtEl>
                                        <p:attrNameLst>
                                          <p:attrName>style.visibility</p:attrName>
                                        </p:attrNameLst>
                                      </p:cBhvr>
                                      <p:to>
                                        <p:strVal val="visible"/>
                                      </p:to>
                                    </p:set>
                                    <p:anim calcmode="lin" valueType="num">
                                      <p:cBhvr>
                                        <p:cTn id="15" dur="500" fill="hold"/>
                                        <p:tgtEl>
                                          <p:spTgt spid="46201"/>
                                        </p:tgtEl>
                                        <p:attrNameLst>
                                          <p:attrName>ppt_x</p:attrName>
                                        </p:attrNameLst>
                                      </p:cBhvr>
                                      <p:tavLst>
                                        <p:tav tm="0">
                                          <p:val>
                                            <p:strVal val="#ppt_x"/>
                                          </p:val>
                                        </p:tav>
                                        <p:tav tm="100000">
                                          <p:val>
                                            <p:strVal val="#ppt_x"/>
                                          </p:val>
                                        </p:tav>
                                      </p:tavLst>
                                    </p:anim>
                                    <p:anim calcmode="lin" valueType="num">
                                      <p:cBhvr>
                                        <p:cTn id="16" dur="500" fill="hold"/>
                                        <p:tgtEl>
                                          <p:spTgt spid="46201"/>
                                        </p:tgtEl>
                                        <p:attrNameLst>
                                          <p:attrName>ppt_y</p:attrName>
                                        </p:attrNameLst>
                                      </p:cBhvr>
                                      <p:tavLst>
                                        <p:tav tm="0">
                                          <p:val>
                                            <p:strVal val="#ppt_y+#ppt_h/2"/>
                                          </p:val>
                                        </p:tav>
                                        <p:tav tm="100000">
                                          <p:val>
                                            <p:strVal val="#ppt_y"/>
                                          </p:val>
                                        </p:tav>
                                      </p:tavLst>
                                    </p:anim>
                                    <p:anim calcmode="lin" valueType="num">
                                      <p:cBhvr>
                                        <p:cTn id="17" dur="500" fill="hold"/>
                                        <p:tgtEl>
                                          <p:spTgt spid="46201"/>
                                        </p:tgtEl>
                                        <p:attrNameLst>
                                          <p:attrName>ppt_w</p:attrName>
                                        </p:attrNameLst>
                                      </p:cBhvr>
                                      <p:tavLst>
                                        <p:tav tm="0">
                                          <p:val>
                                            <p:strVal val="#ppt_w"/>
                                          </p:val>
                                        </p:tav>
                                        <p:tav tm="100000">
                                          <p:val>
                                            <p:strVal val="#ppt_w"/>
                                          </p:val>
                                        </p:tav>
                                      </p:tavLst>
                                    </p:anim>
                                    <p:anim calcmode="lin" valueType="num">
                                      <p:cBhvr>
                                        <p:cTn id="18" dur="500" fill="hold"/>
                                        <p:tgtEl>
                                          <p:spTgt spid="4620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201"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a:extLst>
              <a:ext uri="{FF2B5EF4-FFF2-40B4-BE49-F238E27FC236}">
                <a16:creationId xmlns:a16="http://schemas.microsoft.com/office/drawing/2014/main" id="{714ABB59-639E-4A01-AD23-260CE5887771}"/>
              </a:ext>
            </a:extLst>
          </p:cNvPr>
          <p:cNvSpPr>
            <a:spLocks noGrp="1" noChangeArrowheads="1"/>
          </p:cNvSpPr>
          <p:nvPr>
            <p:ph type="title"/>
          </p:nvPr>
        </p:nvSpPr>
        <p:spPr>
          <a:xfrm>
            <a:off x="246063" y="930275"/>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Transistors</a:t>
            </a:r>
          </a:p>
        </p:txBody>
      </p:sp>
      <p:grpSp>
        <p:nvGrpSpPr>
          <p:cNvPr id="47106" name="Group 2">
            <a:extLst>
              <a:ext uri="{FF2B5EF4-FFF2-40B4-BE49-F238E27FC236}">
                <a16:creationId xmlns:a16="http://schemas.microsoft.com/office/drawing/2014/main" id="{CC8562CB-2FC3-491B-926D-B2304E79637A}"/>
              </a:ext>
            </a:extLst>
          </p:cNvPr>
          <p:cNvGrpSpPr>
            <a:grpSpLocks/>
          </p:cNvGrpSpPr>
          <p:nvPr/>
        </p:nvGrpSpPr>
        <p:grpSpPr bwMode="auto">
          <a:xfrm>
            <a:off x="533400" y="2743200"/>
            <a:ext cx="3513138" cy="2986088"/>
            <a:chOff x="336" y="1728"/>
            <a:chExt cx="2213" cy="1881"/>
          </a:xfrm>
        </p:grpSpPr>
        <p:sp>
          <p:nvSpPr>
            <p:cNvPr id="47107" name="Line 3">
              <a:extLst>
                <a:ext uri="{FF2B5EF4-FFF2-40B4-BE49-F238E27FC236}">
                  <a16:creationId xmlns:a16="http://schemas.microsoft.com/office/drawing/2014/main" id="{02FE8764-FED7-44D3-B424-512255658B1F}"/>
                </a:ext>
              </a:extLst>
            </p:cNvPr>
            <p:cNvSpPr>
              <a:spLocks noChangeShapeType="1"/>
            </p:cNvSpPr>
            <p:nvPr/>
          </p:nvSpPr>
          <p:spPr bwMode="auto">
            <a:xfrm>
              <a:off x="854" y="3324"/>
              <a:ext cx="1" cy="10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08" name="Freeform 4">
              <a:extLst>
                <a:ext uri="{FF2B5EF4-FFF2-40B4-BE49-F238E27FC236}">
                  <a16:creationId xmlns:a16="http://schemas.microsoft.com/office/drawing/2014/main" id="{80309753-D759-4A8C-8434-5BC32D5A523A}"/>
                </a:ext>
              </a:extLst>
            </p:cNvPr>
            <p:cNvSpPr>
              <a:spLocks noChangeArrowheads="1"/>
            </p:cNvSpPr>
            <p:nvPr/>
          </p:nvSpPr>
          <p:spPr bwMode="auto">
            <a:xfrm>
              <a:off x="813" y="3064"/>
              <a:ext cx="86" cy="261"/>
            </a:xfrm>
            <a:custGeom>
              <a:avLst/>
              <a:gdLst>
                <a:gd name="T0" fmla="*/ 185 w 381"/>
                <a:gd name="T1" fmla="*/ 1148 h 1149"/>
                <a:gd name="T2" fmla="*/ 0 w 381"/>
                <a:gd name="T3" fmla="*/ 1051 h 1149"/>
                <a:gd name="T4" fmla="*/ 380 w 381"/>
                <a:gd name="T5" fmla="*/ 856 h 1149"/>
                <a:gd name="T6" fmla="*/ 0 w 381"/>
                <a:gd name="T7" fmla="*/ 670 h 1149"/>
                <a:gd name="T8" fmla="*/ 380 w 381"/>
                <a:gd name="T9" fmla="*/ 476 h 1149"/>
                <a:gd name="T10" fmla="*/ 0 w 381"/>
                <a:gd name="T11" fmla="*/ 282 h 1149"/>
                <a:gd name="T12" fmla="*/ 380 w 381"/>
                <a:gd name="T13" fmla="*/ 88 h 1149"/>
                <a:gd name="T14" fmla="*/ 185 w 381"/>
                <a:gd name="T15" fmla="*/ 0 h 1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1" h="1149">
                  <a:moveTo>
                    <a:pt x="185" y="1148"/>
                  </a:moveTo>
                  <a:lnTo>
                    <a:pt x="0" y="1051"/>
                  </a:lnTo>
                  <a:lnTo>
                    <a:pt x="380" y="856"/>
                  </a:lnTo>
                  <a:lnTo>
                    <a:pt x="0" y="670"/>
                  </a:lnTo>
                  <a:lnTo>
                    <a:pt x="380" y="476"/>
                  </a:lnTo>
                  <a:lnTo>
                    <a:pt x="0" y="282"/>
                  </a:lnTo>
                  <a:lnTo>
                    <a:pt x="380" y="88"/>
                  </a:lnTo>
                  <a:lnTo>
                    <a:pt x="18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09" name="Freeform 5">
              <a:extLst>
                <a:ext uri="{FF2B5EF4-FFF2-40B4-BE49-F238E27FC236}">
                  <a16:creationId xmlns:a16="http://schemas.microsoft.com/office/drawing/2014/main" id="{513F0E2D-56BA-4866-B721-84328E5712EB}"/>
                </a:ext>
              </a:extLst>
            </p:cNvPr>
            <p:cNvSpPr>
              <a:spLocks noChangeArrowheads="1"/>
            </p:cNvSpPr>
            <p:nvPr/>
          </p:nvSpPr>
          <p:spPr bwMode="auto">
            <a:xfrm>
              <a:off x="830" y="2614"/>
              <a:ext cx="48" cy="46"/>
            </a:xfrm>
            <a:custGeom>
              <a:avLst/>
              <a:gdLst>
                <a:gd name="T0" fmla="*/ 106 w 213"/>
                <a:gd name="T1" fmla="*/ 97 h 204"/>
                <a:gd name="T2" fmla="*/ 106 w 213"/>
                <a:gd name="T3" fmla="*/ 97 h 204"/>
                <a:gd name="T4" fmla="*/ 97 w 213"/>
                <a:gd name="T5" fmla="*/ 97 h 204"/>
                <a:gd name="T6" fmla="*/ 97 w 213"/>
                <a:gd name="T7" fmla="*/ 106 h 204"/>
                <a:gd name="T8" fmla="*/ 97 w 213"/>
                <a:gd name="T9" fmla="*/ 115 h 204"/>
                <a:gd name="T10" fmla="*/ 106 w 213"/>
                <a:gd name="T11" fmla="*/ 123 h 204"/>
                <a:gd name="T12" fmla="*/ 124 w 213"/>
                <a:gd name="T13" fmla="*/ 115 h 204"/>
                <a:gd name="T14" fmla="*/ 132 w 213"/>
                <a:gd name="T15" fmla="*/ 106 h 204"/>
                <a:gd name="T16" fmla="*/ 124 w 213"/>
                <a:gd name="T17" fmla="*/ 79 h 204"/>
                <a:gd name="T18" fmla="*/ 106 w 213"/>
                <a:gd name="T19" fmla="*/ 70 h 204"/>
                <a:gd name="T20" fmla="*/ 79 w 213"/>
                <a:gd name="T21" fmla="*/ 79 h 204"/>
                <a:gd name="T22" fmla="*/ 70 w 213"/>
                <a:gd name="T23" fmla="*/ 106 h 204"/>
                <a:gd name="T24" fmla="*/ 79 w 213"/>
                <a:gd name="T25" fmla="*/ 132 h 204"/>
                <a:gd name="T26" fmla="*/ 106 w 213"/>
                <a:gd name="T27" fmla="*/ 150 h 204"/>
                <a:gd name="T28" fmla="*/ 141 w 213"/>
                <a:gd name="T29" fmla="*/ 132 h 204"/>
                <a:gd name="T30" fmla="*/ 159 w 213"/>
                <a:gd name="T31" fmla="*/ 106 h 204"/>
                <a:gd name="T32" fmla="*/ 141 w 213"/>
                <a:gd name="T33" fmla="*/ 61 h 204"/>
                <a:gd name="T34" fmla="*/ 106 w 213"/>
                <a:gd name="T35" fmla="*/ 44 h 204"/>
                <a:gd name="T36" fmla="*/ 62 w 213"/>
                <a:gd name="T37" fmla="*/ 61 h 204"/>
                <a:gd name="T38" fmla="*/ 44 w 213"/>
                <a:gd name="T39" fmla="*/ 106 h 204"/>
                <a:gd name="T40" fmla="*/ 62 w 213"/>
                <a:gd name="T41" fmla="*/ 150 h 204"/>
                <a:gd name="T42" fmla="*/ 106 w 213"/>
                <a:gd name="T43" fmla="*/ 168 h 204"/>
                <a:gd name="T44" fmla="*/ 159 w 213"/>
                <a:gd name="T45" fmla="*/ 150 h 204"/>
                <a:gd name="T46" fmla="*/ 186 w 213"/>
                <a:gd name="T47" fmla="*/ 106 h 204"/>
                <a:gd name="T48" fmla="*/ 159 w 213"/>
                <a:gd name="T49" fmla="*/ 44 h 204"/>
                <a:gd name="T50" fmla="*/ 106 w 213"/>
                <a:gd name="T51" fmla="*/ 17 h 204"/>
                <a:gd name="T52" fmla="*/ 44 w 213"/>
                <a:gd name="T53" fmla="*/ 44 h 204"/>
                <a:gd name="T54" fmla="*/ 17 w 213"/>
                <a:gd name="T55" fmla="*/ 106 h 204"/>
                <a:gd name="T56" fmla="*/ 44 w 213"/>
                <a:gd name="T57" fmla="*/ 168 h 204"/>
                <a:gd name="T58" fmla="*/ 106 w 213"/>
                <a:gd name="T59" fmla="*/ 194 h 204"/>
                <a:gd name="T60" fmla="*/ 177 w 213"/>
                <a:gd name="T61" fmla="*/ 168 h 204"/>
                <a:gd name="T62" fmla="*/ 212 w 213"/>
                <a:gd name="T63" fmla="*/ 106 h 204"/>
                <a:gd name="T64" fmla="*/ 212 w 213"/>
                <a:gd name="T65" fmla="*/ 79 h 204"/>
                <a:gd name="T66" fmla="*/ 177 w 213"/>
                <a:gd name="T67" fmla="*/ 26 h 204"/>
                <a:gd name="T68" fmla="*/ 132 w 213"/>
                <a:gd name="T69" fmla="*/ 0 h 204"/>
                <a:gd name="T70" fmla="*/ 79 w 213"/>
                <a:gd name="T71" fmla="*/ 0 h 204"/>
                <a:gd name="T72" fmla="*/ 35 w 213"/>
                <a:gd name="T73" fmla="*/ 26 h 204"/>
                <a:gd name="T74" fmla="*/ 8 w 213"/>
                <a:gd name="T75" fmla="*/ 79 h 204"/>
                <a:gd name="T76" fmla="*/ 8 w 213"/>
                <a:gd name="T77" fmla="*/ 132 h 204"/>
                <a:gd name="T78" fmla="*/ 35 w 213"/>
                <a:gd name="T79" fmla="*/ 177 h 204"/>
                <a:gd name="T80" fmla="*/ 79 w 213"/>
                <a:gd name="T81" fmla="*/ 203 h 204"/>
                <a:gd name="T82" fmla="*/ 132 w 213"/>
                <a:gd name="T83" fmla="*/ 203 h 204"/>
                <a:gd name="T84" fmla="*/ 177 w 213"/>
                <a:gd name="T85" fmla="*/ 177 h 204"/>
                <a:gd name="T86" fmla="*/ 212 w 213"/>
                <a:gd name="T87" fmla="*/ 13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3" h="204">
                  <a:moveTo>
                    <a:pt x="106" y="106"/>
                  </a:moveTo>
                  <a:lnTo>
                    <a:pt x="106" y="97"/>
                  </a:lnTo>
                  <a:lnTo>
                    <a:pt x="106" y="97"/>
                  </a:lnTo>
                  <a:lnTo>
                    <a:pt x="106" y="97"/>
                  </a:lnTo>
                  <a:lnTo>
                    <a:pt x="106" y="97"/>
                  </a:lnTo>
                  <a:lnTo>
                    <a:pt x="97" y="97"/>
                  </a:lnTo>
                  <a:lnTo>
                    <a:pt x="97" y="97"/>
                  </a:lnTo>
                  <a:lnTo>
                    <a:pt x="97" y="106"/>
                  </a:lnTo>
                  <a:lnTo>
                    <a:pt x="97" y="106"/>
                  </a:lnTo>
                  <a:lnTo>
                    <a:pt x="97" y="115"/>
                  </a:lnTo>
                  <a:lnTo>
                    <a:pt x="97" y="115"/>
                  </a:lnTo>
                  <a:lnTo>
                    <a:pt x="106" y="123"/>
                  </a:lnTo>
                  <a:lnTo>
                    <a:pt x="115" y="123"/>
                  </a:lnTo>
                  <a:lnTo>
                    <a:pt x="124" y="115"/>
                  </a:lnTo>
                  <a:lnTo>
                    <a:pt x="124" y="115"/>
                  </a:lnTo>
                  <a:lnTo>
                    <a:pt x="132" y="106"/>
                  </a:lnTo>
                  <a:lnTo>
                    <a:pt x="132" y="88"/>
                  </a:lnTo>
                  <a:lnTo>
                    <a:pt x="124" y="79"/>
                  </a:lnTo>
                  <a:lnTo>
                    <a:pt x="115" y="79"/>
                  </a:lnTo>
                  <a:lnTo>
                    <a:pt x="106" y="70"/>
                  </a:lnTo>
                  <a:lnTo>
                    <a:pt x="97" y="70"/>
                  </a:lnTo>
                  <a:lnTo>
                    <a:pt x="79" y="79"/>
                  </a:lnTo>
                  <a:lnTo>
                    <a:pt x="70" y="88"/>
                  </a:lnTo>
                  <a:lnTo>
                    <a:pt x="70" y="106"/>
                  </a:lnTo>
                  <a:lnTo>
                    <a:pt x="70" y="115"/>
                  </a:lnTo>
                  <a:lnTo>
                    <a:pt x="79" y="132"/>
                  </a:lnTo>
                  <a:lnTo>
                    <a:pt x="88" y="141"/>
                  </a:lnTo>
                  <a:lnTo>
                    <a:pt x="106" y="150"/>
                  </a:lnTo>
                  <a:lnTo>
                    <a:pt x="124" y="141"/>
                  </a:lnTo>
                  <a:lnTo>
                    <a:pt x="141" y="132"/>
                  </a:lnTo>
                  <a:lnTo>
                    <a:pt x="150" y="123"/>
                  </a:lnTo>
                  <a:lnTo>
                    <a:pt x="159" y="106"/>
                  </a:lnTo>
                  <a:lnTo>
                    <a:pt x="159" y="79"/>
                  </a:lnTo>
                  <a:lnTo>
                    <a:pt x="141" y="61"/>
                  </a:lnTo>
                  <a:lnTo>
                    <a:pt x="124" y="53"/>
                  </a:lnTo>
                  <a:lnTo>
                    <a:pt x="106" y="44"/>
                  </a:lnTo>
                  <a:lnTo>
                    <a:pt x="88" y="44"/>
                  </a:lnTo>
                  <a:lnTo>
                    <a:pt x="62" y="61"/>
                  </a:lnTo>
                  <a:lnTo>
                    <a:pt x="53" y="79"/>
                  </a:lnTo>
                  <a:lnTo>
                    <a:pt x="44" y="106"/>
                  </a:lnTo>
                  <a:lnTo>
                    <a:pt x="53" y="123"/>
                  </a:lnTo>
                  <a:lnTo>
                    <a:pt x="62" y="150"/>
                  </a:lnTo>
                  <a:lnTo>
                    <a:pt x="79" y="168"/>
                  </a:lnTo>
                  <a:lnTo>
                    <a:pt x="106" y="168"/>
                  </a:lnTo>
                  <a:lnTo>
                    <a:pt x="132" y="168"/>
                  </a:lnTo>
                  <a:lnTo>
                    <a:pt x="159" y="150"/>
                  </a:lnTo>
                  <a:lnTo>
                    <a:pt x="177" y="132"/>
                  </a:lnTo>
                  <a:lnTo>
                    <a:pt x="186" y="106"/>
                  </a:lnTo>
                  <a:lnTo>
                    <a:pt x="177" y="70"/>
                  </a:lnTo>
                  <a:lnTo>
                    <a:pt x="159" y="44"/>
                  </a:lnTo>
                  <a:lnTo>
                    <a:pt x="141" y="26"/>
                  </a:lnTo>
                  <a:lnTo>
                    <a:pt x="106" y="17"/>
                  </a:lnTo>
                  <a:lnTo>
                    <a:pt x="70" y="26"/>
                  </a:lnTo>
                  <a:lnTo>
                    <a:pt x="44" y="44"/>
                  </a:lnTo>
                  <a:lnTo>
                    <a:pt x="26" y="70"/>
                  </a:lnTo>
                  <a:lnTo>
                    <a:pt x="17" y="106"/>
                  </a:lnTo>
                  <a:lnTo>
                    <a:pt x="26" y="132"/>
                  </a:lnTo>
                  <a:lnTo>
                    <a:pt x="44" y="168"/>
                  </a:lnTo>
                  <a:lnTo>
                    <a:pt x="70" y="185"/>
                  </a:lnTo>
                  <a:lnTo>
                    <a:pt x="106" y="194"/>
                  </a:lnTo>
                  <a:lnTo>
                    <a:pt x="141" y="194"/>
                  </a:lnTo>
                  <a:lnTo>
                    <a:pt x="177" y="168"/>
                  </a:lnTo>
                  <a:lnTo>
                    <a:pt x="194" y="141"/>
                  </a:lnTo>
                  <a:lnTo>
                    <a:pt x="212" y="106"/>
                  </a:lnTo>
                  <a:lnTo>
                    <a:pt x="212" y="106"/>
                  </a:lnTo>
                  <a:lnTo>
                    <a:pt x="212" y="79"/>
                  </a:lnTo>
                  <a:lnTo>
                    <a:pt x="194" y="44"/>
                  </a:lnTo>
                  <a:lnTo>
                    <a:pt x="177" y="26"/>
                  </a:lnTo>
                  <a:lnTo>
                    <a:pt x="159" y="8"/>
                  </a:lnTo>
                  <a:lnTo>
                    <a:pt x="132" y="0"/>
                  </a:lnTo>
                  <a:lnTo>
                    <a:pt x="106" y="0"/>
                  </a:lnTo>
                  <a:lnTo>
                    <a:pt x="79" y="0"/>
                  </a:lnTo>
                  <a:lnTo>
                    <a:pt x="53" y="8"/>
                  </a:lnTo>
                  <a:lnTo>
                    <a:pt x="35" y="26"/>
                  </a:lnTo>
                  <a:lnTo>
                    <a:pt x="17" y="44"/>
                  </a:lnTo>
                  <a:lnTo>
                    <a:pt x="8" y="79"/>
                  </a:lnTo>
                  <a:lnTo>
                    <a:pt x="0" y="106"/>
                  </a:lnTo>
                  <a:lnTo>
                    <a:pt x="8" y="132"/>
                  </a:lnTo>
                  <a:lnTo>
                    <a:pt x="17" y="150"/>
                  </a:lnTo>
                  <a:lnTo>
                    <a:pt x="35" y="177"/>
                  </a:lnTo>
                  <a:lnTo>
                    <a:pt x="53" y="194"/>
                  </a:lnTo>
                  <a:lnTo>
                    <a:pt x="79" y="203"/>
                  </a:lnTo>
                  <a:lnTo>
                    <a:pt x="106" y="203"/>
                  </a:lnTo>
                  <a:lnTo>
                    <a:pt x="132" y="203"/>
                  </a:lnTo>
                  <a:lnTo>
                    <a:pt x="159" y="194"/>
                  </a:lnTo>
                  <a:lnTo>
                    <a:pt x="177" y="177"/>
                  </a:lnTo>
                  <a:lnTo>
                    <a:pt x="194" y="150"/>
                  </a:lnTo>
                  <a:lnTo>
                    <a:pt x="212" y="132"/>
                  </a:lnTo>
                  <a:lnTo>
                    <a:pt x="212"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10" name="Line 6">
              <a:extLst>
                <a:ext uri="{FF2B5EF4-FFF2-40B4-BE49-F238E27FC236}">
                  <a16:creationId xmlns:a16="http://schemas.microsoft.com/office/drawing/2014/main" id="{09EB96AA-9165-4866-9E84-2B6D3325FD54}"/>
                </a:ext>
              </a:extLst>
            </p:cNvPr>
            <p:cNvSpPr>
              <a:spLocks noChangeShapeType="1"/>
            </p:cNvSpPr>
            <p:nvPr/>
          </p:nvSpPr>
          <p:spPr bwMode="auto">
            <a:xfrm>
              <a:off x="690" y="2637"/>
              <a:ext cx="70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1" name="Line 7">
              <a:extLst>
                <a:ext uri="{FF2B5EF4-FFF2-40B4-BE49-F238E27FC236}">
                  <a16:creationId xmlns:a16="http://schemas.microsoft.com/office/drawing/2014/main" id="{EDEA43E3-8DA9-4078-BB0D-E060B73481CD}"/>
                </a:ext>
              </a:extLst>
            </p:cNvPr>
            <p:cNvSpPr>
              <a:spLocks noChangeShapeType="1"/>
            </p:cNvSpPr>
            <p:nvPr/>
          </p:nvSpPr>
          <p:spPr bwMode="auto">
            <a:xfrm flipV="1">
              <a:off x="654" y="2578"/>
              <a:ext cx="1" cy="12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2" name="Freeform 8">
              <a:extLst>
                <a:ext uri="{FF2B5EF4-FFF2-40B4-BE49-F238E27FC236}">
                  <a16:creationId xmlns:a16="http://schemas.microsoft.com/office/drawing/2014/main" id="{38053422-EB24-4A16-8033-42E2C5FDC51F}"/>
                </a:ext>
              </a:extLst>
            </p:cNvPr>
            <p:cNvSpPr>
              <a:spLocks noChangeArrowheads="1"/>
            </p:cNvSpPr>
            <p:nvPr/>
          </p:nvSpPr>
          <p:spPr bwMode="auto">
            <a:xfrm>
              <a:off x="690" y="2578"/>
              <a:ext cx="32" cy="119"/>
            </a:xfrm>
            <a:custGeom>
              <a:avLst/>
              <a:gdLst>
                <a:gd name="T0" fmla="*/ 142 w 143"/>
                <a:gd name="T1" fmla="*/ 0 h 523"/>
                <a:gd name="T2" fmla="*/ 89 w 143"/>
                <a:gd name="T3" fmla="*/ 44 h 523"/>
                <a:gd name="T4" fmla="*/ 48 w 143"/>
                <a:gd name="T5" fmla="*/ 79 h 523"/>
                <a:gd name="T6" fmla="*/ 22 w 143"/>
                <a:gd name="T7" fmla="*/ 132 h 523"/>
                <a:gd name="T8" fmla="*/ 0 w 143"/>
                <a:gd name="T9" fmla="*/ 185 h 523"/>
                <a:gd name="T10" fmla="*/ 0 w 143"/>
                <a:gd name="T11" fmla="*/ 238 h 523"/>
                <a:gd name="T12" fmla="*/ 0 w 143"/>
                <a:gd name="T13" fmla="*/ 291 h 523"/>
                <a:gd name="T14" fmla="*/ 0 w 143"/>
                <a:gd name="T15" fmla="*/ 335 h 523"/>
                <a:gd name="T16" fmla="*/ 22 w 143"/>
                <a:gd name="T17" fmla="*/ 388 h 523"/>
                <a:gd name="T18" fmla="*/ 48 w 143"/>
                <a:gd name="T19" fmla="*/ 434 h 523"/>
                <a:gd name="T20" fmla="*/ 89 w 143"/>
                <a:gd name="T21" fmla="*/ 478 h 523"/>
                <a:gd name="T22" fmla="*/ 142 w 143"/>
                <a:gd name="T23" fmla="*/ 522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3" h="523">
                  <a:moveTo>
                    <a:pt x="142" y="0"/>
                  </a:moveTo>
                  <a:lnTo>
                    <a:pt x="89" y="44"/>
                  </a:lnTo>
                  <a:lnTo>
                    <a:pt x="48" y="79"/>
                  </a:lnTo>
                  <a:lnTo>
                    <a:pt x="22" y="132"/>
                  </a:lnTo>
                  <a:lnTo>
                    <a:pt x="0" y="185"/>
                  </a:lnTo>
                  <a:lnTo>
                    <a:pt x="0" y="238"/>
                  </a:lnTo>
                  <a:lnTo>
                    <a:pt x="0" y="291"/>
                  </a:lnTo>
                  <a:lnTo>
                    <a:pt x="0" y="335"/>
                  </a:lnTo>
                  <a:lnTo>
                    <a:pt x="22" y="388"/>
                  </a:lnTo>
                  <a:lnTo>
                    <a:pt x="48" y="434"/>
                  </a:lnTo>
                  <a:lnTo>
                    <a:pt x="89" y="478"/>
                  </a:lnTo>
                  <a:lnTo>
                    <a:pt x="142" y="52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13" name="Line 9">
              <a:extLst>
                <a:ext uri="{FF2B5EF4-FFF2-40B4-BE49-F238E27FC236}">
                  <a16:creationId xmlns:a16="http://schemas.microsoft.com/office/drawing/2014/main" id="{BF58B89A-BF94-43B3-9440-97354398A6FD}"/>
                </a:ext>
              </a:extLst>
            </p:cNvPr>
            <p:cNvSpPr>
              <a:spLocks noChangeShapeType="1"/>
            </p:cNvSpPr>
            <p:nvPr/>
          </p:nvSpPr>
          <p:spPr bwMode="auto">
            <a:xfrm flipV="1">
              <a:off x="336" y="2593"/>
              <a:ext cx="1" cy="6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4" name="Line 10">
              <a:extLst>
                <a:ext uri="{FF2B5EF4-FFF2-40B4-BE49-F238E27FC236}">
                  <a16:creationId xmlns:a16="http://schemas.microsoft.com/office/drawing/2014/main" id="{5242597E-8FA8-4E44-9446-71379E26FA46}"/>
                </a:ext>
              </a:extLst>
            </p:cNvPr>
            <p:cNvSpPr>
              <a:spLocks noChangeShapeType="1"/>
            </p:cNvSpPr>
            <p:nvPr/>
          </p:nvSpPr>
          <p:spPr bwMode="auto">
            <a:xfrm>
              <a:off x="360" y="2594"/>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5" name="Line 11">
              <a:extLst>
                <a:ext uri="{FF2B5EF4-FFF2-40B4-BE49-F238E27FC236}">
                  <a16:creationId xmlns:a16="http://schemas.microsoft.com/office/drawing/2014/main" id="{5CD7AB1F-537D-4480-AA11-57BE2425D045}"/>
                </a:ext>
              </a:extLst>
            </p:cNvPr>
            <p:cNvSpPr>
              <a:spLocks noChangeShapeType="1"/>
            </p:cNvSpPr>
            <p:nvPr/>
          </p:nvSpPr>
          <p:spPr bwMode="auto">
            <a:xfrm flipH="1" flipV="1">
              <a:off x="360" y="2593"/>
              <a:ext cx="48" cy="6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6" name="Line 12">
              <a:extLst>
                <a:ext uri="{FF2B5EF4-FFF2-40B4-BE49-F238E27FC236}">
                  <a16:creationId xmlns:a16="http://schemas.microsoft.com/office/drawing/2014/main" id="{B716E003-30C8-47CC-A346-B32263581347}"/>
                </a:ext>
              </a:extLst>
            </p:cNvPr>
            <p:cNvSpPr>
              <a:spLocks noChangeShapeType="1"/>
            </p:cNvSpPr>
            <p:nvPr/>
          </p:nvSpPr>
          <p:spPr bwMode="auto">
            <a:xfrm>
              <a:off x="406" y="2594"/>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7" name="Freeform 13">
              <a:extLst>
                <a:ext uri="{FF2B5EF4-FFF2-40B4-BE49-F238E27FC236}">
                  <a16:creationId xmlns:a16="http://schemas.microsoft.com/office/drawing/2014/main" id="{FBF843CB-44FC-451A-8CD7-522E713F0F40}"/>
                </a:ext>
              </a:extLst>
            </p:cNvPr>
            <p:cNvSpPr>
              <a:spLocks noChangeArrowheads="1"/>
            </p:cNvSpPr>
            <p:nvPr/>
          </p:nvSpPr>
          <p:spPr bwMode="auto">
            <a:xfrm>
              <a:off x="452" y="2602"/>
              <a:ext cx="72" cy="71"/>
            </a:xfrm>
            <a:custGeom>
              <a:avLst/>
              <a:gdLst>
                <a:gd name="T0" fmla="*/ 318 w 319"/>
                <a:gd name="T1" fmla="*/ 159 h 311"/>
                <a:gd name="T2" fmla="*/ 309 w 319"/>
                <a:gd name="T3" fmla="*/ 114 h 311"/>
                <a:gd name="T4" fmla="*/ 300 w 319"/>
                <a:gd name="T5" fmla="*/ 88 h 311"/>
                <a:gd name="T6" fmla="*/ 283 w 319"/>
                <a:gd name="T7" fmla="*/ 61 h 311"/>
                <a:gd name="T8" fmla="*/ 256 w 319"/>
                <a:gd name="T9" fmla="*/ 26 h 311"/>
                <a:gd name="T10" fmla="*/ 230 w 319"/>
                <a:gd name="T11" fmla="*/ 8 h 311"/>
                <a:gd name="T12" fmla="*/ 194 w 319"/>
                <a:gd name="T13" fmla="*/ 0 h 311"/>
                <a:gd name="T14" fmla="*/ 159 w 319"/>
                <a:gd name="T15" fmla="*/ 0 h 311"/>
                <a:gd name="T16" fmla="*/ 123 w 319"/>
                <a:gd name="T17" fmla="*/ 0 h 311"/>
                <a:gd name="T18" fmla="*/ 88 w 319"/>
                <a:gd name="T19" fmla="*/ 8 h 311"/>
                <a:gd name="T20" fmla="*/ 61 w 319"/>
                <a:gd name="T21" fmla="*/ 26 h 311"/>
                <a:gd name="T22" fmla="*/ 35 w 319"/>
                <a:gd name="T23" fmla="*/ 61 h 311"/>
                <a:gd name="T24" fmla="*/ 17 w 319"/>
                <a:gd name="T25" fmla="*/ 88 h 311"/>
                <a:gd name="T26" fmla="*/ 8 w 319"/>
                <a:gd name="T27" fmla="*/ 114 h 311"/>
                <a:gd name="T28" fmla="*/ 0 w 319"/>
                <a:gd name="T29" fmla="*/ 159 h 311"/>
                <a:gd name="T30" fmla="*/ 8 w 319"/>
                <a:gd name="T31" fmla="*/ 185 h 311"/>
                <a:gd name="T32" fmla="*/ 17 w 319"/>
                <a:gd name="T33" fmla="*/ 221 h 311"/>
                <a:gd name="T34" fmla="*/ 35 w 319"/>
                <a:gd name="T35" fmla="*/ 247 h 311"/>
                <a:gd name="T36" fmla="*/ 61 w 319"/>
                <a:gd name="T37" fmla="*/ 274 h 311"/>
                <a:gd name="T38" fmla="*/ 88 w 319"/>
                <a:gd name="T39" fmla="*/ 291 h 311"/>
                <a:gd name="T40" fmla="*/ 123 w 319"/>
                <a:gd name="T41" fmla="*/ 310 h 311"/>
                <a:gd name="T42" fmla="*/ 159 w 319"/>
                <a:gd name="T43" fmla="*/ 310 h 311"/>
                <a:gd name="T44" fmla="*/ 194 w 319"/>
                <a:gd name="T45" fmla="*/ 310 h 311"/>
                <a:gd name="T46" fmla="*/ 230 w 319"/>
                <a:gd name="T47" fmla="*/ 291 h 311"/>
                <a:gd name="T48" fmla="*/ 256 w 319"/>
                <a:gd name="T49" fmla="*/ 274 h 311"/>
                <a:gd name="T50" fmla="*/ 283 w 319"/>
                <a:gd name="T51" fmla="*/ 247 h 311"/>
                <a:gd name="T52" fmla="*/ 300 w 319"/>
                <a:gd name="T53" fmla="*/ 221 h 311"/>
                <a:gd name="T54" fmla="*/ 309 w 319"/>
                <a:gd name="T55" fmla="*/ 185 h 311"/>
                <a:gd name="T56" fmla="*/ 318 w 319"/>
                <a:gd name="T57" fmla="*/ 159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19" h="311">
                  <a:moveTo>
                    <a:pt x="318" y="159"/>
                  </a:moveTo>
                  <a:lnTo>
                    <a:pt x="309" y="114"/>
                  </a:lnTo>
                  <a:lnTo>
                    <a:pt x="300" y="88"/>
                  </a:lnTo>
                  <a:lnTo>
                    <a:pt x="283" y="61"/>
                  </a:lnTo>
                  <a:lnTo>
                    <a:pt x="256" y="26"/>
                  </a:lnTo>
                  <a:lnTo>
                    <a:pt x="230" y="8"/>
                  </a:lnTo>
                  <a:lnTo>
                    <a:pt x="194" y="0"/>
                  </a:lnTo>
                  <a:lnTo>
                    <a:pt x="159" y="0"/>
                  </a:lnTo>
                  <a:lnTo>
                    <a:pt x="123" y="0"/>
                  </a:lnTo>
                  <a:lnTo>
                    <a:pt x="88" y="8"/>
                  </a:lnTo>
                  <a:lnTo>
                    <a:pt x="61" y="26"/>
                  </a:lnTo>
                  <a:lnTo>
                    <a:pt x="35" y="61"/>
                  </a:lnTo>
                  <a:lnTo>
                    <a:pt x="17" y="88"/>
                  </a:lnTo>
                  <a:lnTo>
                    <a:pt x="8" y="114"/>
                  </a:lnTo>
                  <a:lnTo>
                    <a:pt x="0" y="159"/>
                  </a:lnTo>
                  <a:lnTo>
                    <a:pt x="8" y="185"/>
                  </a:lnTo>
                  <a:lnTo>
                    <a:pt x="17" y="221"/>
                  </a:lnTo>
                  <a:lnTo>
                    <a:pt x="35" y="247"/>
                  </a:lnTo>
                  <a:lnTo>
                    <a:pt x="61" y="274"/>
                  </a:lnTo>
                  <a:lnTo>
                    <a:pt x="88" y="291"/>
                  </a:lnTo>
                  <a:lnTo>
                    <a:pt x="123" y="310"/>
                  </a:lnTo>
                  <a:lnTo>
                    <a:pt x="159" y="310"/>
                  </a:lnTo>
                  <a:lnTo>
                    <a:pt x="194" y="310"/>
                  </a:lnTo>
                  <a:lnTo>
                    <a:pt x="230" y="291"/>
                  </a:lnTo>
                  <a:lnTo>
                    <a:pt x="256" y="274"/>
                  </a:lnTo>
                  <a:lnTo>
                    <a:pt x="283" y="247"/>
                  </a:lnTo>
                  <a:lnTo>
                    <a:pt x="300" y="221"/>
                  </a:lnTo>
                  <a:lnTo>
                    <a:pt x="309" y="185"/>
                  </a:lnTo>
                  <a:lnTo>
                    <a:pt x="318" y="15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18" name="Line 14">
              <a:extLst>
                <a:ext uri="{FF2B5EF4-FFF2-40B4-BE49-F238E27FC236}">
                  <a16:creationId xmlns:a16="http://schemas.microsoft.com/office/drawing/2014/main" id="{491C9CE5-5A3C-49B0-BA13-CE2F0FB31F76}"/>
                </a:ext>
              </a:extLst>
            </p:cNvPr>
            <p:cNvSpPr>
              <a:spLocks noChangeShapeType="1"/>
            </p:cNvSpPr>
            <p:nvPr/>
          </p:nvSpPr>
          <p:spPr bwMode="auto">
            <a:xfrm flipV="1">
              <a:off x="854" y="2161"/>
              <a:ext cx="1" cy="90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9" name="Freeform 15">
              <a:extLst>
                <a:ext uri="{FF2B5EF4-FFF2-40B4-BE49-F238E27FC236}">
                  <a16:creationId xmlns:a16="http://schemas.microsoft.com/office/drawing/2014/main" id="{045B8B48-2E6A-42B1-BFCF-67CA33217564}"/>
                </a:ext>
              </a:extLst>
            </p:cNvPr>
            <p:cNvSpPr>
              <a:spLocks noChangeArrowheads="1"/>
            </p:cNvSpPr>
            <p:nvPr/>
          </p:nvSpPr>
          <p:spPr bwMode="auto">
            <a:xfrm>
              <a:off x="813" y="1901"/>
              <a:ext cx="86" cy="261"/>
            </a:xfrm>
            <a:custGeom>
              <a:avLst/>
              <a:gdLst>
                <a:gd name="T0" fmla="*/ 185 w 381"/>
                <a:gd name="T1" fmla="*/ 0 h 1149"/>
                <a:gd name="T2" fmla="*/ 380 w 381"/>
                <a:gd name="T3" fmla="*/ 97 h 1149"/>
                <a:gd name="T4" fmla="*/ 0 w 381"/>
                <a:gd name="T5" fmla="*/ 291 h 1149"/>
                <a:gd name="T6" fmla="*/ 380 w 381"/>
                <a:gd name="T7" fmla="*/ 485 h 1149"/>
                <a:gd name="T8" fmla="*/ 0 w 381"/>
                <a:gd name="T9" fmla="*/ 671 h 1149"/>
                <a:gd name="T10" fmla="*/ 380 w 381"/>
                <a:gd name="T11" fmla="*/ 866 h 1149"/>
                <a:gd name="T12" fmla="*/ 0 w 381"/>
                <a:gd name="T13" fmla="*/ 1060 h 1149"/>
                <a:gd name="T14" fmla="*/ 185 w 381"/>
                <a:gd name="T15" fmla="*/ 1148 h 1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1" h="1149">
                  <a:moveTo>
                    <a:pt x="185" y="0"/>
                  </a:moveTo>
                  <a:lnTo>
                    <a:pt x="380" y="97"/>
                  </a:lnTo>
                  <a:lnTo>
                    <a:pt x="0" y="291"/>
                  </a:lnTo>
                  <a:lnTo>
                    <a:pt x="380" y="485"/>
                  </a:lnTo>
                  <a:lnTo>
                    <a:pt x="0" y="671"/>
                  </a:lnTo>
                  <a:lnTo>
                    <a:pt x="380" y="866"/>
                  </a:lnTo>
                  <a:lnTo>
                    <a:pt x="0" y="1060"/>
                  </a:lnTo>
                  <a:lnTo>
                    <a:pt x="185" y="114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20" name="Freeform 16">
              <a:extLst>
                <a:ext uri="{FF2B5EF4-FFF2-40B4-BE49-F238E27FC236}">
                  <a16:creationId xmlns:a16="http://schemas.microsoft.com/office/drawing/2014/main" id="{8959FE9D-0438-48EC-A00A-14C7848ECFB6}"/>
                </a:ext>
              </a:extLst>
            </p:cNvPr>
            <p:cNvSpPr>
              <a:spLocks noChangeArrowheads="1"/>
            </p:cNvSpPr>
            <p:nvPr/>
          </p:nvSpPr>
          <p:spPr bwMode="auto">
            <a:xfrm>
              <a:off x="1593" y="1751"/>
              <a:ext cx="42" cy="40"/>
            </a:xfrm>
            <a:custGeom>
              <a:avLst/>
              <a:gdLst>
                <a:gd name="T0" fmla="*/ 79 w 187"/>
                <a:gd name="T1" fmla="*/ 79 h 178"/>
                <a:gd name="T2" fmla="*/ 79 w 187"/>
                <a:gd name="T3" fmla="*/ 79 h 178"/>
                <a:gd name="T4" fmla="*/ 71 w 187"/>
                <a:gd name="T5" fmla="*/ 79 h 178"/>
                <a:gd name="T6" fmla="*/ 71 w 187"/>
                <a:gd name="T7" fmla="*/ 88 h 178"/>
                <a:gd name="T8" fmla="*/ 79 w 187"/>
                <a:gd name="T9" fmla="*/ 97 h 178"/>
                <a:gd name="T10" fmla="*/ 88 w 187"/>
                <a:gd name="T11" fmla="*/ 106 h 178"/>
                <a:gd name="T12" fmla="*/ 106 w 187"/>
                <a:gd name="T13" fmla="*/ 88 h 178"/>
                <a:gd name="T14" fmla="*/ 106 w 187"/>
                <a:gd name="T15" fmla="*/ 71 h 178"/>
                <a:gd name="T16" fmla="*/ 97 w 187"/>
                <a:gd name="T17" fmla="*/ 53 h 178"/>
                <a:gd name="T18" fmla="*/ 71 w 187"/>
                <a:gd name="T19" fmla="*/ 53 h 178"/>
                <a:gd name="T20" fmla="*/ 44 w 187"/>
                <a:gd name="T21" fmla="*/ 71 h 178"/>
                <a:gd name="T22" fmla="*/ 44 w 187"/>
                <a:gd name="T23" fmla="*/ 97 h 178"/>
                <a:gd name="T24" fmla="*/ 62 w 187"/>
                <a:gd name="T25" fmla="*/ 124 h 178"/>
                <a:gd name="T26" fmla="*/ 97 w 187"/>
                <a:gd name="T27" fmla="*/ 124 h 178"/>
                <a:gd name="T28" fmla="*/ 124 w 187"/>
                <a:gd name="T29" fmla="*/ 106 h 178"/>
                <a:gd name="T30" fmla="*/ 133 w 187"/>
                <a:gd name="T31" fmla="*/ 62 h 178"/>
                <a:gd name="T32" fmla="*/ 97 w 187"/>
                <a:gd name="T33" fmla="*/ 35 h 178"/>
                <a:gd name="T34" fmla="*/ 62 w 187"/>
                <a:gd name="T35" fmla="*/ 35 h 178"/>
                <a:gd name="T36" fmla="*/ 26 w 187"/>
                <a:gd name="T37" fmla="*/ 62 h 178"/>
                <a:gd name="T38" fmla="*/ 26 w 187"/>
                <a:gd name="T39" fmla="*/ 106 h 178"/>
                <a:gd name="T40" fmla="*/ 53 w 187"/>
                <a:gd name="T41" fmla="*/ 142 h 178"/>
                <a:gd name="T42" fmla="*/ 106 w 187"/>
                <a:gd name="T43" fmla="*/ 150 h 178"/>
                <a:gd name="T44" fmla="*/ 151 w 187"/>
                <a:gd name="T45" fmla="*/ 115 h 178"/>
                <a:gd name="T46" fmla="*/ 151 w 187"/>
                <a:gd name="T47" fmla="*/ 53 h 178"/>
                <a:gd name="T48" fmla="*/ 115 w 187"/>
                <a:gd name="T49" fmla="*/ 8 h 178"/>
                <a:gd name="T50" fmla="*/ 53 w 187"/>
                <a:gd name="T51" fmla="*/ 8 h 178"/>
                <a:gd name="T52" fmla="*/ 0 w 187"/>
                <a:gd name="T53" fmla="*/ 53 h 178"/>
                <a:gd name="T54" fmla="*/ 0 w 187"/>
                <a:gd name="T55" fmla="*/ 124 h 178"/>
                <a:gd name="T56" fmla="*/ 44 w 187"/>
                <a:gd name="T57" fmla="*/ 168 h 178"/>
                <a:gd name="T58" fmla="*/ 115 w 187"/>
                <a:gd name="T59" fmla="*/ 177 h 178"/>
                <a:gd name="T60" fmla="*/ 168 w 187"/>
                <a:gd name="T61" fmla="*/ 124 h 178"/>
                <a:gd name="T62" fmla="*/ 186 w 187"/>
                <a:gd name="T63" fmla="*/ 8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7" h="178">
                  <a:moveTo>
                    <a:pt x="79" y="88"/>
                  </a:moveTo>
                  <a:lnTo>
                    <a:pt x="79" y="79"/>
                  </a:lnTo>
                  <a:lnTo>
                    <a:pt x="79" y="79"/>
                  </a:lnTo>
                  <a:lnTo>
                    <a:pt x="79" y="79"/>
                  </a:lnTo>
                  <a:lnTo>
                    <a:pt x="79" y="79"/>
                  </a:lnTo>
                  <a:lnTo>
                    <a:pt x="71" y="79"/>
                  </a:lnTo>
                  <a:lnTo>
                    <a:pt x="71" y="88"/>
                  </a:lnTo>
                  <a:lnTo>
                    <a:pt x="71" y="88"/>
                  </a:lnTo>
                  <a:lnTo>
                    <a:pt x="71" y="97"/>
                  </a:lnTo>
                  <a:lnTo>
                    <a:pt x="79" y="97"/>
                  </a:lnTo>
                  <a:lnTo>
                    <a:pt x="79" y="106"/>
                  </a:lnTo>
                  <a:lnTo>
                    <a:pt x="88" y="106"/>
                  </a:lnTo>
                  <a:lnTo>
                    <a:pt x="97" y="97"/>
                  </a:lnTo>
                  <a:lnTo>
                    <a:pt x="106" y="88"/>
                  </a:lnTo>
                  <a:lnTo>
                    <a:pt x="106" y="88"/>
                  </a:lnTo>
                  <a:lnTo>
                    <a:pt x="106" y="71"/>
                  </a:lnTo>
                  <a:lnTo>
                    <a:pt x="97" y="62"/>
                  </a:lnTo>
                  <a:lnTo>
                    <a:pt x="97" y="53"/>
                  </a:lnTo>
                  <a:lnTo>
                    <a:pt x="79" y="53"/>
                  </a:lnTo>
                  <a:lnTo>
                    <a:pt x="71" y="53"/>
                  </a:lnTo>
                  <a:lnTo>
                    <a:pt x="53" y="62"/>
                  </a:lnTo>
                  <a:lnTo>
                    <a:pt x="44" y="71"/>
                  </a:lnTo>
                  <a:lnTo>
                    <a:pt x="44" y="88"/>
                  </a:lnTo>
                  <a:lnTo>
                    <a:pt x="44" y="97"/>
                  </a:lnTo>
                  <a:lnTo>
                    <a:pt x="53" y="115"/>
                  </a:lnTo>
                  <a:lnTo>
                    <a:pt x="62" y="124"/>
                  </a:lnTo>
                  <a:lnTo>
                    <a:pt x="79" y="124"/>
                  </a:lnTo>
                  <a:lnTo>
                    <a:pt x="97" y="124"/>
                  </a:lnTo>
                  <a:lnTo>
                    <a:pt x="115" y="115"/>
                  </a:lnTo>
                  <a:lnTo>
                    <a:pt x="124" y="106"/>
                  </a:lnTo>
                  <a:lnTo>
                    <a:pt x="133" y="88"/>
                  </a:lnTo>
                  <a:lnTo>
                    <a:pt x="133" y="62"/>
                  </a:lnTo>
                  <a:lnTo>
                    <a:pt x="124" y="44"/>
                  </a:lnTo>
                  <a:lnTo>
                    <a:pt x="97" y="35"/>
                  </a:lnTo>
                  <a:lnTo>
                    <a:pt x="79" y="26"/>
                  </a:lnTo>
                  <a:lnTo>
                    <a:pt x="62" y="35"/>
                  </a:lnTo>
                  <a:lnTo>
                    <a:pt x="44" y="35"/>
                  </a:lnTo>
                  <a:lnTo>
                    <a:pt x="26" y="62"/>
                  </a:lnTo>
                  <a:lnTo>
                    <a:pt x="17" y="88"/>
                  </a:lnTo>
                  <a:lnTo>
                    <a:pt x="26" y="106"/>
                  </a:lnTo>
                  <a:lnTo>
                    <a:pt x="35" y="133"/>
                  </a:lnTo>
                  <a:lnTo>
                    <a:pt x="53" y="142"/>
                  </a:lnTo>
                  <a:lnTo>
                    <a:pt x="79" y="150"/>
                  </a:lnTo>
                  <a:lnTo>
                    <a:pt x="106" y="150"/>
                  </a:lnTo>
                  <a:lnTo>
                    <a:pt x="133" y="133"/>
                  </a:lnTo>
                  <a:lnTo>
                    <a:pt x="151" y="115"/>
                  </a:lnTo>
                  <a:lnTo>
                    <a:pt x="159" y="88"/>
                  </a:lnTo>
                  <a:lnTo>
                    <a:pt x="151" y="53"/>
                  </a:lnTo>
                  <a:lnTo>
                    <a:pt x="133" y="26"/>
                  </a:lnTo>
                  <a:lnTo>
                    <a:pt x="115" y="8"/>
                  </a:lnTo>
                  <a:lnTo>
                    <a:pt x="79" y="0"/>
                  </a:lnTo>
                  <a:lnTo>
                    <a:pt x="53" y="8"/>
                  </a:lnTo>
                  <a:lnTo>
                    <a:pt x="26" y="26"/>
                  </a:lnTo>
                  <a:lnTo>
                    <a:pt x="0" y="53"/>
                  </a:lnTo>
                  <a:lnTo>
                    <a:pt x="0" y="88"/>
                  </a:lnTo>
                  <a:lnTo>
                    <a:pt x="0" y="124"/>
                  </a:lnTo>
                  <a:lnTo>
                    <a:pt x="17" y="150"/>
                  </a:lnTo>
                  <a:lnTo>
                    <a:pt x="44" y="168"/>
                  </a:lnTo>
                  <a:lnTo>
                    <a:pt x="79" y="177"/>
                  </a:lnTo>
                  <a:lnTo>
                    <a:pt x="115" y="177"/>
                  </a:lnTo>
                  <a:lnTo>
                    <a:pt x="151" y="150"/>
                  </a:lnTo>
                  <a:lnTo>
                    <a:pt x="168" y="124"/>
                  </a:lnTo>
                  <a:lnTo>
                    <a:pt x="186" y="88"/>
                  </a:lnTo>
                  <a:lnTo>
                    <a:pt x="186" y="88"/>
                  </a:lnTo>
                  <a:lnTo>
                    <a:pt x="186" y="5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21" name="Freeform 17">
              <a:extLst>
                <a:ext uri="{FF2B5EF4-FFF2-40B4-BE49-F238E27FC236}">
                  <a16:creationId xmlns:a16="http://schemas.microsoft.com/office/drawing/2014/main" id="{90A9A561-1421-4ECC-AC91-980C6C63DF8F}"/>
                </a:ext>
              </a:extLst>
            </p:cNvPr>
            <p:cNvSpPr>
              <a:spLocks noChangeArrowheads="1"/>
            </p:cNvSpPr>
            <p:nvPr/>
          </p:nvSpPr>
          <p:spPr bwMode="auto">
            <a:xfrm>
              <a:off x="1589" y="1748"/>
              <a:ext cx="46" cy="46"/>
            </a:xfrm>
            <a:custGeom>
              <a:avLst/>
              <a:gdLst>
                <a:gd name="T0" fmla="*/ 204 w 205"/>
                <a:gd name="T1" fmla="*/ 70 h 204"/>
                <a:gd name="T2" fmla="*/ 186 w 205"/>
                <a:gd name="T3" fmla="*/ 53 h 204"/>
                <a:gd name="T4" fmla="*/ 177 w 205"/>
                <a:gd name="T5" fmla="*/ 26 h 204"/>
                <a:gd name="T6" fmla="*/ 151 w 205"/>
                <a:gd name="T7" fmla="*/ 8 h 204"/>
                <a:gd name="T8" fmla="*/ 124 w 205"/>
                <a:gd name="T9" fmla="*/ 0 h 204"/>
                <a:gd name="T10" fmla="*/ 97 w 205"/>
                <a:gd name="T11" fmla="*/ 0 h 204"/>
                <a:gd name="T12" fmla="*/ 71 w 205"/>
                <a:gd name="T13" fmla="*/ 0 h 204"/>
                <a:gd name="T14" fmla="*/ 44 w 205"/>
                <a:gd name="T15" fmla="*/ 8 h 204"/>
                <a:gd name="T16" fmla="*/ 26 w 205"/>
                <a:gd name="T17" fmla="*/ 26 h 204"/>
                <a:gd name="T18" fmla="*/ 8 w 205"/>
                <a:gd name="T19" fmla="*/ 53 h 204"/>
                <a:gd name="T20" fmla="*/ 0 w 205"/>
                <a:gd name="T21" fmla="*/ 70 h 204"/>
                <a:gd name="T22" fmla="*/ 0 w 205"/>
                <a:gd name="T23" fmla="*/ 106 h 204"/>
                <a:gd name="T24" fmla="*/ 0 w 205"/>
                <a:gd name="T25" fmla="*/ 123 h 204"/>
                <a:gd name="T26" fmla="*/ 8 w 205"/>
                <a:gd name="T27" fmla="*/ 159 h 204"/>
                <a:gd name="T28" fmla="*/ 26 w 205"/>
                <a:gd name="T29" fmla="*/ 177 h 204"/>
                <a:gd name="T30" fmla="*/ 44 w 205"/>
                <a:gd name="T31" fmla="*/ 194 h 204"/>
                <a:gd name="T32" fmla="*/ 71 w 205"/>
                <a:gd name="T33" fmla="*/ 203 h 204"/>
                <a:gd name="T34" fmla="*/ 97 w 205"/>
                <a:gd name="T35" fmla="*/ 203 h 204"/>
                <a:gd name="T36" fmla="*/ 124 w 205"/>
                <a:gd name="T37" fmla="*/ 203 h 204"/>
                <a:gd name="T38" fmla="*/ 151 w 205"/>
                <a:gd name="T39" fmla="*/ 194 h 204"/>
                <a:gd name="T40" fmla="*/ 177 w 205"/>
                <a:gd name="T41" fmla="*/ 177 h 204"/>
                <a:gd name="T42" fmla="*/ 186 w 205"/>
                <a:gd name="T43" fmla="*/ 159 h 204"/>
                <a:gd name="T44" fmla="*/ 204 w 205"/>
                <a:gd name="T45" fmla="*/ 123 h 204"/>
                <a:gd name="T46" fmla="*/ 204 w 205"/>
                <a:gd name="T47" fmla="*/ 10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5" h="204">
                  <a:moveTo>
                    <a:pt x="204" y="70"/>
                  </a:moveTo>
                  <a:lnTo>
                    <a:pt x="186" y="53"/>
                  </a:lnTo>
                  <a:lnTo>
                    <a:pt x="177" y="26"/>
                  </a:lnTo>
                  <a:lnTo>
                    <a:pt x="151" y="8"/>
                  </a:lnTo>
                  <a:lnTo>
                    <a:pt x="124" y="0"/>
                  </a:lnTo>
                  <a:lnTo>
                    <a:pt x="97" y="0"/>
                  </a:lnTo>
                  <a:lnTo>
                    <a:pt x="71" y="0"/>
                  </a:lnTo>
                  <a:lnTo>
                    <a:pt x="44" y="8"/>
                  </a:lnTo>
                  <a:lnTo>
                    <a:pt x="26" y="26"/>
                  </a:lnTo>
                  <a:lnTo>
                    <a:pt x="8" y="53"/>
                  </a:lnTo>
                  <a:lnTo>
                    <a:pt x="0" y="70"/>
                  </a:lnTo>
                  <a:lnTo>
                    <a:pt x="0" y="106"/>
                  </a:lnTo>
                  <a:lnTo>
                    <a:pt x="0" y="123"/>
                  </a:lnTo>
                  <a:lnTo>
                    <a:pt x="8" y="159"/>
                  </a:lnTo>
                  <a:lnTo>
                    <a:pt x="26" y="177"/>
                  </a:lnTo>
                  <a:lnTo>
                    <a:pt x="44" y="194"/>
                  </a:lnTo>
                  <a:lnTo>
                    <a:pt x="71" y="203"/>
                  </a:lnTo>
                  <a:lnTo>
                    <a:pt x="97" y="203"/>
                  </a:lnTo>
                  <a:lnTo>
                    <a:pt x="124" y="203"/>
                  </a:lnTo>
                  <a:lnTo>
                    <a:pt x="151" y="194"/>
                  </a:lnTo>
                  <a:lnTo>
                    <a:pt x="177" y="177"/>
                  </a:lnTo>
                  <a:lnTo>
                    <a:pt x="186" y="159"/>
                  </a:lnTo>
                  <a:lnTo>
                    <a:pt x="204" y="123"/>
                  </a:lnTo>
                  <a:lnTo>
                    <a:pt x="204"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22" name="Line 18">
              <a:extLst>
                <a:ext uri="{FF2B5EF4-FFF2-40B4-BE49-F238E27FC236}">
                  <a16:creationId xmlns:a16="http://schemas.microsoft.com/office/drawing/2014/main" id="{652DE298-090C-4B26-9F7A-8F3C47519521}"/>
                </a:ext>
              </a:extLst>
            </p:cNvPr>
            <p:cNvSpPr>
              <a:spLocks noChangeShapeType="1"/>
            </p:cNvSpPr>
            <p:nvPr/>
          </p:nvSpPr>
          <p:spPr bwMode="auto">
            <a:xfrm flipH="1">
              <a:off x="853" y="3432"/>
              <a:ext cx="75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23" name="Freeform 19">
              <a:extLst>
                <a:ext uri="{FF2B5EF4-FFF2-40B4-BE49-F238E27FC236}">
                  <a16:creationId xmlns:a16="http://schemas.microsoft.com/office/drawing/2014/main" id="{0030C3A1-9EA4-433D-A2B6-49AFB51A9261}"/>
                </a:ext>
              </a:extLst>
            </p:cNvPr>
            <p:cNvSpPr>
              <a:spLocks noChangeArrowheads="1"/>
            </p:cNvSpPr>
            <p:nvPr/>
          </p:nvSpPr>
          <p:spPr bwMode="auto">
            <a:xfrm>
              <a:off x="854" y="1772"/>
              <a:ext cx="756" cy="130"/>
            </a:xfrm>
            <a:custGeom>
              <a:avLst/>
              <a:gdLst>
                <a:gd name="T0" fmla="*/ 0 w 3335"/>
                <a:gd name="T1" fmla="*/ 574 h 575"/>
                <a:gd name="T2" fmla="*/ 0 w 3335"/>
                <a:gd name="T3" fmla="*/ 0 h 575"/>
                <a:gd name="T4" fmla="*/ 3334 w 3335"/>
                <a:gd name="T5" fmla="*/ 0 h 575"/>
              </a:gdLst>
              <a:ahLst/>
              <a:cxnLst>
                <a:cxn ang="0">
                  <a:pos x="T0" y="T1"/>
                </a:cxn>
                <a:cxn ang="0">
                  <a:pos x="T2" y="T3"/>
                </a:cxn>
                <a:cxn ang="0">
                  <a:pos x="T4" y="T5"/>
                </a:cxn>
              </a:cxnLst>
              <a:rect l="0" t="0" r="r" b="b"/>
              <a:pathLst>
                <a:path w="3335" h="575">
                  <a:moveTo>
                    <a:pt x="0" y="574"/>
                  </a:moveTo>
                  <a:lnTo>
                    <a:pt x="0" y="0"/>
                  </a:lnTo>
                  <a:lnTo>
                    <a:pt x="333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24" name="Freeform 20">
              <a:extLst>
                <a:ext uri="{FF2B5EF4-FFF2-40B4-BE49-F238E27FC236}">
                  <a16:creationId xmlns:a16="http://schemas.microsoft.com/office/drawing/2014/main" id="{63C2CE2B-35E7-4ECF-93D6-9574B00057D0}"/>
                </a:ext>
              </a:extLst>
            </p:cNvPr>
            <p:cNvSpPr>
              <a:spLocks noChangeArrowheads="1"/>
            </p:cNvSpPr>
            <p:nvPr/>
          </p:nvSpPr>
          <p:spPr bwMode="auto">
            <a:xfrm>
              <a:off x="2366" y="2287"/>
              <a:ext cx="52" cy="66"/>
            </a:xfrm>
            <a:custGeom>
              <a:avLst/>
              <a:gdLst>
                <a:gd name="T0" fmla="*/ 61 w 230"/>
                <a:gd name="T1" fmla="*/ 17 h 292"/>
                <a:gd name="T2" fmla="*/ 88 w 230"/>
                <a:gd name="T3" fmla="*/ 0 h 292"/>
                <a:gd name="T4" fmla="*/ 61 w 230"/>
                <a:gd name="T5" fmla="*/ 17 h 292"/>
                <a:gd name="T6" fmla="*/ 35 w 230"/>
                <a:gd name="T7" fmla="*/ 44 h 292"/>
                <a:gd name="T8" fmla="*/ 17 w 230"/>
                <a:gd name="T9" fmla="*/ 70 h 292"/>
                <a:gd name="T10" fmla="*/ 0 w 230"/>
                <a:gd name="T11" fmla="*/ 114 h 292"/>
                <a:gd name="T12" fmla="*/ 0 w 230"/>
                <a:gd name="T13" fmla="*/ 185 h 292"/>
                <a:gd name="T14" fmla="*/ 17 w 230"/>
                <a:gd name="T15" fmla="*/ 220 h 292"/>
                <a:gd name="T16" fmla="*/ 35 w 230"/>
                <a:gd name="T17" fmla="*/ 256 h 292"/>
                <a:gd name="T18" fmla="*/ 61 w 230"/>
                <a:gd name="T19" fmla="*/ 282 h 292"/>
                <a:gd name="T20" fmla="*/ 88 w 230"/>
                <a:gd name="T21" fmla="*/ 291 h 292"/>
                <a:gd name="T22" fmla="*/ 141 w 230"/>
                <a:gd name="T23" fmla="*/ 291 h 292"/>
                <a:gd name="T24" fmla="*/ 176 w 230"/>
                <a:gd name="T25" fmla="*/ 282 h 292"/>
                <a:gd name="T26" fmla="*/ 203 w 230"/>
                <a:gd name="T27" fmla="*/ 256 h 292"/>
                <a:gd name="T28" fmla="*/ 211 w 230"/>
                <a:gd name="T29" fmla="*/ 220 h 292"/>
                <a:gd name="T30" fmla="*/ 229 w 230"/>
                <a:gd name="T31" fmla="*/ 185 h 292"/>
                <a:gd name="T32" fmla="*/ 229 w 230"/>
                <a:gd name="T33" fmla="*/ 114 h 292"/>
                <a:gd name="T34" fmla="*/ 211 w 230"/>
                <a:gd name="T35" fmla="*/ 70 h 292"/>
                <a:gd name="T36" fmla="*/ 203 w 230"/>
                <a:gd name="T37" fmla="*/ 44 h 292"/>
                <a:gd name="T38" fmla="*/ 176 w 230"/>
                <a:gd name="T39" fmla="*/ 17 h 292"/>
                <a:gd name="T40" fmla="*/ 141 w 230"/>
                <a:gd name="T41" fmla="*/ 0 h 292"/>
                <a:gd name="T42" fmla="*/ 88 w 230"/>
                <a:gd name="T43"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0" h="292">
                  <a:moveTo>
                    <a:pt x="61" y="17"/>
                  </a:moveTo>
                  <a:lnTo>
                    <a:pt x="88" y="0"/>
                  </a:lnTo>
                  <a:lnTo>
                    <a:pt x="61" y="17"/>
                  </a:lnTo>
                  <a:lnTo>
                    <a:pt x="35" y="44"/>
                  </a:lnTo>
                  <a:lnTo>
                    <a:pt x="17" y="70"/>
                  </a:lnTo>
                  <a:lnTo>
                    <a:pt x="0" y="114"/>
                  </a:lnTo>
                  <a:lnTo>
                    <a:pt x="0" y="185"/>
                  </a:lnTo>
                  <a:lnTo>
                    <a:pt x="17" y="220"/>
                  </a:lnTo>
                  <a:lnTo>
                    <a:pt x="35" y="256"/>
                  </a:lnTo>
                  <a:lnTo>
                    <a:pt x="61" y="282"/>
                  </a:lnTo>
                  <a:lnTo>
                    <a:pt x="88" y="291"/>
                  </a:lnTo>
                  <a:lnTo>
                    <a:pt x="141" y="291"/>
                  </a:lnTo>
                  <a:lnTo>
                    <a:pt x="176" y="282"/>
                  </a:lnTo>
                  <a:lnTo>
                    <a:pt x="203" y="256"/>
                  </a:lnTo>
                  <a:lnTo>
                    <a:pt x="211" y="220"/>
                  </a:lnTo>
                  <a:lnTo>
                    <a:pt x="229" y="185"/>
                  </a:lnTo>
                  <a:lnTo>
                    <a:pt x="229" y="114"/>
                  </a:lnTo>
                  <a:lnTo>
                    <a:pt x="211" y="70"/>
                  </a:lnTo>
                  <a:lnTo>
                    <a:pt x="203" y="44"/>
                  </a:lnTo>
                  <a:lnTo>
                    <a:pt x="176" y="17"/>
                  </a:lnTo>
                  <a:lnTo>
                    <a:pt x="141" y="0"/>
                  </a:lnTo>
                  <a:lnTo>
                    <a:pt x="8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25" name="Freeform 21">
              <a:extLst>
                <a:ext uri="{FF2B5EF4-FFF2-40B4-BE49-F238E27FC236}">
                  <a16:creationId xmlns:a16="http://schemas.microsoft.com/office/drawing/2014/main" id="{23450658-33FC-4D86-A3DD-4F912E82157E}"/>
                </a:ext>
              </a:extLst>
            </p:cNvPr>
            <p:cNvSpPr>
              <a:spLocks noChangeArrowheads="1"/>
            </p:cNvSpPr>
            <p:nvPr/>
          </p:nvSpPr>
          <p:spPr bwMode="auto">
            <a:xfrm>
              <a:off x="2436" y="2287"/>
              <a:ext cx="44" cy="66"/>
            </a:xfrm>
            <a:custGeom>
              <a:avLst/>
              <a:gdLst>
                <a:gd name="T0" fmla="*/ 0 w 196"/>
                <a:gd name="T1" fmla="*/ 0 h 292"/>
                <a:gd name="T2" fmla="*/ 0 w 196"/>
                <a:gd name="T3" fmla="*/ 212 h 292"/>
                <a:gd name="T4" fmla="*/ 17 w 196"/>
                <a:gd name="T5" fmla="*/ 256 h 292"/>
                <a:gd name="T6" fmla="*/ 44 w 196"/>
                <a:gd name="T7" fmla="*/ 282 h 292"/>
                <a:gd name="T8" fmla="*/ 88 w 196"/>
                <a:gd name="T9" fmla="*/ 291 h 292"/>
                <a:gd name="T10" fmla="*/ 115 w 196"/>
                <a:gd name="T11" fmla="*/ 291 h 292"/>
                <a:gd name="T12" fmla="*/ 160 w 196"/>
                <a:gd name="T13" fmla="*/ 282 h 292"/>
                <a:gd name="T14" fmla="*/ 177 w 196"/>
                <a:gd name="T15" fmla="*/ 256 h 292"/>
                <a:gd name="T16" fmla="*/ 195 w 196"/>
                <a:gd name="T17" fmla="*/ 212 h 292"/>
                <a:gd name="T18" fmla="*/ 195 w 196"/>
                <a:gd name="T19"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292">
                  <a:moveTo>
                    <a:pt x="0" y="0"/>
                  </a:moveTo>
                  <a:lnTo>
                    <a:pt x="0" y="212"/>
                  </a:lnTo>
                  <a:lnTo>
                    <a:pt x="17" y="256"/>
                  </a:lnTo>
                  <a:lnTo>
                    <a:pt x="44" y="282"/>
                  </a:lnTo>
                  <a:lnTo>
                    <a:pt x="88" y="291"/>
                  </a:lnTo>
                  <a:lnTo>
                    <a:pt x="115" y="291"/>
                  </a:lnTo>
                  <a:lnTo>
                    <a:pt x="160" y="282"/>
                  </a:lnTo>
                  <a:lnTo>
                    <a:pt x="177" y="256"/>
                  </a:lnTo>
                  <a:lnTo>
                    <a:pt x="195" y="212"/>
                  </a:lnTo>
                  <a:lnTo>
                    <a:pt x="19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26" name="Line 22">
              <a:extLst>
                <a:ext uri="{FF2B5EF4-FFF2-40B4-BE49-F238E27FC236}">
                  <a16:creationId xmlns:a16="http://schemas.microsoft.com/office/drawing/2014/main" id="{B5E89D2E-3187-4FA1-BC12-99789BE86637}"/>
                </a:ext>
              </a:extLst>
            </p:cNvPr>
            <p:cNvSpPr>
              <a:spLocks noChangeShapeType="1"/>
            </p:cNvSpPr>
            <p:nvPr/>
          </p:nvSpPr>
          <p:spPr bwMode="auto">
            <a:xfrm>
              <a:off x="2528" y="2287"/>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27" name="Line 23">
              <a:extLst>
                <a:ext uri="{FF2B5EF4-FFF2-40B4-BE49-F238E27FC236}">
                  <a16:creationId xmlns:a16="http://schemas.microsoft.com/office/drawing/2014/main" id="{F7228E66-38D5-4523-9E0F-63905B577530}"/>
                </a:ext>
              </a:extLst>
            </p:cNvPr>
            <p:cNvSpPr>
              <a:spLocks noChangeShapeType="1"/>
            </p:cNvSpPr>
            <p:nvPr/>
          </p:nvSpPr>
          <p:spPr bwMode="auto">
            <a:xfrm>
              <a:off x="2506" y="2285"/>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28" name="Line 24">
              <a:extLst>
                <a:ext uri="{FF2B5EF4-FFF2-40B4-BE49-F238E27FC236}">
                  <a16:creationId xmlns:a16="http://schemas.microsoft.com/office/drawing/2014/main" id="{25119825-E9FF-442B-BB1E-C325C4FAD9C8}"/>
                </a:ext>
              </a:extLst>
            </p:cNvPr>
            <p:cNvSpPr>
              <a:spLocks noChangeShapeType="1"/>
            </p:cNvSpPr>
            <p:nvPr/>
          </p:nvSpPr>
          <p:spPr bwMode="auto">
            <a:xfrm flipH="1" flipV="1">
              <a:off x="2366" y="1727"/>
              <a:ext cx="28" cy="6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29" name="Line 25">
              <a:extLst>
                <a:ext uri="{FF2B5EF4-FFF2-40B4-BE49-F238E27FC236}">
                  <a16:creationId xmlns:a16="http://schemas.microsoft.com/office/drawing/2014/main" id="{AB90DFB2-0000-40EA-AFB5-7A961451FD7A}"/>
                </a:ext>
              </a:extLst>
            </p:cNvPr>
            <p:cNvSpPr>
              <a:spLocks noChangeShapeType="1"/>
            </p:cNvSpPr>
            <p:nvPr/>
          </p:nvSpPr>
          <p:spPr bwMode="auto">
            <a:xfrm flipH="1">
              <a:off x="2392" y="1728"/>
              <a:ext cx="28"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30" name="Line 26">
              <a:extLst>
                <a:ext uri="{FF2B5EF4-FFF2-40B4-BE49-F238E27FC236}">
                  <a16:creationId xmlns:a16="http://schemas.microsoft.com/office/drawing/2014/main" id="{8DD41BC2-B023-4A15-BC74-D6FC19355646}"/>
                </a:ext>
              </a:extLst>
            </p:cNvPr>
            <p:cNvSpPr>
              <a:spLocks noChangeShapeType="1"/>
            </p:cNvSpPr>
            <p:nvPr/>
          </p:nvSpPr>
          <p:spPr bwMode="auto">
            <a:xfrm flipV="1">
              <a:off x="2458" y="1736"/>
              <a:ext cx="1"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31" name="Line 27">
              <a:extLst>
                <a:ext uri="{FF2B5EF4-FFF2-40B4-BE49-F238E27FC236}">
                  <a16:creationId xmlns:a16="http://schemas.microsoft.com/office/drawing/2014/main" id="{5D4847EF-9720-484E-B040-5E3850343E2E}"/>
                </a:ext>
              </a:extLst>
            </p:cNvPr>
            <p:cNvSpPr>
              <a:spLocks noChangeShapeType="1"/>
            </p:cNvSpPr>
            <p:nvPr/>
          </p:nvSpPr>
          <p:spPr bwMode="auto">
            <a:xfrm flipH="1">
              <a:off x="2429" y="1765"/>
              <a:ext cx="5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32" name="Freeform 28">
              <a:extLst>
                <a:ext uri="{FF2B5EF4-FFF2-40B4-BE49-F238E27FC236}">
                  <a16:creationId xmlns:a16="http://schemas.microsoft.com/office/drawing/2014/main" id="{E075EF0A-5F19-4EE5-A8DE-C6591443FA35}"/>
                </a:ext>
              </a:extLst>
            </p:cNvPr>
            <p:cNvSpPr>
              <a:spLocks noChangeArrowheads="1"/>
            </p:cNvSpPr>
            <p:nvPr/>
          </p:nvSpPr>
          <p:spPr bwMode="auto">
            <a:xfrm>
              <a:off x="1589" y="2304"/>
              <a:ext cx="46" cy="48"/>
            </a:xfrm>
            <a:custGeom>
              <a:avLst/>
              <a:gdLst>
                <a:gd name="T0" fmla="*/ 97 w 205"/>
                <a:gd name="T1" fmla="*/ 106 h 213"/>
                <a:gd name="T2" fmla="*/ 97 w 205"/>
                <a:gd name="T3" fmla="*/ 106 h 213"/>
                <a:gd name="T4" fmla="*/ 88 w 205"/>
                <a:gd name="T5" fmla="*/ 106 h 213"/>
                <a:gd name="T6" fmla="*/ 88 w 205"/>
                <a:gd name="T7" fmla="*/ 115 h 213"/>
                <a:gd name="T8" fmla="*/ 97 w 205"/>
                <a:gd name="T9" fmla="*/ 124 h 213"/>
                <a:gd name="T10" fmla="*/ 106 w 205"/>
                <a:gd name="T11" fmla="*/ 132 h 213"/>
                <a:gd name="T12" fmla="*/ 124 w 205"/>
                <a:gd name="T13" fmla="*/ 124 h 213"/>
                <a:gd name="T14" fmla="*/ 124 w 205"/>
                <a:gd name="T15" fmla="*/ 97 h 213"/>
                <a:gd name="T16" fmla="*/ 115 w 205"/>
                <a:gd name="T17" fmla="*/ 88 h 213"/>
                <a:gd name="T18" fmla="*/ 88 w 205"/>
                <a:gd name="T19" fmla="*/ 79 h 213"/>
                <a:gd name="T20" fmla="*/ 62 w 205"/>
                <a:gd name="T21" fmla="*/ 97 h 213"/>
                <a:gd name="T22" fmla="*/ 62 w 205"/>
                <a:gd name="T23" fmla="*/ 124 h 213"/>
                <a:gd name="T24" fmla="*/ 80 w 205"/>
                <a:gd name="T25" fmla="*/ 150 h 213"/>
                <a:gd name="T26" fmla="*/ 115 w 205"/>
                <a:gd name="T27" fmla="*/ 150 h 213"/>
                <a:gd name="T28" fmla="*/ 142 w 205"/>
                <a:gd name="T29" fmla="*/ 132 h 213"/>
                <a:gd name="T30" fmla="*/ 151 w 205"/>
                <a:gd name="T31" fmla="*/ 88 h 213"/>
                <a:gd name="T32" fmla="*/ 115 w 205"/>
                <a:gd name="T33" fmla="*/ 62 h 213"/>
                <a:gd name="T34" fmla="*/ 80 w 205"/>
                <a:gd name="T35" fmla="*/ 53 h 213"/>
                <a:gd name="T36" fmla="*/ 44 w 205"/>
                <a:gd name="T37" fmla="*/ 88 h 213"/>
                <a:gd name="T38" fmla="*/ 44 w 205"/>
                <a:gd name="T39" fmla="*/ 132 h 213"/>
                <a:gd name="T40" fmla="*/ 71 w 205"/>
                <a:gd name="T41" fmla="*/ 177 h 213"/>
                <a:gd name="T42" fmla="*/ 124 w 205"/>
                <a:gd name="T43" fmla="*/ 177 h 213"/>
                <a:gd name="T44" fmla="*/ 168 w 205"/>
                <a:gd name="T45" fmla="*/ 141 h 213"/>
                <a:gd name="T46" fmla="*/ 168 w 205"/>
                <a:gd name="T47" fmla="*/ 79 h 213"/>
                <a:gd name="T48" fmla="*/ 133 w 205"/>
                <a:gd name="T49" fmla="*/ 35 h 213"/>
                <a:gd name="T50" fmla="*/ 71 w 205"/>
                <a:gd name="T51" fmla="*/ 35 h 213"/>
                <a:gd name="T52" fmla="*/ 17 w 205"/>
                <a:gd name="T53" fmla="*/ 79 h 213"/>
                <a:gd name="T54" fmla="*/ 17 w 205"/>
                <a:gd name="T55" fmla="*/ 141 h 213"/>
                <a:gd name="T56" fmla="*/ 62 w 205"/>
                <a:gd name="T57" fmla="*/ 194 h 213"/>
                <a:gd name="T58" fmla="*/ 133 w 205"/>
                <a:gd name="T59" fmla="*/ 194 h 213"/>
                <a:gd name="T60" fmla="*/ 186 w 205"/>
                <a:gd name="T61" fmla="*/ 150 h 213"/>
                <a:gd name="T62" fmla="*/ 204 w 205"/>
                <a:gd name="T63" fmla="*/ 106 h 213"/>
                <a:gd name="T64" fmla="*/ 186 w 205"/>
                <a:gd name="T65" fmla="*/ 53 h 213"/>
                <a:gd name="T66" fmla="*/ 151 w 205"/>
                <a:gd name="T67" fmla="*/ 17 h 213"/>
                <a:gd name="T68" fmla="*/ 97 w 205"/>
                <a:gd name="T69" fmla="*/ 0 h 213"/>
                <a:gd name="T70" fmla="*/ 44 w 205"/>
                <a:gd name="T71" fmla="*/ 17 h 213"/>
                <a:gd name="T72" fmla="*/ 8 w 205"/>
                <a:gd name="T73" fmla="*/ 53 h 213"/>
                <a:gd name="T74" fmla="*/ 0 w 205"/>
                <a:gd name="T75" fmla="*/ 106 h 213"/>
                <a:gd name="T76" fmla="*/ 8 w 205"/>
                <a:gd name="T77" fmla="*/ 159 h 213"/>
                <a:gd name="T78" fmla="*/ 44 w 205"/>
                <a:gd name="T79" fmla="*/ 203 h 213"/>
                <a:gd name="T80" fmla="*/ 97 w 205"/>
                <a:gd name="T81" fmla="*/ 212 h 213"/>
                <a:gd name="T82" fmla="*/ 151 w 205"/>
                <a:gd name="T83" fmla="*/ 203 h 213"/>
                <a:gd name="T84" fmla="*/ 186 w 205"/>
                <a:gd name="T85" fmla="*/ 159 h 213"/>
                <a:gd name="T86" fmla="*/ 204 w 205"/>
                <a:gd name="T87" fmla="*/ 106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5" h="213">
                  <a:moveTo>
                    <a:pt x="97" y="106"/>
                  </a:moveTo>
                  <a:lnTo>
                    <a:pt x="97" y="106"/>
                  </a:lnTo>
                  <a:lnTo>
                    <a:pt x="97" y="106"/>
                  </a:lnTo>
                  <a:lnTo>
                    <a:pt x="97" y="106"/>
                  </a:lnTo>
                  <a:lnTo>
                    <a:pt x="97" y="106"/>
                  </a:lnTo>
                  <a:lnTo>
                    <a:pt x="88" y="106"/>
                  </a:lnTo>
                  <a:lnTo>
                    <a:pt x="88" y="106"/>
                  </a:lnTo>
                  <a:lnTo>
                    <a:pt x="88" y="115"/>
                  </a:lnTo>
                  <a:lnTo>
                    <a:pt x="88" y="124"/>
                  </a:lnTo>
                  <a:lnTo>
                    <a:pt x="97" y="124"/>
                  </a:lnTo>
                  <a:lnTo>
                    <a:pt x="97" y="132"/>
                  </a:lnTo>
                  <a:lnTo>
                    <a:pt x="106" y="132"/>
                  </a:lnTo>
                  <a:lnTo>
                    <a:pt x="115" y="124"/>
                  </a:lnTo>
                  <a:lnTo>
                    <a:pt x="124" y="124"/>
                  </a:lnTo>
                  <a:lnTo>
                    <a:pt x="124" y="106"/>
                  </a:lnTo>
                  <a:lnTo>
                    <a:pt x="124" y="97"/>
                  </a:lnTo>
                  <a:lnTo>
                    <a:pt x="115" y="88"/>
                  </a:lnTo>
                  <a:lnTo>
                    <a:pt x="115" y="88"/>
                  </a:lnTo>
                  <a:lnTo>
                    <a:pt x="97" y="79"/>
                  </a:lnTo>
                  <a:lnTo>
                    <a:pt x="88" y="79"/>
                  </a:lnTo>
                  <a:lnTo>
                    <a:pt x="71" y="88"/>
                  </a:lnTo>
                  <a:lnTo>
                    <a:pt x="62" y="97"/>
                  </a:lnTo>
                  <a:lnTo>
                    <a:pt x="62" y="106"/>
                  </a:lnTo>
                  <a:lnTo>
                    <a:pt x="62" y="124"/>
                  </a:lnTo>
                  <a:lnTo>
                    <a:pt x="71" y="141"/>
                  </a:lnTo>
                  <a:lnTo>
                    <a:pt x="80" y="150"/>
                  </a:lnTo>
                  <a:lnTo>
                    <a:pt x="97" y="159"/>
                  </a:lnTo>
                  <a:lnTo>
                    <a:pt x="115" y="150"/>
                  </a:lnTo>
                  <a:lnTo>
                    <a:pt x="133" y="141"/>
                  </a:lnTo>
                  <a:lnTo>
                    <a:pt x="142" y="132"/>
                  </a:lnTo>
                  <a:lnTo>
                    <a:pt x="151" y="106"/>
                  </a:lnTo>
                  <a:lnTo>
                    <a:pt x="151" y="88"/>
                  </a:lnTo>
                  <a:lnTo>
                    <a:pt x="142" y="70"/>
                  </a:lnTo>
                  <a:lnTo>
                    <a:pt x="115" y="62"/>
                  </a:lnTo>
                  <a:lnTo>
                    <a:pt x="97" y="53"/>
                  </a:lnTo>
                  <a:lnTo>
                    <a:pt x="80" y="53"/>
                  </a:lnTo>
                  <a:lnTo>
                    <a:pt x="62" y="70"/>
                  </a:lnTo>
                  <a:lnTo>
                    <a:pt x="44" y="88"/>
                  </a:lnTo>
                  <a:lnTo>
                    <a:pt x="35" y="115"/>
                  </a:lnTo>
                  <a:lnTo>
                    <a:pt x="44" y="132"/>
                  </a:lnTo>
                  <a:lnTo>
                    <a:pt x="53" y="159"/>
                  </a:lnTo>
                  <a:lnTo>
                    <a:pt x="71" y="177"/>
                  </a:lnTo>
                  <a:lnTo>
                    <a:pt x="97" y="177"/>
                  </a:lnTo>
                  <a:lnTo>
                    <a:pt x="124" y="177"/>
                  </a:lnTo>
                  <a:lnTo>
                    <a:pt x="151" y="159"/>
                  </a:lnTo>
                  <a:lnTo>
                    <a:pt x="168" y="141"/>
                  </a:lnTo>
                  <a:lnTo>
                    <a:pt x="177" y="106"/>
                  </a:lnTo>
                  <a:lnTo>
                    <a:pt x="168" y="79"/>
                  </a:lnTo>
                  <a:lnTo>
                    <a:pt x="151" y="53"/>
                  </a:lnTo>
                  <a:lnTo>
                    <a:pt x="133" y="35"/>
                  </a:lnTo>
                  <a:lnTo>
                    <a:pt x="97" y="26"/>
                  </a:lnTo>
                  <a:lnTo>
                    <a:pt x="71" y="35"/>
                  </a:lnTo>
                  <a:lnTo>
                    <a:pt x="44" y="53"/>
                  </a:lnTo>
                  <a:lnTo>
                    <a:pt x="17" y="79"/>
                  </a:lnTo>
                  <a:lnTo>
                    <a:pt x="17" y="115"/>
                  </a:lnTo>
                  <a:lnTo>
                    <a:pt x="17" y="141"/>
                  </a:lnTo>
                  <a:lnTo>
                    <a:pt x="35" y="177"/>
                  </a:lnTo>
                  <a:lnTo>
                    <a:pt x="62" y="194"/>
                  </a:lnTo>
                  <a:lnTo>
                    <a:pt x="97" y="203"/>
                  </a:lnTo>
                  <a:lnTo>
                    <a:pt x="133" y="194"/>
                  </a:lnTo>
                  <a:lnTo>
                    <a:pt x="168" y="177"/>
                  </a:lnTo>
                  <a:lnTo>
                    <a:pt x="186" y="150"/>
                  </a:lnTo>
                  <a:lnTo>
                    <a:pt x="204" y="106"/>
                  </a:lnTo>
                  <a:lnTo>
                    <a:pt x="204" y="106"/>
                  </a:lnTo>
                  <a:lnTo>
                    <a:pt x="204" y="88"/>
                  </a:lnTo>
                  <a:lnTo>
                    <a:pt x="186" y="53"/>
                  </a:lnTo>
                  <a:lnTo>
                    <a:pt x="177" y="35"/>
                  </a:lnTo>
                  <a:lnTo>
                    <a:pt x="151" y="17"/>
                  </a:lnTo>
                  <a:lnTo>
                    <a:pt x="124" y="8"/>
                  </a:lnTo>
                  <a:lnTo>
                    <a:pt x="97" y="0"/>
                  </a:lnTo>
                  <a:lnTo>
                    <a:pt x="71" y="8"/>
                  </a:lnTo>
                  <a:lnTo>
                    <a:pt x="44" y="17"/>
                  </a:lnTo>
                  <a:lnTo>
                    <a:pt x="26" y="35"/>
                  </a:lnTo>
                  <a:lnTo>
                    <a:pt x="8" y="53"/>
                  </a:lnTo>
                  <a:lnTo>
                    <a:pt x="0" y="88"/>
                  </a:lnTo>
                  <a:lnTo>
                    <a:pt x="0" y="106"/>
                  </a:lnTo>
                  <a:lnTo>
                    <a:pt x="0" y="141"/>
                  </a:lnTo>
                  <a:lnTo>
                    <a:pt x="8" y="159"/>
                  </a:lnTo>
                  <a:lnTo>
                    <a:pt x="26" y="186"/>
                  </a:lnTo>
                  <a:lnTo>
                    <a:pt x="44" y="203"/>
                  </a:lnTo>
                  <a:lnTo>
                    <a:pt x="71" y="212"/>
                  </a:lnTo>
                  <a:lnTo>
                    <a:pt x="97" y="212"/>
                  </a:lnTo>
                  <a:lnTo>
                    <a:pt x="124" y="212"/>
                  </a:lnTo>
                  <a:lnTo>
                    <a:pt x="151" y="203"/>
                  </a:lnTo>
                  <a:lnTo>
                    <a:pt x="177" y="186"/>
                  </a:lnTo>
                  <a:lnTo>
                    <a:pt x="186" y="159"/>
                  </a:lnTo>
                  <a:lnTo>
                    <a:pt x="204" y="141"/>
                  </a:lnTo>
                  <a:lnTo>
                    <a:pt x="204"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33" name="Line 29">
              <a:extLst>
                <a:ext uri="{FF2B5EF4-FFF2-40B4-BE49-F238E27FC236}">
                  <a16:creationId xmlns:a16="http://schemas.microsoft.com/office/drawing/2014/main" id="{A94AA310-8089-43E1-B384-E1FF49CAE45F}"/>
                </a:ext>
              </a:extLst>
            </p:cNvPr>
            <p:cNvSpPr>
              <a:spLocks noChangeShapeType="1"/>
            </p:cNvSpPr>
            <p:nvPr/>
          </p:nvSpPr>
          <p:spPr bwMode="auto">
            <a:xfrm flipV="1">
              <a:off x="1610" y="1771"/>
              <a:ext cx="1" cy="1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34" name="Freeform 30">
              <a:extLst>
                <a:ext uri="{FF2B5EF4-FFF2-40B4-BE49-F238E27FC236}">
                  <a16:creationId xmlns:a16="http://schemas.microsoft.com/office/drawing/2014/main" id="{62D9E326-53DA-4560-B65F-7BB450E4326F}"/>
                </a:ext>
              </a:extLst>
            </p:cNvPr>
            <p:cNvSpPr>
              <a:spLocks noChangeArrowheads="1"/>
            </p:cNvSpPr>
            <p:nvPr/>
          </p:nvSpPr>
          <p:spPr bwMode="auto">
            <a:xfrm>
              <a:off x="1569" y="1901"/>
              <a:ext cx="86" cy="261"/>
            </a:xfrm>
            <a:custGeom>
              <a:avLst/>
              <a:gdLst>
                <a:gd name="T0" fmla="*/ 185 w 381"/>
                <a:gd name="T1" fmla="*/ 1148 h 1149"/>
                <a:gd name="T2" fmla="*/ 0 w 381"/>
                <a:gd name="T3" fmla="*/ 1060 h 1149"/>
                <a:gd name="T4" fmla="*/ 380 w 381"/>
                <a:gd name="T5" fmla="*/ 866 h 1149"/>
                <a:gd name="T6" fmla="*/ 0 w 381"/>
                <a:gd name="T7" fmla="*/ 671 h 1149"/>
                <a:gd name="T8" fmla="*/ 380 w 381"/>
                <a:gd name="T9" fmla="*/ 485 h 1149"/>
                <a:gd name="T10" fmla="*/ 0 w 381"/>
                <a:gd name="T11" fmla="*/ 291 h 1149"/>
                <a:gd name="T12" fmla="*/ 380 w 381"/>
                <a:gd name="T13" fmla="*/ 97 h 1149"/>
                <a:gd name="T14" fmla="*/ 185 w 381"/>
                <a:gd name="T15" fmla="*/ 0 h 1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1" h="1149">
                  <a:moveTo>
                    <a:pt x="185" y="1148"/>
                  </a:moveTo>
                  <a:lnTo>
                    <a:pt x="0" y="1060"/>
                  </a:lnTo>
                  <a:lnTo>
                    <a:pt x="380" y="866"/>
                  </a:lnTo>
                  <a:lnTo>
                    <a:pt x="0" y="671"/>
                  </a:lnTo>
                  <a:lnTo>
                    <a:pt x="380" y="485"/>
                  </a:lnTo>
                  <a:lnTo>
                    <a:pt x="0" y="291"/>
                  </a:lnTo>
                  <a:lnTo>
                    <a:pt x="380" y="97"/>
                  </a:lnTo>
                  <a:lnTo>
                    <a:pt x="18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35" name="Line 31">
              <a:extLst>
                <a:ext uri="{FF2B5EF4-FFF2-40B4-BE49-F238E27FC236}">
                  <a16:creationId xmlns:a16="http://schemas.microsoft.com/office/drawing/2014/main" id="{FBB9252C-4BF3-447A-BA16-E25A2B42665B}"/>
                </a:ext>
              </a:extLst>
            </p:cNvPr>
            <p:cNvSpPr>
              <a:spLocks noChangeShapeType="1"/>
            </p:cNvSpPr>
            <p:nvPr/>
          </p:nvSpPr>
          <p:spPr bwMode="auto">
            <a:xfrm>
              <a:off x="2033" y="2327"/>
              <a:ext cx="19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36" name="Line 32">
              <a:extLst>
                <a:ext uri="{FF2B5EF4-FFF2-40B4-BE49-F238E27FC236}">
                  <a16:creationId xmlns:a16="http://schemas.microsoft.com/office/drawing/2014/main" id="{798F8A6A-43A1-41A6-B285-391D93B8D98B}"/>
                </a:ext>
              </a:extLst>
            </p:cNvPr>
            <p:cNvSpPr>
              <a:spLocks noChangeShapeType="1"/>
            </p:cNvSpPr>
            <p:nvPr/>
          </p:nvSpPr>
          <p:spPr bwMode="auto">
            <a:xfrm>
              <a:off x="1998" y="2270"/>
              <a:ext cx="1" cy="11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37" name="Line 33">
              <a:extLst>
                <a:ext uri="{FF2B5EF4-FFF2-40B4-BE49-F238E27FC236}">
                  <a16:creationId xmlns:a16="http://schemas.microsoft.com/office/drawing/2014/main" id="{BFF1CE6C-DA65-47B7-AD6C-EA06849538A0}"/>
                </a:ext>
              </a:extLst>
            </p:cNvPr>
            <p:cNvSpPr>
              <a:spLocks noChangeShapeType="1"/>
            </p:cNvSpPr>
            <p:nvPr/>
          </p:nvSpPr>
          <p:spPr bwMode="auto">
            <a:xfrm flipV="1">
              <a:off x="2048" y="2269"/>
              <a:ext cx="8" cy="1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38" name="Freeform 34">
              <a:extLst>
                <a:ext uri="{FF2B5EF4-FFF2-40B4-BE49-F238E27FC236}">
                  <a16:creationId xmlns:a16="http://schemas.microsoft.com/office/drawing/2014/main" id="{B99DE708-F05F-4F1A-8E3F-6314162A60EB}"/>
                </a:ext>
              </a:extLst>
            </p:cNvPr>
            <p:cNvSpPr>
              <a:spLocks noChangeArrowheads="1"/>
            </p:cNvSpPr>
            <p:nvPr/>
          </p:nvSpPr>
          <p:spPr bwMode="auto">
            <a:xfrm>
              <a:off x="2032" y="2280"/>
              <a:ext cx="32" cy="108"/>
            </a:xfrm>
            <a:custGeom>
              <a:avLst/>
              <a:gdLst>
                <a:gd name="T0" fmla="*/ 92 w 142"/>
                <a:gd name="T1" fmla="*/ 0 h 477"/>
                <a:gd name="T2" fmla="*/ 57 w 142"/>
                <a:gd name="T3" fmla="*/ 35 h 477"/>
                <a:gd name="T4" fmla="*/ 35 w 142"/>
                <a:gd name="T5" fmla="*/ 88 h 477"/>
                <a:gd name="T6" fmla="*/ 8 w 142"/>
                <a:gd name="T7" fmla="*/ 141 h 477"/>
                <a:gd name="T8" fmla="*/ 0 w 142"/>
                <a:gd name="T9" fmla="*/ 194 h 477"/>
                <a:gd name="T10" fmla="*/ 0 w 142"/>
                <a:gd name="T11" fmla="*/ 247 h 477"/>
                <a:gd name="T12" fmla="*/ 8 w 142"/>
                <a:gd name="T13" fmla="*/ 300 h 477"/>
                <a:gd name="T14" fmla="*/ 35 w 142"/>
                <a:gd name="T15" fmla="*/ 344 h 477"/>
                <a:gd name="T16" fmla="*/ 57 w 142"/>
                <a:gd name="T17" fmla="*/ 388 h 477"/>
                <a:gd name="T18" fmla="*/ 92 w 142"/>
                <a:gd name="T19" fmla="*/ 432 h 477"/>
                <a:gd name="T20" fmla="*/ 141 w 142"/>
                <a:gd name="T21" fmla="*/ 476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477">
                  <a:moveTo>
                    <a:pt x="92" y="0"/>
                  </a:moveTo>
                  <a:lnTo>
                    <a:pt x="57" y="35"/>
                  </a:lnTo>
                  <a:lnTo>
                    <a:pt x="35" y="88"/>
                  </a:lnTo>
                  <a:lnTo>
                    <a:pt x="8" y="141"/>
                  </a:lnTo>
                  <a:lnTo>
                    <a:pt x="0" y="194"/>
                  </a:lnTo>
                  <a:lnTo>
                    <a:pt x="0" y="247"/>
                  </a:lnTo>
                  <a:lnTo>
                    <a:pt x="8" y="300"/>
                  </a:lnTo>
                  <a:lnTo>
                    <a:pt x="35" y="344"/>
                  </a:lnTo>
                  <a:lnTo>
                    <a:pt x="57" y="388"/>
                  </a:lnTo>
                  <a:lnTo>
                    <a:pt x="92" y="432"/>
                  </a:lnTo>
                  <a:lnTo>
                    <a:pt x="141" y="47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39" name="Freeform 35">
              <a:extLst>
                <a:ext uri="{FF2B5EF4-FFF2-40B4-BE49-F238E27FC236}">
                  <a16:creationId xmlns:a16="http://schemas.microsoft.com/office/drawing/2014/main" id="{E18DDC1B-9C3C-4738-ACE6-7777123BA6A5}"/>
                </a:ext>
              </a:extLst>
            </p:cNvPr>
            <p:cNvSpPr>
              <a:spLocks noChangeArrowheads="1"/>
            </p:cNvSpPr>
            <p:nvPr/>
          </p:nvSpPr>
          <p:spPr bwMode="auto">
            <a:xfrm>
              <a:off x="2227" y="2294"/>
              <a:ext cx="70" cy="70"/>
            </a:xfrm>
            <a:custGeom>
              <a:avLst/>
              <a:gdLst>
                <a:gd name="T0" fmla="*/ 309 w 310"/>
                <a:gd name="T1" fmla="*/ 150 h 310"/>
                <a:gd name="T2" fmla="*/ 309 w 310"/>
                <a:gd name="T3" fmla="*/ 114 h 310"/>
                <a:gd name="T4" fmla="*/ 291 w 310"/>
                <a:gd name="T5" fmla="*/ 88 h 310"/>
                <a:gd name="T6" fmla="*/ 274 w 310"/>
                <a:gd name="T7" fmla="*/ 61 h 310"/>
                <a:gd name="T8" fmla="*/ 247 w 310"/>
                <a:gd name="T9" fmla="*/ 26 h 310"/>
                <a:gd name="T10" fmla="*/ 221 w 310"/>
                <a:gd name="T11" fmla="*/ 8 h 310"/>
                <a:gd name="T12" fmla="*/ 185 w 310"/>
                <a:gd name="T13" fmla="*/ 0 h 310"/>
                <a:gd name="T14" fmla="*/ 150 w 310"/>
                <a:gd name="T15" fmla="*/ 0 h 310"/>
                <a:gd name="T16" fmla="*/ 123 w 310"/>
                <a:gd name="T17" fmla="*/ 0 h 310"/>
                <a:gd name="T18" fmla="*/ 88 w 310"/>
                <a:gd name="T19" fmla="*/ 8 h 310"/>
                <a:gd name="T20" fmla="*/ 53 w 310"/>
                <a:gd name="T21" fmla="*/ 26 h 310"/>
                <a:gd name="T22" fmla="*/ 35 w 310"/>
                <a:gd name="T23" fmla="*/ 61 h 310"/>
                <a:gd name="T24" fmla="*/ 8 w 310"/>
                <a:gd name="T25" fmla="*/ 88 h 310"/>
                <a:gd name="T26" fmla="*/ 0 w 310"/>
                <a:gd name="T27" fmla="*/ 114 h 310"/>
                <a:gd name="T28" fmla="*/ 0 w 310"/>
                <a:gd name="T29" fmla="*/ 150 h 310"/>
                <a:gd name="T30" fmla="*/ 0 w 310"/>
                <a:gd name="T31" fmla="*/ 185 h 310"/>
                <a:gd name="T32" fmla="*/ 8 w 310"/>
                <a:gd name="T33" fmla="*/ 221 h 310"/>
                <a:gd name="T34" fmla="*/ 35 w 310"/>
                <a:gd name="T35" fmla="*/ 256 h 310"/>
                <a:gd name="T36" fmla="*/ 53 w 310"/>
                <a:gd name="T37" fmla="*/ 274 h 310"/>
                <a:gd name="T38" fmla="*/ 88 w 310"/>
                <a:gd name="T39" fmla="*/ 291 h 310"/>
                <a:gd name="T40" fmla="*/ 123 w 310"/>
                <a:gd name="T41" fmla="*/ 309 h 310"/>
                <a:gd name="T42" fmla="*/ 150 w 310"/>
                <a:gd name="T43" fmla="*/ 309 h 310"/>
                <a:gd name="T44" fmla="*/ 185 w 310"/>
                <a:gd name="T45" fmla="*/ 309 h 310"/>
                <a:gd name="T46" fmla="*/ 221 w 310"/>
                <a:gd name="T47" fmla="*/ 291 h 310"/>
                <a:gd name="T48" fmla="*/ 247 w 310"/>
                <a:gd name="T49" fmla="*/ 274 h 310"/>
                <a:gd name="T50" fmla="*/ 274 w 310"/>
                <a:gd name="T51" fmla="*/ 256 h 310"/>
                <a:gd name="T52" fmla="*/ 291 w 310"/>
                <a:gd name="T53" fmla="*/ 221 h 310"/>
                <a:gd name="T54" fmla="*/ 309 w 310"/>
                <a:gd name="T55" fmla="*/ 185 h 310"/>
                <a:gd name="T56" fmla="*/ 309 w 310"/>
                <a:gd name="T57" fmla="*/ 15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10" h="310">
                  <a:moveTo>
                    <a:pt x="309" y="150"/>
                  </a:moveTo>
                  <a:lnTo>
                    <a:pt x="309" y="114"/>
                  </a:lnTo>
                  <a:lnTo>
                    <a:pt x="291" y="88"/>
                  </a:lnTo>
                  <a:lnTo>
                    <a:pt x="274" y="61"/>
                  </a:lnTo>
                  <a:lnTo>
                    <a:pt x="247" y="26"/>
                  </a:lnTo>
                  <a:lnTo>
                    <a:pt x="221" y="8"/>
                  </a:lnTo>
                  <a:lnTo>
                    <a:pt x="185" y="0"/>
                  </a:lnTo>
                  <a:lnTo>
                    <a:pt x="150" y="0"/>
                  </a:lnTo>
                  <a:lnTo>
                    <a:pt x="123" y="0"/>
                  </a:lnTo>
                  <a:lnTo>
                    <a:pt x="88" y="8"/>
                  </a:lnTo>
                  <a:lnTo>
                    <a:pt x="53" y="26"/>
                  </a:lnTo>
                  <a:lnTo>
                    <a:pt x="35" y="61"/>
                  </a:lnTo>
                  <a:lnTo>
                    <a:pt x="8" y="88"/>
                  </a:lnTo>
                  <a:lnTo>
                    <a:pt x="0" y="114"/>
                  </a:lnTo>
                  <a:lnTo>
                    <a:pt x="0" y="150"/>
                  </a:lnTo>
                  <a:lnTo>
                    <a:pt x="0" y="185"/>
                  </a:lnTo>
                  <a:lnTo>
                    <a:pt x="8" y="221"/>
                  </a:lnTo>
                  <a:lnTo>
                    <a:pt x="35" y="256"/>
                  </a:lnTo>
                  <a:lnTo>
                    <a:pt x="53" y="274"/>
                  </a:lnTo>
                  <a:lnTo>
                    <a:pt x="88" y="291"/>
                  </a:lnTo>
                  <a:lnTo>
                    <a:pt x="123" y="309"/>
                  </a:lnTo>
                  <a:lnTo>
                    <a:pt x="150" y="309"/>
                  </a:lnTo>
                  <a:lnTo>
                    <a:pt x="185" y="309"/>
                  </a:lnTo>
                  <a:lnTo>
                    <a:pt x="221" y="291"/>
                  </a:lnTo>
                  <a:lnTo>
                    <a:pt x="247" y="274"/>
                  </a:lnTo>
                  <a:lnTo>
                    <a:pt x="274" y="256"/>
                  </a:lnTo>
                  <a:lnTo>
                    <a:pt x="291" y="221"/>
                  </a:lnTo>
                  <a:lnTo>
                    <a:pt x="309" y="185"/>
                  </a:lnTo>
                  <a:lnTo>
                    <a:pt x="309"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40" name="Line 36">
              <a:extLst>
                <a:ext uri="{FF2B5EF4-FFF2-40B4-BE49-F238E27FC236}">
                  <a16:creationId xmlns:a16="http://schemas.microsoft.com/office/drawing/2014/main" id="{0DC56887-8E59-43C2-85ED-EA03F049CA37}"/>
                </a:ext>
              </a:extLst>
            </p:cNvPr>
            <p:cNvSpPr>
              <a:spLocks noChangeShapeType="1"/>
            </p:cNvSpPr>
            <p:nvPr/>
          </p:nvSpPr>
          <p:spPr bwMode="auto">
            <a:xfrm flipH="1">
              <a:off x="1609" y="2327"/>
              <a:ext cx="39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41" name="Freeform 37">
              <a:extLst>
                <a:ext uri="{FF2B5EF4-FFF2-40B4-BE49-F238E27FC236}">
                  <a16:creationId xmlns:a16="http://schemas.microsoft.com/office/drawing/2014/main" id="{8F7DB07A-2A9C-413C-B75D-61E0D8E6ED19}"/>
                </a:ext>
              </a:extLst>
            </p:cNvPr>
            <p:cNvSpPr>
              <a:spLocks noChangeArrowheads="1"/>
            </p:cNvSpPr>
            <p:nvPr/>
          </p:nvSpPr>
          <p:spPr bwMode="auto">
            <a:xfrm>
              <a:off x="2227" y="1736"/>
              <a:ext cx="70" cy="70"/>
            </a:xfrm>
            <a:custGeom>
              <a:avLst/>
              <a:gdLst>
                <a:gd name="T0" fmla="*/ 309 w 310"/>
                <a:gd name="T1" fmla="*/ 159 h 310"/>
                <a:gd name="T2" fmla="*/ 309 w 310"/>
                <a:gd name="T3" fmla="*/ 123 h 310"/>
                <a:gd name="T4" fmla="*/ 291 w 310"/>
                <a:gd name="T5" fmla="*/ 88 h 310"/>
                <a:gd name="T6" fmla="*/ 274 w 310"/>
                <a:gd name="T7" fmla="*/ 53 h 310"/>
                <a:gd name="T8" fmla="*/ 247 w 310"/>
                <a:gd name="T9" fmla="*/ 35 h 310"/>
                <a:gd name="T10" fmla="*/ 221 w 310"/>
                <a:gd name="T11" fmla="*/ 17 h 310"/>
                <a:gd name="T12" fmla="*/ 185 w 310"/>
                <a:gd name="T13" fmla="*/ 0 h 310"/>
                <a:gd name="T14" fmla="*/ 150 w 310"/>
                <a:gd name="T15" fmla="*/ 0 h 310"/>
                <a:gd name="T16" fmla="*/ 123 w 310"/>
                <a:gd name="T17" fmla="*/ 0 h 310"/>
                <a:gd name="T18" fmla="*/ 88 w 310"/>
                <a:gd name="T19" fmla="*/ 17 h 310"/>
                <a:gd name="T20" fmla="*/ 53 w 310"/>
                <a:gd name="T21" fmla="*/ 35 h 310"/>
                <a:gd name="T22" fmla="*/ 35 w 310"/>
                <a:gd name="T23" fmla="*/ 53 h 310"/>
                <a:gd name="T24" fmla="*/ 8 w 310"/>
                <a:gd name="T25" fmla="*/ 88 h 310"/>
                <a:gd name="T26" fmla="*/ 0 w 310"/>
                <a:gd name="T27" fmla="*/ 123 h 310"/>
                <a:gd name="T28" fmla="*/ 0 w 310"/>
                <a:gd name="T29" fmla="*/ 159 h 310"/>
                <a:gd name="T30" fmla="*/ 0 w 310"/>
                <a:gd name="T31" fmla="*/ 194 h 310"/>
                <a:gd name="T32" fmla="*/ 8 w 310"/>
                <a:gd name="T33" fmla="*/ 221 h 310"/>
                <a:gd name="T34" fmla="*/ 35 w 310"/>
                <a:gd name="T35" fmla="*/ 256 h 310"/>
                <a:gd name="T36" fmla="*/ 53 w 310"/>
                <a:gd name="T37" fmla="*/ 274 h 310"/>
                <a:gd name="T38" fmla="*/ 88 w 310"/>
                <a:gd name="T39" fmla="*/ 291 h 310"/>
                <a:gd name="T40" fmla="*/ 123 w 310"/>
                <a:gd name="T41" fmla="*/ 309 h 310"/>
                <a:gd name="T42" fmla="*/ 150 w 310"/>
                <a:gd name="T43" fmla="*/ 309 h 310"/>
                <a:gd name="T44" fmla="*/ 185 w 310"/>
                <a:gd name="T45" fmla="*/ 309 h 310"/>
                <a:gd name="T46" fmla="*/ 221 w 310"/>
                <a:gd name="T47" fmla="*/ 291 h 310"/>
                <a:gd name="T48" fmla="*/ 247 w 310"/>
                <a:gd name="T49" fmla="*/ 274 h 310"/>
                <a:gd name="T50" fmla="*/ 274 w 310"/>
                <a:gd name="T51" fmla="*/ 256 h 310"/>
                <a:gd name="T52" fmla="*/ 291 w 310"/>
                <a:gd name="T53" fmla="*/ 221 h 310"/>
                <a:gd name="T54" fmla="*/ 309 w 310"/>
                <a:gd name="T55" fmla="*/ 194 h 310"/>
                <a:gd name="T56" fmla="*/ 309 w 310"/>
                <a:gd name="T57" fmla="*/ 15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10" h="310">
                  <a:moveTo>
                    <a:pt x="309" y="159"/>
                  </a:moveTo>
                  <a:lnTo>
                    <a:pt x="309" y="123"/>
                  </a:lnTo>
                  <a:lnTo>
                    <a:pt x="291" y="88"/>
                  </a:lnTo>
                  <a:lnTo>
                    <a:pt x="274" y="53"/>
                  </a:lnTo>
                  <a:lnTo>
                    <a:pt x="247" y="35"/>
                  </a:lnTo>
                  <a:lnTo>
                    <a:pt x="221" y="17"/>
                  </a:lnTo>
                  <a:lnTo>
                    <a:pt x="185" y="0"/>
                  </a:lnTo>
                  <a:lnTo>
                    <a:pt x="150" y="0"/>
                  </a:lnTo>
                  <a:lnTo>
                    <a:pt x="123" y="0"/>
                  </a:lnTo>
                  <a:lnTo>
                    <a:pt x="88" y="17"/>
                  </a:lnTo>
                  <a:lnTo>
                    <a:pt x="53" y="35"/>
                  </a:lnTo>
                  <a:lnTo>
                    <a:pt x="35" y="53"/>
                  </a:lnTo>
                  <a:lnTo>
                    <a:pt x="8" y="88"/>
                  </a:lnTo>
                  <a:lnTo>
                    <a:pt x="0" y="123"/>
                  </a:lnTo>
                  <a:lnTo>
                    <a:pt x="0" y="159"/>
                  </a:lnTo>
                  <a:lnTo>
                    <a:pt x="0" y="194"/>
                  </a:lnTo>
                  <a:lnTo>
                    <a:pt x="8" y="221"/>
                  </a:lnTo>
                  <a:lnTo>
                    <a:pt x="35" y="256"/>
                  </a:lnTo>
                  <a:lnTo>
                    <a:pt x="53" y="274"/>
                  </a:lnTo>
                  <a:lnTo>
                    <a:pt x="88" y="291"/>
                  </a:lnTo>
                  <a:lnTo>
                    <a:pt x="123" y="309"/>
                  </a:lnTo>
                  <a:lnTo>
                    <a:pt x="150" y="309"/>
                  </a:lnTo>
                  <a:lnTo>
                    <a:pt x="185" y="309"/>
                  </a:lnTo>
                  <a:lnTo>
                    <a:pt x="221" y="291"/>
                  </a:lnTo>
                  <a:lnTo>
                    <a:pt x="247" y="274"/>
                  </a:lnTo>
                  <a:lnTo>
                    <a:pt x="274" y="256"/>
                  </a:lnTo>
                  <a:lnTo>
                    <a:pt x="291" y="221"/>
                  </a:lnTo>
                  <a:lnTo>
                    <a:pt x="309" y="194"/>
                  </a:lnTo>
                  <a:lnTo>
                    <a:pt x="309" y="15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42" name="Line 38">
              <a:extLst>
                <a:ext uri="{FF2B5EF4-FFF2-40B4-BE49-F238E27FC236}">
                  <a16:creationId xmlns:a16="http://schemas.microsoft.com/office/drawing/2014/main" id="{2EB82221-610D-4628-B501-9A57469A99D5}"/>
                </a:ext>
              </a:extLst>
            </p:cNvPr>
            <p:cNvSpPr>
              <a:spLocks noChangeShapeType="1"/>
            </p:cNvSpPr>
            <p:nvPr/>
          </p:nvSpPr>
          <p:spPr bwMode="auto">
            <a:xfrm flipH="1">
              <a:off x="1609" y="1771"/>
              <a:ext cx="61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43" name="Line 39">
              <a:extLst>
                <a:ext uri="{FF2B5EF4-FFF2-40B4-BE49-F238E27FC236}">
                  <a16:creationId xmlns:a16="http://schemas.microsoft.com/office/drawing/2014/main" id="{B91EA3A7-02B5-4515-9F32-3F1C2D8632CE}"/>
                </a:ext>
              </a:extLst>
            </p:cNvPr>
            <p:cNvSpPr>
              <a:spLocks noChangeShapeType="1"/>
            </p:cNvSpPr>
            <p:nvPr/>
          </p:nvSpPr>
          <p:spPr bwMode="auto">
            <a:xfrm>
              <a:off x="1610" y="2162"/>
              <a:ext cx="1" cy="31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44" name="Freeform 40">
              <a:extLst>
                <a:ext uri="{FF2B5EF4-FFF2-40B4-BE49-F238E27FC236}">
                  <a16:creationId xmlns:a16="http://schemas.microsoft.com/office/drawing/2014/main" id="{80730A8B-92F6-451E-813E-CA5F4D1AEB0F}"/>
                </a:ext>
              </a:extLst>
            </p:cNvPr>
            <p:cNvSpPr>
              <a:spLocks noChangeArrowheads="1"/>
            </p:cNvSpPr>
            <p:nvPr/>
          </p:nvSpPr>
          <p:spPr bwMode="auto">
            <a:xfrm>
              <a:off x="1604" y="3426"/>
              <a:ext cx="32" cy="32"/>
            </a:xfrm>
            <a:custGeom>
              <a:avLst/>
              <a:gdLst>
                <a:gd name="T0" fmla="*/ 71 w 143"/>
                <a:gd name="T1" fmla="*/ 84 h 143"/>
                <a:gd name="T2" fmla="*/ 71 w 143"/>
                <a:gd name="T3" fmla="*/ 84 h 143"/>
                <a:gd name="T4" fmla="*/ 71 w 143"/>
                <a:gd name="T5" fmla="*/ 53 h 143"/>
                <a:gd name="T6" fmla="*/ 71 w 143"/>
                <a:gd name="T7" fmla="*/ 53 h 143"/>
                <a:gd name="T8" fmla="*/ 71 w 143"/>
                <a:gd name="T9" fmla="*/ 53 h 143"/>
                <a:gd name="T10" fmla="*/ 44 w 143"/>
                <a:gd name="T11" fmla="*/ 84 h 143"/>
                <a:gd name="T12" fmla="*/ 44 w 143"/>
                <a:gd name="T13" fmla="*/ 84 h 143"/>
                <a:gd name="T14" fmla="*/ 44 w 143"/>
                <a:gd name="T15" fmla="*/ 111 h 143"/>
                <a:gd name="T16" fmla="*/ 44 w 143"/>
                <a:gd name="T17" fmla="*/ 142 h 143"/>
                <a:gd name="T18" fmla="*/ 71 w 143"/>
                <a:gd name="T19" fmla="*/ 142 h 143"/>
                <a:gd name="T20" fmla="*/ 71 w 143"/>
                <a:gd name="T21" fmla="*/ 142 h 143"/>
                <a:gd name="T22" fmla="*/ 93 w 143"/>
                <a:gd name="T23" fmla="*/ 142 h 143"/>
                <a:gd name="T24" fmla="*/ 115 w 143"/>
                <a:gd name="T25" fmla="*/ 142 h 143"/>
                <a:gd name="T26" fmla="*/ 142 w 143"/>
                <a:gd name="T27" fmla="*/ 111 h 143"/>
                <a:gd name="T28" fmla="*/ 142 w 143"/>
                <a:gd name="T29" fmla="*/ 84 h 143"/>
                <a:gd name="T30" fmla="*/ 142 w 143"/>
                <a:gd name="T31" fmla="*/ 53 h 143"/>
                <a:gd name="T32" fmla="*/ 115 w 143"/>
                <a:gd name="T33" fmla="*/ 26 h 143"/>
                <a:gd name="T34" fmla="*/ 115 w 143"/>
                <a:gd name="T35" fmla="*/ 0 h 143"/>
                <a:gd name="T36" fmla="*/ 71 w 143"/>
                <a:gd name="T37" fmla="*/ 0 h 143"/>
                <a:gd name="T38" fmla="*/ 44 w 143"/>
                <a:gd name="T39" fmla="*/ 0 h 143"/>
                <a:gd name="T40" fmla="*/ 0 w 143"/>
                <a:gd name="T41"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3" h="143">
                  <a:moveTo>
                    <a:pt x="71" y="84"/>
                  </a:moveTo>
                  <a:lnTo>
                    <a:pt x="71" y="84"/>
                  </a:lnTo>
                  <a:lnTo>
                    <a:pt x="71" y="53"/>
                  </a:lnTo>
                  <a:lnTo>
                    <a:pt x="71" y="53"/>
                  </a:lnTo>
                  <a:lnTo>
                    <a:pt x="71" y="53"/>
                  </a:lnTo>
                  <a:lnTo>
                    <a:pt x="44" y="84"/>
                  </a:lnTo>
                  <a:lnTo>
                    <a:pt x="44" y="84"/>
                  </a:lnTo>
                  <a:lnTo>
                    <a:pt x="44" y="111"/>
                  </a:lnTo>
                  <a:lnTo>
                    <a:pt x="44" y="142"/>
                  </a:lnTo>
                  <a:lnTo>
                    <a:pt x="71" y="142"/>
                  </a:lnTo>
                  <a:lnTo>
                    <a:pt x="71" y="142"/>
                  </a:lnTo>
                  <a:lnTo>
                    <a:pt x="93" y="142"/>
                  </a:lnTo>
                  <a:lnTo>
                    <a:pt x="115" y="142"/>
                  </a:lnTo>
                  <a:lnTo>
                    <a:pt x="142" y="111"/>
                  </a:lnTo>
                  <a:lnTo>
                    <a:pt x="142" y="84"/>
                  </a:lnTo>
                  <a:lnTo>
                    <a:pt x="142" y="53"/>
                  </a:lnTo>
                  <a:lnTo>
                    <a:pt x="115" y="26"/>
                  </a:lnTo>
                  <a:lnTo>
                    <a:pt x="115" y="0"/>
                  </a:lnTo>
                  <a:lnTo>
                    <a:pt x="71" y="0"/>
                  </a:lnTo>
                  <a:lnTo>
                    <a:pt x="44"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45" name="Freeform 41">
              <a:extLst>
                <a:ext uri="{FF2B5EF4-FFF2-40B4-BE49-F238E27FC236}">
                  <a16:creationId xmlns:a16="http://schemas.microsoft.com/office/drawing/2014/main" id="{28B6DF37-7852-401E-BAFD-E5909795D2DD}"/>
                </a:ext>
              </a:extLst>
            </p:cNvPr>
            <p:cNvSpPr>
              <a:spLocks noChangeArrowheads="1"/>
            </p:cNvSpPr>
            <p:nvPr/>
          </p:nvSpPr>
          <p:spPr bwMode="auto">
            <a:xfrm>
              <a:off x="1602" y="2946"/>
              <a:ext cx="32" cy="32"/>
            </a:xfrm>
            <a:custGeom>
              <a:avLst/>
              <a:gdLst>
                <a:gd name="T0" fmla="*/ 53 w 142"/>
                <a:gd name="T1" fmla="*/ 75 h 142"/>
                <a:gd name="T2" fmla="*/ 53 w 142"/>
                <a:gd name="T3" fmla="*/ 75 h 142"/>
                <a:gd name="T4" fmla="*/ 53 w 142"/>
                <a:gd name="T5" fmla="*/ 75 h 142"/>
                <a:gd name="T6" fmla="*/ 53 w 142"/>
                <a:gd name="T7" fmla="*/ 61 h 142"/>
                <a:gd name="T8" fmla="*/ 53 w 142"/>
                <a:gd name="T9" fmla="*/ 61 h 142"/>
                <a:gd name="T10" fmla="*/ 53 w 142"/>
                <a:gd name="T11" fmla="*/ 61 h 142"/>
                <a:gd name="T12" fmla="*/ 39 w 142"/>
                <a:gd name="T13" fmla="*/ 75 h 142"/>
                <a:gd name="T14" fmla="*/ 39 w 142"/>
                <a:gd name="T15" fmla="*/ 75 h 142"/>
                <a:gd name="T16" fmla="*/ 39 w 142"/>
                <a:gd name="T17" fmla="*/ 88 h 142"/>
                <a:gd name="T18" fmla="*/ 39 w 142"/>
                <a:gd name="T19" fmla="*/ 101 h 142"/>
                <a:gd name="T20" fmla="*/ 53 w 142"/>
                <a:gd name="T21" fmla="*/ 101 h 142"/>
                <a:gd name="T22" fmla="*/ 53 w 142"/>
                <a:gd name="T23" fmla="*/ 101 h 142"/>
                <a:gd name="T24" fmla="*/ 70 w 142"/>
                <a:gd name="T25" fmla="*/ 101 h 142"/>
                <a:gd name="T26" fmla="*/ 84 w 142"/>
                <a:gd name="T27" fmla="*/ 101 h 142"/>
                <a:gd name="T28" fmla="*/ 97 w 142"/>
                <a:gd name="T29" fmla="*/ 88 h 142"/>
                <a:gd name="T30" fmla="*/ 97 w 142"/>
                <a:gd name="T31" fmla="*/ 75 h 142"/>
                <a:gd name="T32" fmla="*/ 97 w 142"/>
                <a:gd name="T33" fmla="*/ 61 h 142"/>
                <a:gd name="T34" fmla="*/ 84 w 142"/>
                <a:gd name="T35" fmla="*/ 48 h 142"/>
                <a:gd name="T36" fmla="*/ 84 w 142"/>
                <a:gd name="T37" fmla="*/ 35 h 142"/>
                <a:gd name="T38" fmla="*/ 53 w 142"/>
                <a:gd name="T39" fmla="*/ 35 h 142"/>
                <a:gd name="T40" fmla="*/ 39 w 142"/>
                <a:gd name="T41" fmla="*/ 35 h 142"/>
                <a:gd name="T42" fmla="*/ 13 w 142"/>
                <a:gd name="T43" fmla="*/ 35 h 142"/>
                <a:gd name="T44" fmla="*/ 0 w 142"/>
                <a:gd name="T45" fmla="*/ 61 h 142"/>
                <a:gd name="T46" fmla="*/ 0 w 142"/>
                <a:gd name="T47" fmla="*/ 75 h 142"/>
                <a:gd name="T48" fmla="*/ 0 w 142"/>
                <a:gd name="T49" fmla="*/ 101 h 142"/>
                <a:gd name="T50" fmla="*/ 13 w 142"/>
                <a:gd name="T51" fmla="*/ 128 h 142"/>
                <a:gd name="T52" fmla="*/ 26 w 142"/>
                <a:gd name="T53" fmla="*/ 128 h 142"/>
                <a:gd name="T54" fmla="*/ 53 w 142"/>
                <a:gd name="T55" fmla="*/ 141 h 142"/>
                <a:gd name="T56" fmla="*/ 84 w 142"/>
                <a:gd name="T57" fmla="*/ 141 h 142"/>
                <a:gd name="T58" fmla="*/ 110 w 142"/>
                <a:gd name="T59" fmla="*/ 128 h 142"/>
                <a:gd name="T60" fmla="*/ 123 w 142"/>
                <a:gd name="T61" fmla="*/ 101 h 142"/>
                <a:gd name="T62" fmla="*/ 141 w 142"/>
                <a:gd name="T63" fmla="*/ 75 h 142"/>
                <a:gd name="T64" fmla="*/ 141 w 142"/>
                <a:gd name="T65" fmla="*/ 48 h 142"/>
                <a:gd name="T66" fmla="*/ 123 w 142"/>
                <a:gd name="T67" fmla="*/ 22 h 142"/>
                <a:gd name="T68" fmla="*/ 84 w 142"/>
                <a:gd name="T69"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42">
                  <a:moveTo>
                    <a:pt x="53" y="75"/>
                  </a:moveTo>
                  <a:lnTo>
                    <a:pt x="53" y="75"/>
                  </a:lnTo>
                  <a:lnTo>
                    <a:pt x="53" y="75"/>
                  </a:lnTo>
                  <a:lnTo>
                    <a:pt x="53" y="61"/>
                  </a:lnTo>
                  <a:lnTo>
                    <a:pt x="53" y="61"/>
                  </a:lnTo>
                  <a:lnTo>
                    <a:pt x="53" y="61"/>
                  </a:lnTo>
                  <a:lnTo>
                    <a:pt x="39" y="75"/>
                  </a:lnTo>
                  <a:lnTo>
                    <a:pt x="39" y="75"/>
                  </a:lnTo>
                  <a:lnTo>
                    <a:pt x="39" y="88"/>
                  </a:lnTo>
                  <a:lnTo>
                    <a:pt x="39" y="101"/>
                  </a:lnTo>
                  <a:lnTo>
                    <a:pt x="53" y="101"/>
                  </a:lnTo>
                  <a:lnTo>
                    <a:pt x="53" y="101"/>
                  </a:lnTo>
                  <a:lnTo>
                    <a:pt x="70" y="101"/>
                  </a:lnTo>
                  <a:lnTo>
                    <a:pt x="84" y="101"/>
                  </a:lnTo>
                  <a:lnTo>
                    <a:pt x="97" y="88"/>
                  </a:lnTo>
                  <a:lnTo>
                    <a:pt x="97" y="75"/>
                  </a:lnTo>
                  <a:lnTo>
                    <a:pt x="97" y="61"/>
                  </a:lnTo>
                  <a:lnTo>
                    <a:pt x="84" y="48"/>
                  </a:lnTo>
                  <a:lnTo>
                    <a:pt x="84" y="35"/>
                  </a:lnTo>
                  <a:lnTo>
                    <a:pt x="53" y="35"/>
                  </a:lnTo>
                  <a:lnTo>
                    <a:pt x="39" y="35"/>
                  </a:lnTo>
                  <a:lnTo>
                    <a:pt x="13" y="35"/>
                  </a:lnTo>
                  <a:lnTo>
                    <a:pt x="0" y="61"/>
                  </a:lnTo>
                  <a:lnTo>
                    <a:pt x="0" y="75"/>
                  </a:lnTo>
                  <a:lnTo>
                    <a:pt x="0" y="101"/>
                  </a:lnTo>
                  <a:lnTo>
                    <a:pt x="13" y="128"/>
                  </a:lnTo>
                  <a:lnTo>
                    <a:pt x="26" y="128"/>
                  </a:lnTo>
                  <a:lnTo>
                    <a:pt x="53" y="141"/>
                  </a:lnTo>
                  <a:lnTo>
                    <a:pt x="84" y="141"/>
                  </a:lnTo>
                  <a:lnTo>
                    <a:pt x="110" y="128"/>
                  </a:lnTo>
                  <a:lnTo>
                    <a:pt x="123" y="101"/>
                  </a:lnTo>
                  <a:lnTo>
                    <a:pt x="141" y="75"/>
                  </a:lnTo>
                  <a:lnTo>
                    <a:pt x="141" y="48"/>
                  </a:lnTo>
                  <a:lnTo>
                    <a:pt x="123" y="22"/>
                  </a:lnTo>
                  <a:lnTo>
                    <a:pt x="8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46" name="Freeform 42">
              <a:extLst>
                <a:ext uri="{FF2B5EF4-FFF2-40B4-BE49-F238E27FC236}">
                  <a16:creationId xmlns:a16="http://schemas.microsoft.com/office/drawing/2014/main" id="{280CB6AD-770F-4D14-BE0C-6F47DEB2E84E}"/>
                </a:ext>
              </a:extLst>
            </p:cNvPr>
            <p:cNvSpPr>
              <a:spLocks noChangeArrowheads="1"/>
            </p:cNvSpPr>
            <p:nvPr/>
          </p:nvSpPr>
          <p:spPr bwMode="auto">
            <a:xfrm>
              <a:off x="1589" y="3408"/>
              <a:ext cx="46" cy="48"/>
            </a:xfrm>
            <a:custGeom>
              <a:avLst/>
              <a:gdLst>
                <a:gd name="T0" fmla="*/ 62 w 205"/>
                <a:gd name="T1" fmla="*/ 88 h 213"/>
                <a:gd name="T2" fmla="*/ 62 w 205"/>
                <a:gd name="T3" fmla="*/ 124 h 213"/>
                <a:gd name="T4" fmla="*/ 80 w 205"/>
                <a:gd name="T5" fmla="*/ 150 h 213"/>
                <a:gd name="T6" fmla="*/ 115 w 205"/>
                <a:gd name="T7" fmla="*/ 150 h 213"/>
                <a:gd name="T8" fmla="*/ 142 w 205"/>
                <a:gd name="T9" fmla="*/ 124 h 213"/>
                <a:gd name="T10" fmla="*/ 151 w 205"/>
                <a:gd name="T11" fmla="*/ 88 h 213"/>
                <a:gd name="T12" fmla="*/ 115 w 205"/>
                <a:gd name="T13" fmla="*/ 53 h 213"/>
                <a:gd name="T14" fmla="*/ 80 w 205"/>
                <a:gd name="T15" fmla="*/ 53 h 213"/>
                <a:gd name="T16" fmla="*/ 44 w 205"/>
                <a:gd name="T17" fmla="*/ 88 h 213"/>
                <a:gd name="T18" fmla="*/ 44 w 205"/>
                <a:gd name="T19" fmla="*/ 132 h 213"/>
                <a:gd name="T20" fmla="*/ 71 w 205"/>
                <a:gd name="T21" fmla="*/ 168 h 213"/>
                <a:gd name="T22" fmla="*/ 124 w 205"/>
                <a:gd name="T23" fmla="*/ 177 h 213"/>
                <a:gd name="T24" fmla="*/ 168 w 205"/>
                <a:gd name="T25" fmla="*/ 132 h 213"/>
                <a:gd name="T26" fmla="*/ 168 w 205"/>
                <a:gd name="T27" fmla="*/ 79 h 213"/>
                <a:gd name="T28" fmla="*/ 133 w 205"/>
                <a:gd name="T29" fmla="*/ 35 h 213"/>
                <a:gd name="T30" fmla="*/ 71 w 205"/>
                <a:gd name="T31" fmla="*/ 35 h 213"/>
                <a:gd name="T32" fmla="*/ 17 w 205"/>
                <a:gd name="T33" fmla="*/ 70 h 213"/>
                <a:gd name="T34" fmla="*/ 17 w 205"/>
                <a:gd name="T35" fmla="*/ 141 h 213"/>
                <a:gd name="T36" fmla="*/ 62 w 205"/>
                <a:gd name="T37" fmla="*/ 194 h 213"/>
                <a:gd name="T38" fmla="*/ 133 w 205"/>
                <a:gd name="T39" fmla="*/ 194 h 213"/>
                <a:gd name="T40" fmla="*/ 186 w 205"/>
                <a:gd name="T41" fmla="*/ 141 h 213"/>
                <a:gd name="T42" fmla="*/ 204 w 205"/>
                <a:gd name="T43" fmla="*/ 106 h 213"/>
                <a:gd name="T44" fmla="*/ 186 w 205"/>
                <a:gd name="T45" fmla="*/ 53 h 213"/>
                <a:gd name="T46" fmla="*/ 151 w 205"/>
                <a:gd name="T47" fmla="*/ 17 h 213"/>
                <a:gd name="T48" fmla="*/ 97 w 205"/>
                <a:gd name="T49" fmla="*/ 0 h 213"/>
                <a:gd name="T50" fmla="*/ 44 w 205"/>
                <a:gd name="T51" fmla="*/ 17 h 213"/>
                <a:gd name="T52" fmla="*/ 8 w 205"/>
                <a:gd name="T53" fmla="*/ 53 h 213"/>
                <a:gd name="T54" fmla="*/ 0 w 205"/>
                <a:gd name="T55" fmla="*/ 106 h 213"/>
                <a:gd name="T56" fmla="*/ 8 w 205"/>
                <a:gd name="T57" fmla="*/ 159 h 213"/>
                <a:gd name="T58" fmla="*/ 44 w 205"/>
                <a:gd name="T59" fmla="*/ 194 h 213"/>
                <a:gd name="T60" fmla="*/ 97 w 205"/>
                <a:gd name="T61" fmla="*/ 212 h 213"/>
                <a:gd name="T62" fmla="*/ 151 w 205"/>
                <a:gd name="T63" fmla="*/ 194 h 213"/>
                <a:gd name="T64" fmla="*/ 186 w 205"/>
                <a:gd name="T65" fmla="*/ 159 h 213"/>
                <a:gd name="T66" fmla="*/ 204 w 205"/>
                <a:gd name="T67" fmla="*/ 106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5" h="213">
                  <a:moveTo>
                    <a:pt x="71" y="79"/>
                  </a:moveTo>
                  <a:lnTo>
                    <a:pt x="62" y="88"/>
                  </a:lnTo>
                  <a:lnTo>
                    <a:pt x="62" y="106"/>
                  </a:lnTo>
                  <a:lnTo>
                    <a:pt x="62" y="124"/>
                  </a:lnTo>
                  <a:lnTo>
                    <a:pt x="71" y="141"/>
                  </a:lnTo>
                  <a:lnTo>
                    <a:pt x="80" y="150"/>
                  </a:lnTo>
                  <a:lnTo>
                    <a:pt x="97" y="150"/>
                  </a:lnTo>
                  <a:lnTo>
                    <a:pt x="115" y="150"/>
                  </a:lnTo>
                  <a:lnTo>
                    <a:pt x="133" y="141"/>
                  </a:lnTo>
                  <a:lnTo>
                    <a:pt x="142" y="124"/>
                  </a:lnTo>
                  <a:lnTo>
                    <a:pt x="151" y="106"/>
                  </a:lnTo>
                  <a:lnTo>
                    <a:pt x="151" y="88"/>
                  </a:lnTo>
                  <a:lnTo>
                    <a:pt x="142" y="70"/>
                  </a:lnTo>
                  <a:lnTo>
                    <a:pt x="115" y="53"/>
                  </a:lnTo>
                  <a:lnTo>
                    <a:pt x="97" y="53"/>
                  </a:lnTo>
                  <a:lnTo>
                    <a:pt x="80" y="53"/>
                  </a:lnTo>
                  <a:lnTo>
                    <a:pt x="62" y="62"/>
                  </a:lnTo>
                  <a:lnTo>
                    <a:pt x="44" y="88"/>
                  </a:lnTo>
                  <a:lnTo>
                    <a:pt x="35" y="106"/>
                  </a:lnTo>
                  <a:lnTo>
                    <a:pt x="44" y="132"/>
                  </a:lnTo>
                  <a:lnTo>
                    <a:pt x="53" y="159"/>
                  </a:lnTo>
                  <a:lnTo>
                    <a:pt x="71" y="168"/>
                  </a:lnTo>
                  <a:lnTo>
                    <a:pt x="97" y="177"/>
                  </a:lnTo>
                  <a:lnTo>
                    <a:pt x="124" y="177"/>
                  </a:lnTo>
                  <a:lnTo>
                    <a:pt x="151" y="159"/>
                  </a:lnTo>
                  <a:lnTo>
                    <a:pt x="168" y="132"/>
                  </a:lnTo>
                  <a:lnTo>
                    <a:pt x="177" y="106"/>
                  </a:lnTo>
                  <a:lnTo>
                    <a:pt x="168" y="79"/>
                  </a:lnTo>
                  <a:lnTo>
                    <a:pt x="151" y="53"/>
                  </a:lnTo>
                  <a:lnTo>
                    <a:pt x="133" y="35"/>
                  </a:lnTo>
                  <a:lnTo>
                    <a:pt x="97" y="26"/>
                  </a:lnTo>
                  <a:lnTo>
                    <a:pt x="71" y="35"/>
                  </a:lnTo>
                  <a:lnTo>
                    <a:pt x="44" y="44"/>
                  </a:lnTo>
                  <a:lnTo>
                    <a:pt x="17" y="70"/>
                  </a:lnTo>
                  <a:lnTo>
                    <a:pt x="17" y="106"/>
                  </a:lnTo>
                  <a:lnTo>
                    <a:pt x="17" y="141"/>
                  </a:lnTo>
                  <a:lnTo>
                    <a:pt x="35" y="177"/>
                  </a:lnTo>
                  <a:lnTo>
                    <a:pt x="62" y="194"/>
                  </a:lnTo>
                  <a:lnTo>
                    <a:pt x="97" y="203"/>
                  </a:lnTo>
                  <a:lnTo>
                    <a:pt x="133" y="194"/>
                  </a:lnTo>
                  <a:lnTo>
                    <a:pt x="168" y="177"/>
                  </a:lnTo>
                  <a:lnTo>
                    <a:pt x="186" y="141"/>
                  </a:lnTo>
                  <a:lnTo>
                    <a:pt x="204" y="106"/>
                  </a:lnTo>
                  <a:lnTo>
                    <a:pt x="204" y="106"/>
                  </a:lnTo>
                  <a:lnTo>
                    <a:pt x="204" y="79"/>
                  </a:lnTo>
                  <a:lnTo>
                    <a:pt x="186" y="53"/>
                  </a:lnTo>
                  <a:lnTo>
                    <a:pt x="177" y="35"/>
                  </a:lnTo>
                  <a:lnTo>
                    <a:pt x="151" y="17"/>
                  </a:lnTo>
                  <a:lnTo>
                    <a:pt x="124" y="8"/>
                  </a:lnTo>
                  <a:lnTo>
                    <a:pt x="97" y="0"/>
                  </a:lnTo>
                  <a:lnTo>
                    <a:pt x="71" y="8"/>
                  </a:lnTo>
                  <a:lnTo>
                    <a:pt x="44" y="17"/>
                  </a:lnTo>
                  <a:lnTo>
                    <a:pt x="26" y="35"/>
                  </a:lnTo>
                  <a:lnTo>
                    <a:pt x="8" y="53"/>
                  </a:lnTo>
                  <a:lnTo>
                    <a:pt x="0" y="79"/>
                  </a:lnTo>
                  <a:lnTo>
                    <a:pt x="0" y="106"/>
                  </a:lnTo>
                  <a:lnTo>
                    <a:pt x="0" y="132"/>
                  </a:lnTo>
                  <a:lnTo>
                    <a:pt x="8" y="159"/>
                  </a:lnTo>
                  <a:lnTo>
                    <a:pt x="26" y="177"/>
                  </a:lnTo>
                  <a:lnTo>
                    <a:pt x="44" y="194"/>
                  </a:lnTo>
                  <a:lnTo>
                    <a:pt x="71" y="212"/>
                  </a:lnTo>
                  <a:lnTo>
                    <a:pt x="97" y="212"/>
                  </a:lnTo>
                  <a:lnTo>
                    <a:pt x="124" y="212"/>
                  </a:lnTo>
                  <a:lnTo>
                    <a:pt x="151" y="194"/>
                  </a:lnTo>
                  <a:lnTo>
                    <a:pt x="177" y="177"/>
                  </a:lnTo>
                  <a:lnTo>
                    <a:pt x="186" y="159"/>
                  </a:lnTo>
                  <a:lnTo>
                    <a:pt x="204" y="132"/>
                  </a:lnTo>
                  <a:lnTo>
                    <a:pt x="204"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47" name="Freeform 43">
              <a:extLst>
                <a:ext uri="{FF2B5EF4-FFF2-40B4-BE49-F238E27FC236}">
                  <a16:creationId xmlns:a16="http://schemas.microsoft.com/office/drawing/2014/main" id="{70F12469-F4AF-4493-AFE6-1020F3525D8A}"/>
                </a:ext>
              </a:extLst>
            </p:cNvPr>
            <p:cNvSpPr>
              <a:spLocks noChangeArrowheads="1"/>
            </p:cNvSpPr>
            <p:nvPr/>
          </p:nvSpPr>
          <p:spPr bwMode="auto">
            <a:xfrm>
              <a:off x="1589" y="2937"/>
              <a:ext cx="46" cy="46"/>
            </a:xfrm>
            <a:custGeom>
              <a:avLst/>
              <a:gdLst>
                <a:gd name="T0" fmla="*/ 115 w 205"/>
                <a:gd name="T1" fmla="*/ 44 h 204"/>
                <a:gd name="T2" fmla="*/ 97 w 205"/>
                <a:gd name="T3" fmla="*/ 44 h 204"/>
                <a:gd name="T4" fmla="*/ 80 w 205"/>
                <a:gd name="T5" fmla="*/ 44 h 204"/>
                <a:gd name="T6" fmla="*/ 62 w 205"/>
                <a:gd name="T7" fmla="*/ 53 h 204"/>
                <a:gd name="T8" fmla="*/ 44 w 205"/>
                <a:gd name="T9" fmla="*/ 79 h 204"/>
                <a:gd name="T10" fmla="*/ 35 w 205"/>
                <a:gd name="T11" fmla="*/ 97 h 204"/>
                <a:gd name="T12" fmla="*/ 44 w 205"/>
                <a:gd name="T13" fmla="*/ 123 h 204"/>
                <a:gd name="T14" fmla="*/ 53 w 205"/>
                <a:gd name="T15" fmla="*/ 150 h 204"/>
                <a:gd name="T16" fmla="*/ 71 w 205"/>
                <a:gd name="T17" fmla="*/ 159 h 204"/>
                <a:gd name="T18" fmla="*/ 97 w 205"/>
                <a:gd name="T19" fmla="*/ 168 h 204"/>
                <a:gd name="T20" fmla="*/ 124 w 205"/>
                <a:gd name="T21" fmla="*/ 168 h 204"/>
                <a:gd name="T22" fmla="*/ 151 w 205"/>
                <a:gd name="T23" fmla="*/ 150 h 204"/>
                <a:gd name="T24" fmla="*/ 168 w 205"/>
                <a:gd name="T25" fmla="*/ 132 h 204"/>
                <a:gd name="T26" fmla="*/ 177 w 205"/>
                <a:gd name="T27" fmla="*/ 97 h 204"/>
                <a:gd name="T28" fmla="*/ 168 w 205"/>
                <a:gd name="T29" fmla="*/ 70 h 204"/>
                <a:gd name="T30" fmla="*/ 151 w 205"/>
                <a:gd name="T31" fmla="*/ 44 h 204"/>
                <a:gd name="T32" fmla="*/ 133 w 205"/>
                <a:gd name="T33" fmla="*/ 26 h 204"/>
                <a:gd name="T34" fmla="*/ 97 w 205"/>
                <a:gd name="T35" fmla="*/ 17 h 204"/>
                <a:gd name="T36" fmla="*/ 71 w 205"/>
                <a:gd name="T37" fmla="*/ 26 h 204"/>
                <a:gd name="T38" fmla="*/ 44 w 205"/>
                <a:gd name="T39" fmla="*/ 44 h 204"/>
                <a:gd name="T40" fmla="*/ 17 w 205"/>
                <a:gd name="T41" fmla="*/ 61 h 204"/>
                <a:gd name="T42" fmla="*/ 17 w 205"/>
                <a:gd name="T43" fmla="*/ 97 h 204"/>
                <a:gd name="T44" fmla="*/ 17 w 205"/>
                <a:gd name="T45" fmla="*/ 132 h 204"/>
                <a:gd name="T46" fmla="*/ 35 w 205"/>
                <a:gd name="T47" fmla="*/ 168 h 204"/>
                <a:gd name="T48" fmla="*/ 62 w 205"/>
                <a:gd name="T49" fmla="*/ 185 h 204"/>
                <a:gd name="T50" fmla="*/ 97 w 205"/>
                <a:gd name="T51" fmla="*/ 194 h 204"/>
                <a:gd name="T52" fmla="*/ 133 w 205"/>
                <a:gd name="T53" fmla="*/ 185 h 204"/>
                <a:gd name="T54" fmla="*/ 168 w 205"/>
                <a:gd name="T55" fmla="*/ 168 h 204"/>
                <a:gd name="T56" fmla="*/ 186 w 205"/>
                <a:gd name="T57" fmla="*/ 132 h 204"/>
                <a:gd name="T58" fmla="*/ 204 w 205"/>
                <a:gd name="T59" fmla="*/ 97 h 204"/>
                <a:gd name="T60" fmla="*/ 204 w 205"/>
                <a:gd name="T61" fmla="*/ 97 h 204"/>
                <a:gd name="T62" fmla="*/ 204 w 205"/>
                <a:gd name="T63" fmla="*/ 70 h 204"/>
                <a:gd name="T64" fmla="*/ 186 w 205"/>
                <a:gd name="T65" fmla="*/ 44 h 204"/>
                <a:gd name="T66" fmla="*/ 177 w 205"/>
                <a:gd name="T67" fmla="*/ 26 h 204"/>
                <a:gd name="T68" fmla="*/ 151 w 205"/>
                <a:gd name="T69" fmla="*/ 8 h 204"/>
                <a:gd name="T70" fmla="*/ 124 w 205"/>
                <a:gd name="T71" fmla="*/ 0 h 204"/>
                <a:gd name="T72" fmla="*/ 97 w 205"/>
                <a:gd name="T73" fmla="*/ 0 h 204"/>
                <a:gd name="T74" fmla="*/ 71 w 205"/>
                <a:gd name="T75" fmla="*/ 0 h 204"/>
                <a:gd name="T76" fmla="*/ 44 w 205"/>
                <a:gd name="T77" fmla="*/ 8 h 204"/>
                <a:gd name="T78" fmla="*/ 26 w 205"/>
                <a:gd name="T79" fmla="*/ 26 h 204"/>
                <a:gd name="T80" fmla="*/ 8 w 205"/>
                <a:gd name="T81" fmla="*/ 44 h 204"/>
                <a:gd name="T82" fmla="*/ 0 w 205"/>
                <a:gd name="T83" fmla="*/ 70 h 204"/>
                <a:gd name="T84" fmla="*/ 0 w 205"/>
                <a:gd name="T85" fmla="*/ 97 h 204"/>
                <a:gd name="T86" fmla="*/ 0 w 205"/>
                <a:gd name="T87" fmla="*/ 123 h 204"/>
                <a:gd name="T88" fmla="*/ 8 w 205"/>
                <a:gd name="T89" fmla="*/ 150 h 204"/>
                <a:gd name="T90" fmla="*/ 26 w 205"/>
                <a:gd name="T91" fmla="*/ 177 h 204"/>
                <a:gd name="T92" fmla="*/ 44 w 205"/>
                <a:gd name="T93" fmla="*/ 185 h 204"/>
                <a:gd name="T94" fmla="*/ 71 w 205"/>
                <a:gd name="T95" fmla="*/ 203 h 204"/>
                <a:gd name="T96" fmla="*/ 97 w 205"/>
                <a:gd name="T97" fmla="*/ 203 h 204"/>
                <a:gd name="T98" fmla="*/ 124 w 205"/>
                <a:gd name="T99" fmla="*/ 203 h 204"/>
                <a:gd name="T100" fmla="*/ 151 w 205"/>
                <a:gd name="T101" fmla="*/ 185 h 204"/>
                <a:gd name="T102" fmla="*/ 177 w 205"/>
                <a:gd name="T103" fmla="*/ 177 h 204"/>
                <a:gd name="T104" fmla="*/ 186 w 205"/>
                <a:gd name="T105" fmla="*/ 150 h 204"/>
                <a:gd name="T106" fmla="*/ 204 w 205"/>
                <a:gd name="T107" fmla="*/ 123 h 204"/>
                <a:gd name="T108" fmla="*/ 204 w 205"/>
                <a:gd name="T109" fmla="*/ 9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5" h="204">
                  <a:moveTo>
                    <a:pt x="115" y="44"/>
                  </a:moveTo>
                  <a:lnTo>
                    <a:pt x="97" y="44"/>
                  </a:lnTo>
                  <a:lnTo>
                    <a:pt x="80" y="44"/>
                  </a:lnTo>
                  <a:lnTo>
                    <a:pt x="62" y="53"/>
                  </a:lnTo>
                  <a:lnTo>
                    <a:pt x="44" y="79"/>
                  </a:lnTo>
                  <a:lnTo>
                    <a:pt x="35" y="97"/>
                  </a:lnTo>
                  <a:lnTo>
                    <a:pt x="44" y="123"/>
                  </a:lnTo>
                  <a:lnTo>
                    <a:pt x="53" y="150"/>
                  </a:lnTo>
                  <a:lnTo>
                    <a:pt x="71" y="159"/>
                  </a:lnTo>
                  <a:lnTo>
                    <a:pt x="97" y="168"/>
                  </a:lnTo>
                  <a:lnTo>
                    <a:pt x="124" y="168"/>
                  </a:lnTo>
                  <a:lnTo>
                    <a:pt x="151" y="150"/>
                  </a:lnTo>
                  <a:lnTo>
                    <a:pt x="168" y="132"/>
                  </a:lnTo>
                  <a:lnTo>
                    <a:pt x="177" y="97"/>
                  </a:lnTo>
                  <a:lnTo>
                    <a:pt x="168" y="70"/>
                  </a:lnTo>
                  <a:lnTo>
                    <a:pt x="151" y="44"/>
                  </a:lnTo>
                  <a:lnTo>
                    <a:pt x="133" y="26"/>
                  </a:lnTo>
                  <a:lnTo>
                    <a:pt x="97" y="17"/>
                  </a:lnTo>
                  <a:lnTo>
                    <a:pt x="71" y="26"/>
                  </a:lnTo>
                  <a:lnTo>
                    <a:pt x="44" y="44"/>
                  </a:lnTo>
                  <a:lnTo>
                    <a:pt x="17" y="61"/>
                  </a:lnTo>
                  <a:lnTo>
                    <a:pt x="17" y="97"/>
                  </a:lnTo>
                  <a:lnTo>
                    <a:pt x="17" y="132"/>
                  </a:lnTo>
                  <a:lnTo>
                    <a:pt x="35" y="168"/>
                  </a:lnTo>
                  <a:lnTo>
                    <a:pt x="62" y="185"/>
                  </a:lnTo>
                  <a:lnTo>
                    <a:pt x="97" y="194"/>
                  </a:lnTo>
                  <a:lnTo>
                    <a:pt x="133" y="185"/>
                  </a:lnTo>
                  <a:lnTo>
                    <a:pt x="168" y="168"/>
                  </a:lnTo>
                  <a:lnTo>
                    <a:pt x="186" y="132"/>
                  </a:lnTo>
                  <a:lnTo>
                    <a:pt x="204" y="97"/>
                  </a:lnTo>
                  <a:lnTo>
                    <a:pt x="204" y="97"/>
                  </a:lnTo>
                  <a:lnTo>
                    <a:pt x="204" y="70"/>
                  </a:lnTo>
                  <a:lnTo>
                    <a:pt x="186" y="44"/>
                  </a:lnTo>
                  <a:lnTo>
                    <a:pt x="177" y="26"/>
                  </a:lnTo>
                  <a:lnTo>
                    <a:pt x="151" y="8"/>
                  </a:lnTo>
                  <a:lnTo>
                    <a:pt x="124" y="0"/>
                  </a:lnTo>
                  <a:lnTo>
                    <a:pt x="97" y="0"/>
                  </a:lnTo>
                  <a:lnTo>
                    <a:pt x="71" y="0"/>
                  </a:lnTo>
                  <a:lnTo>
                    <a:pt x="44" y="8"/>
                  </a:lnTo>
                  <a:lnTo>
                    <a:pt x="26" y="26"/>
                  </a:lnTo>
                  <a:lnTo>
                    <a:pt x="8" y="44"/>
                  </a:lnTo>
                  <a:lnTo>
                    <a:pt x="0" y="70"/>
                  </a:lnTo>
                  <a:lnTo>
                    <a:pt x="0" y="97"/>
                  </a:lnTo>
                  <a:lnTo>
                    <a:pt x="0" y="123"/>
                  </a:lnTo>
                  <a:lnTo>
                    <a:pt x="8" y="150"/>
                  </a:lnTo>
                  <a:lnTo>
                    <a:pt x="26" y="177"/>
                  </a:lnTo>
                  <a:lnTo>
                    <a:pt x="44" y="185"/>
                  </a:lnTo>
                  <a:lnTo>
                    <a:pt x="71" y="203"/>
                  </a:lnTo>
                  <a:lnTo>
                    <a:pt x="97" y="203"/>
                  </a:lnTo>
                  <a:lnTo>
                    <a:pt x="124" y="203"/>
                  </a:lnTo>
                  <a:lnTo>
                    <a:pt x="151" y="185"/>
                  </a:lnTo>
                  <a:lnTo>
                    <a:pt x="177" y="177"/>
                  </a:lnTo>
                  <a:lnTo>
                    <a:pt x="186" y="150"/>
                  </a:lnTo>
                  <a:lnTo>
                    <a:pt x="204" y="123"/>
                  </a:lnTo>
                  <a:lnTo>
                    <a:pt x="204" y="9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48" name="Line 44">
              <a:extLst>
                <a:ext uri="{FF2B5EF4-FFF2-40B4-BE49-F238E27FC236}">
                  <a16:creationId xmlns:a16="http://schemas.microsoft.com/office/drawing/2014/main" id="{46FE597C-D38B-4F09-816B-DDF42B9433CF}"/>
                </a:ext>
              </a:extLst>
            </p:cNvPr>
            <p:cNvSpPr>
              <a:spLocks noChangeShapeType="1"/>
            </p:cNvSpPr>
            <p:nvPr/>
          </p:nvSpPr>
          <p:spPr bwMode="auto">
            <a:xfrm>
              <a:off x="1848" y="2959"/>
              <a:ext cx="1" cy="22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49" name="Line 45">
              <a:extLst>
                <a:ext uri="{FF2B5EF4-FFF2-40B4-BE49-F238E27FC236}">
                  <a16:creationId xmlns:a16="http://schemas.microsoft.com/office/drawing/2014/main" id="{0F53FC55-42E0-4917-8BEB-B4CB90E5C397}"/>
                </a:ext>
              </a:extLst>
            </p:cNvPr>
            <p:cNvSpPr>
              <a:spLocks noChangeShapeType="1"/>
            </p:cNvSpPr>
            <p:nvPr/>
          </p:nvSpPr>
          <p:spPr bwMode="auto">
            <a:xfrm>
              <a:off x="1789" y="3184"/>
              <a:ext cx="11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50" name="Freeform 46">
              <a:extLst>
                <a:ext uri="{FF2B5EF4-FFF2-40B4-BE49-F238E27FC236}">
                  <a16:creationId xmlns:a16="http://schemas.microsoft.com/office/drawing/2014/main" id="{2B49664C-828E-4CA0-8CD8-1FB25F393DE5}"/>
                </a:ext>
              </a:extLst>
            </p:cNvPr>
            <p:cNvSpPr>
              <a:spLocks noChangeArrowheads="1"/>
            </p:cNvSpPr>
            <p:nvPr/>
          </p:nvSpPr>
          <p:spPr bwMode="auto">
            <a:xfrm>
              <a:off x="1789" y="3220"/>
              <a:ext cx="118" cy="32"/>
            </a:xfrm>
            <a:custGeom>
              <a:avLst/>
              <a:gdLst>
                <a:gd name="T0" fmla="*/ 521 w 522"/>
                <a:gd name="T1" fmla="*/ 141 h 142"/>
                <a:gd name="T2" fmla="*/ 477 w 522"/>
                <a:gd name="T3" fmla="*/ 88 h 142"/>
                <a:gd name="T4" fmla="*/ 442 w 522"/>
                <a:gd name="T5" fmla="*/ 61 h 142"/>
                <a:gd name="T6" fmla="*/ 388 w 522"/>
                <a:gd name="T7" fmla="*/ 22 h 142"/>
                <a:gd name="T8" fmla="*/ 335 w 522"/>
                <a:gd name="T9" fmla="*/ 0 h 142"/>
                <a:gd name="T10" fmla="*/ 282 w 522"/>
                <a:gd name="T11" fmla="*/ 0 h 142"/>
                <a:gd name="T12" fmla="*/ 229 w 522"/>
                <a:gd name="T13" fmla="*/ 0 h 142"/>
                <a:gd name="T14" fmla="*/ 176 w 522"/>
                <a:gd name="T15" fmla="*/ 0 h 142"/>
                <a:gd name="T16" fmla="*/ 132 w 522"/>
                <a:gd name="T17" fmla="*/ 22 h 142"/>
                <a:gd name="T18" fmla="*/ 79 w 522"/>
                <a:gd name="T19" fmla="*/ 61 h 142"/>
                <a:gd name="T20" fmla="*/ 44 w 522"/>
                <a:gd name="T21" fmla="*/ 88 h 142"/>
                <a:gd name="T22" fmla="*/ 0 w 522"/>
                <a:gd name="T23" fmla="*/ 14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2" h="142">
                  <a:moveTo>
                    <a:pt x="521" y="141"/>
                  </a:moveTo>
                  <a:lnTo>
                    <a:pt x="477" y="88"/>
                  </a:lnTo>
                  <a:lnTo>
                    <a:pt x="442" y="61"/>
                  </a:lnTo>
                  <a:lnTo>
                    <a:pt x="388" y="22"/>
                  </a:lnTo>
                  <a:lnTo>
                    <a:pt x="335" y="0"/>
                  </a:lnTo>
                  <a:lnTo>
                    <a:pt x="282" y="0"/>
                  </a:lnTo>
                  <a:lnTo>
                    <a:pt x="229" y="0"/>
                  </a:lnTo>
                  <a:lnTo>
                    <a:pt x="176" y="0"/>
                  </a:lnTo>
                  <a:lnTo>
                    <a:pt x="132" y="22"/>
                  </a:lnTo>
                  <a:lnTo>
                    <a:pt x="79" y="61"/>
                  </a:lnTo>
                  <a:lnTo>
                    <a:pt x="44" y="88"/>
                  </a:lnTo>
                  <a:lnTo>
                    <a:pt x="0"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51" name="Line 47">
              <a:extLst>
                <a:ext uri="{FF2B5EF4-FFF2-40B4-BE49-F238E27FC236}">
                  <a16:creationId xmlns:a16="http://schemas.microsoft.com/office/drawing/2014/main" id="{B99A18F8-CC7E-4C02-80A6-3604C4B3FC26}"/>
                </a:ext>
              </a:extLst>
            </p:cNvPr>
            <p:cNvSpPr>
              <a:spLocks noChangeShapeType="1"/>
            </p:cNvSpPr>
            <p:nvPr/>
          </p:nvSpPr>
          <p:spPr bwMode="auto">
            <a:xfrm>
              <a:off x="1610" y="3338"/>
              <a:ext cx="1" cy="21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52" name="Freeform 48">
              <a:extLst>
                <a:ext uri="{FF2B5EF4-FFF2-40B4-BE49-F238E27FC236}">
                  <a16:creationId xmlns:a16="http://schemas.microsoft.com/office/drawing/2014/main" id="{94673F7C-100F-484E-836E-8411663A7DF2}"/>
                </a:ext>
              </a:extLst>
            </p:cNvPr>
            <p:cNvSpPr>
              <a:spLocks noChangeArrowheads="1"/>
            </p:cNvSpPr>
            <p:nvPr/>
          </p:nvSpPr>
          <p:spPr bwMode="auto">
            <a:xfrm>
              <a:off x="1569" y="3078"/>
              <a:ext cx="86" cy="261"/>
            </a:xfrm>
            <a:custGeom>
              <a:avLst/>
              <a:gdLst>
                <a:gd name="T0" fmla="*/ 185 w 381"/>
                <a:gd name="T1" fmla="*/ 1148 h 1149"/>
                <a:gd name="T2" fmla="*/ 0 w 381"/>
                <a:gd name="T3" fmla="*/ 1051 h 1149"/>
                <a:gd name="T4" fmla="*/ 380 w 381"/>
                <a:gd name="T5" fmla="*/ 856 h 1149"/>
                <a:gd name="T6" fmla="*/ 0 w 381"/>
                <a:gd name="T7" fmla="*/ 670 h 1149"/>
                <a:gd name="T8" fmla="*/ 380 w 381"/>
                <a:gd name="T9" fmla="*/ 476 h 1149"/>
                <a:gd name="T10" fmla="*/ 0 w 381"/>
                <a:gd name="T11" fmla="*/ 282 h 1149"/>
                <a:gd name="T12" fmla="*/ 380 w 381"/>
                <a:gd name="T13" fmla="*/ 88 h 1149"/>
                <a:gd name="T14" fmla="*/ 185 w 381"/>
                <a:gd name="T15" fmla="*/ 0 h 1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1" h="1149">
                  <a:moveTo>
                    <a:pt x="185" y="1148"/>
                  </a:moveTo>
                  <a:lnTo>
                    <a:pt x="0" y="1051"/>
                  </a:lnTo>
                  <a:lnTo>
                    <a:pt x="380" y="856"/>
                  </a:lnTo>
                  <a:lnTo>
                    <a:pt x="0" y="670"/>
                  </a:lnTo>
                  <a:lnTo>
                    <a:pt x="380" y="476"/>
                  </a:lnTo>
                  <a:lnTo>
                    <a:pt x="0" y="282"/>
                  </a:lnTo>
                  <a:lnTo>
                    <a:pt x="380" y="88"/>
                  </a:lnTo>
                  <a:lnTo>
                    <a:pt x="18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53" name="Line 49">
              <a:extLst>
                <a:ext uri="{FF2B5EF4-FFF2-40B4-BE49-F238E27FC236}">
                  <a16:creationId xmlns:a16="http://schemas.microsoft.com/office/drawing/2014/main" id="{3EA254D0-38ED-483C-AF9A-B3AE3002160B}"/>
                </a:ext>
              </a:extLst>
            </p:cNvPr>
            <p:cNvSpPr>
              <a:spLocks noChangeShapeType="1"/>
            </p:cNvSpPr>
            <p:nvPr/>
          </p:nvSpPr>
          <p:spPr bwMode="auto">
            <a:xfrm>
              <a:off x="1611" y="2958"/>
              <a:ext cx="2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54" name="Freeform 50">
              <a:extLst>
                <a:ext uri="{FF2B5EF4-FFF2-40B4-BE49-F238E27FC236}">
                  <a16:creationId xmlns:a16="http://schemas.microsoft.com/office/drawing/2014/main" id="{FF17D9FB-BA2C-4E06-A59D-C179B6A87384}"/>
                </a:ext>
              </a:extLst>
            </p:cNvPr>
            <p:cNvSpPr>
              <a:spLocks noChangeArrowheads="1"/>
            </p:cNvSpPr>
            <p:nvPr/>
          </p:nvSpPr>
          <p:spPr bwMode="auto">
            <a:xfrm>
              <a:off x="1611" y="3220"/>
              <a:ext cx="238" cy="212"/>
            </a:xfrm>
            <a:custGeom>
              <a:avLst/>
              <a:gdLst>
                <a:gd name="T0" fmla="*/ 1050 w 1051"/>
                <a:gd name="T1" fmla="*/ 0 h 937"/>
                <a:gd name="T2" fmla="*/ 1050 w 1051"/>
                <a:gd name="T3" fmla="*/ 936 h 937"/>
                <a:gd name="T4" fmla="*/ 0 w 1051"/>
                <a:gd name="T5" fmla="*/ 936 h 937"/>
              </a:gdLst>
              <a:ahLst/>
              <a:cxnLst>
                <a:cxn ang="0">
                  <a:pos x="T0" y="T1"/>
                </a:cxn>
                <a:cxn ang="0">
                  <a:pos x="T2" y="T3"/>
                </a:cxn>
                <a:cxn ang="0">
                  <a:pos x="T4" y="T5"/>
                </a:cxn>
              </a:cxnLst>
              <a:rect l="0" t="0" r="r" b="b"/>
              <a:pathLst>
                <a:path w="1051" h="937">
                  <a:moveTo>
                    <a:pt x="1050" y="0"/>
                  </a:moveTo>
                  <a:lnTo>
                    <a:pt x="1050" y="936"/>
                  </a:lnTo>
                  <a:lnTo>
                    <a:pt x="0" y="9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55" name="Line 51">
              <a:extLst>
                <a:ext uri="{FF2B5EF4-FFF2-40B4-BE49-F238E27FC236}">
                  <a16:creationId xmlns:a16="http://schemas.microsoft.com/office/drawing/2014/main" id="{DA19D0D9-22B6-45AC-A957-5641AC18C136}"/>
                </a:ext>
              </a:extLst>
            </p:cNvPr>
            <p:cNvSpPr>
              <a:spLocks noChangeShapeType="1"/>
            </p:cNvSpPr>
            <p:nvPr/>
          </p:nvSpPr>
          <p:spPr bwMode="auto">
            <a:xfrm flipH="1">
              <a:off x="1576" y="3550"/>
              <a:ext cx="36"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56" name="Freeform 52">
              <a:extLst>
                <a:ext uri="{FF2B5EF4-FFF2-40B4-BE49-F238E27FC236}">
                  <a16:creationId xmlns:a16="http://schemas.microsoft.com/office/drawing/2014/main" id="{3B37D144-86D1-4CB4-B322-F1853118CF4C}"/>
                </a:ext>
              </a:extLst>
            </p:cNvPr>
            <p:cNvSpPr>
              <a:spLocks noChangeArrowheads="1"/>
            </p:cNvSpPr>
            <p:nvPr/>
          </p:nvSpPr>
          <p:spPr bwMode="auto">
            <a:xfrm>
              <a:off x="1468" y="3550"/>
              <a:ext cx="248" cy="60"/>
            </a:xfrm>
            <a:custGeom>
              <a:avLst/>
              <a:gdLst>
                <a:gd name="T0" fmla="*/ 944 w 1095"/>
                <a:gd name="T1" fmla="*/ 265 h 266"/>
                <a:gd name="T2" fmla="*/ 1094 w 1095"/>
                <a:gd name="T3" fmla="*/ 0 h 266"/>
                <a:gd name="T4" fmla="*/ 158 w 1095"/>
                <a:gd name="T5" fmla="*/ 0 h 266"/>
                <a:gd name="T6" fmla="*/ 0 w 1095"/>
                <a:gd name="T7" fmla="*/ 265 h 266"/>
              </a:gdLst>
              <a:ahLst/>
              <a:cxnLst>
                <a:cxn ang="0">
                  <a:pos x="T0" y="T1"/>
                </a:cxn>
                <a:cxn ang="0">
                  <a:pos x="T2" y="T3"/>
                </a:cxn>
                <a:cxn ang="0">
                  <a:pos x="T4" y="T5"/>
                </a:cxn>
                <a:cxn ang="0">
                  <a:pos x="T6" y="T7"/>
                </a:cxn>
              </a:cxnLst>
              <a:rect l="0" t="0" r="r" b="b"/>
              <a:pathLst>
                <a:path w="1095" h="266">
                  <a:moveTo>
                    <a:pt x="944" y="265"/>
                  </a:moveTo>
                  <a:lnTo>
                    <a:pt x="1094" y="0"/>
                  </a:lnTo>
                  <a:lnTo>
                    <a:pt x="158" y="0"/>
                  </a:lnTo>
                  <a:lnTo>
                    <a:pt x="0" y="26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57" name="Line 53">
              <a:extLst>
                <a:ext uri="{FF2B5EF4-FFF2-40B4-BE49-F238E27FC236}">
                  <a16:creationId xmlns:a16="http://schemas.microsoft.com/office/drawing/2014/main" id="{402BB966-E382-44A5-AC08-DE314B2825AC}"/>
                </a:ext>
              </a:extLst>
            </p:cNvPr>
            <p:cNvSpPr>
              <a:spLocks noChangeShapeType="1"/>
            </p:cNvSpPr>
            <p:nvPr/>
          </p:nvSpPr>
          <p:spPr bwMode="auto">
            <a:xfrm flipV="1">
              <a:off x="1610" y="2801"/>
              <a:ext cx="1" cy="27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58" name="Freeform 54">
              <a:extLst>
                <a:ext uri="{FF2B5EF4-FFF2-40B4-BE49-F238E27FC236}">
                  <a16:creationId xmlns:a16="http://schemas.microsoft.com/office/drawing/2014/main" id="{EC0B0B09-11BF-4322-B699-F742DD934374}"/>
                </a:ext>
              </a:extLst>
            </p:cNvPr>
            <p:cNvSpPr>
              <a:spLocks noChangeArrowheads="1"/>
            </p:cNvSpPr>
            <p:nvPr/>
          </p:nvSpPr>
          <p:spPr bwMode="auto">
            <a:xfrm>
              <a:off x="1429" y="2690"/>
              <a:ext cx="97" cy="97"/>
            </a:xfrm>
            <a:custGeom>
              <a:avLst/>
              <a:gdLst>
                <a:gd name="T0" fmla="*/ 238 w 429"/>
                <a:gd name="T1" fmla="*/ 143 h 428"/>
                <a:gd name="T2" fmla="*/ 224 w 429"/>
                <a:gd name="T3" fmla="*/ 189 h 428"/>
                <a:gd name="T4" fmla="*/ 188 w 429"/>
                <a:gd name="T5" fmla="*/ 156 h 428"/>
                <a:gd name="T6" fmla="*/ 238 w 429"/>
                <a:gd name="T7" fmla="*/ 143 h 428"/>
                <a:gd name="T8" fmla="*/ 257 w 429"/>
                <a:gd name="T9" fmla="*/ 122 h 428"/>
                <a:gd name="T10" fmla="*/ 227 w 429"/>
                <a:gd name="T11" fmla="*/ 215 h 428"/>
                <a:gd name="T12" fmla="*/ 175 w 429"/>
                <a:gd name="T13" fmla="*/ 140 h 428"/>
                <a:gd name="T14" fmla="*/ 257 w 429"/>
                <a:gd name="T15" fmla="*/ 122 h 428"/>
                <a:gd name="T16" fmla="*/ 294 w 429"/>
                <a:gd name="T17" fmla="*/ 96 h 428"/>
                <a:gd name="T18" fmla="*/ 230 w 429"/>
                <a:gd name="T19" fmla="*/ 250 h 428"/>
                <a:gd name="T20" fmla="*/ 139 w 429"/>
                <a:gd name="T21" fmla="*/ 125 h 428"/>
                <a:gd name="T22" fmla="*/ 294 w 429"/>
                <a:gd name="T23" fmla="*/ 96 h 428"/>
                <a:gd name="T24" fmla="*/ 320 w 429"/>
                <a:gd name="T25" fmla="*/ 82 h 428"/>
                <a:gd name="T26" fmla="*/ 233 w 429"/>
                <a:gd name="T27" fmla="*/ 285 h 428"/>
                <a:gd name="T28" fmla="*/ 109 w 429"/>
                <a:gd name="T29" fmla="*/ 110 h 428"/>
                <a:gd name="T30" fmla="*/ 320 w 429"/>
                <a:gd name="T31" fmla="*/ 82 h 428"/>
                <a:gd name="T32" fmla="*/ 345 w 429"/>
                <a:gd name="T33" fmla="*/ 62 h 428"/>
                <a:gd name="T34" fmla="*/ 228 w 429"/>
                <a:gd name="T35" fmla="*/ 321 h 428"/>
                <a:gd name="T36" fmla="*/ 84 w 429"/>
                <a:gd name="T37" fmla="*/ 105 h 428"/>
                <a:gd name="T38" fmla="*/ 345 w 429"/>
                <a:gd name="T39" fmla="*/ 62 h 428"/>
                <a:gd name="T40" fmla="*/ 371 w 429"/>
                <a:gd name="T41" fmla="*/ 40 h 428"/>
                <a:gd name="T42" fmla="*/ 231 w 429"/>
                <a:gd name="T43" fmla="*/ 356 h 428"/>
                <a:gd name="T44" fmla="*/ 54 w 429"/>
                <a:gd name="T45" fmla="*/ 90 h 428"/>
                <a:gd name="T46" fmla="*/ 371 w 429"/>
                <a:gd name="T47" fmla="*/ 40 h 428"/>
                <a:gd name="T48" fmla="*/ 403 w 429"/>
                <a:gd name="T49" fmla="*/ 18 h 428"/>
                <a:gd name="T50" fmla="*/ 235 w 429"/>
                <a:gd name="T51" fmla="*/ 392 h 428"/>
                <a:gd name="T52" fmla="*/ 26 w 429"/>
                <a:gd name="T53" fmla="*/ 74 h 428"/>
                <a:gd name="T54" fmla="*/ 403 w 429"/>
                <a:gd name="T55" fmla="*/ 18 h 428"/>
                <a:gd name="T56" fmla="*/ 428 w 429"/>
                <a:gd name="T57" fmla="*/ 0 h 428"/>
                <a:gd name="T58" fmla="*/ 238 w 429"/>
                <a:gd name="T59" fmla="*/ 427 h 428"/>
                <a:gd name="T60" fmla="*/ 0 w 429"/>
                <a:gd name="T61" fmla="*/ 68 h 428"/>
                <a:gd name="T62" fmla="*/ 428 w 429"/>
                <a:gd name="T63"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9" h="428">
                  <a:moveTo>
                    <a:pt x="238" y="143"/>
                  </a:moveTo>
                  <a:lnTo>
                    <a:pt x="224" y="189"/>
                  </a:lnTo>
                  <a:lnTo>
                    <a:pt x="188" y="156"/>
                  </a:lnTo>
                  <a:lnTo>
                    <a:pt x="238" y="143"/>
                  </a:lnTo>
                  <a:lnTo>
                    <a:pt x="257" y="122"/>
                  </a:lnTo>
                  <a:lnTo>
                    <a:pt x="227" y="215"/>
                  </a:lnTo>
                  <a:lnTo>
                    <a:pt x="175" y="140"/>
                  </a:lnTo>
                  <a:lnTo>
                    <a:pt x="257" y="122"/>
                  </a:lnTo>
                  <a:lnTo>
                    <a:pt x="294" y="96"/>
                  </a:lnTo>
                  <a:lnTo>
                    <a:pt x="230" y="250"/>
                  </a:lnTo>
                  <a:lnTo>
                    <a:pt x="139" y="125"/>
                  </a:lnTo>
                  <a:lnTo>
                    <a:pt x="294" y="96"/>
                  </a:lnTo>
                  <a:lnTo>
                    <a:pt x="320" y="82"/>
                  </a:lnTo>
                  <a:lnTo>
                    <a:pt x="233" y="285"/>
                  </a:lnTo>
                  <a:lnTo>
                    <a:pt x="109" y="110"/>
                  </a:lnTo>
                  <a:lnTo>
                    <a:pt x="320" y="82"/>
                  </a:lnTo>
                  <a:lnTo>
                    <a:pt x="345" y="62"/>
                  </a:lnTo>
                  <a:lnTo>
                    <a:pt x="228" y="321"/>
                  </a:lnTo>
                  <a:lnTo>
                    <a:pt x="84" y="105"/>
                  </a:lnTo>
                  <a:lnTo>
                    <a:pt x="345" y="62"/>
                  </a:lnTo>
                  <a:lnTo>
                    <a:pt x="371" y="40"/>
                  </a:lnTo>
                  <a:lnTo>
                    <a:pt x="231" y="356"/>
                  </a:lnTo>
                  <a:lnTo>
                    <a:pt x="54" y="90"/>
                  </a:lnTo>
                  <a:lnTo>
                    <a:pt x="371" y="40"/>
                  </a:lnTo>
                  <a:lnTo>
                    <a:pt x="403" y="18"/>
                  </a:lnTo>
                  <a:lnTo>
                    <a:pt x="235" y="392"/>
                  </a:lnTo>
                  <a:lnTo>
                    <a:pt x="26" y="74"/>
                  </a:lnTo>
                  <a:lnTo>
                    <a:pt x="403" y="18"/>
                  </a:lnTo>
                  <a:lnTo>
                    <a:pt x="428" y="0"/>
                  </a:lnTo>
                  <a:lnTo>
                    <a:pt x="238" y="427"/>
                  </a:lnTo>
                  <a:lnTo>
                    <a:pt x="0" y="68"/>
                  </a:lnTo>
                  <a:lnTo>
                    <a:pt x="42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59" name="Freeform 55">
              <a:extLst>
                <a:ext uri="{FF2B5EF4-FFF2-40B4-BE49-F238E27FC236}">
                  <a16:creationId xmlns:a16="http://schemas.microsoft.com/office/drawing/2014/main" id="{519C29D7-037F-43BA-A3E8-D11DE38DD52F}"/>
                </a:ext>
              </a:extLst>
            </p:cNvPr>
            <p:cNvSpPr>
              <a:spLocks noChangeArrowheads="1"/>
            </p:cNvSpPr>
            <p:nvPr/>
          </p:nvSpPr>
          <p:spPr bwMode="auto">
            <a:xfrm>
              <a:off x="1281" y="2446"/>
              <a:ext cx="378" cy="381"/>
            </a:xfrm>
            <a:custGeom>
              <a:avLst/>
              <a:gdLst>
                <a:gd name="T0" fmla="*/ 1667 w 1668"/>
                <a:gd name="T1" fmla="*/ 758 h 1678"/>
                <a:gd name="T2" fmla="*/ 1632 w 1668"/>
                <a:gd name="T3" fmla="*/ 600 h 1678"/>
                <a:gd name="T4" fmla="*/ 1570 w 1668"/>
                <a:gd name="T5" fmla="*/ 450 h 1678"/>
                <a:gd name="T6" fmla="*/ 1473 w 1668"/>
                <a:gd name="T7" fmla="*/ 308 h 1678"/>
                <a:gd name="T8" fmla="*/ 1358 w 1668"/>
                <a:gd name="T9" fmla="*/ 194 h 1678"/>
                <a:gd name="T10" fmla="*/ 1226 w 1668"/>
                <a:gd name="T11" fmla="*/ 105 h 1678"/>
                <a:gd name="T12" fmla="*/ 1076 w 1668"/>
                <a:gd name="T13" fmla="*/ 44 h 1678"/>
                <a:gd name="T14" fmla="*/ 908 w 1668"/>
                <a:gd name="T15" fmla="*/ 8 h 1678"/>
                <a:gd name="T16" fmla="*/ 749 w 1668"/>
                <a:gd name="T17" fmla="*/ 8 h 1678"/>
                <a:gd name="T18" fmla="*/ 591 w 1668"/>
                <a:gd name="T19" fmla="*/ 44 h 1678"/>
                <a:gd name="T20" fmla="*/ 441 w 1668"/>
                <a:gd name="T21" fmla="*/ 105 h 1678"/>
                <a:gd name="T22" fmla="*/ 308 w 1668"/>
                <a:gd name="T23" fmla="*/ 194 h 1678"/>
                <a:gd name="T24" fmla="*/ 185 w 1668"/>
                <a:gd name="T25" fmla="*/ 308 h 1678"/>
                <a:gd name="T26" fmla="*/ 97 w 1668"/>
                <a:gd name="T27" fmla="*/ 450 h 1678"/>
                <a:gd name="T28" fmla="*/ 35 w 1668"/>
                <a:gd name="T29" fmla="*/ 600 h 1678"/>
                <a:gd name="T30" fmla="*/ 0 w 1668"/>
                <a:gd name="T31" fmla="*/ 758 h 1678"/>
                <a:gd name="T32" fmla="*/ 0 w 1668"/>
                <a:gd name="T33" fmla="*/ 926 h 1678"/>
                <a:gd name="T34" fmla="*/ 35 w 1668"/>
                <a:gd name="T35" fmla="*/ 1086 h 1678"/>
                <a:gd name="T36" fmla="*/ 97 w 1668"/>
                <a:gd name="T37" fmla="*/ 1236 h 1678"/>
                <a:gd name="T38" fmla="*/ 185 w 1668"/>
                <a:gd name="T39" fmla="*/ 1377 h 1678"/>
                <a:gd name="T40" fmla="*/ 308 w 1668"/>
                <a:gd name="T41" fmla="*/ 1492 h 1678"/>
                <a:gd name="T42" fmla="*/ 441 w 1668"/>
                <a:gd name="T43" fmla="*/ 1580 h 1678"/>
                <a:gd name="T44" fmla="*/ 591 w 1668"/>
                <a:gd name="T45" fmla="*/ 1642 h 1678"/>
                <a:gd name="T46" fmla="*/ 749 w 1668"/>
                <a:gd name="T47" fmla="*/ 1677 h 1678"/>
                <a:gd name="T48" fmla="*/ 908 w 1668"/>
                <a:gd name="T49" fmla="*/ 1677 h 1678"/>
                <a:gd name="T50" fmla="*/ 1076 w 1668"/>
                <a:gd name="T51" fmla="*/ 1642 h 1678"/>
                <a:gd name="T52" fmla="*/ 1226 w 1668"/>
                <a:gd name="T53" fmla="*/ 1580 h 1678"/>
                <a:gd name="T54" fmla="*/ 1358 w 1668"/>
                <a:gd name="T55" fmla="*/ 1492 h 1678"/>
                <a:gd name="T56" fmla="*/ 1473 w 1668"/>
                <a:gd name="T57" fmla="*/ 1377 h 1678"/>
                <a:gd name="T58" fmla="*/ 1570 w 1668"/>
                <a:gd name="T59" fmla="*/ 1236 h 1678"/>
                <a:gd name="T60" fmla="*/ 1632 w 1668"/>
                <a:gd name="T61" fmla="*/ 1086 h 1678"/>
                <a:gd name="T62" fmla="*/ 1667 w 1668"/>
                <a:gd name="T63" fmla="*/ 926 h 1678"/>
                <a:gd name="T64" fmla="*/ 1649 w 1668"/>
                <a:gd name="T65" fmla="*/ 847 h 1678"/>
                <a:gd name="T66" fmla="*/ 1632 w 1668"/>
                <a:gd name="T67" fmla="*/ 679 h 1678"/>
                <a:gd name="T68" fmla="*/ 1588 w 1668"/>
                <a:gd name="T69" fmla="*/ 529 h 1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68" h="1678">
                  <a:moveTo>
                    <a:pt x="1667" y="847"/>
                  </a:moveTo>
                  <a:lnTo>
                    <a:pt x="1667" y="758"/>
                  </a:lnTo>
                  <a:lnTo>
                    <a:pt x="1649" y="679"/>
                  </a:lnTo>
                  <a:lnTo>
                    <a:pt x="1632" y="600"/>
                  </a:lnTo>
                  <a:lnTo>
                    <a:pt x="1605" y="520"/>
                  </a:lnTo>
                  <a:lnTo>
                    <a:pt x="1570" y="450"/>
                  </a:lnTo>
                  <a:lnTo>
                    <a:pt x="1526" y="379"/>
                  </a:lnTo>
                  <a:lnTo>
                    <a:pt x="1473" y="308"/>
                  </a:lnTo>
                  <a:lnTo>
                    <a:pt x="1420" y="247"/>
                  </a:lnTo>
                  <a:lnTo>
                    <a:pt x="1358" y="194"/>
                  </a:lnTo>
                  <a:lnTo>
                    <a:pt x="1297" y="150"/>
                  </a:lnTo>
                  <a:lnTo>
                    <a:pt x="1226" y="105"/>
                  </a:lnTo>
                  <a:lnTo>
                    <a:pt x="1147" y="70"/>
                  </a:lnTo>
                  <a:lnTo>
                    <a:pt x="1076" y="44"/>
                  </a:lnTo>
                  <a:lnTo>
                    <a:pt x="997" y="17"/>
                  </a:lnTo>
                  <a:lnTo>
                    <a:pt x="908" y="8"/>
                  </a:lnTo>
                  <a:lnTo>
                    <a:pt x="829" y="0"/>
                  </a:lnTo>
                  <a:lnTo>
                    <a:pt x="749" y="8"/>
                  </a:lnTo>
                  <a:lnTo>
                    <a:pt x="670" y="17"/>
                  </a:lnTo>
                  <a:lnTo>
                    <a:pt x="591" y="44"/>
                  </a:lnTo>
                  <a:lnTo>
                    <a:pt x="511" y="70"/>
                  </a:lnTo>
                  <a:lnTo>
                    <a:pt x="441" y="105"/>
                  </a:lnTo>
                  <a:lnTo>
                    <a:pt x="370" y="150"/>
                  </a:lnTo>
                  <a:lnTo>
                    <a:pt x="308" y="194"/>
                  </a:lnTo>
                  <a:lnTo>
                    <a:pt x="238" y="247"/>
                  </a:lnTo>
                  <a:lnTo>
                    <a:pt x="185" y="308"/>
                  </a:lnTo>
                  <a:lnTo>
                    <a:pt x="141" y="379"/>
                  </a:lnTo>
                  <a:lnTo>
                    <a:pt x="97" y="450"/>
                  </a:lnTo>
                  <a:lnTo>
                    <a:pt x="61" y="520"/>
                  </a:lnTo>
                  <a:lnTo>
                    <a:pt x="35" y="600"/>
                  </a:lnTo>
                  <a:lnTo>
                    <a:pt x="17" y="679"/>
                  </a:lnTo>
                  <a:lnTo>
                    <a:pt x="0" y="758"/>
                  </a:lnTo>
                  <a:lnTo>
                    <a:pt x="0" y="847"/>
                  </a:lnTo>
                  <a:lnTo>
                    <a:pt x="0" y="926"/>
                  </a:lnTo>
                  <a:lnTo>
                    <a:pt x="17" y="1006"/>
                  </a:lnTo>
                  <a:lnTo>
                    <a:pt x="35" y="1086"/>
                  </a:lnTo>
                  <a:lnTo>
                    <a:pt x="61" y="1165"/>
                  </a:lnTo>
                  <a:lnTo>
                    <a:pt x="97" y="1236"/>
                  </a:lnTo>
                  <a:lnTo>
                    <a:pt x="141" y="1306"/>
                  </a:lnTo>
                  <a:lnTo>
                    <a:pt x="185" y="1377"/>
                  </a:lnTo>
                  <a:lnTo>
                    <a:pt x="238" y="1430"/>
                  </a:lnTo>
                  <a:lnTo>
                    <a:pt x="308" y="1492"/>
                  </a:lnTo>
                  <a:lnTo>
                    <a:pt x="370" y="1536"/>
                  </a:lnTo>
                  <a:lnTo>
                    <a:pt x="441" y="1580"/>
                  </a:lnTo>
                  <a:lnTo>
                    <a:pt x="511" y="1615"/>
                  </a:lnTo>
                  <a:lnTo>
                    <a:pt x="591" y="1642"/>
                  </a:lnTo>
                  <a:lnTo>
                    <a:pt x="670" y="1668"/>
                  </a:lnTo>
                  <a:lnTo>
                    <a:pt x="749" y="1677"/>
                  </a:lnTo>
                  <a:lnTo>
                    <a:pt x="829" y="1677"/>
                  </a:lnTo>
                  <a:lnTo>
                    <a:pt x="908" y="1677"/>
                  </a:lnTo>
                  <a:lnTo>
                    <a:pt x="997" y="1668"/>
                  </a:lnTo>
                  <a:lnTo>
                    <a:pt x="1076" y="1642"/>
                  </a:lnTo>
                  <a:lnTo>
                    <a:pt x="1147" y="1615"/>
                  </a:lnTo>
                  <a:lnTo>
                    <a:pt x="1226" y="1580"/>
                  </a:lnTo>
                  <a:lnTo>
                    <a:pt x="1297" y="1536"/>
                  </a:lnTo>
                  <a:lnTo>
                    <a:pt x="1358" y="1492"/>
                  </a:lnTo>
                  <a:lnTo>
                    <a:pt x="1420" y="1430"/>
                  </a:lnTo>
                  <a:lnTo>
                    <a:pt x="1473" y="1377"/>
                  </a:lnTo>
                  <a:lnTo>
                    <a:pt x="1526" y="1306"/>
                  </a:lnTo>
                  <a:lnTo>
                    <a:pt x="1570" y="1236"/>
                  </a:lnTo>
                  <a:lnTo>
                    <a:pt x="1605" y="1165"/>
                  </a:lnTo>
                  <a:lnTo>
                    <a:pt x="1632" y="1086"/>
                  </a:lnTo>
                  <a:lnTo>
                    <a:pt x="1649" y="1006"/>
                  </a:lnTo>
                  <a:lnTo>
                    <a:pt x="1667" y="926"/>
                  </a:lnTo>
                  <a:lnTo>
                    <a:pt x="1667" y="847"/>
                  </a:lnTo>
                  <a:lnTo>
                    <a:pt x="1649" y="847"/>
                  </a:lnTo>
                  <a:lnTo>
                    <a:pt x="1649" y="758"/>
                  </a:lnTo>
                  <a:lnTo>
                    <a:pt x="1632" y="679"/>
                  </a:lnTo>
                  <a:lnTo>
                    <a:pt x="1614" y="608"/>
                  </a:lnTo>
                  <a:lnTo>
                    <a:pt x="1588" y="529"/>
                  </a:lnTo>
                  <a:lnTo>
                    <a:pt x="1552" y="4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60" name="Freeform 56">
              <a:extLst>
                <a:ext uri="{FF2B5EF4-FFF2-40B4-BE49-F238E27FC236}">
                  <a16:creationId xmlns:a16="http://schemas.microsoft.com/office/drawing/2014/main" id="{332AADB3-949F-4BB4-9403-7C49FC007237}"/>
                </a:ext>
              </a:extLst>
            </p:cNvPr>
            <p:cNvSpPr>
              <a:spLocks noChangeArrowheads="1"/>
            </p:cNvSpPr>
            <p:nvPr/>
          </p:nvSpPr>
          <p:spPr bwMode="auto">
            <a:xfrm>
              <a:off x="1285" y="2450"/>
              <a:ext cx="370" cy="374"/>
            </a:xfrm>
            <a:custGeom>
              <a:avLst/>
              <a:gdLst>
                <a:gd name="T0" fmla="*/ 1500 w 1633"/>
                <a:gd name="T1" fmla="*/ 370 h 1651"/>
                <a:gd name="T2" fmla="*/ 1394 w 1633"/>
                <a:gd name="T3" fmla="*/ 246 h 1651"/>
                <a:gd name="T4" fmla="*/ 1270 w 1633"/>
                <a:gd name="T5" fmla="*/ 141 h 1651"/>
                <a:gd name="T6" fmla="*/ 1129 w 1633"/>
                <a:gd name="T7" fmla="*/ 70 h 1651"/>
                <a:gd name="T8" fmla="*/ 979 w 1633"/>
                <a:gd name="T9" fmla="*/ 17 h 1651"/>
                <a:gd name="T10" fmla="*/ 811 w 1633"/>
                <a:gd name="T11" fmla="*/ 0 h 1651"/>
                <a:gd name="T12" fmla="*/ 653 w 1633"/>
                <a:gd name="T13" fmla="*/ 17 h 1651"/>
                <a:gd name="T14" fmla="*/ 503 w 1633"/>
                <a:gd name="T15" fmla="*/ 70 h 1651"/>
                <a:gd name="T16" fmla="*/ 361 w 1633"/>
                <a:gd name="T17" fmla="*/ 141 h 1651"/>
                <a:gd name="T18" fmla="*/ 238 w 1633"/>
                <a:gd name="T19" fmla="*/ 246 h 1651"/>
                <a:gd name="T20" fmla="*/ 132 w 1633"/>
                <a:gd name="T21" fmla="*/ 370 h 1651"/>
                <a:gd name="T22" fmla="*/ 61 w 1633"/>
                <a:gd name="T23" fmla="*/ 511 h 1651"/>
                <a:gd name="T24" fmla="*/ 17 w 1633"/>
                <a:gd name="T25" fmla="*/ 661 h 1651"/>
                <a:gd name="T26" fmla="*/ 0 w 1633"/>
                <a:gd name="T27" fmla="*/ 829 h 1651"/>
                <a:gd name="T28" fmla="*/ 17 w 1633"/>
                <a:gd name="T29" fmla="*/ 988 h 1651"/>
                <a:gd name="T30" fmla="*/ 61 w 1633"/>
                <a:gd name="T31" fmla="*/ 1138 h 1651"/>
                <a:gd name="T32" fmla="*/ 132 w 1633"/>
                <a:gd name="T33" fmla="*/ 1280 h 1651"/>
                <a:gd name="T34" fmla="*/ 238 w 1633"/>
                <a:gd name="T35" fmla="*/ 1412 h 1651"/>
                <a:gd name="T36" fmla="*/ 361 w 1633"/>
                <a:gd name="T37" fmla="*/ 1509 h 1651"/>
                <a:gd name="T38" fmla="*/ 503 w 1633"/>
                <a:gd name="T39" fmla="*/ 1580 h 1651"/>
                <a:gd name="T40" fmla="*/ 653 w 1633"/>
                <a:gd name="T41" fmla="*/ 1632 h 1651"/>
                <a:gd name="T42" fmla="*/ 811 w 1633"/>
                <a:gd name="T43" fmla="*/ 1650 h 1651"/>
                <a:gd name="T44" fmla="*/ 979 w 1633"/>
                <a:gd name="T45" fmla="*/ 1632 h 1651"/>
                <a:gd name="T46" fmla="*/ 1129 w 1633"/>
                <a:gd name="T47" fmla="*/ 1580 h 1651"/>
                <a:gd name="T48" fmla="*/ 1270 w 1633"/>
                <a:gd name="T49" fmla="*/ 1509 h 1651"/>
                <a:gd name="T50" fmla="*/ 1394 w 1633"/>
                <a:gd name="T51" fmla="*/ 1412 h 1651"/>
                <a:gd name="T52" fmla="*/ 1500 w 1633"/>
                <a:gd name="T53" fmla="*/ 1280 h 1651"/>
                <a:gd name="T54" fmla="*/ 1570 w 1633"/>
                <a:gd name="T55" fmla="*/ 1138 h 1651"/>
                <a:gd name="T56" fmla="*/ 1614 w 1633"/>
                <a:gd name="T57" fmla="*/ 988 h 1651"/>
                <a:gd name="T58" fmla="*/ 1632 w 1633"/>
                <a:gd name="T59" fmla="*/ 829 h 1651"/>
                <a:gd name="T60" fmla="*/ 1614 w 1633"/>
                <a:gd name="T61" fmla="*/ 749 h 1651"/>
                <a:gd name="T62" fmla="*/ 1588 w 1633"/>
                <a:gd name="T63" fmla="*/ 591 h 1651"/>
                <a:gd name="T64" fmla="*/ 1526 w 1633"/>
                <a:gd name="T65" fmla="*/ 441 h 1651"/>
                <a:gd name="T66" fmla="*/ 1438 w 1633"/>
                <a:gd name="T67" fmla="*/ 308 h 1651"/>
                <a:gd name="T68" fmla="*/ 1323 w 1633"/>
                <a:gd name="T69" fmla="*/ 202 h 1651"/>
                <a:gd name="T70" fmla="*/ 1191 w 1633"/>
                <a:gd name="T71" fmla="*/ 114 h 1651"/>
                <a:gd name="T72" fmla="*/ 1050 w 1633"/>
                <a:gd name="T73" fmla="*/ 52 h 1651"/>
                <a:gd name="T74" fmla="*/ 891 w 1633"/>
                <a:gd name="T75" fmla="*/ 17 h 1651"/>
                <a:gd name="T76" fmla="*/ 732 w 1633"/>
                <a:gd name="T77" fmla="*/ 17 h 1651"/>
                <a:gd name="T78" fmla="*/ 582 w 1633"/>
                <a:gd name="T79" fmla="*/ 52 h 1651"/>
                <a:gd name="T80" fmla="*/ 432 w 1633"/>
                <a:gd name="T81" fmla="*/ 114 h 1651"/>
                <a:gd name="T82" fmla="*/ 308 w 1633"/>
                <a:gd name="T83" fmla="*/ 202 h 1651"/>
                <a:gd name="T84" fmla="*/ 194 w 1633"/>
                <a:gd name="T85" fmla="*/ 308 h 1651"/>
                <a:gd name="T86" fmla="*/ 105 w 1633"/>
                <a:gd name="T87" fmla="*/ 441 h 1651"/>
                <a:gd name="T88" fmla="*/ 44 w 1633"/>
                <a:gd name="T89" fmla="*/ 591 h 1651"/>
                <a:gd name="T90" fmla="*/ 17 w 1633"/>
                <a:gd name="T91" fmla="*/ 749 h 1651"/>
                <a:gd name="T92" fmla="*/ 17 w 1633"/>
                <a:gd name="T93" fmla="*/ 899 h 1651"/>
                <a:gd name="T94" fmla="*/ 44 w 1633"/>
                <a:gd name="T95" fmla="*/ 1059 h 1651"/>
                <a:gd name="T96" fmla="*/ 105 w 1633"/>
                <a:gd name="T97" fmla="*/ 1200 h 1651"/>
                <a:gd name="T98" fmla="*/ 194 w 1633"/>
                <a:gd name="T99" fmla="*/ 1341 h 1651"/>
                <a:gd name="T100" fmla="*/ 308 w 1633"/>
                <a:gd name="T101" fmla="*/ 1447 h 1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33" h="1651">
                  <a:moveTo>
                    <a:pt x="1535" y="432"/>
                  </a:moveTo>
                  <a:lnTo>
                    <a:pt x="1500" y="370"/>
                  </a:lnTo>
                  <a:lnTo>
                    <a:pt x="1447" y="299"/>
                  </a:lnTo>
                  <a:lnTo>
                    <a:pt x="1394" y="246"/>
                  </a:lnTo>
                  <a:lnTo>
                    <a:pt x="1341" y="194"/>
                  </a:lnTo>
                  <a:lnTo>
                    <a:pt x="1270" y="141"/>
                  </a:lnTo>
                  <a:lnTo>
                    <a:pt x="1200" y="97"/>
                  </a:lnTo>
                  <a:lnTo>
                    <a:pt x="1129" y="70"/>
                  </a:lnTo>
                  <a:lnTo>
                    <a:pt x="1050" y="35"/>
                  </a:lnTo>
                  <a:lnTo>
                    <a:pt x="979" y="17"/>
                  </a:lnTo>
                  <a:lnTo>
                    <a:pt x="891" y="8"/>
                  </a:lnTo>
                  <a:lnTo>
                    <a:pt x="811" y="0"/>
                  </a:lnTo>
                  <a:lnTo>
                    <a:pt x="732" y="8"/>
                  </a:lnTo>
                  <a:lnTo>
                    <a:pt x="653" y="17"/>
                  </a:lnTo>
                  <a:lnTo>
                    <a:pt x="582" y="35"/>
                  </a:lnTo>
                  <a:lnTo>
                    <a:pt x="503" y="70"/>
                  </a:lnTo>
                  <a:lnTo>
                    <a:pt x="423" y="97"/>
                  </a:lnTo>
                  <a:lnTo>
                    <a:pt x="361" y="141"/>
                  </a:lnTo>
                  <a:lnTo>
                    <a:pt x="291" y="194"/>
                  </a:lnTo>
                  <a:lnTo>
                    <a:pt x="238" y="246"/>
                  </a:lnTo>
                  <a:lnTo>
                    <a:pt x="185" y="299"/>
                  </a:lnTo>
                  <a:lnTo>
                    <a:pt x="132" y="370"/>
                  </a:lnTo>
                  <a:lnTo>
                    <a:pt x="88" y="432"/>
                  </a:lnTo>
                  <a:lnTo>
                    <a:pt x="61" y="511"/>
                  </a:lnTo>
                  <a:lnTo>
                    <a:pt x="26" y="591"/>
                  </a:lnTo>
                  <a:lnTo>
                    <a:pt x="17" y="661"/>
                  </a:lnTo>
                  <a:lnTo>
                    <a:pt x="0" y="740"/>
                  </a:lnTo>
                  <a:lnTo>
                    <a:pt x="0" y="829"/>
                  </a:lnTo>
                  <a:lnTo>
                    <a:pt x="0" y="899"/>
                  </a:lnTo>
                  <a:lnTo>
                    <a:pt x="17" y="988"/>
                  </a:lnTo>
                  <a:lnTo>
                    <a:pt x="26" y="1059"/>
                  </a:lnTo>
                  <a:lnTo>
                    <a:pt x="61" y="1138"/>
                  </a:lnTo>
                  <a:lnTo>
                    <a:pt x="88" y="1218"/>
                  </a:lnTo>
                  <a:lnTo>
                    <a:pt x="132" y="1280"/>
                  </a:lnTo>
                  <a:lnTo>
                    <a:pt x="185" y="1350"/>
                  </a:lnTo>
                  <a:lnTo>
                    <a:pt x="238" y="1412"/>
                  </a:lnTo>
                  <a:lnTo>
                    <a:pt x="291" y="1465"/>
                  </a:lnTo>
                  <a:lnTo>
                    <a:pt x="361" y="1509"/>
                  </a:lnTo>
                  <a:lnTo>
                    <a:pt x="423" y="1544"/>
                  </a:lnTo>
                  <a:lnTo>
                    <a:pt x="503" y="1580"/>
                  </a:lnTo>
                  <a:lnTo>
                    <a:pt x="582" y="1606"/>
                  </a:lnTo>
                  <a:lnTo>
                    <a:pt x="653" y="1632"/>
                  </a:lnTo>
                  <a:lnTo>
                    <a:pt x="732" y="1641"/>
                  </a:lnTo>
                  <a:lnTo>
                    <a:pt x="811" y="1650"/>
                  </a:lnTo>
                  <a:lnTo>
                    <a:pt x="891" y="1641"/>
                  </a:lnTo>
                  <a:lnTo>
                    <a:pt x="979" y="1632"/>
                  </a:lnTo>
                  <a:lnTo>
                    <a:pt x="1050" y="1606"/>
                  </a:lnTo>
                  <a:lnTo>
                    <a:pt x="1129" y="1580"/>
                  </a:lnTo>
                  <a:lnTo>
                    <a:pt x="1200" y="1544"/>
                  </a:lnTo>
                  <a:lnTo>
                    <a:pt x="1270" y="1509"/>
                  </a:lnTo>
                  <a:lnTo>
                    <a:pt x="1341" y="1465"/>
                  </a:lnTo>
                  <a:lnTo>
                    <a:pt x="1394" y="1412"/>
                  </a:lnTo>
                  <a:lnTo>
                    <a:pt x="1447" y="1350"/>
                  </a:lnTo>
                  <a:lnTo>
                    <a:pt x="1500" y="1280"/>
                  </a:lnTo>
                  <a:lnTo>
                    <a:pt x="1535" y="1218"/>
                  </a:lnTo>
                  <a:lnTo>
                    <a:pt x="1570" y="1138"/>
                  </a:lnTo>
                  <a:lnTo>
                    <a:pt x="1597" y="1059"/>
                  </a:lnTo>
                  <a:lnTo>
                    <a:pt x="1614" y="988"/>
                  </a:lnTo>
                  <a:lnTo>
                    <a:pt x="1632" y="899"/>
                  </a:lnTo>
                  <a:lnTo>
                    <a:pt x="1632" y="829"/>
                  </a:lnTo>
                  <a:lnTo>
                    <a:pt x="1623" y="829"/>
                  </a:lnTo>
                  <a:lnTo>
                    <a:pt x="1614" y="749"/>
                  </a:lnTo>
                  <a:lnTo>
                    <a:pt x="1606" y="670"/>
                  </a:lnTo>
                  <a:lnTo>
                    <a:pt x="1588" y="591"/>
                  </a:lnTo>
                  <a:lnTo>
                    <a:pt x="1561" y="520"/>
                  </a:lnTo>
                  <a:lnTo>
                    <a:pt x="1526" y="441"/>
                  </a:lnTo>
                  <a:lnTo>
                    <a:pt x="1482" y="379"/>
                  </a:lnTo>
                  <a:lnTo>
                    <a:pt x="1438" y="308"/>
                  </a:lnTo>
                  <a:lnTo>
                    <a:pt x="1385" y="255"/>
                  </a:lnTo>
                  <a:lnTo>
                    <a:pt x="1323" y="202"/>
                  </a:lnTo>
                  <a:lnTo>
                    <a:pt x="1261" y="158"/>
                  </a:lnTo>
                  <a:lnTo>
                    <a:pt x="1191" y="114"/>
                  </a:lnTo>
                  <a:lnTo>
                    <a:pt x="1120" y="79"/>
                  </a:lnTo>
                  <a:lnTo>
                    <a:pt x="1050" y="52"/>
                  </a:lnTo>
                  <a:lnTo>
                    <a:pt x="970" y="35"/>
                  </a:lnTo>
                  <a:lnTo>
                    <a:pt x="891" y="17"/>
                  </a:lnTo>
                  <a:lnTo>
                    <a:pt x="811" y="17"/>
                  </a:lnTo>
                  <a:lnTo>
                    <a:pt x="732" y="17"/>
                  </a:lnTo>
                  <a:lnTo>
                    <a:pt x="661" y="35"/>
                  </a:lnTo>
                  <a:lnTo>
                    <a:pt x="582" y="52"/>
                  </a:lnTo>
                  <a:lnTo>
                    <a:pt x="511" y="79"/>
                  </a:lnTo>
                  <a:lnTo>
                    <a:pt x="432" y="114"/>
                  </a:lnTo>
                  <a:lnTo>
                    <a:pt x="370" y="158"/>
                  </a:lnTo>
                  <a:lnTo>
                    <a:pt x="308" y="202"/>
                  </a:lnTo>
                  <a:lnTo>
                    <a:pt x="247" y="255"/>
                  </a:lnTo>
                  <a:lnTo>
                    <a:pt x="194" y="308"/>
                  </a:lnTo>
                  <a:lnTo>
                    <a:pt x="150" y="379"/>
                  </a:lnTo>
                  <a:lnTo>
                    <a:pt x="105" y="441"/>
                  </a:lnTo>
                  <a:lnTo>
                    <a:pt x="70" y="520"/>
                  </a:lnTo>
                  <a:lnTo>
                    <a:pt x="44" y="591"/>
                  </a:lnTo>
                  <a:lnTo>
                    <a:pt x="26" y="670"/>
                  </a:lnTo>
                  <a:lnTo>
                    <a:pt x="17" y="749"/>
                  </a:lnTo>
                  <a:lnTo>
                    <a:pt x="8" y="829"/>
                  </a:lnTo>
                  <a:lnTo>
                    <a:pt x="17" y="899"/>
                  </a:lnTo>
                  <a:lnTo>
                    <a:pt x="26" y="980"/>
                  </a:lnTo>
                  <a:lnTo>
                    <a:pt x="44" y="1059"/>
                  </a:lnTo>
                  <a:lnTo>
                    <a:pt x="70" y="1130"/>
                  </a:lnTo>
                  <a:lnTo>
                    <a:pt x="105" y="1200"/>
                  </a:lnTo>
                  <a:lnTo>
                    <a:pt x="150" y="1271"/>
                  </a:lnTo>
                  <a:lnTo>
                    <a:pt x="194" y="1341"/>
                  </a:lnTo>
                  <a:lnTo>
                    <a:pt x="247" y="1394"/>
                  </a:lnTo>
                  <a:lnTo>
                    <a:pt x="308" y="1447"/>
                  </a:lnTo>
                  <a:lnTo>
                    <a:pt x="370" y="150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61" name="Freeform 57">
              <a:extLst>
                <a:ext uri="{FF2B5EF4-FFF2-40B4-BE49-F238E27FC236}">
                  <a16:creationId xmlns:a16="http://schemas.microsoft.com/office/drawing/2014/main" id="{9074B8E1-EE38-48D4-B670-FB57BA5FA4D3}"/>
                </a:ext>
              </a:extLst>
            </p:cNvPr>
            <p:cNvSpPr>
              <a:spLocks noChangeArrowheads="1"/>
            </p:cNvSpPr>
            <p:nvPr/>
          </p:nvSpPr>
          <p:spPr bwMode="auto">
            <a:xfrm>
              <a:off x="1291" y="2458"/>
              <a:ext cx="362" cy="363"/>
            </a:xfrm>
            <a:custGeom>
              <a:avLst/>
              <a:gdLst>
                <a:gd name="T0" fmla="*/ 406 w 1598"/>
                <a:gd name="T1" fmla="*/ 1501 h 1599"/>
                <a:gd name="T2" fmla="*/ 556 w 1598"/>
                <a:gd name="T3" fmla="*/ 1563 h 1599"/>
                <a:gd name="T4" fmla="*/ 706 w 1598"/>
                <a:gd name="T5" fmla="*/ 1589 h 1599"/>
                <a:gd name="T6" fmla="*/ 864 w 1598"/>
                <a:gd name="T7" fmla="*/ 1589 h 1599"/>
                <a:gd name="T8" fmla="*/ 1023 w 1598"/>
                <a:gd name="T9" fmla="*/ 1563 h 1599"/>
                <a:gd name="T10" fmla="*/ 1165 w 1598"/>
                <a:gd name="T11" fmla="*/ 1501 h 1599"/>
                <a:gd name="T12" fmla="*/ 1297 w 1598"/>
                <a:gd name="T13" fmla="*/ 1413 h 1599"/>
                <a:gd name="T14" fmla="*/ 1412 w 1598"/>
                <a:gd name="T15" fmla="*/ 1307 h 1599"/>
                <a:gd name="T16" fmla="*/ 1500 w 1598"/>
                <a:gd name="T17" fmla="*/ 1166 h 1599"/>
                <a:gd name="T18" fmla="*/ 1562 w 1598"/>
                <a:gd name="T19" fmla="*/ 1024 h 1599"/>
                <a:gd name="T20" fmla="*/ 1588 w 1598"/>
                <a:gd name="T21" fmla="*/ 864 h 1599"/>
                <a:gd name="T22" fmla="*/ 1579 w 1598"/>
                <a:gd name="T23" fmla="*/ 794 h 1599"/>
                <a:gd name="T24" fmla="*/ 1562 w 1598"/>
                <a:gd name="T25" fmla="*/ 635 h 1599"/>
                <a:gd name="T26" fmla="*/ 1518 w 1598"/>
                <a:gd name="T27" fmla="*/ 485 h 1599"/>
                <a:gd name="T28" fmla="*/ 1447 w 1598"/>
                <a:gd name="T29" fmla="*/ 344 h 1599"/>
                <a:gd name="T30" fmla="*/ 1350 w 1598"/>
                <a:gd name="T31" fmla="*/ 229 h 1599"/>
                <a:gd name="T32" fmla="*/ 1226 w 1598"/>
                <a:gd name="T33" fmla="*/ 132 h 1599"/>
                <a:gd name="T34" fmla="*/ 1085 w 1598"/>
                <a:gd name="T35" fmla="*/ 61 h 1599"/>
                <a:gd name="T36" fmla="*/ 944 w 1598"/>
                <a:gd name="T37" fmla="*/ 8 h 1599"/>
                <a:gd name="T38" fmla="*/ 785 w 1598"/>
                <a:gd name="T39" fmla="*/ 0 h 1599"/>
                <a:gd name="T40" fmla="*/ 635 w 1598"/>
                <a:gd name="T41" fmla="*/ 8 h 1599"/>
                <a:gd name="T42" fmla="*/ 485 w 1598"/>
                <a:gd name="T43" fmla="*/ 61 h 1599"/>
                <a:gd name="T44" fmla="*/ 344 w 1598"/>
                <a:gd name="T45" fmla="*/ 132 h 1599"/>
                <a:gd name="T46" fmla="*/ 229 w 1598"/>
                <a:gd name="T47" fmla="*/ 229 h 1599"/>
                <a:gd name="T48" fmla="*/ 132 w 1598"/>
                <a:gd name="T49" fmla="*/ 344 h 1599"/>
                <a:gd name="T50" fmla="*/ 61 w 1598"/>
                <a:gd name="T51" fmla="*/ 485 h 1599"/>
                <a:gd name="T52" fmla="*/ 17 w 1598"/>
                <a:gd name="T53" fmla="*/ 635 h 1599"/>
                <a:gd name="T54" fmla="*/ 0 w 1598"/>
                <a:gd name="T55" fmla="*/ 794 h 1599"/>
                <a:gd name="T56" fmla="*/ 17 w 1598"/>
                <a:gd name="T57" fmla="*/ 945 h 1599"/>
                <a:gd name="T58" fmla="*/ 61 w 1598"/>
                <a:gd name="T59" fmla="*/ 1095 h 1599"/>
                <a:gd name="T60" fmla="*/ 132 w 1598"/>
                <a:gd name="T61" fmla="*/ 1227 h 1599"/>
                <a:gd name="T62" fmla="*/ 229 w 1598"/>
                <a:gd name="T63" fmla="*/ 1351 h 1599"/>
                <a:gd name="T64" fmla="*/ 344 w 1598"/>
                <a:gd name="T65" fmla="*/ 1448 h 1599"/>
                <a:gd name="T66" fmla="*/ 485 w 1598"/>
                <a:gd name="T67" fmla="*/ 1519 h 1599"/>
                <a:gd name="T68" fmla="*/ 635 w 1598"/>
                <a:gd name="T69" fmla="*/ 1563 h 1599"/>
                <a:gd name="T70" fmla="*/ 785 w 1598"/>
                <a:gd name="T71" fmla="*/ 1580 h 1599"/>
                <a:gd name="T72" fmla="*/ 944 w 1598"/>
                <a:gd name="T73" fmla="*/ 1563 h 1599"/>
                <a:gd name="T74" fmla="*/ 1085 w 1598"/>
                <a:gd name="T75" fmla="*/ 1519 h 1599"/>
                <a:gd name="T76" fmla="*/ 1226 w 1598"/>
                <a:gd name="T77" fmla="*/ 1448 h 1599"/>
                <a:gd name="T78" fmla="*/ 1350 w 1598"/>
                <a:gd name="T79" fmla="*/ 1351 h 1599"/>
                <a:gd name="T80" fmla="*/ 1447 w 1598"/>
                <a:gd name="T81" fmla="*/ 1227 h 1599"/>
                <a:gd name="T82" fmla="*/ 1518 w 1598"/>
                <a:gd name="T83" fmla="*/ 1095 h 1599"/>
                <a:gd name="T84" fmla="*/ 1562 w 1598"/>
                <a:gd name="T85" fmla="*/ 945 h 1599"/>
                <a:gd name="T86" fmla="*/ 1579 w 1598"/>
                <a:gd name="T87" fmla="*/ 794 h 1599"/>
                <a:gd name="T88" fmla="*/ 1562 w 1598"/>
                <a:gd name="T89" fmla="*/ 714 h 1599"/>
                <a:gd name="T90" fmla="*/ 1535 w 1598"/>
                <a:gd name="T91" fmla="*/ 564 h 1599"/>
                <a:gd name="T92" fmla="*/ 1474 w 1598"/>
                <a:gd name="T93" fmla="*/ 423 h 1599"/>
                <a:gd name="T94" fmla="*/ 1385 w 1598"/>
                <a:gd name="T95" fmla="*/ 300 h 1599"/>
                <a:gd name="T96" fmla="*/ 1279 w 1598"/>
                <a:gd name="T97" fmla="*/ 194 h 1599"/>
                <a:gd name="T98" fmla="*/ 1156 w 1598"/>
                <a:gd name="T99" fmla="*/ 105 h 1599"/>
                <a:gd name="T100" fmla="*/ 1015 w 1598"/>
                <a:gd name="T101" fmla="*/ 44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98" h="1599">
                  <a:moveTo>
                    <a:pt x="344" y="1466"/>
                  </a:moveTo>
                  <a:lnTo>
                    <a:pt x="406" y="1501"/>
                  </a:lnTo>
                  <a:lnTo>
                    <a:pt x="485" y="1536"/>
                  </a:lnTo>
                  <a:lnTo>
                    <a:pt x="556" y="1563"/>
                  </a:lnTo>
                  <a:lnTo>
                    <a:pt x="635" y="1580"/>
                  </a:lnTo>
                  <a:lnTo>
                    <a:pt x="706" y="1589"/>
                  </a:lnTo>
                  <a:lnTo>
                    <a:pt x="785" y="1598"/>
                  </a:lnTo>
                  <a:lnTo>
                    <a:pt x="864" y="1589"/>
                  </a:lnTo>
                  <a:lnTo>
                    <a:pt x="944" y="1580"/>
                  </a:lnTo>
                  <a:lnTo>
                    <a:pt x="1023" y="1563"/>
                  </a:lnTo>
                  <a:lnTo>
                    <a:pt x="1094" y="1536"/>
                  </a:lnTo>
                  <a:lnTo>
                    <a:pt x="1165" y="1501"/>
                  </a:lnTo>
                  <a:lnTo>
                    <a:pt x="1235" y="1466"/>
                  </a:lnTo>
                  <a:lnTo>
                    <a:pt x="1297" y="1413"/>
                  </a:lnTo>
                  <a:lnTo>
                    <a:pt x="1359" y="1360"/>
                  </a:lnTo>
                  <a:lnTo>
                    <a:pt x="1412" y="1307"/>
                  </a:lnTo>
                  <a:lnTo>
                    <a:pt x="1456" y="1236"/>
                  </a:lnTo>
                  <a:lnTo>
                    <a:pt x="1500" y="1166"/>
                  </a:lnTo>
                  <a:lnTo>
                    <a:pt x="1535" y="1095"/>
                  </a:lnTo>
                  <a:lnTo>
                    <a:pt x="1562" y="1024"/>
                  </a:lnTo>
                  <a:lnTo>
                    <a:pt x="1579" y="945"/>
                  </a:lnTo>
                  <a:lnTo>
                    <a:pt x="1588" y="864"/>
                  </a:lnTo>
                  <a:lnTo>
                    <a:pt x="1597" y="794"/>
                  </a:lnTo>
                  <a:lnTo>
                    <a:pt x="1579" y="794"/>
                  </a:lnTo>
                  <a:lnTo>
                    <a:pt x="1571" y="714"/>
                  </a:lnTo>
                  <a:lnTo>
                    <a:pt x="1562" y="635"/>
                  </a:lnTo>
                  <a:lnTo>
                    <a:pt x="1544" y="556"/>
                  </a:lnTo>
                  <a:lnTo>
                    <a:pt x="1518" y="485"/>
                  </a:lnTo>
                  <a:lnTo>
                    <a:pt x="1482" y="414"/>
                  </a:lnTo>
                  <a:lnTo>
                    <a:pt x="1447" y="344"/>
                  </a:lnTo>
                  <a:lnTo>
                    <a:pt x="1394" y="291"/>
                  </a:lnTo>
                  <a:lnTo>
                    <a:pt x="1350" y="229"/>
                  </a:lnTo>
                  <a:lnTo>
                    <a:pt x="1288" y="176"/>
                  </a:lnTo>
                  <a:lnTo>
                    <a:pt x="1226" y="132"/>
                  </a:lnTo>
                  <a:lnTo>
                    <a:pt x="1156" y="88"/>
                  </a:lnTo>
                  <a:lnTo>
                    <a:pt x="1085" y="61"/>
                  </a:lnTo>
                  <a:lnTo>
                    <a:pt x="1015" y="35"/>
                  </a:lnTo>
                  <a:lnTo>
                    <a:pt x="944" y="8"/>
                  </a:lnTo>
                  <a:lnTo>
                    <a:pt x="864" y="0"/>
                  </a:lnTo>
                  <a:lnTo>
                    <a:pt x="785" y="0"/>
                  </a:lnTo>
                  <a:lnTo>
                    <a:pt x="706" y="0"/>
                  </a:lnTo>
                  <a:lnTo>
                    <a:pt x="635" y="8"/>
                  </a:lnTo>
                  <a:lnTo>
                    <a:pt x="556" y="35"/>
                  </a:lnTo>
                  <a:lnTo>
                    <a:pt x="485" y="61"/>
                  </a:lnTo>
                  <a:lnTo>
                    <a:pt x="414" y="88"/>
                  </a:lnTo>
                  <a:lnTo>
                    <a:pt x="344" y="132"/>
                  </a:lnTo>
                  <a:lnTo>
                    <a:pt x="291" y="176"/>
                  </a:lnTo>
                  <a:lnTo>
                    <a:pt x="229" y="229"/>
                  </a:lnTo>
                  <a:lnTo>
                    <a:pt x="176" y="291"/>
                  </a:lnTo>
                  <a:lnTo>
                    <a:pt x="132" y="344"/>
                  </a:lnTo>
                  <a:lnTo>
                    <a:pt x="88" y="414"/>
                  </a:lnTo>
                  <a:lnTo>
                    <a:pt x="61" y="485"/>
                  </a:lnTo>
                  <a:lnTo>
                    <a:pt x="35" y="556"/>
                  </a:lnTo>
                  <a:lnTo>
                    <a:pt x="17" y="635"/>
                  </a:lnTo>
                  <a:lnTo>
                    <a:pt x="0" y="714"/>
                  </a:lnTo>
                  <a:lnTo>
                    <a:pt x="0" y="794"/>
                  </a:lnTo>
                  <a:lnTo>
                    <a:pt x="0" y="864"/>
                  </a:lnTo>
                  <a:lnTo>
                    <a:pt x="17" y="945"/>
                  </a:lnTo>
                  <a:lnTo>
                    <a:pt x="35" y="1024"/>
                  </a:lnTo>
                  <a:lnTo>
                    <a:pt x="61" y="1095"/>
                  </a:lnTo>
                  <a:lnTo>
                    <a:pt x="88" y="1166"/>
                  </a:lnTo>
                  <a:lnTo>
                    <a:pt x="132" y="1227"/>
                  </a:lnTo>
                  <a:lnTo>
                    <a:pt x="176" y="1289"/>
                  </a:lnTo>
                  <a:lnTo>
                    <a:pt x="229" y="1351"/>
                  </a:lnTo>
                  <a:lnTo>
                    <a:pt x="291" y="1404"/>
                  </a:lnTo>
                  <a:lnTo>
                    <a:pt x="344" y="1448"/>
                  </a:lnTo>
                  <a:lnTo>
                    <a:pt x="414" y="1483"/>
                  </a:lnTo>
                  <a:lnTo>
                    <a:pt x="485" y="1519"/>
                  </a:lnTo>
                  <a:lnTo>
                    <a:pt x="556" y="1545"/>
                  </a:lnTo>
                  <a:lnTo>
                    <a:pt x="635" y="1563"/>
                  </a:lnTo>
                  <a:lnTo>
                    <a:pt x="706" y="1580"/>
                  </a:lnTo>
                  <a:lnTo>
                    <a:pt x="785" y="1580"/>
                  </a:lnTo>
                  <a:lnTo>
                    <a:pt x="864" y="1580"/>
                  </a:lnTo>
                  <a:lnTo>
                    <a:pt x="944" y="1563"/>
                  </a:lnTo>
                  <a:lnTo>
                    <a:pt x="1015" y="1545"/>
                  </a:lnTo>
                  <a:lnTo>
                    <a:pt x="1085" y="1519"/>
                  </a:lnTo>
                  <a:lnTo>
                    <a:pt x="1156" y="1483"/>
                  </a:lnTo>
                  <a:lnTo>
                    <a:pt x="1226" y="1448"/>
                  </a:lnTo>
                  <a:lnTo>
                    <a:pt x="1288" y="1404"/>
                  </a:lnTo>
                  <a:lnTo>
                    <a:pt x="1350" y="1351"/>
                  </a:lnTo>
                  <a:lnTo>
                    <a:pt x="1394" y="1289"/>
                  </a:lnTo>
                  <a:lnTo>
                    <a:pt x="1447" y="1227"/>
                  </a:lnTo>
                  <a:lnTo>
                    <a:pt x="1482" y="1166"/>
                  </a:lnTo>
                  <a:lnTo>
                    <a:pt x="1518" y="1095"/>
                  </a:lnTo>
                  <a:lnTo>
                    <a:pt x="1544" y="1024"/>
                  </a:lnTo>
                  <a:lnTo>
                    <a:pt x="1562" y="945"/>
                  </a:lnTo>
                  <a:lnTo>
                    <a:pt x="1571" y="864"/>
                  </a:lnTo>
                  <a:lnTo>
                    <a:pt x="1579" y="794"/>
                  </a:lnTo>
                  <a:lnTo>
                    <a:pt x="1562" y="794"/>
                  </a:lnTo>
                  <a:lnTo>
                    <a:pt x="1562" y="714"/>
                  </a:lnTo>
                  <a:lnTo>
                    <a:pt x="1553" y="635"/>
                  </a:lnTo>
                  <a:lnTo>
                    <a:pt x="1535" y="564"/>
                  </a:lnTo>
                  <a:lnTo>
                    <a:pt x="1500" y="494"/>
                  </a:lnTo>
                  <a:lnTo>
                    <a:pt x="1474" y="423"/>
                  </a:lnTo>
                  <a:lnTo>
                    <a:pt x="1429" y="361"/>
                  </a:lnTo>
                  <a:lnTo>
                    <a:pt x="1385" y="300"/>
                  </a:lnTo>
                  <a:lnTo>
                    <a:pt x="1341" y="238"/>
                  </a:lnTo>
                  <a:lnTo>
                    <a:pt x="1279" y="194"/>
                  </a:lnTo>
                  <a:lnTo>
                    <a:pt x="1218" y="141"/>
                  </a:lnTo>
                  <a:lnTo>
                    <a:pt x="1156" y="105"/>
                  </a:lnTo>
                  <a:lnTo>
                    <a:pt x="1085" y="70"/>
                  </a:lnTo>
                  <a:lnTo>
                    <a:pt x="1015" y="44"/>
                  </a:lnTo>
                  <a:lnTo>
                    <a:pt x="935" y="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62" name="Freeform 58">
              <a:extLst>
                <a:ext uri="{FF2B5EF4-FFF2-40B4-BE49-F238E27FC236}">
                  <a16:creationId xmlns:a16="http://schemas.microsoft.com/office/drawing/2014/main" id="{44A1480A-D4A8-41C5-824B-10D0DD889E09}"/>
                </a:ext>
              </a:extLst>
            </p:cNvPr>
            <p:cNvSpPr>
              <a:spLocks noChangeArrowheads="1"/>
            </p:cNvSpPr>
            <p:nvPr/>
          </p:nvSpPr>
          <p:spPr bwMode="auto">
            <a:xfrm>
              <a:off x="1295" y="2459"/>
              <a:ext cx="350" cy="353"/>
            </a:xfrm>
            <a:custGeom>
              <a:avLst/>
              <a:gdLst>
                <a:gd name="T0" fmla="*/ 917 w 1545"/>
                <a:gd name="T1" fmla="*/ 17 h 1555"/>
                <a:gd name="T2" fmla="*/ 847 w 1545"/>
                <a:gd name="T3" fmla="*/ 8 h 1555"/>
                <a:gd name="T4" fmla="*/ 767 w 1545"/>
                <a:gd name="T5" fmla="*/ 0 h 1555"/>
                <a:gd name="T6" fmla="*/ 697 w 1545"/>
                <a:gd name="T7" fmla="*/ 8 h 1555"/>
                <a:gd name="T8" fmla="*/ 617 w 1545"/>
                <a:gd name="T9" fmla="*/ 17 h 1555"/>
                <a:gd name="T10" fmla="*/ 547 w 1545"/>
                <a:gd name="T11" fmla="*/ 35 h 1555"/>
                <a:gd name="T12" fmla="*/ 476 w 1545"/>
                <a:gd name="T13" fmla="*/ 61 h 1555"/>
                <a:gd name="T14" fmla="*/ 406 w 1545"/>
                <a:gd name="T15" fmla="*/ 97 h 1555"/>
                <a:gd name="T16" fmla="*/ 344 w 1545"/>
                <a:gd name="T17" fmla="*/ 132 h 1555"/>
                <a:gd name="T18" fmla="*/ 282 w 1545"/>
                <a:gd name="T19" fmla="*/ 185 h 1555"/>
                <a:gd name="T20" fmla="*/ 220 w 1545"/>
                <a:gd name="T21" fmla="*/ 229 h 1555"/>
                <a:gd name="T22" fmla="*/ 176 w 1545"/>
                <a:gd name="T23" fmla="*/ 291 h 1555"/>
                <a:gd name="T24" fmla="*/ 123 w 1545"/>
                <a:gd name="T25" fmla="*/ 353 h 1555"/>
                <a:gd name="T26" fmla="*/ 88 w 1545"/>
                <a:gd name="T27" fmla="*/ 414 h 1555"/>
                <a:gd name="T28" fmla="*/ 52 w 1545"/>
                <a:gd name="T29" fmla="*/ 485 h 1555"/>
                <a:gd name="T30" fmla="*/ 26 w 1545"/>
                <a:gd name="T31" fmla="*/ 556 h 1555"/>
                <a:gd name="T32" fmla="*/ 8 w 1545"/>
                <a:gd name="T33" fmla="*/ 626 h 1555"/>
                <a:gd name="T34" fmla="*/ 0 w 1545"/>
                <a:gd name="T35" fmla="*/ 706 h 1555"/>
                <a:gd name="T36" fmla="*/ 0 w 1545"/>
                <a:gd name="T37" fmla="*/ 785 h 1555"/>
                <a:gd name="T38" fmla="*/ 0 w 1545"/>
                <a:gd name="T39" fmla="*/ 856 h 1555"/>
                <a:gd name="T40" fmla="*/ 8 w 1545"/>
                <a:gd name="T41" fmla="*/ 927 h 1555"/>
                <a:gd name="T42" fmla="*/ 26 w 1545"/>
                <a:gd name="T43" fmla="*/ 1007 h 1555"/>
                <a:gd name="T44" fmla="*/ 52 w 1545"/>
                <a:gd name="T45" fmla="*/ 1077 h 1555"/>
                <a:gd name="T46" fmla="*/ 88 w 1545"/>
                <a:gd name="T47" fmla="*/ 1148 h 1555"/>
                <a:gd name="T48" fmla="*/ 123 w 1545"/>
                <a:gd name="T49" fmla="*/ 1210 h 1555"/>
                <a:gd name="T50" fmla="*/ 176 w 1545"/>
                <a:gd name="T51" fmla="*/ 1272 h 1555"/>
                <a:gd name="T52" fmla="*/ 220 w 1545"/>
                <a:gd name="T53" fmla="*/ 1333 h 1555"/>
                <a:gd name="T54" fmla="*/ 282 w 1545"/>
                <a:gd name="T55" fmla="*/ 1386 h 1555"/>
                <a:gd name="T56" fmla="*/ 344 w 1545"/>
                <a:gd name="T57" fmla="*/ 1431 h 1555"/>
                <a:gd name="T58" fmla="*/ 406 w 1545"/>
                <a:gd name="T59" fmla="*/ 1466 h 1555"/>
                <a:gd name="T60" fmla="*/ 476 w 1545"/>
                <a:gd name="T61" fmla="*/ 1501 h 1555"/>
                <a:gd name="T62" fmla="*/ 547 w 1545"/>
                <a:gd name="T63" fmla="*/ 1519 h 1555"/>
                <a:gd name="T64" fmla="*/ 617 w 1545"/>
                <a:gd name="T65" fmla="*/ 1545 h 1555"/>
                <a:gd name="T66" fmla="*/ 697 w 1545"/>
                <a:gd name="T67" fmla="*/ 1554 h 1555"/>
                <a:gd name="T68" fmla="*/ 767 w 1545"/>
                <a:gd name="T69" fmla="*/ 1554 h 1555"/>
                <a:gd name="T70" fmla="*/ 847 w 1545"/>
                <a:gd name="T71" fmla="*/ 1554 h 1555"/>
                <a:gd name="T72" fmla="*/ 917 w 1545"/>
                <a:gd name="T73" fmla="*/ 1545 h 1555"/>
                <a:gd name="T74" fmla="*/ 997 w 1545"/>
                <a:gd name="T75" fmla="*/ 1519 h 1555"/>
                <a:gd name="T76" fmla="*/ 1067 w 1545"/>
                <a:gd name="T77" fmla="*/ 1501 h 1555"/>
                <a:gd name="T78" fmla="*/ 1138 w 1545"/>
                <a:gd name="T79" fmla="*/ 1466 h 1555"/>
                <a:gd name="T80" fmla="*/ 1200 w 1545"/>
                <a:gd name="T81" fmla="*/ 1431 h 1555"/>
                <a:gd name="T82" fmla="*/ 1262 w 1545"/>
                <a:gd name="T83" fmla="*/ 1386 h 1555"/>
                <a:gd name="T84" fmla="*/ 1323 w 1545"/>
                <a:gd name="T85" fmla="*/ 1333 h 1555"/>
                <a:gd name="T86" fmla="*/ 1368 w 1545"/>
                <a:gd name="T87" fmla="*/ 1272 h 1555"/>
                <a:gd name="T88" fmla="*/ 1412 w 1545"/>
                <a:gd name="T89" fmla="*/ 1210 h 1555"/>
                <a:gd name="T90" fmla="*/ 1456 w 1545"/>
                <a:gd name="T91" fmla="*/ 1148 h 1555"/>
                <a:gd name="T92" fmla="*/ 1482 w 1545"/>
                <a:gd name="T93" fmla="*/ 1077 h 1555"/>
                <a:gd name="T94" fmla="*/ 1518 w 1545"/>
                <a:gd name="T95" fmla="*/ 1007 h 1555"/>
                <a:gd name="T96" fmla="*/ 1535 w 1545"/>
                <a:gd name="T97" fmla="*/ 927 h 1555"/>
                <a:gd name="T98" fmla="*/ 1544 w 1545"/>
                <a:gd name="T99" fmla="*/ 856 h 1555"/>
                <a:gd name="T100" fmla="*/ 1544 w 1545"/>
                <a:gd name="T101" fmla="*/ 785 h 1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45" h="1555">
                  <a:moveTo>
                    <a:pt x="917" y="17"/>
                  </a:moveTo>
                  <a:lnTo>
                    <a:pt x="847" y="8"/>
                  </a:lnTo>
                  <a:lnTo>
                    <a:pt x="767" y="0"/>
                  </a:lnTo>
                  <a:lnTo>
                    <a:pt x="697" y="8"/>
                  </a:lnTo>
                  <a:lnTo>
                    <a:pt x="617" y="17"/>
                  </a:lnTo>
                  <a:lnTo>
                    <a:pt x="547" y="35"/>
                  </a:lnTo>
                  <a:lnTo>
                    <a:pt x="476" y="61"/>
                  </a:lnTo>
                  <a:lnTo>
                    <a:pt x="406" y="97"/>
                  </a:lnTo>
                  <a:lnTo>
                    <a:pt x="344" y="132"/>
                  </a:lnTo>
                  <a:lnTo>
                    <a:pt x="282" y="185"/>
                  </a:lnTo>
                  <a:lnTo>
                    <a:pt x="220" y="229"/>
                  </a:lnTo>
                  <a:lnTo>
                    <a:pt x="176" y="291"/>
                  </a:lnTo>
                  <a:lnTo>
                    <a:pt x="123" y="353"/>
                  </a:lnTo>
                  <a:lnTo>
                    <a:pt x="88" y="414"/>
                  </a:lnTo>
                  <a:lnTo>
                    <a:pt x="52" y="485"/>
                  </a:lnTo>
                  <a:lnTo>
                    <a:pt x="26" y="556"/>
                  </a:lnTo>
                  <a:lnTo>
                    <a:pt x="8" y="626"/>
                  </a:lnTo>
                  <a:lnTo>
                    <a:pt x="0" y="706"/>
                  </a:lnTo>
                  <a:lnTo>
                    <a:pt x="0" y="785"/>
                  </a:lnTo>
                  <a:lnTo>
                    <a:pt x="0" y="856"/>
                  </a:lnTo>
                  <a:lnTo>
                    <a:pt x="8" y="927"/>
                  </a:lnTo>
                  <a:lnTo>
                    <a:pt x="26" y="1007"/>
                  </a:lnTo>
                  <a:lnTo>
                    <a:pt x="52" y="1077"/>
                  </a:lnTo>
                  <a:lnTo>
                    <a:pt x="88" y="1148"/>
                  </a:lnTo>
                  <a:lnTo>
                    <a:pt x="123" y="1210"/>
                  </a:lnTo>
                  <a:lnTo>
                    <a:pt x="176" y="1272"/>
                  </a:lnTo>
                  <a:lnTo>
                    <a:pt x="220" y="1333"/>
                  </a:lnTo>
                  <a:lnTo>
                    <a:pt x="282" y="1386"/>
                  </a:lnTo>
                  <a:lnTo>
                    <a:pt x="344" y="1431"/>
                  </a:lnTo>
                  <a:lnTo>
                    <a:pt x="406" y="1466"/>
                  </a:lnTo>
                  <a:lnTo>
                    <a:pt x="476" y="1501"/>
                  </a:lnTo>
                  <a:lnTo>
                    <a:pt x="547" y="1519"/>
                  </a:lnTo>
                  <a:lnTo>
                    <a:pt x="617" y="1545"/>
                  </a:lnTo>
                  <a:lnTo>
                    <a:pt x="697" y="1554"/>
                  </a:lnTo>
                  <a:lnTo>
                    <a:pt x="767" y="1554"/>
                  </a:lnTo>
                  <a:lnTo>
                    <a:pt x="847" y="1554"/>
                  </a:lnTo>
                  <a:lnTo>
                    <a:pt x="917" y="1545"/>
                  </a:lnTo>
                  <a:lnTo>
                    <a:pt x="997" y="1519"/>
                  </a:lnTo>
                  <a:lnTo>
                    <a:pt x="1067" y="1501"/>
                  </a:lnTo>
                  <a:lnTo>
                    <a:pt x="1138" y="1466"/>
                  </a:lnTo>
                  <a:lnTo>
                    <a:pt x="1200" y="1431"/>
                  </a:lnTo>
                  <a:lnTo>
                    <a:pt x="1262" y="1386"/>
                  </a:lnTo>
                  <a:lnTo>
                    <a:pt x="1323" y="1333"/>
                  </a:lnTo>
                  <a:lnTo>
                    <a:pt x="1368" y="1272"/>
                  </a:lnTo>
                  <a:lnTo>
                    <a:pt x="1412" y="1210"/>
                  </a:lnTo>
                  <a:lnTo>
                    <a:pt x="1456" y="1148"/>
                  </a:lnTo>
                  <a:lnTo>
                    <a:pt x="1482" y="1077"/>
                  </a:lnTo>
                  <a:lnTo>
                    <a:pt x="1518" y="1007"/>
                  </a:lnTo>
                  <a:lnTo>
                    <a:pt x="1535" y="927"/>
                  </a:lnTo>
                  <a:lnTo>
                    <a:pt x="1544" y="856"/>
                  </a:lnTo>
                  <a:lnTo>
                    <a:pt x="1544" y="78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63" name="Line 59">
              <a:extLst>
                <a:ext uri="{FF2B5EF4-FFF2-40B4-BE49-F238E27FC236}">
                  <a16:creationId xmlns:a16="http://schemas.microsoft.com/office/drawing/2014/main" id="{ED9C8305-BA26-4B4C-A644-C42AFD00D201}"/>
                </a:ext>
              </a:extLst>
            </p:cNvPr>
            <p:cNvSpPr>
              <a:spLocks noChangeShapeType="1"/>
            </p:cNvSpPr>
            <p:nvPr/>
          </p:nvSpPr>
          <p:spPr bwMode="auto">
            <a:xfrm flipV="1">
              <a:off x="1398" y="2529"/>
              <a:ext cx="1" cy="21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64" name="Line 60">
              <a:extLst>
                <a:ext uri="{FF2B5EF4-FFF2-40B4-BE49-F238E27FC236}">
                  <a16:creationId xmlns:a16="http://schemas.microsoft.com/office/drawing/2014/main" id="{3E887DAB-AB4B-4168-9B6E-87271EF87BED}"/>
                </a:ext>
              </a:extLst>
            </p:cNvPr>
            <p:cNvSpPr>
              <a:spLocks noChangeShapeType="1"/>
            </p:cNvSpPr>
            <p:nvPr/>
          </p:nvSpPr>
          <p:spPr bwMode="auto">
            <a:xfrm flipV="1">
              <a:off x="1398" y="2471"/>
              <a:ext cx="212" cy="12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65" name="Line 61">
              <a:extLst>
                <a:ext uri="{FF2B5EF4-FFF2-40B4-BE49-F238E27FC236}">
                  <a16:creationId xmlns:a16="http://schemas.microsoft.com/office/drawing/2014/main" id="{0AF79ED7-E0B5-44CB-A33F-50766E8DEF6E}"/>
                </a:ext>
              </a:extLst>
            </p:cNvPr>
            <p:cNvSpPr>
              <a:spLocks noChangeShapeType="1"/>
            </p:cNvSpPr>
            <p:nvPr/>
          </p:nvSpPr>
          <p:spPr bwMode="auto">
            <a:xfrm>
              <a:off x="1397" y="2686"/>
              <a:ext cx="214" cy="11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66" name="Line 62">
              <a:extLst>
                <a:ext uri="{FF2B5EF4-FFF2-40B4-BE49-F238E27FC236}">
                  <a16:creationId xmlns:a16="http://schemas.microsoft.com/office/drawing/2014/main" id="{4160CD7D-85FB-4751-9086-D0922C93D8AC}"/>
                </a:ext>
              </a:extLst>
            </p:cNvPr>
            <p:cNvSpPr>
              <a:spLocks noChangeShapeType="1"/>
            </p:cNvSpPr>
            <p:nvPr/>
          </p:nvSpPr>
          <p:spPr bwMode="auto">
            <a:xfrm flipH="1">
              <a:off x="524" y="2637"/>
              <a:ext cx="13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7167" name="Text Box 63">
            <a:extLst>
              <a:ext uri="{FF2B5EF4-FFF2-40B4-BE49-F238E27FC236}">
                <a16:creationId xmlns:a16="http://schemas.microsoft.com/office/drawing/2014/main" id="{6F2DF77F-6BFB-4548-AF85-FB9516FF7564}"/>
              </a:ext>
            </a:extLst>
          </p:cNvPr>
          <p:cNvSpPr txBox="1">
            <a:spLocks noChangeArrowheads="1"/>
          </p:cNvSpPr>
          <p:nvPr/>
        </p:nvSpPr>
        <p:spPr bwMode="auto">
          <a:xfrm>
            <a:off x="4495800" y="2514600"/>
            <a:ext cx="4283075" cy="230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Transistors amplify signals using low voltages and currents.</a:t>
            </a:r>
          </a:p>
          <a:p>
            <a:pPr>
              <a:buClr>
                <a:srgbClr val="FFFFCC"/>
              </a:buClr>
              <a:buSzPct val="100000"/>
              <a:buFont typeface="Times New Roman" panose="02020603050405020304" pitchFamily="18" charset="0"/>
              <a:buNone/>
            </a:pPr>
            <a:endParaRPr lang="en-GB" altLang="en-US">
              <a:solidFill>
                <a:srgbClr val="333333"/>
              </a:solidFill>
              <a:latin typeface="Tahoma" panose="020B0604030504040204" pitchFamily="34" charset="0"/>
            </a:endParaRP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This is a PNP transistor.</a:t>
            </a:r>
          </a:p>
          <a:p>
            <a:pPr>
              <a:buClr>
                <a:srgbClr val="FFFFCC"/>
              </a:buClr>
              <a:buSzPct val="100000"/>
              <a:buFont typeface="Times New Roman" panose="02020603050405020304" pitchFamily="18" charset="0"/>
              <a:buNone/>
            </a:pPr>
            <a:endParaRPr lang="en-GB" altLang="en-US">
              <a:solidFill>
                <a:srgbClr val="333333"/>
              </a:solidFill>
              <a:latin typeface="Tahoma" panose="020B0604030504040204" pitchFamily="34" charset="0"/>
            </a:endParaRPr>
          </a:p>
        </p:txBody>
      </p:sp>
      <p:sp>
        <p:nvSpPr>
          <p:cNvPr id="47168" name="Text Box 64">
            <a:extLst>
              <a:ext uri="{FF2B5EF4-FFF2-40B4-BE49-F238E27FC236}">
                <a16:creationId xmlns:a16="http://schemas.microsoft.com/office/drawing/2014/main" id="{0F6CF871-7119-4582-AE9B-33CE958B8789}"/>
              </a:ext>
            </a:extLst>
          </p:cNvPr>
          <p:cNvSpPr txBox="1">
            <a:spLocks noChangeArrowheads="1"/>
          </p:cNvSpPr>
          <p:nvPr/>
        </p:nvSpPr>
        <p:spPr bwMode="auto">
          <a:xfrm>
            <a:off x="1490663" y="3932238"/>
            <a:ext cx="561975"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300">
                <a:solidFill>
                  <a:srgbClr val="333333"/>
                </a:solidFill>
                <a:latin typeface="Tahoma" panose="020B0604030504040204" pitchFamily="34" charset="0"/>
              </a:rPr>
              <a:t>Base</a:t>
            </a:r>
          </a:p>
        </p:txBody>
      </p:sp>
      <p:sp>
        <p:nvSpPr>
          <p:cNvPr id="47169" name="Text Box 65">
            <a:extLst>
              <a:ext uri="{FF2B5EF4-FFF2-40B4-BE49-F238E27FC236}">
                <a16:creationId xmlns:a16="http://schemas.microsoft.com/office/drawing/2014/main" id="{67944F40-7207-4984-BE84-E3157B21D027}"/>
              </a:ext>
            </a:extLst>
          </p:cNvPr>
          <p:cNvSpPr txBox="1">
            <a:spLocks noChangeArrowheads="1"/>
          </p:cNvSpPr>
          <p:nvPr/>
        </p:nvSpPr>
        <p:spPr bwMode="auto">
          <a:xfrm>
            <a:off x="2565400" y="4371975"/>
            <a:ext cx="733425"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300">
                <a:solidFill>
                  <a:srgbClr val="333333"/>
                </a:solidFill>
                <a:latin typeface="Tahoma" panose="020B0604030504040204" pitchFamily="34" charset="0"/>
              </a:rPr>
              <a:t>Emitter</a:t>
            </a:r>
          </a:p>
        </p:txBody>
      </p:sp>
      <p:sp>
        <p:nvSpPr>
          <p:cNvPr id="47170" name="Text Box 66">
            <a:extLst>
              <a:ext uri="{FF2B5EF4-FFF2-40B4-BE49-F238E27FC236}">
                <a16:creationId xmlns:a16="http://schemas.microsoft.com/office/drawing/2014/main" id="{47F0E90D-8E00-47B5-ACDD-783E6A2276FD}"/>
              </a:ext>
            </a:extLst>
          </p:cNvPr>
          <p:cNvSpPr txBox="1">
            <a:spLocks noChangeArrowheads="1"/>
          </p:cNvSpPr>
          <p:nvPr/>
        </p:nvSpPr>
        <p:spPr bwMode="auto">
          <a:xfrm>
            <a:off x="2625725" y="3822700"/>
            <a:ext cx="696913"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300">
                <a:solidFill>
                  <a:srgbClr val="333333"/>
                </a:solidFill>
                <a:latin typeface="Tahoma" panose="020B0604030504040204" pitchFamily="34" charset="0"/>
              </a:rPr>
              <a:t>Collector</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a:extLst>
              <a:ext uri="{FF2B5EF4-FFF2-40B4-BE49-F238E27FC236}">
                <a16:creationId xmlns:a16="http://schemas.microsoft.com/office/drawing/2014/main" id="{2620FA9C-D0B5-4940-96E9-2822A0757DD2}"/>
              </a:ext>
            </a:extLst>
          </p:cNvPr>
          <p:cNvSpPr>
            <a:spLocks noGrp="1" noChangeArrowheads="1"/>
          </p:cNvSpPr>
          <p:nvPr>
            <p:ph type="title"/>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Integrated Circuits (IC's)</a:t>
            </a:r>
          </a:p>
        </p:txBody>
      </p:sp>
      <p:pic>
        <p:nvPicPr>
          <p:cNvPr id="48130" name="Picture 2">
            <a:extLst>
              <a:ext uri="{FF2B5EF4-FFF2-40B4-BE49-F238E27FC236}">
                <a16:creationId xmlns:a16="http://schemas.microsoft.com/office/drawing/2014/main" id="{4C969368-E96D-4298-A52F-C5AE4628A6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300" y="2085975"/>
            <a:ext cx="2419350" cy="13716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48131" name="Picture 3">
            <a:extLst>
              <a:ext uri="{FF2B5EF4-FFF2-40B4-BE49-F238E27FC236}">
                <a16:creationId xmlns:a16="http://schemas.microsoft.com/office/drawing/2014/main" id="{5DD05E2F-814E-48C4-99FC-64CDC21466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063" y="3687763"/>
            <a:ext cx="2446337" cy="276066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48132" name="Picture 4">
            <a:extLst>
              <a:ext uri="{FF2B5EF4-FFF2-40B4-BE49-F238E27FC236}">
                <a16:creationId xmlns:a16="http://schemas.microsoft.com/office/drawing/2014/main" id="{E95A622E-452E-4773-99BD-32E165A6C5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0113" y="4656138"/>
            <a:ext cx="1619250" cy="17526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48133" name="Text Box 5">
            <a:extLst>
              <a:ext uri="{FF2B5EF4-FFF2-40B4-BE49-F238E27FC236}">
                <a16:creationId xmlns:a16="http://schemas.microsoft.com/office/drawing/2014/main" id="{6B75F8EC-748A-4FBD-A802-2ACAFDDE4FE2}"/>
              </a:ext>
            </a:extLst>
          </p:cNvPr>
          <p:cNvSpPr txBox="1">
            <a:spLocks noChangeArrowheads="1"/>
          </p:cNvSpPr>
          <p:nvPr/>
        </p:nvSpPr>
        <p:spPr bwMode="auto">
          <a:xfrm>
            <a:off x="3992563" y="2393950"/>
            <a:ext cx="4506912"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An IC (Integrated Circuit) combines several functions into one package.</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a:extLst>
              <a:ext uri="{FF2B5EF4-FFF2-40B4-BE49-F238E27FC236}">
                <a16:creationId xmlns:a16="http://schemas.microsoft.com/office/drawing/2014/main" id="{AB07E03C-5C88-437E-9082-92501E2C7C19}"/>
              </a:ext>
            </a:extLst>
          </p:cNvPr>
          <p:cNvSpPr>
            <a:spLocks noGrp="1" noChangeArrowheads="1"/>
          </p:cNvSpPr>
          <p:nvPr>
            <p:ph type="title"/>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Vacuum Tubes</a:t>
            </a:r>
          </a:p>
        </p:txBody>
      </p:sp>
      <p:grpSp>
        <p:nvGrpSpPr>
          <p:cNvPr id="49154" name="Group 2">
            <a:extLst>
              <a:ext uri="{FF2B5EF4-FFF2-40B4-BE49-F238E27FC236}">
                <a16:creationId xmlns:a16="http://schemas.microsoft.com/office/drawing/2014/main" id="{EF4EF6C0-0F21-406C-915F-BA550A247787}"/>
              </a:ext>
            </a:extLst>
          </p:cNvPr>
          <p:cNvGrpSpPr>
            <a:grpSpLocks/>
          </p:cNvGrpSpPr>
          <p:nvPr/>
        </p:nvGrpSpPr>
        <p:grpSpPr bwMode="auto">
          <a:xfrm>
            <a:off x="376238" y="2359025"/>
            <a:ext cx="3521075" cy="3351213"/>
            <a:chOff x="237" y="1486"/>
            <a:chExt cx="2218" cy="2111"/>
          </a:xfrm>
        </p:grpSpPr>
        <p:sp>
          <p:nvSpPr>
            <p:cNvPr id="49155" name="Line 3">
              <a:extLst>
                <a:ext uri="{FF2B5EF4-FFF2-40B4-BE49-F238E27FC236}">
                  <a16:creationId xmlns:a16="http://schemas.microsoft.com/office/drawing/2014/main" id="{42FB4548-4AA7-4D22-8650-0669D8094EA0}"/>
                </a:ext>
              </a:extLst>
            </p:cNvPr>
            <p:cNvSpPr>
              <a:spLocks noChangeShapeType="1"/>
            </p:cNvSpPr>
            <p:nvPr/>
          </p:nvSpPr>
          <p:spPr bwMode="auto">
            <a:xfrm>
              <a:off x="1706" y="2775"/>
              <a:ext cx="3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6" name="Line 4">
              <a:extLst>
                <a:ext uri="{FF2B5EF4-FFF2-40B4-BE49-F238E27FC236}">
                  <a16:creationId xmlns:a16="http://schemas.microsoft.com/office/drawing/2014/main" id="{2033A611-B5C3-4855-BA87-13DDB255B15C}"/>
                </a:ext>
              </a:extLst>
            </p:cNvPr>
            <p:cNvSpPr>
              <a:spLocks noChangeShapeType="1"/>
            </p:cNvSpPr>
            <p:nvPr/>
          </p:nvSpPr>
          <p:spPr bwMode="auto">
            <a:xfrm flipH="1">
              <a:off x="1552" y="2775"/>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7" name="Line 5">
              <a:extLst>
                <a:ext uri="{FF2B5EF4-FFF2-40B4-BE49-F238E27FC236}">
                  <a16:creationId xmlns:a16="http://schemas.microsoft.com/office/drawing/2014/main" id="{54C48B67-ED46-4051-94CE-363047559E2F}"/>
                </a:ext>
              </a:extLst>
            </p:cNvPr>
            <p:cNvSpPr>
              <a:spLocks noChangeShapeType="1"/>
            </p:cNvSpPr>
            <p:nvPr/>
          </p:nvSpPr>
          <p:spPr bwMode="auto">
            <a:xfrm>
              <a:off x="1630" y="2775"/>
              <a:ext cx="3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8" name="Line 6">
              <a:extLst>
                <a:ext uri="{FF2B5EF4-FFF2-40B4-BE49-F238E27FC236}">
                  <a16:creationId xmlns:a16="http://schemas.microsoft.com/office/drawing/2014/main" id="{B63CD3EB-F0DD-46C0-B2B9-EB1F8C30DFEA}"/>
                </a:ext>
              </a:extLst>
            </p:cNvPr>
            <p:cNvSpPr>
              <a:spLocks noChangeShapeType="1"/>
            </p:cNvSpPr>
            <p:nvPr/>
          </p:nvSpPr>
          <p:spPr bwMode="auto">
            <a:xfrm>
              <a:off x="1553" y="2834"/>
              <a:ext cx="1" cy="29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9" name="Freeform 7">
              <a:extLst>
                <a:ext uri="{FF2B5EF4-FFF2-40B4-BE49-F238E27FC236}">
                  <a16:creationId xmlns:a16="http://schemas.microsoft.com/office/drawing/2014/main" id="{FE748933-1C47-4F9F-82E8-53CF5B4BF31B}"/>
                </a:ext>
              </a:extLst>
            </p:cNvPr>
            <p:cNvSpPr>
              <a:spLocks noChangeArrowheads="1"/>
            </p:cNvSpPr>
            <p:nvPr/>
          </p:nvSpPr>
          <p:spPr bwMode="auto">
            <a:xfrm>
              <a:off x="1553" y="2833"/>
              <a:ext cx="189" cy="36"/>
            </a:xfrm>
            <a:custGeom>
              <a:avLst/>
              <a:gdLst>
                <a:gd name="T0" fmla="*/ 831 w 832"/>
                <a:gd name="T1" fmla="*/ 159 h 160"/>
                <a:gd name="T2" fmla="*/ 831 w 832"/>
                <a:gd name="T3" fmla="*/ 0 h 160"/>
                <a:gd name="T4" fmla="*/ 0 w 832"/>
                <a:gd name="T5" fmla="*/ 0 h 160"/>
              </a:gdLst>
              <a:ahLst/>
              <a:cxnLst>
                <a:cxn ang="0">
                  <a:pos x="T0" y="T1"/>
                </a:cxn>
                <a:cxn ang="0">
                  <a:pos x="T2" y="T3"/>
                </a:cxn>
                <a:cxn ang="0">
                  <a:pos x="T4" y="T5"/>
                </a:cxn>
              </a:cxnLst>
              <a:rect l="0" t="0" r="r" b="b"/>
              <a:pathLst>
                <a:path w="832" h="160">
                  <a:moveTo>
                    <a:pt x="831" y="159"/>
                  </a:moveTo>
                  <a:lnTo>
                    <a:pt x="831"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60" name="Line 8">
              <a:extLst>
                <a:ext uri="{FF2B5EF4-FFF2-40B4-BE49-F238E27FC236}">
                  <a16:creationId xmlns:a16="http://schemas.microsoft.com/office/drawing/2014/main" id="{F910E2E5-05B1-47F6-B579-74BC8E1606A0}"/>
                </a:ext>
              </a:extLst>
            </p:cNvPr>
            <p:cNvSpPr>
              <a:spLocks noChangeShapeType="1"/>
            </p:cNvSpPr>
            <p:nvPr/>
          </p:nvSpPr>
          <p:spPr bwMode="auto">
            <a:xfrm>
              <a:off x="1553" y="2717"/>
              <a:ext cx="18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1" name="Line 9">
              <a:extLst>
                <a:ext uri="{FF2B5EF4-FFF2-40B4-BE49-F238E27FC236}">
                  <a16:creationId xmlns:a16="http://schemas.microsoft.com/office/drawing/2014/main" id="{6021C020-91E5-4FDC-AF0E-17C5AAEF1C57}"/>
                </a:ext>
              </a:extLst>
            </p:cNvPr>
            <p:cNvSpPr>
              <a:spLocks noChangeShapeType="1"/>
            </p:cNvSpPr>
            <p:nvPr/>
          </p:nvSpPr>
          <p:spPr bwMode="auto">
            <a:xfrm flipV="1">
              <a:off x="1648" y="1610"/>
              <a:ext cx="1" cy="34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2" name="Line 10">
              <a:extLst>
                <a:ext uri="{FF2B5EF4-FFF2-40B4-BE49-F238E27FC236}">
                  <a16:creationId xmlns:a16="http://schemas.microsoft.com/office/drawing/2014/main" id="{414044E4-6B36-4DE3-9210-E71A36EC4597}"/>
                </a:ext>
              </a:extLst>
            </p:cNvPr>
            <p:cNvSpPr>
              <a:spLocks noChangeShapeType="1"/>
            </p:cNvSpPr>
            <p:nvPr/>
          </p:nvSpPr>
          <p:spPr bwMode="auto">
            <a:xfrm>
              <a:off x="1870" y="2755"/>
              <a:ext cx="1" cy="2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3" name="Freeform 11">
              <a:extLst>
                <a:ext uri="{FF2B5EF4-FFF2-40B4-BE49-F238E27FC236}">
                  <a16:creationId xmlns:a16="http://schemas.microsoft.com/office/drawing/2014/main" id="{6D4F9C04-03B1-4627-A8D1-CF9EB5F47D36}"/>
                </a:ext>
              </a:extLst>
            </p:cNvPr>
            <p:cNvSpPr>
              <a:spLocks noChangeArrowheads="1"/>
            </p:cNvSpPr>
            <p:nvPr/>
          </p:nvSpPr>
          <p:spPr bwMode="auto">
            <a:xfrm>
              <a:off x="1425" y="2552"/>
              <a:ext cx="449" cy="447"/>
            </a:xfrm>
            <a:custGeom>
              <a:avLst/>
              <a:gdLst>
                <a:gd name="T0" fmla="*/ 1942 w 1978"/>
                <a:gd name="T1" fmla="*/ 824 h 1969"/>
                <a:gd name="T2" fmla="*/ 1898 w 1978"/>
                <a:gd name="T3" fmla="*/ 657 h 1969"/>
                <a:gd name="T4" fmla="*/ 1827 w 1978"/>
                <a:gd name="T5" fmla="*/ 498 h 1969"/>
                <a:gd name="T6" fmla="*/ 1730 w 1978"/>
                <a:gd name="T7" fmla="*/ 357 h 1969"/>
                <a:gd name="T8" fmla="*/ 1606 w 1978"/>
                <a:gd name="T9" fmla="*/ 242 h 1969"/>
                <a:gd name="T10" fmla="*/ 1474 w 1978"/>
                <a:gd name="T11" fmla="*/ 145 h 1969"/>
                <a:gd name="T12" fmla="*/ 1315 w 1978"/>
                <a:gd name="T13" fmla="*/ 74 h 1969"/>
                <a:gd name="T14" fmla="*/ 1148 w 1978"/>
                <a:gd name="T15" fmla="*/ 30 h 1969"/>
                <a:gd name="T16" fmla="*/ 980 w 1978"/>
                <a:gd name="T17" fmla="*/ 13 h 1969"/>
                <a:gd name="T18" fmla="*/ 811 w 1978"/>
                <a:gd name="T19" fmla="*/ 30 h 1969"/>
                <a:gd name="T20" fmla="*/ 652 w 1978"/>
                <a:gd name="T21" fmla="*/ 74 h 1969"/>
                <a:gd name="T22" fmla="*/ 494 w 1978"/>
                <a:gd name="T23" fmla="*/ 145 h 1969"/>
                <a:gd name="T24" fmla="*/ 352 w 1978"/>
                <a:gd name="T25" fmla="*/ 242 h 1969"/>
                <a:gd name="T26" fmla="*/ 238 w 1978"/>
                <a:gd name="T27" fmla="*/ 357 h 1969"/>
                <a:gd name="T28" fmla="*/ 132 w 1978"/>
                <a:gd name="T29" fmla="*/ 498 h 1969"/>
                <a:gd name="T30" fmla="*/ 61 w 1978"/>
                <a:gd name="T31" fmla="*/ 657 h 1969"/>
                <a:gd name="T32" fmla="*/ 17 w 1978"/>
                <a:gd name="T33" fmla="*/ 824 h 1969"/>
                <a:gd name="T34" fmla="*/ 0 w 1978"/>
                <a:gd name="T35" fmla="*/ 988 h 1969"/>
                <a:gd name="T36" fmla="*/ 17 w 1978"/>
                <a:gd name="T37" fmla="*/ 1156 h 1969"/>
                <a:gd name="T38" fmla="*/ 61 w 1978"/>
                <a:gd name="T39" fmla="*/ 1324 h 1969"/>
                <a:gd name="T40" fmla="*/ 132 w 1978"/>
                <a:gd name="T41" fmla="*/ 1474 h 1969"/>
                <a:gd name="T42" fmla="*/ 238 w 1978"/>
                <a:gd name="T43" fmla="*/ 1615 h 1969"/>
                <a:gd name="T44" fmla="*/ 352 w 1978"/>
                <a:gd name="T45" fmla="*/ 1730 h 1969"/>
                <a:gd name="T46" fmla="*/ 494 w 1978"/>
                <a:gd name="T47" fmla="*/ 1836 h 1969"/>
                <a:gd name="T48" fmla="*/ 652 w 1978"/>
                <a:gd name="T49" fmla="*/ 1906 h 1969"/>
                <a:gd name="T50" fmla="*/ 811 w 1978"/>
                <a:gd name="T51" fmla="*/ 1950 h 1969"/>
                <a:gd name="T52" fmla="*/ 980 w 1978"/>
                <a:gd name="T53" fmla="*/ 1968 h 1969"/>
                <a:gd name="T54" fmla="*/ 1148 w 1978"/>
                <a:gd name="T55" fmla="*/ 1950 h 1969"/>
                <a:gd name="T56" fmla="*/ 1315 w 1978"/>
                <a:gd name="T57" fmla="*/ 1906 h 1969"/>
                <a:gd name="T58" fmla="*/ 1474 w 1978"/>
                <a:gd name="T59" fmla="*/ 1836 h 1969"/>
                <a:gd name="T60" fmla="*/ 1606 w 1978"/>
                <a:gd name="T61" fmla="*/ 1730 h 1969"/>
                <a:gd name="T62" fmla="*/ 1730 w 1978"/>
                <a:gd name="T63" fmla="*/ 1615 h 1969"/>
                <a:gd name="T64" fmla="*/ 1827 w 1978"/>
                <a:gd name="T65" fmla="*/ 1474 h 1969"/>
                <a:gd name="T66" fmla="*/ 1898 w 1978"/>
                <a:gd name="T67" fmla="*/ 1324 h 1969"/>
                <a:gd name="T68" fmla="*/ 1942 w 1978"/>
                <a:gd name="T69" fmla="*/ 1156 h 1969"/>
                <a:gd name="T70" fmla="*/ 1959 w 1978"/>
                <a:gd name="T71" fmla="*/ 988 h 1969"/>
                <a:gd name="T72" fmla="*/ 1968 w 1978"/>
                <a:gd name="T73" fmla="*/ 904 h 1969"/>
                <a:gd name="T74" fmla="*/ 1942 w 1978"/>
                <a:gd name="T75" fmla="*/ 736 h 1969"/>
                <a:gd name="T76" fmla="*/ 1880 w 1978"/>
                <a:gd name="T77" fmla="*/ 569 h 1969"/>
                <a:gd name="T78" fmla="*/ 1792 w 1978"/>
                <a:gd name="T79" fmla="*/ 419 h 1969"/>
                <a:gd name="T80" fmla="*/ 1686 w 1978"/>
                <a:gd name="T81" fmla="*/ 286 h 1969"/>
                <a:gd name="T82" fmla="*/ 1545 w 1978"/>
                <a:gd name="T83" fmla="*/ 172 h 1969"/>
                <a:gd name="T84" fmla="*/ 1404 w 1978"/>
                <a:gd name="T85" fmla="*/ 92 h 1969"/>
                <a:gd name="T86" fmla="*/ 1236 w 1978"/>
                <a:gd name="T87" fmla="*/ 30 h 1969"/>
                <a:gd name="T88" fmla="*/ 1068 w 1978"/>
                <a:gd name="T89" fmla="*/ 0 h 1969"/>
                <a:gd name="T90" fmla="*/ 892 w 1978"/>
                <a:gd name="T91" fmla="*/ 0 h 1969"/>
                <a:gd name="T92" fmla="*/ 723 w 1978"/>
                <a:gd name="T93" fmla="*/ 30 h 1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78" h="1969">
                  <a:moveTo>
                    <a:pt x="1959" y="904"/>
                  </a:moveTo>
                  <a:lnTo>
                    <a:pt x="1942" y="824"/>
                  </a:lnTo>
                  <a:lnTo>
                    <a:pt x="1924" y="736"/>
                  </a:lnTo>
                  <a:lnTo>
                    <a:pt x="1898" y="657"/>
                  </a:lnTo>
                  <a:lnTo>
                    <a:pt x="1871" y="577"/>
                  </a:lnTo>
                  <a:lnTo>
                    <a:pt x="1827" y="498"/>
                  </a:lnTo>
                  <a:lnTo>
                    <a:pt x="1783" y="427"/>
                  </a:lnTo>
                  <a:lnTo>
                    <a:pt x="1730" y="357"/>
                  </a:lnTo>
                  <a:lnTo>
                    <a:pt x="1668" y="295"/>
                  </a:lnTo>
                  <a:lnTo>
                    <a:pt x="1606" y="242"/>
                  </a:lnTo>
                  <a:lnTo>
                    <a:pt x="1545" y="189"/>
                  </a:lnTo>
                  <a:lnTo>
                    <a:pt x="1474" y="145"/>
                  </a:lnTo>
                  <a:lnTo>
                    <a:pt x="1395" y="101"/>
                  </a:lnTo>
                  <a:lnTo>
                    <a:pt x="1315" y="74"/>
                  </a:lnTo>
                  <a:lnTo>
                    <a:pt x="1236" y="48"/>
                  </a:lnTo>
                  <a:lnTo>
                    <a:pt x="1148" y="30"/>
                  </a:lnTo>
                  <a:lnTo>
                    <a:pt x="1068" y="13"/>
                  </a:lnTo>
                  <a:lnTo>
                    <a:pt x="980" y="13"/>
                  </a:lnTo>
                  <a:lnTo>
                    <a:pt x="892" y="13"/>
                  </a:lnTo>
                  <a:lnTo>
                    <a:pt x="811" y="30"/>
                  </a:lnTo>
                  <a:lnTo>
                    <a:pt x="723" y="48"/>
                  </a:lnTo>
                  <a:lnTo>
                    <a:pt x="652" y="74"/>
                  </a:lnTo>
                  <a:lnTo>
                    <a:pt x="564" y="101"/>
                  </a:lnTo>
                  <a:lnTo>
                    <a:pt x="494" y="145"/>
                  </a:lnTo>
                  <a:lnTo>
                    <a:pt x="423" y="189"/>
                  </a:lnTo>
                  <a:lnTo>
                    <a:pt x="352" y="242"/>
                  </a:lnTo>
                  <a:lnTo>
                    <a:pt x="291" y="295"/>
                  </a:lnTo>
                  <a:lnTo>
                    <a:pt x="238" y="357"/>
                  </a:lnTo>
                  <a:lnTo>
                    <a:pt x="185" y="427"/>
                  </a:lnTo>
                  <a:lnTo>
                    <a:pt x="132" y="498"/>
                  </a:lnTo>
                  <a:lnTo>
                    <a:pt x="97" y="577"/>
                  </a:lnTo>
                  <a:lnTo>
                    <a:pt x="61" y="657"/>
                  </a:lnTo>
                  <a:lnTo>
                    <a:pt x="35" y="736"/>
                  </a:lnTo>
                  <a:lnTo>
                    <a:pt x="17" y="824"/>
                  </a:lnTo>
                  <a:lnTo>
                    <a:pt x="8" y="904"/>
                  </a:lnTo>
                  <a:lnTo>
                    <a:pt x="0" y="988"/>
                  </a:lnTo>
                  <a:lnTo>
                    <a:pt x="8" y="1067"/>
                  </a:lnTo>
                  <a:lnTo>
                    <a:pt x="17" y="1156"/>
                  </a:lnTo>
                  <a:lnTo>
                    <a:pt x="35" y="1245"/>
                  </a:lnTo>
                  <a:lnTo>
                    <a:pt x="61" y="1324"/>
                  </a:lnTo>
                  <a:lnTo>
                    <a:pt x="97" y="1403"/>
                  </a:lnTo>
                  <a:lnTo>
                    <a:pt x="132" y="1474"/>
                  </a:lnTo>
                  <a:lnTo>
                    <a:pt x="185" y="1545"/>
                  </a:lnTo>
                  <a:lnTo>
                    <a:pt x="238" y="1615"/>
                  </a:lnTo>
                  <a:lnTo>
                    <a:pt x="291" y="1677"/>
                  </a:lnTo>
                  <a:lnTo>
                    <a:pt x="352" y="1730"/>
                  </a:lnTo>
                  <a:lnTo>
                    <a:pt x="423" y="1783"/>
                  </a:lnTo>
                  <a:lnTo>
                    <a:pt x="494" y="1836"/>
                  </a:lnTo>
                  <a:lnTo>
                    <a:pt x="564" y="1871"/>
                  </a:lnTo>
                  <a:lnTo>
                    <a:pt x="652" y="1906"/>
                  </a:lnTo>
                  <a:lnTo>
                    <a:pt x="723" y="1933"/>
                  </a:lnTo>
                  <a:lnTo>
                    <a:pt x="811" y="1950"/>
                  </a:lnTo>
                  <a:lnTo>
                    <a:pt x="892" y="1959"/>
                  </a:lnTo>
                  <a:lnTo>
                    <a:pt x="980" y="1968"/>
                  </a:lnTo>
                  <a:lnTo>
                    <a:pt x="1068" y="1959"/>
                  </a:lnTo>
                  <a:lnTo>
                    <a:pt x="1148" y="1950"/>
                  </a:lnTo>
                  <a:lnTo>
                    <a:pt x="1236" y="1933"/>
                  </a:lnTo>
                  <a:lnTo>
                    <a:pt x="1315" y="1906"/>
                  </a:lnTo>
                  <a:lnTo>
                    <a:pt x="1395" y="1871"/>
                  </a:lnTo>
                  <a:lnTo>
                    <a:pt x="1474" y="1836"/>
                  </a:lnTo>
                  <a:lnTo>
                    <a:pt x="1545" y="1783"/>
                  </a:lnTo>
                  <a:lnTo>
                    <a:pt x="1606" y="1730"/>
                  </a:lnTo>
                  <a:lnTo>
                    <a:pt x="1668" y="1677"/>
                  </a:lnTo>
                  <a:lnTo>
                    <a:pt x="1730" y="1615"/>
                  </a:lnTo>
                  <a:lnTo>
                    <a:pt x="1783" y="1545"/>
                  </a:lnTo>
                  <a:lnTo>
                    <a:pt x="1827" y="1474"/>
                  </a:lnTo>
                  <a:lnTo>
                    <a:pt x="1871" y="1403"/>
                  </a:lnTo>
                  <a:lnTo>
                    <a:pt x="1898" y="1324"/>
                  </a:lnTo>
                  <a:lnTo>
                    <a:pt x="1924" y="1245"/>
                  </a:lnTo>
                  <a:lnTo>
                    <a:pt x="1942" y="1156"/>
                  </a:lnTo>
                  <a:lnTo>
                    <a:pt x="1959" y="1067"/>
                  </a:lnTo>
                  <a:lnTo>
                    <a:pt x="1959" y="988"/>
                  </a:lnTo>
                  <a:lnTo>
                    <a:pt x="1977" y="988"/>
                  </a:lnTo>
                  <a:lnTo>
                    <a:pt x="1968" y="904"/>
                  </a:lnTo>
                  <a:lnTo>
                    <a:pt x="1959" y="816"/>
                  </a:lnTo>
                  <a:lnTo>
                    <a:pt x="1942" y="736"/>
                  </a:lnTo>
                  <a:lnTo>
                    <a:pt x="1915" y="648"/>
                  </a:lnTo>
                  <a:lnTo>
                    <a:pt x="1880" y="569"/>
                  </a:lnTo>
                  <a:lnTo>
                    <a:pt x="1836" y="489"/>
                  </a:lnTo>
                  <a:lnTo>
                    <a:pt x="1792" y="419"/>
                  </a:lnTo>
                  <a:lnTo>
                    <a:pt x="1739" y="348"/>
                  </a:lnTo>
                  <a:lnTo>
                    <a:pt x="1686" y="286"/>
                  </a:lnTo>
                  <a:lnTo>
                    <a:pt x="1615" y="224"/>
                  </a:lnTo>
                  <a:lnTo>
                    <a:pt x="1545" y="172"/>
                  </a:lnTo>
                  <a:lnTo>
                    <a:pt x="1474" y="127"/>
                  </a:lnTo>
                  <a:lnTo>
                    <a:pt x="1404" y="92"/>
                  </a:lnTo>
                  <a:lnTo>
                    <a:pt x="1324" y="57"/>
                  </a:lnTo>
                  <a:lnTo>
                    <a:pt x="1236" y="30"/>
                  </a:lnTo>
                  <a:lnTo>
                    <a:pt x="1156" y="13"/>
                  </a:lnTo>
                  <a:lnTo>
                    <a:pt x="1068" y="0"/>
                  </a:lnTo>
                  <a:lnTo>
                    <a:pt x="980" y="0"/>
                  </a:lnTo>
                  <a:lnTo>
                    <a:pt x="892" y="0"/>
                  </a:lnTo>
                  <a:lnTo>
                    <a:pt x="811" y="13"/>
                  </a:lnTo>
                  <a:lnTo>
                    <a:pt x="723" y="3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64" name="Freeform 12">
              <a:extLst>
                <a:ext uri="{FF2B5EF4-FFF2-40B4-BE49-F238E27FC236}">
                  <a16:creationId xmlns:a16="http://schemas.microsoft.com/office/drawing/2014/main" id="{E3581027-B180-4C60-91D5-2E26F0A648CB}"/>
                </a:ext>
              </a:extLst>
            </p:cNvPr>
            <p:cNvSpPr>
              <a:spLocks noChangeArrowheads="1"/>
            </p:cNvSpPr>
            <p:nvPr/>
          </p:nvSpPr>
          <p:spPr bwMode="auto">
            <a:xfrm>
              <a:off x="1420" y="2547"/>
              <a:ext cx="459" cy="452"/>
            </a:xfrm>
            <a:custGeom>
              <a:avLst/>
              <a:gdLst>
                <a:gd name="T0" fmla="*/ 670 w 2022"/>
                <a:gd name="T1" fmla="*/ 74 h 1995"/>
                <a:gd name="T2" fmla="*/ 511 w 2022"/>
                <a:gd name="T3" fmla="*/ 145 h 1995"/>
                <a:gd name="T4" fmla="*/ 370 w 2022"/>
                <a:gd name="T5" fmla="*/ 242 h 1995"/>
                <a:gd name="T6" fmla="*/ 247 w 2022"/>
                <a:gd name="T7" fmla="*/ 366 h 1995"/>
                <a:gd name="T8" fmla="*/ 150 w 2022"/>
                <a:gd name="T9" fmla="*/ 507 h 1995"/>
                <a:gd name="T10" fmla="*/ 70 w 2022"/>
                <a:gd name="T11" fmla="*/ 666 h 1995"/>
                <a:gd name="T12" fmla="*/ 26 w 2022"/>
                <a:gd name="T13" fmla="*/ 833 h 1995"/>
                <a:gd name="T14" fmla="*/ 17 w 2022"/>
                <a:gd name="T15" fmla="*/ 1005 h 1995"/>
                <a:gd name="T16" fmla="*/ 26 w 2022"/>
                <a:gd name="T17" fmla="*/ 1174 h 1995"/>
                <a:gd name="T18" fmla="*/ 70 w 2022"/>
                <a:gd name="T19" fmla="*/ 1341 h 1995"/>
                <a:gd name="T20" fmla="*/ 150 w 2022"/>
                <a:gd name="T21" fmla="*/ 1500 h 1995"/>
                <a:gd name="T22" fmla="*/ 247 w 2022"/>
                <a:gd name="T23" fmla="*/ 1641 h 1995"/>
                <a:gd name="T24" fmla="*/ 370 w 2022"/>
                <a:gd name="T25" fmla="*/ 1765 h 1995"/>
                <a:gd name="T26" fmla="*/ 511 w 2022"/>
                <a:gd name="T27" fmla="*/ 1871 h 1995"/>
                <a:gd name="T28" fmla="*/ 670 w 2022"/>
                <a:gd name="T29" fmla="*/ 1941 h 1995"/>
                <a:gd name="T30" fmla="*/ 838 w 2022"/>
                <a:gd name="T31" fmla="*/ 1985 h 1995"/>
                <a:gd name="T32" fmla="*/ 1006 w 2022"/>
                <a:gd name="T33" fmla="*/ 1994 h 1995"/>
                <a:gd name="T34" fmla="*/ 1183 w 2022"/>
                <a:gd name="T35" fmla="*/ 1985 h 1995"/>
                <a:gd name="T36" fmla="*/ 1351 w 2022"/>
                <a:gd name="T37" fmla="*/ 1941 h 1995"/>
                <a:gd name="T38" fmla="*/ 1501 w 2022"/>
                <a:gd name="T39" fmla="*/ 1871 h 1995"/>
                <a:gd name="T40" fmla="*/ 1642 w 2022"/>
                <a:gd name="T41" fmla="*/ 1765 h 1995"/>
                <a:gd name="T42" fmla="*/ 1765 w 2022"/>
                <a:gd name="T43" fmla="*/ 1641 h 1995"/>
                <a:gd name="T44" fmla="*/ 1862 w 2022"/>
                <a:gd name="T45" fmla="*/ 1500 h 1995"/>
                <a:gd name="T46" fmla="*/ 1942 w 2022"/>
                <a:gd name="T47" fmla="*/ 1341 h 1995"/>
                <a:gd name="T48" fmla="*/ 1986 w 2022"/>
                <a:gd name="T49" fmla="*/ 1174 h 1995"/>
                <a:gd name="T50" fmla="*/ 2003 w 2022"/>
                <a:gd name="T51" fmla="*/ 1005 h 1995"/>
                <a:gd name="T52" fmla="*/ 2012 w 2022"/>
                <a:gd name="T53" fmla="*/ 912 h 1995"/>
                <a:gd name="T54" fmla="*/ 1986 w 2022"/>
                <a:gd name="T55" fmla="*/ 745 h 1995"/>
                <a:gd name="T56" fmla="*/ 1924 w 2022"/>
                <a:gd name="T57" fmla="*/ 577 h 1995"/>
                <a:gd name="T58" fmla="*/ 1836 w 2022"/>
                <a:gd name="T59" fmla="*/ 427 h 1995"/>
                <a:gd name="T60" fmla="*/ 1721 w 2022"/>
                <a:gd name="T61" fmla="*/ 295 h 1995"/>
                <a:gd name="T62" fmla="*/ 1589 w 2022"/>
                <a:gd name="T63" fmla="*/ 180 h 1995"/>
                <a:gd name="T64" fmla="*/ 1439 w 2022"/>
                <a:gd name="T65" fmla="*/ 92 h 1995"/>
                <a:gd name="T66" fmla="*/ 1271 w 2022"/>
                <a:gd name="T67" fmla="*/ 30 h 1995"/>
                <a:gd name="T68" fmla="*/ 1095 w 2022"/>
                <a:gd name="T69" fmla="*/ 4 h 1995"/>
                <a:gd name="T70" fmla="*/ 918 w 2022"/>
                <a:gd name="T71" fmla="*/ 4 h 1995"/>
                <a:gd name="T72" fmla="*/ 741 w 2022"/>
                <a:gd name="T73" fmla="*/ 30 h 1995"/>
                <a:gd name="T74" fmla="*/ 582 w 2022"/>
                <a:gd name="T75" fmla="*/ 92 h 1995"/>
                <a:gd name="T76" fmla="*/ 432 w 2022"/>
                <a:gd name="T77" fmla="*/ 180 h 1995"/>
                <a:gd name="T78" fmla="*/ 291 w 2022"/>
                <a:gd name="T79" fmla="*/ 295 h 1995"/>
                <a:gd name="T80" fmla="*/ 176 w 2022"/>
                <a:gd name="T81" fmla="*/ 427 h 1995"/>
                <a:gd name="T82" fmla="*/ 88 w 2022"/>
                <a:gd name="T83" fmla="*/ 577 h 1995"/>
                <a:gd name="T84" fmla="*/ 35 w 2022"/>
                <a:gd name="T85" fmla="*/ 745 h 1995"/>
                <a:gd name="T86" fmla="*/ 0 w 2022"/>
                <a:gd name="T87" fmla="*/ 912 h 1995"/>
                <a:gd name="T88" fmla="*/ 0 w 2022"/>
                <a:gd name="T89" fmla="*/ 1093 h 1995"/>
                <a:gd name="T90" fmla="*/ 35 w 2022"/>
                <a:gd name="T91" fmla="*/ 1262 h 1995"/>
                <a:gd name="T92" fmla="*/ 88 w 2022"/>
                <a:gd name="T93" fmla="*/ 1430 h 1995"/>
                <a:gd name="T94" fmla="*/ 176 w 2022"/>
                <a:gd name="T95" fmla="*/ 1588 h 1995"/>
                <a:gd name="T96" fmla="*/ 291 w 2022"/>
                <a:gd name="T97" fmla="*/ 1721 h 1995"/>
                <a:gd name="T98" fmla="*/ 432 w 2022"/>
                <a:gd name="T99" fmla="*/ 1835 h 1995"/>
                <a:gd name="T100" fmla="*/ 582 w 2022"/>
                <a:gd name="T101" fmla="*/ 1924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22" h="1995">
                  <a:moveTo>
                    <a:pt x="750" y="48"/>
                  </a:moveTo>
                  <a:lnTo>
                    <a:pt x="670" y="74"/>
                  </a:lnTo>
                  <a:lnTo>
                    <a:pt x="591" y="110"/>
                  </a:lnTo>
                  <a:lnTo>
                    <a:pt x="511" y="145"/>
                  </a:lnTo>
                  <a:lnTo>
                    <a:pt x="432" y="189"/>
                  </a:lnTo>
                  <a:lnTo>
                    <a:pt x="370" y="242"/>
                  </a:lnTo>
                  <a:lnTo>
                    <a:pt x="308" y="304"/>
                  </a:lnTo>
                  <a:lnTo>
                    <a:pt x="247" y="366"/>
                  </a:lnTo>
                  <a:lnTo>
                    <a:pt x="194" y="436"/>
                  </a:lnTo>
                  <a:lnTo>
                    <a:pt x="150" y="507"/>
                  </a:lnTo>
                  <a:lnTo>
                    <a:pt x="105" y="586"/>
                  </a:lnTo>
                  <a:lnTo>
                    <a:pt x="70" y="666"/>
                  </a:lnTo>
                  <a:lnTo>
                    <a:pt x="52" y="754"/>
                  </a:lnTo>
                  <a:lnTo>
                    <a:pt x="26" y="833"/>
                  </a:lnTo>
                  <a:lnTo>
                    <a:pt x="17" y="921"/>
                  </a:lnTo>
                  <a:lnTo>
                    <a:pt x="17" y="1005"/>
                  </a:lnTo>
                  <a:lnTo>
                    <a:pt x="17" y="1085"/>
                  </a:lnTo>
                  <a:lnTo>
                    <a:pt x="26" y="1174"/>
                  </a:lnTo>
                  <a:lnTo>
                    <a:pt x="52" y="1262"/>
                  </a:lnTo>
                  <a:lnTo>
                    <a:pt x="70" y="1341"/>
                  </a:lnTo>
                  <a:lnTo>
                    <a:pt x="105" y="1421"/>
                  </a:lnTo>
                  <a:lnTo>
                    <a:pt x="150" y="1500"/>
                  </a:lnTo>
                  <a:lnTo>
                    <a:pt x="194" y="1571"/>
                  </a:lnTo>
                  <a:lnTo>
                    <a:pt x="247" y="1641"/>
                  </a:lnTo>
                  <a:lnTo>
                    <a:pt x="308" y="1703"/>
                  </a:lnTo>
                  <a:lnTo>
                    <a:pt x="370" y="1765"/>
                  </a:lnTo>
                  <a:lnTo>
                    <a:pt x="432" y="1818"/>
                  </a:lnTo>
                  <a:lnTo>
                    <a:pt x="511" y="1871"/>
                  </a:lnTo>
                  <a:lnTo>
                    <a:pt x="591" y="1906"/>
                  </a:lnTo>
                  <a:lnTo>
                    <a:pt x="670" y="1941"/>
                  </a:lnTo>
                  <a:lnTo>
                    <a:pt x="750" y="1968"/>
                  </a:lnTo>
                  <a:lnTo>
                    <a:pt x="838" y="1985"/>
                  </a:lnTo>
                  <a:lnTo>
                    <a:pt x="918" y="1994"/>
                  </a:lnTo>
                  <a:lnTo>
                    <a:pt x="1006" y="1994"/>
                  </a:lnTo>
                  <a:lnTo>
                    <a:pt x="1095" y="1994"/>
                  </a:lnTo>
                  <a:lnTo>
                    <a:pt x="1183" y="1985"/>
                  </a:lnTo>
                  <a:lnTo>
                    <a:pt x="1262" y="1968"/>
                  </a:lnTo>
                  <a:lnTo>
                    <a:pt x="1351" y="1941"/>
                  </a:lnTo>
                  <a:lnTo>
                    <a:pt x="1430" y="1906"/>
                  </a:lnTo>
                  <a:lnTo>
                    <a:pt x="1501" y="1871"/>
                  </a:lnTo>
                  <a:lnTo>
                    <a:pt x="1571" y="1818"/>
                  </a:lnTo>
                  <a:lnTo>
                    <a:pt x="1642" y="1765"/>
                  </a:lnTo>
                  <a:lnTo>
                    <a:pt x="1712" y="1703"/>
                  </a:lnTo>
                  <a:lnTo>
                    <a:pt x="1765" y="1641"/>
                  </a:lnTo>
                  <a:lnTo>
                    <a:pt x="1818" y="1571"/>
                  </a:lnTo>
                  <a:lnTo>
                    <a:pt x="1862" y="1500"/>
                  </a:lnTo>
                  <a:lnTo>
                    <a:pt x="1906" y="1421"/>
                  </a:lnTo>
                  <a:lnTo>
                    <a:pt x="1942" y="1341"/>
                  </a:lnTo>
                  <a:lnTo>
                    <a:pt x="1968" y="1262"/>
                  </a:lnTo>
                  <a:lnTo>
                    <a:pt x="1986" y="1174"/>
                  </a:lnTo>
                  <a:lnTo>
                    <a:pt x="1995" y="1085"/>
                  </a:lnTo>
                  <a:lnTo>
                    <a:pt x="2003" y="1005"/>
                  </a:lnTo>
                  <a:lnTo>
                    <a:pt x="2021" y="1005"/>
                  </a:lnTo>
                  <a:lnTo>
                    <a:pt x="2012" y="912"/>
                  </a:lnTo>
                  <a:lnTo>
                    <a:pt x="2003" y="833"/>
                  </a:lnTo>
                  <a:lnTo>
                    <a:pt x="1986" y="745"/>
                  </a:lnTo>
                  <a:lnTo>
                    <a:pt x="1959" y="657"/>
                  </a:lnTo>
                  <a:lnTo>
                    <a:pt x="1924" y="577"/>
                  </a:lnTo>
                  <a:lnTo>
                    <a:pt x="1880" y="498"/>
                  </a:lnTo>
                  <a:lnTo>
                    <a:pt x="1836" y="427"/>
                  </a:lnTo>
                  <a:lnTo>
                    <a:pt x="1783" y="357"/>
                  </a:lnTo>
                  <a:lnTo>
                    <a:pt x="1721" y="295"/>
                  </a:lnTo>
                  <a:lnTo>
                    <a:pt x="1659" y="233"/>
                  </a:lnTo>
                  <a:lnTo>
                    <a:pt x="1589" y="180"/>
                  </a:lnTo>
                  <a:lnTo>
                    <a:pt x="1509" y="136"/>
                  </a:lnTo>
                  <a:lnTo>
                    <a:pt x="1439" y="92"/>
                  </a:lnTo>
                  <a:lnTo>
                    <a:pt x="1351" y="57"/>
                  </a:lnTo>
                  <a:lnTo>
                    <a:pt x="1271" y="30"/>
                  </a:lnTo>
                  <a:lnTo>
                    <a:pt x="1183" y="13"/>
                  </a:lnTo>
                  <a:lnTo>
                    <a:pt x="1095" y="4"/>
                  </a:lnTo>
                  <a:lnTo>
                    <a:pt x="1006" y="0"/>
                  </a:lnTo>
                  <a:lnTo>
                    <a:pt x="918" y="4"/>
                  </a:lnTo>
                  <a:lnTo>
                    <a:pt x="829" y="13"/>
                  </a:lnTo>
                  <a:lnTo>
                    <a:pt x="741" y="30"/>
                  </a:lnTo>
                  <a:lnTo>
                    <a:pt x="661" y="57"/>
                  </a:lnTo>
                  <a:lnTo>
                    <a:pt x="582" y="92"/>
                  </a:lnTo>
                  <a:lnTo>
                    <a:pt x="502" y="136"/>
                  </a:lnTo>
                  <a:lnTo>
                    <a:pt x="432" y="180"/>
                  </a:lnTo>
                  <a:lnTo>
                    <a:pt x="352" y="233"/>
                  </a:lnTo>
                  <a:lnTo>
                    <a:pt x="291" y="295"/>
                  </a:lnTo>
                  <a:lnTo>
                    <a:pt x="229" y="357"/>
                  </a:lnTo>
                  <a:lnTo>
                    <a:pt x="176" y="427"/>
                  </a:lnTo>
                  <a:lnTo>
                    <a:pt x="132" y="498"/>
                  </a:lnTo>
                  <a:lnTo>
                    <a:pt x="88" y="577"/>
                  </a:lnTo>
                  <a:lnTo>
                    <a:pt x="52" y="657"/>
                  </a:lnTo>
                  <a:lnTo>
                    <a:pt x="35" y="745"/>
                  </a:lnTo>
                  <a:lnTo>
                    <a:pt x="8" y="833"/>
                  </a:lnTo>
                  <a:lnTo>
                    <a:pt x="0" y="912"/>
                  </a:lnTo>
                  <a:lnTo>
                    <a:pt x="0" y="1005"/>
                  </a:lnTo>
                  <a:lnTo>
                    <a:pt x="0" y="1093"/>
                  </a:lnTo>
                  <a:lnTo>
                    <a:pt x="8" y="1183"/>
                  </a:lnTo>
                  <a:lnTo>
                    <a:pt x="35" y="1262"/>
                  </a:lnTo>
                  <a:lnTo>
                    <a:pt x="52" y="1350"/>
                  </a:lnTo>
                  <a:lnTo>
                    <a:pt x="88" y="1430"/>
                  </a:lnTo>
                  <a:lnTo>
                    <a:pt x="132" y="1509"/>
                  </a:lnTo>
                  <a:lnTo>
                    <a:pt x="176" y="1588"/>
                  </a:lnTo>
                  <a:lnTo>
                    <a:pt x="229" y="1659"/>
                  </a:lnTo>
                  <a:lnTo>
                    <a:pt x="291" y="1721"/>
                  </a:lnTo>
                  <a:lnTo>
                    <a:pt x="352" y="1782"/>
                  </a:lnTo>
                  <a:lnTo>
                    <a:pt x="432" y="1835"/>
                  </a:lnTo>
                  <a:lnTo>
                    <a:pt x="502" y="1879"/>
                  </a:lnTo>
                  <a:lnTo>
                    <a:pt x="582" y="1924"/>
                  </a:lnTo>
                  <a:lnTo>
                    <a:pt x="661" y="195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65" name="Freeform 13">
              <a:extLst>
                <a:ext uri="{FF2B5EF4-FFF2-40B4-BE49-F238E27FC236}">
                  <a16:creationId xmlns:a16="http://schemas.microsoft.com/office/drawing/2014/main" id="{055BBD06-351E-45D8-9E39-0E8B7691F9C6}"/>
                </a:ext>
              </a:extLst>
            </p:cNvPr>
            <p:cNvSpPr>
              <a:spLocks noChangeArrowheads="1"/>
            </p:cNvSpPr>
            <p:nvPr/>
          </p:nvSpPr>
          <p:spPr bwMode="auto">
            <a:xfrm>
              <a:off x="1416" y="2543"/>
              <a:ext cx="469" cy="465"/>
            </a:xfrm>
            <a:custGeom>
              <a:avLst/>
              <a:gdLst>
                <a:gd name="T0" fmla="*/ 758 w 2066"/>
                <a:gd name="T1" fmla="*/ 1995 h 2049"/>
                <a:gd name="T2" fmla="*/ 936 w 2066"/>
                <a:gd name="T3" fmla="*/ 2030 h 2049"/>
                <a:gd name="T4" fmla="*/ 1112 w 2066"/>
                <a:gd name="T5" fmla="*/ 2030 h 2049"/>
                <a:gd name="T6" fmla="*/ 1289 w 2066"/>
                <a:gd name="T7" fmla="*/ 1995 h 2049"/>
                <a:gd name="T8" fmla="*/ 1456 w 2066"/>
                <a:gd name="T9" fmla="*/ 1942 h 2049"/>
                <a:gd name="T10" fmla="*/ 1606 w 2066"/>
                <a:gd name="T11" fmla="*/ 1854 h 2049"/>
                <a:gd name="T12" fmla="*/ 1739 w 2066"/>
                <a:gd name="T13" fmla="*/ 1739 h 2049"/>
                <a:gd name="T14" fmla="*/ 1853 w 2066"/>
                <a:gd name="T15" fmla="*/ 1607 h 2049"/>
                <a:gd name="T16" fmla="*/ 1942 w 2066"/>
                <a:gd name="T17" fmla="*/ 1448 h 2049"/>
                <a:gd name="T18" fmla="*/ 2003 w 2066"/>
                <a:gd name="T19" fmla="*/ 1280 h 2049"/>
                <a:gd name="T20" fmla="*/ 2030 w 2066"/>
                <a:gd name="T21" fmla="*/ 1112 h 2049"/>
                <a:gd name="T22" fmla="*/ 2056 w 2066"/>
                <a:gd name="T23" fmla="*/ 1023 h 2049"/>
                <a:gd name="T24" fmla="*/ 2039 w 2066"/>
                <a:gd name="T25" fmla="*/ 851 h 2049"/>
                <a:gd name="T26" fmla="*/ 1986 w 2066"/>
                <a:gd name="T27" fmla="*/ 675 h 2049"/>
                <a:gd name="T28" fmla="*/ 1915 w 2066"/>
                <a:gd name="T29" fmla="*/ 516 h 2049"/>
                <a:gd name="T30" fmla="*/ 1809 w 2066"/>
                <a:gd name="T31" fmla="*/ 366 h 2049"/>
                <a:gd name="T32" fmla="*/ 1686 w 2066"/>
                <a:gd name="T33" fmla="*/ 242 h 2049"/>
                <a:gd name="T34" fmla="*/ 1536 w 2066"/>
                <a:gd name="T35" fmla="*/ 136 h 2049"/>
                <a:gd name="T36" fmla="*/ 1377 w 2066"/>
                <a:gd name="T37" fmla="*/ 57 h 2049"/>
                <a:gd name="T38" fmla="*/ 1200 w 2066"/>
                <a:gd name="T39" fmla="*/ 13 h 2049"/>
                <a:gd name="T40" fmla="*/ 1024 w 2066"/>
                <a:gd name="T41" fmla="*/ 0 h 2049"/>
                <a:gd name="T42" fmla="*/ 847 w 2066"/>
                <a:gd name="T43" fmla="*/ 13 h 2049"/>
                <a:gd name="T44" fmla="*/ 679 w 2066"/>
                <a:gd name="T45" fmla="*/ 57 h 2049"/>
                <a:gd name="T46" fmla="*/ 511 w 2066"/>
                <a:gd name="T47" fmla="*/ 136 h 2049"/>
                <a:gd name="T48" fmla="*/ 370 w 2066"/>
                <a:gd name="T49" fmla="*/ 242 h 2049"/>
                <a:gd name="T50" fmla="*/ 238 w 2066"/>
                <a:gd name="T51" fmla="*/ 366 h 2049"/>
                <a:gd name="T52" fmla="*/ 132 w 2066"/>
                <a:gd name="T53" fmla="*/ 516 h 2049"/>
                <a:gd name="T54" fmla="*/ 61 w 2066"/>
                <a:gd name="T55" fmla="*/ 675 h 2049"/>
                <a:gd name="T56" fmla="*/ 17 w 2066"/>
                <a:gd name="T57" fmla="*/ 851 h 2049"/>
                <a:gd name="T58" fmla="*/ 0 w 2066"/>
                <a:gd name="T59" fmla="*/ 1023 h 2049"/>
                <a:gd name="T60" fmla="*/ 17 w 2066"/>
                <a:gd name="T61" fmla="*/ 1201 h 2049"/>
                <a:gd name="T62" fmla="*/ 61 w 2066"/>
                <a:gd name="T63" fmla="*/ 1377 h 2049"/>
                <a:gd name="T64" fmla="*/ 132 w 2066"/>
                <a:gd name="T65" fmla="*/ 1536 h 2049"/>
                <a:gd name="T66" fmla="*/ 238 w 2066"/>
                <a:gd name="T67" fmla="*/ 1686 h 2049"/>
                <a:gd name="T68" fmla="*/ 370 w 2066"/>
                <a:gd name="T69" fmla="*/ 1810 h 2049"/>
                <a:gd name="T70" fmla="*/ 511 w 2066"/>
                <a:gd name="T71" fmla="*/ 1916 h 2049"/>
                <a:gd name="T72" fmla="*/ 679 w 2066"/>
                <a:gd name="T73" fmla="*/ 1986 h 2049"/>
                <a:gd name="T74" fmla="*/ 847 w 2066"/>
                <a:gd name="T75" fmla="*/ 2030 h 2049"/>
                <a:gd name="T76" fmla="*/ 1024 w 2066"/>
                <a:gd name="T77" fmla="*/ 2048 h 2049"/>
                <a:gd name="T78" fmla="*/ 1200 w 2066"/>
                <a:gd name="T79" fmla="*/ 2030 h 2049"/>
                <a:gd name="T80" fmla="*/ 1377 w 2066"/>
                <a:gd name="T81" fmla="*/ 1986 h 2049"/>
                <a:gd name="T82" fmla="*/ 1536 w 2066"/>
                <a:gd name="T83" fmla="*/ 1916 h 2049"/>
                <a:gd name="T84" fmla="*/ 1686 w 2066"/>
                <a:gd name="T85" fmla="*/ 1810 h 2049"/>
                <a:gd name="T86" fmla="*/ 1809 w 2066"/>
                <a:gd name="T87" fmla="*/ 1686 h 2049"/>
                <a:gd name="T88" fmla="*/ 1915 w 2066"/>
                <a:gd name="T89" fmla="*/ 1536 h 2049"/>
                <a:gd name="T90" fmla="*/ 1986 w 2066"/>
                <a:gd name="T91" fmla="*/ 1377 h 2049"/>
                <a:gd name="T92" fmla="*/ 2039 w 2066"/>
                <a:gd name="T93" fmla="*/ 1201 h 2049"/>
                <a:gd name="T94" fmla="*/ 2056 w 2066"/>
                <a:gd name="T95" fmla="*/ 1023 h 2049"/>
                <a:gd name="T96" fmla="*/ 2065 w 2066"/>
                <a:gd name="T97" fmla="*/ 931 h 2049"/>
                <a:gd name="T98" fmla="*/ 2030 w 2066"/>
                <a:gd name="T99" fmla="*/ 754 h 2049"/>
                <a:gd name="T100" fmla="*/ 1968 w 2066"/>
                <a:gd name="T101" fmla="*/ 586 h 2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66" h="2049">
                  <a:moveTo>
                    <a:pt x="679" y="1977"/>
                  </a:moveTo>
                  <a:lnTo>
                    <a:pt x="758" y="1995"/>
                  </a:lnTo>
                  <a:lnTo>
                    <a:pt x="847" y="2022"/>
                  </a:lnTo>
                  <a:lnTo>
                    <a:pt x="936" y="2030"/>
                  </a:lnTo>
                  <a:lnTo>
                    <a:pt x="1024" y="2030"/>
                  </a:lnTo>
                  <a:lnTo>
                    <a:pt x="1112" y="2030"/>
                  </a:lnTo>
                  <a:lnTo>
                    <a:pt x="1200" y="2022"/>
                  </a:lnTo>
                  <a:lnTo>
                    <a:pt x="1289" y="1995"/>
                  </a:lnTo>
                  <a:lnTo>
                    <a:pt x="1368" y="1977"/>
                  </a:lnTo>
                  <a:lnTo>
                    <a:pt x="1456" y="1942"/>
                  </a:lnTo>
                  <a:lnTo>
                    <a:pt x="1527" y="1898"/>
                  </a:lnTo>
                  <a:lnTo>
                    <a:pt x="1606" y="1854"/>
                  </a:lnTo>
                  <a:lnTo>
                    <a:pt x="1677" y="1801"/>
                  </a:lnTo>
                  <a:lnTo>
                    <a:pt x="1739" y="1739"/>
                  </a:lnTo>
                  <a:lnTo>
                    <a:pt x="1800" y="1677"/>
                  </a:lnTo>
                  <a:lnTo>
                    <a:pt x="1853" y="1607"/>
                  </a:lnTo>
                  <a:lnTo>
                    <a:pt x="1897" y="1527"/>
                  </a:lnTo>
                  <a:lnTo>
                    <a:pt x="1942" y="1448"/>
                  </a:lnTo>
                  <a:lnTo>
                    <a:pt x="1977" y="1369"/>
                  </a:lnTo>
                  <a:lnTo>
                    <a:pt x="2003" y="1280"/>
                  </a:lnTo>
                  <a:lnTo>
                    <a:pt x="2021" y="1201"/>
                  </a:lnTo>
                  <a:lnTo>
                    <a:pt x="2030" y="1112"/>
                  </a:lnTo>
                  <a:lnTo>
                    <a:pt x="2039" y="1023"/>
                  </a:lnTo>
                  <a:lnTo>
                    <a:pt x="2056" y="1023"/>
                  </a:lnTo>
                  <a:lnTo>
                    <a:pt x="2047" y="931"/>
                  </a:lnTo>
                  <a:lnTo>
                    <a:pt x="2039" y="851"/>
                  </a:lnTo>
                  <a:lnTo>
                    <a:pt x="2021" y="763"/>
                  </a:lnTo>
                  <a:lnTo>
                    <a:pt x="1986" y="675"/>
                  </a:lnTo>
                  <a:lnTo>
                    <a:pt x="1959" y="586"/>
                  </a:lnTo>
                  <a:lnTo>
                    <a:pt x="1915" y="516"/>
                  </a:lnTo>
                  <a:lnTo>
                    <a:pt x="1862" y="436"/>
                  </a:lnTo>
                  <a:lnTo>
                    <a:pt x="1809" y="366"/>
                  </a:lnTo>
                  <a:lnTo>
                    <a:pt x="1747" y="295"/>
                  </a:lnTo>
                  <a:lnTo>
                    <a:pt x="1686" y="242"/>
                  </a:lnTo>
                  <a:lnTo>
                    <a:pt x="1615" y="180"/>
                  </a:lnTo>
                  <a:lnTo>
                    <a:pt x="1536" y="136"/>
                  </a:lnTo>
                  <a:lnTo>
                    <a:pt x="1456" y="92"/>
                  </a:lnTo>
                  <a:lnTo>
                    <a:pt x="1377" y="57"/>
                  </a:lnTo>
                  <a:lnTo>
                    <a:pt x="1289" y="30"/>
                  </a:lnTo>
                  <a:lnTo>
                    <a:pt x="1200" y="13"/>
                  </a:lnTo>
                  <a:lnTo>
                    <a:pt x="1112" y="0"/>
                  </a:lnTo>
                  <a:lnTo>
                    <a:pt x="1024" y="0"/>
                  </a:lnTo>
                  <a:lnTo>
                    <a:pt x="936" y="0"/>
                  </a:lnTo>
                  <a:lnTo>
                    <a:pt x="847" y="13"/>
                  </a:lnTo>
                  <a:lnTo>
                    <a:pt x="758" y="30"/>
                  </a:lnTo>
                  <a:lnTo>
                    <a:pt x="679" y="57"/>
                  </a:lnTo>
                  <a:lnTo>
                    <a:pt x="591" y="92"/>
                  </a:lnTo>
                  <a:lnTo>
                    <a:pt x="511" y="136"/>
                  </a:lnTo>
                  <a:lnTo>
                    <a:pt x="432" y="180"/>
                  </a:lnTo>
                  <a:lnTo>
                    <a:pt x="370" y="242"/>
                  </a:lnTo>
                  <a:lnTo>
                    <a:pt x="299" y="295"/>
                  </a:lnTo>
                  <a:lnTo>
                    <a:pt x="238" y="366"/>
                  </a:lnTo>
                  <a:lnTo>
                    <a:pt x="185" y="436"/>
                  </a:lnTo>
                  <a:lnTo>
                    <a:pt x="132" y="516"/>
                  </a:lnTo>
                  <a:lnTo>
                    <a:pt x="97" y="586"/>
                  </a:lnTo>
                  <a:lnTo>
                    <a:pt x="61" y="675"/>
                  </a:lnTo>
                  <a:lnTo>
                    <a:pt x="35" y="763"/>
                  </a:lnTo>
                  <a:lnTo>
                    <a:pt x="17" y="851"/>
                  </a:lnTo>
                  <a:lnTo>
                    <a:pt x="0" y="931"/>
                  </a:lnTo>
                  <a:lnTo>
                    <a:pt x="0" y="1023"/>
                  </a:lnTo>
                  <a:lnTo>
                    <a:pt x="0" y="1112"/>
                  </a:lnTo>
                  <a:lnTo>
                    <a:pt x="17" y="1201"/>
                  </a:lnTo>
                  <a:lnTo>
                    <a:pt x="35" y="1289"/>
                  </a:lnTo>
                  <a:lnTo>
                    <a:pt x="61" y="1377"/>
                  </a:lnTo>
                  <a:lnTo>
                    <a:pt x="97" y="1457"/>
                  </a:lnTo>
                  <a:lnTo>
                    <a:pt x="132" y="1536"/>
                  </a:lnTo>
                  <a:lnTo>
                    <a:pt x="185" y="1607"/>
                  </a:lnTo>
                  <a:lnTo>
                    <a:pt x="238" y="1686"/>
                  </a:lnTo>
                  <a:lnTo>
                    <a:pt x="299" y="1748"/>
                  </a:lnTo>
                  <a:lnTo>
                    <a:pt x="370" y="1810"/>
                  </a:lnTo>
                  <a:lnTo>
                    <a:pt x="432" y="1863"/>
                  </a:lnTo>
                  <a:lnTo>
                    <a:pt x="511" y="1916"/>
                  </a:lnTo>
                  <a:lnTo>
                    <a:pt x="591" y="1960"/>
                  </a:lnTo>
                  <a:lnTo>
                    <a:pt x="679" y="1986"/>
                  </a:lnTo>
                  <a:lnTo>
                    <a:pt x="758" y="2013"/>
                  </a:lnTo>
                  <a:lnTo>
                    <a:pt x="847" y="2030"/>
                  </a:lnTo>
                  <a:lnTo>
                    <a:pt x="936" y="2048"/>
                  </a:lnTo>
                  <a:lnTo>
                    <a:pt x="1024" y="2048"/>
                  </a:lnTo>
                  <a:lnTo>
                    <a:pt x="1112" y="2048"/>
                  </a:lnTo>
                  <a:lnTo>
                    <a:pt x="1200" y="2030"/>
                  </a:lnTo>
                  <a:lnTo>
                    <a:pt x="1289" y="2013"/>
                  </a:lnTo>
                  <a:lnTo>
                    <a:pt x="1377" y="1986"/>
                  </a:lnTo>
                  <a:lnTo>
                    <a:pt x="1456" y="1960"/>
                  </a:lnTo>
                  <a:lnTo>
                    <a:pt x="1536" y="1916"/>
                  </a:lnTo>
                  <a:lnTo>
                    <a:pt x="1615" y="1863"/>
                  </a:lnTo>
                  <a:lnTo>
                    <a:pt x="1686" y="1810"/>
                  </a:lnTo>
                  <a:lnTo>
                    <a:pt x="1747" y="1748"/>
                  </a:lnTo>
                  <a:lnTo>
                    <a:pt x="1809" y="1686"/>
                  </a:lnTo>
                  <a:lnTo>
                    <a:pt x="1862" y="1607"/>
                  </a:lnTo>
                  <a:lnTo>
                    <a:pt x="1915" y="1536"/>
                  </a:lnTo>
                  <a:lnTo>
                    <a:pt x="1959" y="1457"/>
                  </a:lnTo>
                  <a:lnTo>
                    <a:pt x="1986" y="1377"/>
                  </a:lnTo>
                  <a:lnTo>
                    <a:pt x="2021" y="1289"/>
                  </a:lnTo>
                  <a:lnTo>
                    <a:pt x="2039" y="1201"/>
                  </a:lnTo>
                  <a:lnTo>
                    <a:pt x="2047" y="1112"/>
                  </a:lnTo>
                  <a:lnTo>
                    <a:pt x="2056" y="1023"/>
                  </a:lnTo>
                  <a:lnTo>
                    <a:pt x="2065" y="1023"/>
                  </a:lnTo>
                  <a:lnTo>
                    <a:pt x="2065" y="931"/>
                  </a:lnTo>
                  <a:lnTo>
                    <a:pt x="2056" y="842"/>
                  </a:lnTo>
                  <a:lnTo>
                    <a:pt x="2030" y="754"/>
                  </a:lnTo>
                  <a:lnTo>
                    <a:pt x="2003" y="666"/>
                  </a:lnTo>
                  <a:lnTo>
                    <a:pt x="1968" y="586"/>
                  </a:lnTo>
                  <a:lnTo>
                    <a:pt x="1933" y="49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66" name="Freeform 14">
              <a:extLst>
                <a:ext uri="{FF2B5EF4-FFF2-40B4-BE49-F238E27FC236}">
                  <a16:creationId xmlns:a16="http://schemas.microsoft.com/office/drawing/2014/main" id="{EE49AC21-FF69-49F9-9540-5930F29BF352}"/>
                </a:ext>
              </a:extLst>
            </p:cNvPr>
            <p:cNvSpPr>
              <a:spLocks noChangeArrowheads="1"/>
            </p:cNvSpPr>
            <p:nvPr/>
          </p:nvSpPr>
          <p:spPr bwMode="auto">
            <a:xfrm>
              <a:off x="1411" y="2539"/>
              <a:ext cx="473" cy="472"/>
            </a:xfrm>
            <a:custGeom>
              <a:avLst/>
              <a:gdLst>
                <a:gd name="T0" fmla="*/ 1898 w 2084"/>
                <a:gd name="T1" fmla="*/ 445 h 2083"/>
                <a:gd name="T2" fmla="*/ 1783 w 2084"/>
                <a:gd name="T3" fmla="*/ 304 h 2083"/>
                <a:gd name="T4" fmla="*/ 1642 w 2084"/>
                <a:gd name="T5" fmla="*/ 189 h 2083"/>
                <a:gd name="T6" fmla="*/ 1483 w 2084"/>
                <a:gd name="T7" fmla="*/ 101 h 2083"/>
                <a:gd name="T8" fmla="*/ 1315 w 2084"/>
                <a:gd name="T9" fmla="*/ 30 h 2083"/>
                <a:gd name="T10" fmla="*/ 1130 w 2084"/>
                <a:gd name="T11" fmla="*/ 4 h 2083"/>
                <a:gd name="T12" fmla="*/ 954 w 2084"/>
                <a:gd name="T13" fmla="*/ 4 h 2083"/>
                <a:gd name="T14" fmla="*/ 776 w 2084"/>
                <a:gd name="T15" fmla="*/ 30 h 2083"/>
                <a:gd name="T16" fmla="*/ 600 w 2084"/>
                <a:gd name="T17" fmla="*/ 101 h 2083"/>
                <a:gd name="T18" fmla="*/ 441 w 2084"/>
                <a:gd name="T19" fmla="*/ 189 h 2083"/>
                <a:gd name="T20" fmla="*/ 308 w 2084"/>
                <a:gd name="T21" fmla="*/ 304 h 2083"/>
                <a:gd name="T22" fmla="*/ 185 w 2084"/>
                <a:gd name="T23" fmla="*/ 445 h 2083"/>
                <a:gd name="T24" fmla="*/ 97 w 2084"/>
                <a:gd name="T25" fmla="*/ 604 h 2083"/>
                <a:gd name="T26" fmla="*/ 35 w 2084"/>
                <a:gd name="T27" fmla="*/ 771 h 2083"/>
                <a:gd name="T28" fmla="*/ 8 w 2084"/>
                <a:gd name="T29" fmla="*/ 948 h 2083"/>
                <a:gd name="T30" fmla="*/ 8 w 2084"/>
                <a:gd name="T31" fmla="*/ 1128 h 2083"/>
                <a:gd name="T32" fmla="*/ 35 w 2084"/>
                <a:gd name="T33" fmla="*/ 1306 h 2083"/>
                <a:gd name="T34" fmla="*/ 97 w 2084"/>
                <a:gd name="T35" fmla="*/ 1482 h 2083"/>
                <a:gd name="T36" fmla="*/ 185 w 2084"/>
                <a:gd name="T37" fmla="*/ 1641 h 2083"/>
                <a:gd name="T38" fmla="*/ 308 w 2084"/>
                <a:gd name="T39" fmla="*/ 1782 h 2083"/>
                <a:gd name="T40" fmla="*/ 441 w 2084"/>
                <a:gd name="T41" fmla="*/ 1897 h 2083"/>
                <a:gd name="T42" fmla="*/ 600 w 2084"/>
                <a:gd name="T43" fmla="*/ 1985 h 2083"/>
                <a:gd name="T44" fmla="*/ 776 w 2084"/>
                <a:gd name="T45" fmla="*/ 2047 h 2083"/>
                <a:gd name="T46" fmla="*/ 954 w 2084"/>
                <a:gd name="T47" fmla="*/ 2082 h 2083"/>
                <a:gd name="T48" fmla="*/ 1130 w 2084"/>
                <a:gd name="T49" fmla="*/ 2082 h 2083"/>
                <a:gd name="T50" fmla="*/ 1315 w 2084"/>
                <a:gd name="T51" fmla="*/ 2047 h 2083"/>
                <a:gd name="T52" fmla="*/ 1483 w 2084"/>
                <a:gd name="T53" fmla="*/ 1985 h 2083"/>
                <a:gd name="T54" fmla="*/ 1642 w 2084"/>
                <a:gd name="T55" fmla="*/ 1897 h 2083"/>
                <a:gd name="T56" fmla="*/ 1783 w 2084"/>
                <a:gd name="T57" fmla="*/ 1782 h 2083"/>
                <a:gd name="T58" fmla="*/ 1898 w 2084"/>
                <a:gd name="T59" fmla="*/ 1641 h 2083"/>
                <a:gd name="T60" fmla="*/ 1986 w 2084"/>
                <a:gd name="T61" fmla="*/ 1482 h 2083"/>
                <a:gd name="T62" fmla="*/ 2048 w 2084"/>
                <a:gd name="T63" fmla="*/ 1306 h 2083"/>
                <a:gd name="T64" fmla="*/ 2083 w 2084"/>
                <a:gd name="T65" fmla="*/ 1128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84" h="2083">
                  <a:moveTo>
                    <a:pt x="1951" y="515"/>
                  </a:moveTo>
                  <a:lnTo>
                    <a:pt x="1898" y="445"/>
                  </a:lnTo>
                  <a:lnTo>
                    <a:pt x="1845" y="374"/>
                  </a:lnTo>
                  <a:lnTo>
                    <a:pt x="1783" y="304"/>
                  </a:lnTo>
                  <a:lnTo>
                    <a:pt x="1712" y="242"/>
                  </a:lnTo>
                  <a:lnTo>
                    <a:pt x="1642" y="189"/>
                  </a:lnTo>
                  <a:lnTo>
                    <a:pt x="1562" y="136"/>
                  </a:lnTo>
                  <a:lnTo>
                    <a:pt x="1483" y="101"/>
                  </a:lnTo>
                  <a:lnTo>
                    <a:pt x="1404" y="57"/>
                  </a:lnTo>
                  <a:lnTo>
                    <a:pt x="1315" y="30"/>
                  </a:lnTo>
                  <a:lnTo>
                    <a:pt x="1227" y="13"/>
                  </a:lnTo>
                  <a:lnTo>
                    <a:pt x="1130" y="4"/>
                  </a:lnTo>
                  <a:lnTo>
                    <a:pt x="1042" y="0"/>
                  </a:lnTo>
                  <a:lnTo>
                    <a:pt x="954" y="4"/>
                  </a:lnTo>
                  <a:lnTo>
                    <a:pt x="864" y="13"/>
                  </a:lnTo>
                  <a:lnTo>
                    <a:pt x="776" y="30"/>
                  </a:lnTo>
                  <a:lnTo>
                    <a:pt x="688" y="57"/>
                  </a:lnTo>
                  <a:lnTo>
                    <a:pt x="600" y="101"/>
                  </a:lnTo>
                  <a:lnTo>
                    <a:pt x="520" y="136"/>
                  </a:lnTo>
                  <a:lnTo>
                    <a:pt x="441" y="189"/>
                  </a:lnTo>
                  <a:lnTo>
                    <a:pt x="370" y="242"/>
                  </a:lnTo>
                  <a:lnTo>
                    <a:pt x="308" y="304"/>
                  </a:lnTo>
                  <a:lnTo>
                    <a:pt x="247" y="374"/>
                  </a:lnTo>
                  <a:lnTo>
                    <a:pt x="185" y="445"/>
                  </a:lnTo>
                  <a:lnTo>
                    <a:pt x="141" y="515"/>
                  </a:lnTo>
                  <a:lnTo>
                    <a:pt x="97" y="604"/>
                  </a:lnTo>
                  <a:lnTo>
                    <a:pt x="61" y="683"/>
                  </a:lnTo>
                  <a:lnTo>
                    <a:pt x="35" y="771"/>
                  </a:lnTo>
                  <a:lnTo>
                    <a:pt x="17" y="859"/>
                  </a:lnTo>
                  <a:lnTo>
                    <a:pt x="8" y="948"/>
                  </a:lnTo>
                  <a:lnTo>
                    <a:pt x="0" y="1040"/>
                  </a:lnTo>
                  <a:lnTo>
                    <a:pt x="8" y="1128"/>
                  </a:lnTo>
                  <a:lnTo>
                    <a:pt x="17" y="1218"/>
                  </a:lnTo>
                  <a:lnTo>
                    <a:pt x="35" y="1306"/>
                  </a:lnTo>
                  <a:lnTo>
                    <a:pt x="61" y="1394"/>
                  </a:lnTo>
                  <a:lnTo>
                    <a:pt x="97" y="1482"/>
                  </a:lnTo>
                  <a:lnTo>
                    <a:pt x="141" y="1562"/>
                  </a:lnTo>
                  <a:lnTo>
                    <a:pt x="185" y="1641"/>
                  </a:lnTo>
                  <a:lnTo>
                    <a:pt x="247" y="1712"/>
                  </a:lnTo>
                  <a:lnTo>
                    <a:pt x="308" y="1782"/>
                  </a:lnTo>
                  <a:lnTo>
                    <a:pt x="370" y="1835"/>
                  </a:lnTo>
                  <a:lnTo>
                    <a:pt x="441" y="1897"/>
                  </a:lnTo>
                  <a:lnTo>
                    <a:pt x="520" y="1941"/>
                  </a:lnTo>
                  <a:lnTo>
                    <a:pt x="600" y="1985"/>
                  </a:lnTo>
                  <a:lnTo>
                    <a:pt x="688" y="2020"/>
                  </a:lnTo>
                  <a:lnTo>
                    <a:pt x="776" y="2047"/>
                  </a:lnTo>
                  <a:lnTo>
                    <a:pt x="864" y="2064"/>
                  </a:lnTo>
                  <a:lnTo>
                    <a:pt x="954" y="2082"/>
                  </a:lnTo>
                  <a:lnTo>
                    <a:pt x="1042" y="2082"/>
                  </a:lnTo>
                  <a:lnTo>
                    <a:pt x="1130" y="2082"/>
                  </a:lnTo>
                  <a:lnTo>
                    <a:pt x="1227" y="2064"/>
                  </a:lnTo>
                  <a:lnTo>
                    <a:pt x="1315" y="2047"/>
                  </a:lnTo>
                  <a:lnTo>
                    <a:pt x="1404" y="2020"/>
                  </a:lnTo>
                  <a:lnTo>
                    <a:pt x="1483" y="1985"/>
                  </a:lnTo>
                  <a:lnTo>
                    <a:pt x="1562" y="1941"/>
                  </a:lnTo>
                  <a:lnTo>
                    <a:pt x="1642" y="1897"/>
                  </a:lnTo>
                  <a:lnTo>
                    <a:pt x="1712" y="1835"/>
                  </a:lnTo>
                  <a:lnTo>
                    <a:pt x="1783" y="1782"/>
                  </a:lnTo>
                  <a:lnTo>
                    <a:pt x="1845" y="1712"/>
                  </a:lnTo>
                  <a:lnTo>
                    <a:pt x="1898" y="1641"/>
                  </a:lnTo>
                  <a:lnTo>
                    <a:pt x="1951" y="1562"/>
                  </a:lnTo>
                  <a:lnTo>
                    <a:pt x="1986" y="1482"/>
                  </a:lnTo>
                  <a:lnTo>
                    <a:pt x="2021" y="1394"/>
                  </a:lnTo>
                  <a:lnTo>
                    <a:pt x="2048" y="1306"/>
                  </a:lnTo>
                  <a:lnTo>
                    <a:pt x="2074" y="1218"/>
                  </a:lnTo>
                  <a:lnTo>
                    <a:pt x="2083" y="1128"/>
                  </a:lnTo>
                  <a:lnTo>
                    <a:pt x="2083" y="104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67" name="Line 15">
              <a:extLst>
                <a:ext uri="{FF2B5EF4-FFF2-40B4-BE49-F238E27FC236}">
                  <a16:creationId xmlns:a16="http://schemas.microsoft.com/office/drawing/2014/main" id="{7DF2328E-72F4-4C17-A3D3-AB404E803FB2}"/>
                </a:ext>
              </a:extLst>
            </p:cNvPr>
            <p:cNvSpPr>
              <a:spLocks noChangeShapeType="1"/>
            </p:cNvSpPr>
            <p:nvPr/>
          </p:nvSpPr>
          <p:spPr bwMode="auto">
            <a:xfrm flipH="1">
              <a:off x="1009" y="2775"/>
              <a:ext cx="49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8" name="Line 16">
              <a:extLst>
                <a:ext uri="{FF2B5EF4-FFF2-40B4-BE49-F238E27FC236}">
                  <a16:creationId xmlns:a16="http://schemas.microsoft.com/office/drawing/2014/main" id="{E3013F3A-E99F-4C4A-AEF7-CF924B1D9AED}"/>
                </a:ext>
              </a:extLst>
            </p:cNvPr>
            <p:cNvSpPr>
              <a:spLocks noChangeShapeType="1"/>
            </p:cNvSpPr>
            <p:nvPr/>
          </p:nvSpPr>
          <p:spPr bwMode="auto">
            <a:xfrm>
              <a:off x="773" y="2775"/>
              <a:ext cx="1" cy="18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69" name="Line 17">
              <a:extLst>
                <a:ext uri="{FF2B5EF4-FFF2-40B4-BE49-F238E27FC236}">
                  <a16:creationId xmlns:a16="http://schemas.microsoft.com/office/drawing/2014/main" id="{7FBA5BD5-0844-440C-8F4D-E3DFAC08FCB2}"/>
                </a:ext>
              </a:extLst>
            </p:cNvPr>
            <p:cNvSpPr>
              <a:spLocks noChangeShapeType="1"/>
            </p:cNvSpPr>
            <p:nvPr/>
          </p:nvSpPr>
          <p:spPr bwMode="auto">
            <a:xfrm flipH="1">
              <a:off x="736" y="3505"/>
              <a:ext cx="38"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0" name="Freeform 18">
              <a:extLst>
                <a:ext uri="{FF2B5EF4-FFF2-40B4-BE49-F238E27FC236}">
                  <a16:creationId xmlns:a16="http://schemas.microsoft.com/office/drawing/2014/main" id="{5FCDA43B-020C-42DD-9BF1-15680B3C588C}"/>
                </a:ext>
              </a:extLst>
            </p:cNvPr>
            <p:cNvSpPr>
              <a:spLocks noChangeArrowheads="1"/>
            </p:cNvSpPr>
            <p:nvPr/>
          </p:nvSpPr>
          <p:spPr bwMode="auto">
            <a:xfrm>
              <a:off x="631" y="3505"/>
              <a:ext cx="248" cy="60"/>
            </a:xfrm>
            <a:custGeom>
              <a:avLst/>
              <a:gdLst>
                <a:gd name="T0" fmla="*/ 935 w 1095"/>
                <a:gd name="T1" fmla="*/ 265 h 266"/>
                <a:gd name="T2" fmla="*/ 1094 w 1095"/>
                <a:gd name="T3" fmla="*/ 0 h 266"/>
                <a:gd name="T4" fmla="*/ 158 w 1095"/>
                <a:gd name="T5" fmla="*/ 0 h 266"/>
                <a:gd name="T6" fmla="*/ 0 w 1095"/>
                <a:gd name="T7" fmla="*/ 265 h 266"/>
              </a:gdLst>
              <a:ahLst/>
              <a:cxnLst>
                <a:cxn ang="0">
                  <a:pos x="T0" y="T1"/>
                </a:cxn>
                <a:cxn ang="0">
                  <a:pos x="T2" y="T3"/>
                </a:cxn>
                <a:cxn ang="0">
                  <a:pos x="T4" y="T5"/>
                </a:cxn>
                <a:cxn ang="0">
                  <a:pos x="T6" y="T7"/>
                </a:cxn>
              </a:cxnLst>
              <a:rect l="0" t="0" r="r" b="b"/>
              <a:pathLst>
                <a:path w="1095" h="266">
                  <a:moveTo>
                    <a:pt x="935" y="265"/>
                  </a:moveTo>
                  <a:lnTo>
                    <a:pt x="1094" y="0"/>
                  </a:lnTo>
                  <a:lnTo>
                    <a:pt x="158" y="0"/>
                  </a:lnTo>
                  <a:lnTo>
                    <a:pt x="0" y="26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71" name="Line 19">
              <a:extLst>
                <a:ext uri="{FF2B5EF4-FFF2-40B4-BE49-F238E27FC236}">
                  <a16:creationId xmlns:a16="http://schemas.microsoft.com/office/drawing/2014/main" id="{5EB02057-873C-4DBC-A4A8-D69210CF095D}"/>
                </a:ext>
              </a:extLst>
            </p:cNvPr>
            <p:cNvSpPr>
              <a:spLocks noChangeShapeType="1"/>
            </p:cNvSpPr>
            <p:nvPr/>
          </p:nvSpPr>
          <p:spPr bwMode="auto">
            <a:xfrm flipV="1">
              <a:off x="1518" y="3504"/>
              <a:ext cx="36" cy="6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2" name="Line 20">
              <a:extLst>
                <a:ext uri="{FF2B5EF4-FFF2-40B4-BE49-F238E27FC236}">
                  <a16:creationId xmlns:a16="http://schemas.microsoft.com/office/drawing/2014/main" id="{492295AA-B7B1-41DC-9BED-1CA3EE53DCAD}"/>
                </a:ext>
              </a:extLst>
            </p:cNvPr>
            <p:cNvSpPr>
              <a:spLocks noChangeShapeType="1"/>
            </p:cNvSpPr>
            <p:nvPr/>
          </p:nvSpPr>
          <p:spPr bwMode="auto">
            <a:xfrm flipH="1">
              <a:off x="1623" y="3505"/>
              <a:ext cx="38"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3" name="Freeform 21">
              <a:extLst>
                <a:ext uri="{FF2B5EF4-FFF2-40B4-BE49-F238E27FC236}">
                  <a16:creationId xmlns:a16="http://schemas.microsoft.com/office/drawing/2014/main" id="{682A4C77-1947-4E96-A1EC-DDE28EA2A118}"/>
                </a:ext>
              </a:extLst>
            </p:cNvPr>
            <p:cNvSpPr>
              <a:spLocks noChangeArrowheads="1"/>
            </p:cNvSpPr>
            <p:nvPr/>
          </p:nvSpPr>
          <p:spPr bwMode="auto">
            <a:xfrm>
              <a:off x="1411" y="3505"/>
              <a:ext cx="249" cy="60"/>
            </a:xfrm>
            <a:custGeom>
              <a:avLst/>
              <a:gdLst>
                <a:gd name="T0" fmla="*/ 1095 w 1096"/>
                <a:gd name="T1" fmla="*/ 0 h 266"/>
                <a:gd name="T2" fmla="*/ 158 w 1096"/>
                <a:gd name="T3" fmla="*/ 0 h 266"/>
                <a:gd name="T4" fmla="*/ 0 w 1096"/>
                <a:gd name="T5" fmla="*/ 265 h 266"/>
              </a:gdLst>
              <a:ahLst/>
              <a:cxnLst>
                <a:cxn ang="0">
                  <a:pos x="T0" y="T1"/>
                </a:cxn>
                <a:cxn ang="0">
                  <a:pos x="T2" y="T3"/>
                </a:cxn>
                <a:cxn ang="0">
                  <a:pos x="T4" y="T5"/>
                </a:cxn>
              </a:cxnLst>
              <a:rect l="0" t="0" r="r" b="b"/>
              <a:pathLst>
                <a:path w="1096" h="266">
                  <a:moveTo>
                    <a:pt x="1095" y="0"/>
                  </a:moveTo>
                  <a:lnTo>
                    <a:pt x="158" y="0"/>
                  </a:lnTo>
                  <a:lnTo>
                    <a:pt x="0" y="26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74" name="Line 22">
              <a:extLst>
                <a:ext uri="{FF2B5EF4-FFF2-40B4-BE49-F238E27FC236}">
                  <a16:creationId xmlns:a16="http://schemas.microsoft.com/office/drawing/2014/main" id="{7BA33A1D-D4F1-421B-A4A7-4BEA1E740686}"/>
                </a:ext>
              </a:extLst>
            </p:cNvPr>
            <p:cNvSpPr>
              <a:spLocks noChangeShapeType="1"/>
            </p:cNvSpPr>
            <p:nvPr/>
          </p:nvSpPr>
          <p:spPr bwMode="auto">
            <a:xfrm>
              <a:off x="1509" y="3368"/>
              <a:ext cx="44" cy="2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5" name="Freeform 23">
              <a:extLst>
                <a:ext uri="{FF2B5EF4-FFF2-40B4-BE49-F238E27FC236}">
                  <a16:creationId xmlns:a16="http://schemas.microsoft.com/office/drawing/2014/main" id="{7B107776-A354-417C-99E1-092F15C16B8F}"/>
                </a:ext>
              </a:extLst>
            </p:cNvPr>
            <p:cNvSpPr>
              <a:spLocks noChangeArrowheads="1"/>
            </p:cNvSpPr>
            <p:nvPr/>
          </p:nvSpPr>
          <p:spPr bwMode="auto">
            <a:xfrm>
              <a:off x="1511" y="3127"/>
              <a:ext cx="86" cy="241"/>
            </a:xfrm>
            <a:custGeom>
              <a:avLst/>
              <a:gdLst>
                <a:gd name="T0" fmla="*/ 0 w 380"/>
                <a:gd name="T1" fmla="*/ 1060 h 1061"/>
                <a:gd name="T2" fmla="*/ 379 w 380"/>
                <a:gd name="T3" fmla="*/ 865 h 1061"/>
                <a:gd name="T4" fmla="*/ 0 w 380"/>
                <a:gd name="T5" fmla="*/ 671 h 1061"/>
                <a:gd name="T6" fmla="*/ 379 w 380"/>
                <a:gd name="T7" fmla="*/ 485 h 1061"/>
                <a:gd name="T8" fmla="*/ 0 w 380"/>
                <a:gd name="T9" fmla="*/ 291 h 1061"/>
                <a:gd name="T10" fmla="*/ 379 w 380"/>
                <a:gd name="T11" fmla="*/ 97 h 1061"/>
                <a:gd name="T12" fmla="*/ 194 w 380"/>
                <a:gd name="T13" fmla="*/ 0 h 1061"/>
              </a:gdLst>
              <a:ahLst/>
              <a:cxnLst>
                <a:cxn ang="0">
                  <a:pos x="T0" y="T1"/>
                </a:cxn>
                <a:cxn ang="0">
                  <a:pos x="T2" y="T3"/>
                </a:cxn>
                <a:cxn ang="0">
                  <a:pos x="T4" y="T5"/>
                </a:cxn>
                <a:cxn ang="0">
                  <a:pos x="T6" y="T7"/>
                </a:cxn>
                <a:cxn ang="0">
                  <a:pos x="T8" y="T9"/>
                </a:cxn>
                <a:cxn ang="0">
                  <a:pos x="T10" y="T11"/>
                </a:cxn>
                <a:cxn ang="0">
                  <a:pos x="T12" y="T13"/>
                </a:cxn>
              </a:cxnLst>
              <a:rect l="0" t="0" r="r" b="b"/>
              <a:pathLst>
                <a:path w="380" h="1061">
                  <a:moveTo>
                    <a:pt x="0" y="1060"/>
                  </a:moveTo>
                  <a:lnTo>
                    <a:pt x="379" y="865"/>
                  </a:lnTo>
                  <a:lnTo>
                    <a:pt x="0" y="671"/>
                  </a:lnTo>
                  <a:lnTo>
                    <a:pt x="379" y="485"/>
                  </a:lnTo>
                  <a:lnTo>
                    <a:pt x="0" y="291"/>
                  </a:lnTo>
                  <a:lnTo>
                    <a:pt x="379" y="97"/>
                  </a:lnTo>
                  <a:lnTo>
                    <a:pt x="19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76" name="Line 24">
              <a:extLst>
                <a:ext uri="{FF2B5EF4-FFF2-40B4-BE49-F238E27FC236}">
                  <a16:creationId xmlns:a16="http://schemas.microsoft.com/office/drawing/2014/main" id="{EA521BC7-C28B-42C7-A60E-7D9D60410479}"/>
                </a:ext>
              </a:extLst>
            </p:cNvPr>
            <p:cNvSpPr>
              <a:spLocks noChangeShapeType="1"/>
            </p:cNvSpPr>
            <p:nvPr/>
          </p:nvSpPr>
          <p:spPr bwMode="auto">
            <a:xfrm>
              <a:off x="1553" y="3390"/>
              <a:ext cx="1" cy="11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7" name="Freeform 25">
              <a:extLst>
                <a:ext uri="{FF2B5EF4-FFF2-40B4-BE49-F238E27FC236}">
                  <a16:creationId xmlns:a16="http://schemas.microsoft.com/office/drawing/2014/main" id="{89739FAF-43ED-4A39-8819-CF50E1C86BBF}"/>
                </a:ext>
              </a:extLst>
            </p:cNvPr>
            <p:cNvSpPr>
              <a:spLocks noChangeArrowheads="1"/>
            </p:cNvSpPr>
            <p:nvPr/>
          </p:nvSpPr>
          <p:spPr bwMode="auto">
            <a:xfrm>
              <a:off x="1177" y="3128"/>
              <a:ext cx="88" cy="378"/>
            </a:xfrm>
            <a:custGeom>
              <a:avLst/>
              <a:gdLst>
                <a:gd name="T0" fmla="*/ 194 w 390"/>
                <a:gd name="T1" fmla="*/ 1668 h 1669"/>
                <a:gd name="T2" fmla="*/ 194 w 390"/>
                <a:gd name="T3" fmla="*/ 1148 h 1669"/>
                <a:gd name="T4" fmla="*/ 0 w 390"/>
                <a:gd name="T5" fmla="*/ 1050 h 1669"/>
                <a:gd name="T6" fmla="*/ 389 w 390"/>
                <a:gd name="T7" fmla="*/ 855 h 1669"/>
                <a:gd name="T8" fmla="*/ 0 w 390"/>
                <a:gd name="T9" fmla="*/ 666 h 1669"/>
                <a:gd name="T10" fmla="*/ 389 w 390"/>
                <a:gd name="T11" fmla="*/ 480 h 1669"/>
                <a:gd name="T12" fmla="*/ 0 w 390"/>
                <a:gd name="T13" fmla="*/ 286 h 1669"/>
                <a:gd name="T14" fmla="*/ 389 w 390"/>
                <a:gd name="T15" fmla="*/ 92 h 1669"/>
                <a:gd name="T16" fmla="*/ 194 w 390"/>
                <a:gd name="T17" fmla="*/ 0 h 1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0" h="1669">
                  <a:moveTo>
                    <a:pt x="194" y="1668"/>
                  </a:moveTo>
                  <a:lnTo>
                    <a:pt x="194" y="1148"/>
                  </a:lnTo>
                  <a:lnTo>
                    <a:pt x="0" y="1050"/>
                  </a:lnTo>
                  <a:lnTo>
                    <a:pt x="389" y="855"/>
                  </a:lnTo>
                  <a:lnTo>
                    <a:pt x="0" y="666"/>
                  </a:lnTo>
                  <a:lnTo>
                    <a:pt x="389" y="480"/>
                  </a:lnTo>
                  <a:lnTo>
                    <a:pt x="0" y="286"/>
                  </a:lnTo>
                  <a:lnTo>
                    <a:pt x="389" y="92"/>
                  </a:lnTo>
                  <a:lnTo>
                    <a:pt x="19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78" name="Line 26">
              <a:extLst>
                <a:ext uri="{FF2B5EF4-FFF2-40B4-BE49-F238E27FC236}">
                  <a16:creationId xmlns:a16="http://schemas.microsoft.com/office/drawing/2014/main" id="{38B08EBD-29C3-47B2-9FE2-ADC1CBC1DCD8}"/>
                </a:ext>
              </a:extLst>
            </p:cNvPr>
            <p:cNvSpPr>
              <a:spLocks noChangeShapeType="1"/>
            </p:cNvSpPr>
            <p:nvPr/>
          </p:nvSpPr>
          <p:spPr bwMode="auto">
            <a:xfrm flipH="1">
              <a:off x="1184" y="3505"/>
              <a:ext cx="38"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9" name="Freeform 27">
              <a:extLst>
                <a:ext uri="{FF2B5EF4-FFF2-40B4-BE49-F238E27FC236}">
                  <a16:creationId xmlns:a16="http://schemas.microsoft.com/office/drawing/2014/main" id="{51D2F10C-3104-4163-B0EF-7C41CBBFAF5D}"/>
                </a:ext>
              </a:extLst>
            </p:cNvPr>
            <p:cNvSpPr>
              <a:spLocks noChangeArrowheads="1"/>
            </p:cNvSpPr>
            <p:nvPr/>
          </p:nvSpPr>
          <p:spPr bwMode="auto">
            <a:xfrm>
              <a:off x="1082" y="3505"/>
              <a:ext cx="247" cy="60"/>
            </a:xfrm>
            <a:custGeom>
              <a:avLst/>
              <a:gdLst>
                <a:gd name="T0" fmla="*/ 936 w 1087"/>
                <a:gd name="T1" fmla="*/ 265 h 266"/>
                <a:gd name="T2" fmla="*/ 1086 w 1087"/>
                <a:gd name="T3" fmla="*/ 0 h 266"/>
                <a:gd name="T4" fmla="*/ 150 w 1087"/>
                <a:gd name="T5" fmla="*/ 0 h 266"/>
                <a:gd name="T6" fmla="*/ 0 w 1087"/>
                <a:gd name="T7" fmla="*/ 265 h 266"/>
              </a:gdLst>
              <a:ahLst/>
              <a:cxnLst>
                <a:cxn ang="0">
                  <a:pos x="T0" y="T1"/>
                </a:cxn>
                <a:cxn ang="0">
                  <a:pos x="T2" y="T3"/>
                </a:cxn>
                <a:cxn ang="0">
                  <a:pos x="T4" y="T5"/>
                </a:cxn>
                <a:cxn ang="0">
                  <a:pos x="T6" y="T7"/>
                </a:cxn>
              </a:cxnLst>
              <a:rect l="0" t="0" r="r" b="b"/>
              <a:pathLst>
                <a:path w="1087" h="266">
                  <a:moveTo>
                    <a:pt x="936" y="265"/>
                  </a:moveTo>
                  <a:lnTo>
                    <a:pt x="1086" y="0"/>
                  </a:lnTo>
                  <a:lnTo>
                    <a:pt x="150" y="0"/>
                  </a:lnTo>
                  <a:lnTo>
                    <a:pt x="0" y="26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80" name="Freeform 28">
              <a:extLst>
                <a:ext uri="{FF2B5EF4-FFF2-40B4-BE49-F238E27FC236}">
                  <a16:creationId xmlns:a16="http://schemas.microsoft.com/office/drawing/2014/main" id="{F1DD2BDA-DA44-48EB-8435-EB342EE42078}"/>
                </a:ext>
              </a:extLst>
            </p:cNvPr>
            <p:cNvSpPr>
              <a:spLocks noChangeArrowheads="1"/>
            </p:cNvSpPr>
            <p:nvPr/>
          </p:nvSpPr>
          <p:spPr bwMode="auto">
            <a:xfrm>
              <a:off x="1197" y="2751"/>
              <a:ext cx="49" cy="377"/>
            </a:xfrm>
            <a:custGeom>
              <a:avLst/>
              <a:gdLst>
                <a:gd name="T0" fmla="*/ 106 w 214"/>
                <a:gd name="T1" fmla="*/ 101 h 1661"/>
                <a:gd name="T2" fmla="*/ 115 w 214"/>
                <a:gd name="T3" fmla="*/ 92 h 1661"/>
                <a:gd name="T4" fmla="*/ 106 w 214"/>
                <a:gd name="T5" fmla="*/ 92 h 1661"/>
                <a:gd name="T6" fmla="*/ 106 w 214"/>
                <a:gd name="T7" fmla="*/ 92 h 1661"/>
                <a:gd name="T8" fmla="*/ 97 w 214"/>
                <a:gd name="T9" fmla="*/ 101 h 1661"/>
                <a:gd name="T10" fmla="*/ 97 w 214"/>
                <a:gd name="T11" fmla="*/ 110 h 1661"/>
                <a:gd name="T12" fmla="*/ 106 w 214"/>
                <a:gd name="T13" fmla="*/ 119 h 1661"/>
                <a:gd name="T14" fmla="*/ 124 w 214"/>
                <a:gd name="T15" fmla="*/ 110 h 1661"/>
                <a:gd name="T16" fmla="*/ 133 w 214"/>
                <a:gd name="T17" fmla="*/ 101 h 1661"/>
                <a:gd name="T18" fmla="*/ 124 w 214"/>
                <a:gd name="T19" fmla="*/ 75 h 1661"/>
                <a:gd name="T20" fmla="*/ 106 w 214"/>
                <a:gd name="T21" fmla="*/ 66 h 1661"/>
                <a:gd name="T22" fmla="*/ 88 w 214"/>
                <a:gd name="T23" fmla="*/ 75 h 1661"/>
                <a:gd name="T24" fmla="*/ 71 w 214"/>
                <a:gd name="T25" fmla="*/ 101 h 1661"/>
                <a:gd name="T26" fmla="*/ 80 w 214"/>
                <a:gd name="T27" fmla="*/ 128 h 1661"/>
                <a:gd name="T28" fmla="*/ 106 w 214"/>
                <a:gd name="T29" fmla="*/ 145 h 1661"/>
                <a:gd name="T30" fmla="*/ 142 w 214"/>
                <a:gd name="T31" fmla="*/ 128 h 1661"/>
                <a:gd name="T32" fmla="*/ 160 w 214"/>
                <a:gd name="T33" fmla="*/ 101 h 1661"/>
                <a:gd name="T34" fmla="*/ 142 w 214"/>
                <a:gd name="T35" fmla="*/ 57 h 1661"/>
                <a:gd name="T36" fmla="*/ 106 w 214"/>
                <a:gd name="T37" fmla="*/ 39 h 1661"/>
                <a:gd name="T38" fmla="*/ 71 w 214"/>
                <a:gd name="T39" fmla="*/ 57 h 1661"/>
                <a:gd name="T40" fmla="*/ 44 w 214"/>
                <a:gd name="T41" fmla="*/ 101 h 1661"/>
                <a:gd name="T42" fmla="*/ 62 w 214"/>
                <a:gd name="T43" fmla="*/ 145 h 1661"/>
                <a:gd name="T44" fmla="*/ 106 w 214"/>
                <a:gd name="T45" fmla="*/ 163 h 1661"/>
                <a:gd name="T46" fmla="*/ 160 w 214"/>
                <a:gd name="T47" fmla="*/ 145 h 1661"/>
                <a:gd name="T48" fmla="*/ 186 w 214"/>
                <a:gd name="T49" fmla="*/ 101 h 1661"/>
                <a:gd name="T50" fmla="*/ 169 w 214"/>
                <a:gd name="T51" fmla="*/ 39 h 1661"/>
                <a:gd name="T52" fmla="*/ 106 w 214"/>
                <a:gd name="T53" fmla="*/ 22 h 1661"/>
                <a:gd name="T54" fmla="*/ 53 w 214"/>
                <a:gd name="T55" fmla="*/ 39 h 1661"/>
                <a:gd name="T56" fmla="*/ 17 w 214"/>
                <a:gd name="T57" fmla="*/ 101 h 1661"/>
                <a:gd name="T58" fmla="*/ 44 w 214"/>
                <a:gd name="T59" fmla="*/ 163 h 1661"/>
                <a:gd name="T60" fmla="*/ 106 w 214"/>
                <a:gd name="T61" fmla="*/ 198 h 1661"/>
                <a:gd name="T62" fmla="*/ 177 w 214"/>
                <a:gd name="T63" fmla="*/ 163 h 1661"/>
                <a:gd name="T64" fmla="*/ 213 w 214"/>
                <a:gd name="T65" fmla="*/ 101 h 1661"/>
                <a:gd name="T66" fmla="*/ 213 w 214"/>
                <a:gd name="T67" fmla="*/ 75 h 1661"/>
                <a:gd name="T68" fmla="*/ 186 w 214"/>
                <a:gd name="T69" fmla="*/ 22 h 1661"/>
                <a:gd name="T70" fmla="*/ 142 w 214"/>
                <a:gd name="T71" fmla="*/ 0 h 1661"/>
                <a:gd name="T72" fmla="*/ 80 w 214"/>
                <a:gd name="T73" fmla="*/ 0 h 1661"/>
                <a:gd name="T74" fmla="*/ 35 w 214"/>
                <a:gd name="T75" fmla="*/ 22 h 1661"/>
                <a:gd name="T76" fmla="*/ 8 w 214"/>
                <a:gd name="T77" fmla="*/ 75 h 1661"/>
                <a:gd name="T78" fmla="*/ 8 w 214"/>
                <a:gd name="T79" fmla="*/ 128 h 1661"/>
                <a:gd name="T80" fmla="*/ 35 w 214"/>
                <a:gd name="T81" fmla="*/ 172 h 1661"/>
                <a:gd name="T82" fmla="*/ 80 w 214"/>
                <a:gd name="T83" fmla="*/ 198 h 1661"/>
                <a:gd name="T84" fmla="*/ 142 w 214"/>
                <a:gd name="T85" fmla="*/ 198 h 1661"/>
                <a:gd name="T86" fmla="*/ 186 w 214"/>
                <a:gd name="T87" fmla="*/ 172 h 1661"/>
                <a:gd name="T88" fmla="*/ 213 w 214"/>
                <a:gd name="T89" fmla="*/ 128 h 1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4" h="1661">
                  <a:moveTo>
                    <a:pt x="106" y="1660"/>
                  </a:moveTo>
                  <a:lnTo>
                    <a:pt x="106" y="101"/>
                  </a:lnTo>
                  <a:lnTo>
                    <a:pt x="106" y="92"/>
                  </a:lnTo>
                  <a:lnTo>
                    <a:pt x="115" y="92"/>
                  </a:lnTo>
                  <a:lnTo>
                    <a:pt x="106" y="92"/>
                  </a:lnTo>
                  <a:lnTo>
                    <a:pt x="106" y="92"/>
                  </a:lnTo>
                  <a:lnTo>
                    <a:pt x="106" y="92"/>
                  </a:lnTo>
                  <a:lnTo>
                    <a:pt x="106" y="92"/>
                  </a:lnTo>
                  <a:lnTo>
                    <a:pt x="97" y="92"/>
                  </a:lnTo>
                  <a:lnTo>
                    <a:pt x="97" y="101"/>
                  </a:lnTo>
                  <a:lnTo>
                    <a:pt x="97" y="101"/>
                  </a:lnTo>
                  <a:lnTo>
                    <a:pt x="97" y="110"/>
                  </a:lnTo>
                  <a:lnTo>
                    <a:pt x="106" y="110"/>
                  </a:lnTo>
                  <a:lnTo>
                    <a:pt x="106" y="119"/>
                  </a:lnTo>
                  <a:lnTo>
                    <a:pt x="115" y="119"/>
                  </a:lnTo>
                  <a:lnTo>
                    <a:pt x="124" y="110"/>
                  </a:lnTo>
                  <a:lnTo>
                    <a:pt x="133" y="110"/>
                  </a:lnTo>
                  <a:lnTo>
                    <a:pt x="133" y="101"/>
                  </a:lnTo>
                  <a:lnTo>
                    <a:pt x="133" y="92"/>
                  </a:lnTo>
                  <a:lnTo>
                    <a:pt x="124" y="75"/>
                  </a:lnTo>
                  <a:lnTo>
                    <a:pt x="124" y="75"/>
                  </a:lnTo>
                  <a:lnTo>
                    <a:pt x="106" y="66"/>
                  </a:lnTo>
                  <a:lnTo>
                    <a:pt x="97" y="66"/>
                  </a:lnTo>
                  <a:lnTo>
                    <a:pt x="88" y="75"/>
                  </a:lnTo>
                  <a:lnTo>
                    <a:pt x="80" y="83"/>
                  </a:lnTo>
                  <a:lnTo>
                    <a:pt x="71" y="101"/>
                  </a:lnTo>
                  <a:lnTo>
                    <a:pt x="71" y="110"/>
                  </a:lnTo>
                  <a:lnTo>
                    <a:pt x="80" y="128"/>
                  </a:lnTo>
                  <a:lnTo>
                    <a:pt x="88" y="136"/>
                  </a:lnTo>
                  <a:lnTo>
                    <a:pt x="106" y="145"/>
                  </a:lnTo>
                  <a:lnTo>
                    <a:pt x="124" y="145"/>
                  </a:lnTo>
                  <a:lnTo>
                    <a:pt x="142" y="128"/>
                  </a:lnTo>
                  <a:lnTo>
                    <a:pt x="160" y="119"/>
                  </a:lnTo>
                  <a:lnTo>
                    <a:pt x="160" y="101"/>
                  </a:lnTo>
                  <a:lnTo>
                    <a:pt x="160" y="75"/>
                  </a:lnTo>
                  <a:lnTo>
                    <a:pt x="142" y="57"/>
                  </a:lnTo>
                  <a:lnTo>
                    <a:pt x="133" y="48"/>
                  </a:lnTo>
                  <a:lnTo>
                    <a:pt x="106" y="39"/>
                  </a:lnTo>
                  <a:lnTo>
                    <a:pt x="88" y="48"/>
                  </a:lnTo>
                  <a:lnTo>
                    <a:pt x="71" y="57"/>
                  </a:lnTo>
                  <a:lnTo>
                    <a:pt x="53" y="75"/>
                  </a:lnTo>
                  <a:lnTo>
                    <a:pt x="44" y="101"/>
                  </a:lnTo>
                  <a:lnTo>
                    <a:pt x="53" y="128"/>
                  </a:lnTo>
                  <a:lnTo>
                    <a:pt x="62" y="145"/>
                  </a:lnTo>
                  <a:lnTo>
                    <a:pt x="88" y="163"/>
                  </a:lnTo>
                  <a:lnTo>
                    <a:pt x="106" y="163"/>
                  </a:lnTo>
                  <a:lnTo>
                    <a:pt x="142" y="163"/>
                  </a:lnTo>
                  <a:lnTo>
                    <a:pt x="160" y="145"/>
                  </a:lnTo>
                  <a:lnTo>
                    <a:pt x="177" y="128"/>
                  </a:lnTo>
                  <a:lnTo>
                    <a:pt x="186" y="101"/>
                  </a:lnTo>
                  <a:lnTo>
                    <a:pt x="177" y="66"/>
                  </a:lnTo>
                  <a:lnTo>
                    <a:pt x="169" y="39"/>
                  </a:lnTo>
                  <a:lnTo>
                    <a:pt x="142" y="22"/>
                  </a:lnTo>
                  <a:lnTo>
                    <a:pt x="106" y="22"/>
                  </a:lnTo>
                  <a:lnTo>
                    <a:pt x="80" y="22"/>
                  </a:lnTo>
                  <a:lnTo>
                    <a:pt x="53" y="39"/>
                  </a:lnTo>
                  <a:lnTo>
                    <a:pt x="35" y="66"/>
                  </a:lnTo>
                  <a:lnTo>
                    <a:pt x="17" y="101"/>
                  </a:lnTo>
                  <a:lnTo>
                    <a:pt x="26" y="136"/>
                  </a:lnTo>
                  <a:lnTo>
                    <a:pt x="44" y="163"/>
                  </a:lnTo>
                  <a:lnTo>
                    <a:pt x="71" y="180"/>
                  </a:lnTo>
                  <a:lnTo>
                    <a:pt x="106" y="198"/>
                  </a:lnTo>
                  <a:lnTo>
                    <a:pt x="142" y="189"/>
                  </a:lnTo>
                  <a:lnTo>
                    <a:pt x="177" y="163"/>
                  </a:lnTo>
                  <a:lnTo>
                    <a:pt x="204" y="136"/>
                  </a:lnTo>
                  <a:lnTo>
                    <a:pt x="213" y="101"/>
                  </a:lnTo>
                  <a:lnTo>
                    <a:pt x="213" y="101"/>
                  </a:lnTo>
                  <a:lnTo>
                    <a:pt x="213" y="75"/>
                  </a:lnTo>
                  <a:lnTo>
                    <a:pt x="204" y="48"/>
                  </a:lnTo>
                  <a:lnTo>
                    <a:pt x="186" y="22"/>
                  </a:lnTo>
                  <a:lnTo>
                    <a:pt x="160" y="4"/>
                  </a:lnTo>
                  <a:lnTo>
                    <a:pt x="142" y="0"/>
                  </a:lnTo>
                  <a:lnTo>
                    <a:pt x="106" y="0"/>
                  </a:lnTo>
                  <a:lnTo>
                    <a:pt x="80" y="0"/>
                  </a:lnTo>
                  <a:lnTo>
                    <a:pt x="53" y="4"/>
                  </a:lnTo>
                  <a:lnTo>
                    <a:pt x="35" y="22"/>
                  </a:lnTo>
                  <a:lnTo>
                    <a:pt x="17" y="48"/>
                  </a:lnTo>
                  <a:lnTo>
                    <a:pt x="8" y="75"/>
                  </a:lnTo>
                  <a:lnTo>
                    <a:pt x="0" y="101"/>
                  </a:lnTo>
                  <a:lnTo>
                    <a:pt x="8" y="128"/>
                  </a:lnTo>
                  <a:lnTo>
                    <a:pt x="17" y="154"/>
                  </a:lnTo>
                  <a:lnTo>
                    <a:pt x="35" y="172"/>
                  </a:lnTo>
                  <a:lnTo>
                    <a:pt x="53" y="189"/>
                  </a:lnTo>
                  <a:lnTo>
                    <a:pt x="80" y="198"/>
                  </a:lnTo>
                  <a:lnTo>
                    <a:pt x="106" y="198"/>
                  </a:lnTo>
                  <a:lnTo>
                    <a:pt x="142" y="198"/>
                  </a:lnTo>
                  <a:lnTo>
                    <a:pt x="160" y="189"/>
                  </a:lnTo>
                  <a:lnTo>
                    <a:pt x="186" y="172"/>
                  </a:lnTo>
                  <a:lnTo>
                    <a:pt x="204" y="154"/>
                  </a:lnTo>
                  <a:lnTo>
                    <a:pt x="213" y="12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81" name="Line 29">
              <a:extLst>
                <a:ext uri="{FF2B5EF4-FFF2-40B4-BE49-F238E27FC236}">
                  <a16:creationId xmlns:a16="http://schemas.microsoft.com/office/drawing/2014/main" id="{A797F519-F14B-42B0-B0A9-2C07B9B7ADB6}"/>
                </a:ext>
              </a:extLst>
            </p:cNvPr>
            <p:cNvSpPr>
              <a:spLocks noChangeShapeType="1"/>
            </p:cNvSpPr>
            <p:nvPr/>
          </p:nvSpPr>
          <p:spPr bwMode="auto">
            <a:xfrm flipV="1">
              <a:off x="1245" y="2775"/>
              <a:ext cx="1"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82" name="Line 30">
              <a:extLst>
                <a:ext uri="{FF2B5EF4-FFF2-40B4-BE49-F238E27FC236}">
                  <a16:creationId xmlns:a16="http://schemas.microsoft.com/office/drawing/2014/main" id="{120D0CF6-E9BC-470B-B38C-850AC1AFEF5B}"/>
                </a:ext>
              </a:extLst>
            </p:cNvPr>
            <p:cNvSpPr>
              <a:spLocks noChangeShapeType="1"/>
            </p:cNvSpPr>
            <p:nvPr/>
          </p:nvSpPr>
          <p:spPr bwMode="auto">
            <a:xfrm flipV="1">
              <a:off x="973" y="2716"/>
              <a:ext cx="1" cy="11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83" name="Freeform 31">
              <a:extLst>
                <a:ext uri="{FF2B5EF4-FFF2-40B4-BE49-F238E27FC236}">
                  <a16:creationId xmlns:a16="http://schemas.microsoft.com/office/drawing/2014/main" id="{B8E7FB07-23BD-4562-9998-826AF4C6FDBB}"/>
                </a:ext>
              </a:extLst>
            </p:cNvPr>
            <p:cNvSpPr>
              <a:spLocks noChangeArrowheads="1"/>
            </p:cNvSpPr>
            <p:nvPr/>
          </p:nvSpPr>
          <p:spPr bwMode="auto">
            <a:xfrm>
              <a:off x="1009" y="2717"/>
              <a:ext cx="32" cy="117"/>
            </a:xfrm>
            <a:custGeom>
              <a:avLst/>
              <a:gdLst>
                <a:gd name="T0" fmla="*/ 142 w 143"/>
                <a:gd name="T1" fmla="*/ 0 h 514"/>
                <a:gd name="T2" fmla="*/ 93 w 143"/>
                <a:gd name="T3" fmla="*/ 39 h 514"/>
                <a:gd name="T4" fmla="*/ 57 w 143"/>
                <a:gd name="T5" fmla="*/ 83 h 514"/>
                <a:gd name="T6" fmla="*/ 22 w 143"/>
                <a:gd name="T7" fmla="*/ 128 h 514"/>
                <a:gd name="T8" fmla="*/ 8 w 143"/>
                <a:gd name="T9" fmla="*/ 181 h 514"/>
                <a:gd name="T10" fmla="*/ 0 w 143"/>
                <a:gd name="T11" fmla="*/ 234 h 514"/>
                <a:gd name="T12" fmla="*/ 0 w 143"/>
                <a:gd name="T13" fmla="*/ 282 h 514"/>
                <a:gd name="T14" fmla="*/ 8 w 143"/>
                <a:gd name="T15" fmla="*/ 335 h 514"/>
                <a:gd name="T16" fmla="*/ 22 w 143"/>
                <a:gd name="T17" fmla="*/ 380 h 514"/>
                <a:gd name="T18" fmla="*/ 57 w 143"/>
                <a:gd name="T19" fmla="*/ 434 h 514"/>
                <a:gd name="T20" fmla="*/ 93 w 143"/>
                <a:gd name="T21" fmla="*/ 478 h 514"/>
                <a:gd name="T22" fmla="*/ 142 w 143"/>
                <a:gd name="T23" fmla="*/ 513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3" h="514">
                  <a:moveTo>
                    <a:pt x="142" y="0"/>
                  </a:moveTo>
                  <a:lnTo>
                    <a:pt x="93" y="39"/>
                  </a:lnTo>
                  <a:lnTo>
                    <a:pt x="57" y="83"/>
                  </a:lnTo>
                  <a:lnTo>
                    <a:pt x="22" y="128"/>
                  </a:lnTo>
                  <a:lnTo>
                    <a:pt x="8" y="181"/>
                  </a:lnTo>
                  <a:lnTo>
                    <a:pt x="0" y="234"/>
                  </a:lnTo>
                  <a:lnTo>
                    <a:pt x="0" y="282"/>
                  </a:lnTo>
                  <a:lnTo>
                    <a:pt x="8" y="335"/>
                  </a:lnTo>
                  <a:lnTo>
                    <a:pt x="22" y="380"/>
                  </a:lnTo>
                  <a:lnTo>
                    <a:pt x="57" y="434"/>
                  </a:lnTo>
                  <a:lnTo>
                    <a:pt x="93" y="478"/>
                  </a:lnTo>
                  <a:lnTo>
                    <a:pt x="142" y="51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84" name="Line 32">
              <a:extLst>
                <a:ext uri="{FF2B5EF4-FFF2-40B4-BE49-F238E27FC236}">
                  <a16:creationId xmlns:a16="http://schemas.microsoft.com/office/drawing/2014/main" id="{700C1F65-92F7-4134-85F7-3B6CF958F927}"/>
                </a:ext>
              </a:extLst>
            </p:cNvPr>
            <p:cNvSpPr>
              <a:spLocks noChangeShapeType="1"/>
            </p:cNvSpPr>
            <p:nvPr/>
          </p:nvSpPr>
          <p:spPr bwMode="auto">
            <a:xfrm flipH="1">
              <a:off x="772" y="2775"/>
              <a:ext cx="20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85" name="Freeform 33">
              <a:extLst>
                <a:ext uri="{FF2B5EF4-FFF2-40B4-BE49-F238E27FC236}">
                  <a16:creationId xmlns:a16="http://schemas.microsoft.com/office/drawing/2014/main" id="{07DE917E-0F60-412A-9AD1-D78B77A0C9B8}"/>
                </a:ext>
              </a:extLst>
            </p:cNvPr>
            <p:cNvSpPr>
              <a:spLocks noChangeArrowheads="1"/>
            </p:cNvSpPr>
            <p:nvPr/>
          </p:nvSpPr>
          <p:spPr bwMode="auto">
            <a:xfrm>
              <a:off x="679" y="3070"/>
              <a:ext cx="164" cy="142"/>
            </a:xfrm>
            <a:custGeom>
              <a:avLst/>
              <a:gdLst>
                <a:gd name="T0" fmla="*/ 0 w 725"/>
                <a:gd name="T1" fmla="*/ 309 h 628"/>
                <a:gd name="T2" fmla="*/ 17 w 725"/>
                <a:gd name="T3" fmla="*/ 274 h 628"/>
                <a:gd name="T4" fmla="*/ 26 w 725"/>
                <a:gd name="T5" fmla="*/ 238 h 628"/>
                <a:gd name="T6" fmla="*/ 44 w 725"/>
                <a:gd name="T7" fmla="*/ 194 h 628"/>
                <a:gd name="T8" fmla="*/ 61 w 725"/>
                <a:gd name="T9" fmla="*/ 159 h 628"/>
                <a:gd name="T10" fmla="*/ 79 w 725"/>
                <a:gd name="T11" fmla="*/ 123 h 628"/>
                <a:gd name="T12" fmla="*/ 97 w 725"/>
                <a:gd name="T13" fmla="*/ 97 h 628"/>
                <a:gd name="T14" fmla="*/ 114 w 725"/>
                <a:gd name="T15" fmla="*/ 70 h 628"/>
                <a:gd name="T16" fmla="*/ 132 w 725"/>
                <a:gd name="T17" fmla="*/ 44 h 628"/>
                <a:gd name="T18" fmla="*/ 150 w 725"/>
                <a:gd name="T19" fmla="*/ 26 h 628"/>
                <a:gd name="T20" fmla="*/ 159 w 725"/>
                <a:gd name="T21" fmla="*/ 8 h 628"/>
                <a:gd name="T22" fmla="*/ 176 w 725"/>
                <a:gd name="T23" fmla="*/ 0 h 628"/>
                <a:gd name="T24" fmla="*/ 194 w 725"/>
                <a:gd name="T25" fmla="*/ 0 h 628"/>
                <a:gd name="T26" fmla="*/ 212 w 725"/>
                <a:gd name="T27" fmla="*/ 0 h 628"/>
                <a:gd name="T28" fmla="*/ 229 w 725"/>
                <a:gd name="T29" fmla="*/ 0 h 628"/>
                <a:gd name="T30" fmla="*/ 247 w 725"/>
                <a:gd name="T31" fmla="*/ 8 h 628"/>
                <a:gd name="T32" fmla="*/ 265 w 725"/>
                <a:gd name="T33" fmla="*/ 26 h 628"/>
                <a:gd name="T34" fmla="*/ 282 w 725"/>
                <a:gd name="T35" fmla="*/ 44 h 628"/>
                <a:gd name="T36" fmla="*/ 291 w 725"/>
                <a:gd name="T37" fmla="*/ 70 h 628"/>
                <a:gd name="T38" fmla="*/ 309 w 725"/>
                <a:gd name="T39" fmla="*/ 97 h 628"/>
                <a:gd name="T40" fmla="*/ 326 w 725"/>
                <a:gd name="T41" fmla="*/ 123 h 628"/>
                <a:gd name="T42" fmla="*/ 344 w 725"/>
                <a:gd name="T43" fmla="*/ 159 h 628"/>
                <a:gd name="T44" fmla="*/ 362 w 725"/>
                <a:gd name="T45" fmla="*/ 194 h 628"/>
                <a:gd name="T46" fmla="*/ 379 w 725"/>
                <a:gd name="T47" fmla="*/ 238 h 628"/>
                <a:gd name="T48" fmla="*/ 397 w 725"/>
                <a:gd name="T49" fmla="*/ 274 h 628"/>
                <a:gd name="T50" fmla="*/ 415 w 725"/>
                <a:gd name="T51" fmla="*/ 309 h 628"/>
                <a:gd name="T52" fmla="*/ 432 w 725"/>
                <a:gd name="T53" fmla="*/ 353 h 628"/>
                <a:gd name="T54" fmla="*/ 441 w 725"/>
                <a:gd name="T55" fmla="*/ 388 h 628"/>
                <a:gd name="T56" fmla="*/ 459 w 725"/>
                <a:gd name="T57" fmla="*/ 424 h 628"/>
                <a:gd name="T58" fmla="*/ 477 w 725"/>
                <a:gd name="T59" fmla="*/ 459 h 628"/>
                <a:gd name="T60" fmla="*/ 494 w 725"/>
                <a:gd name="T61" fmla="*/ 494 h 628"/>
                <a:gd name="T62" fmla="*/ 512 w 725"/>
                <a:gd name="T63" fmla="*/ 530 h 628"/>
                <a:gd name="T64" fmla="*/ 530 w 725"/>
                <a:gd name="T65" fmla="*/ 556 h 628"/>
                <a:gd name="T66" fmla="*/ 547 w 725"/>
                <a:gd name="T67" fmla="*/ 574 h 628"/>
                <a:gd name="T68" fmla="*/ 565 w 725"/>
                <a:gd name="T69" fmla="*/ 601 h 628"/>
                <a:gd name="T70" fmla="*/ 583 w 725"/>
                <a:gd name="T71" fmla="*/ 609 h 628"/>
                <a:gd name="T72" fmla="*/ 600 w 725"/>
                <a:gd name="T73" fmla="*/ 618 h 628"/>
                <a:gd name="T74" fmla="*/ 618 w 725"/>
                <a:gd name="T75" fmla="*/ 627 h 628"/>
                <a:gd name="T76" fmla="*/ 627 w 725"/>
                <a:gd name="T77" fmla="*/ 627 h 628"/>
                <a:gd name="T78" fmla="*/ 645 w 725"/>
                <a:gd name="T79" fmla="*/ 618 h 628"/>
                <a:gd name="T80" fmla="*/ 662 w 725"/>
                <a:gd name="T81" fmla="*/ 609 h 628"/>
                <a:gd name="T82" fmla="*/ 680 w 725"/>
                <a:gd name="T83" fmla="*/ 601 h 628"/>
                <a:gd name="T84" fmla="*/ 698 w 725"/>
                <a:gd name="T85" fmla="*/ 574 h 628"/>
                <a:gd name="T86" fmla="*/ 715 w 725"/>
                <a:gd name="T87" fmla="*/ 556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5" h="628">
                  <a:moveTo>
                    <a:pt x="0" y="291"/>
                  </a:moveTo>
                  <a:lnTo>
                    <a:pt x="0" y="309"/>
                  </a:lnTo>
                  <a:lnTo>
                    <a:pt x="0" y="291"/>
                  </a:lnTo>
                  <a:lnTo>
                    <a:pt x="17" y="274"/>
                  </a:lnTo>
                  <a:lnTo>
                    <a:pt x="17" y="256"/>
                  </a:lnTo>
                  <a:lnTo>
                    <a:pt x="26" y="238"/>
                  </a:lnTo>
                  <a:lnTo>
                    <a:pt x="35" y="212"/>
                  </a:lnTo>
                  <a:lnTo>
                    <a:pt x="44" y="194"/>
                  </a:lnTo>
                  <a:lnTo>
                    <a:pt x="53" y="176"/>
                  </a:lnTo>
                  <a:lnTo>
                    <a:pt x="61" y="159"/>
                  </a:lnTo>
                  <a:lnTo>
                    <a:pt x="70" y="141"/>
                  </a:lnTo>
                  <a:lnTo>
                    <a:pt x="79" y="123"/>
                  </a:lnTo>
                  <a:lnTo>
                    <a:pt x="88" y="114"/>
                  </a:lnTo>
                  <a:lnTo>
                    <a:pt x="97" y="97"/>
                  </a:lnTo>
                  <a:lnTo>
                    <a:pt x="106" y="79"/>
                  </a:lnTo>
                  <a:lnTo>
                    <a:pt x="114" y="70"/>
                  </a:lnTo>
                  <a:lnTo>
                    <a:pt x="114" y="61"/>
                  </a:lnTo>
                  <a:lnTo>
                    <a:pt x="132" y="44"/>
                  </a:lnTo>
                  <a:lnTo>
                    <a:pt x="132" y="35"/>
                  </a:lnTo>
                  <a:lnTo>
                    <a:pt x="150" y="26"/>
                  </a:lnTo>
                  <a:lnTo>
                    <a:pt x="150" y="17"/>
                  </a:lnTo>
                  <a:lnTo>
                    <a:pt x="159" y="8"/>
                  </a:lnTo>
                  <a:lnTo>
                    <a:pt x="167" y="8"/>
                  </a:lnTo>
                  <a:lnTo>
                    <a:pt x="176" y="0"/>
                  </a:lnTo>
                  <a:lnTo>
                    <a:pt x="185" y="0"/>
                  </a:lnTo>
                  <a:lnTo>
                    <a:pt x="194" y="0"/>
                  </a:lnTo>
                  <a:lnTo>
                    <a:pt x="203" y="0"/>
                  </a:lnTo>
                  <a:lnTo>
                    <a:pt x="212" y="0"/>
                  </a:lnTo>
                  <a:lnTo>
                    <a:pt x="220" y="0"/>
                  </a:lnTo>
                  <a:lnTo>
                    <a:pt x="229" y="0"/>
                  </a:lnTo>
                  <a:lnTo>
                    <a:pt x="238" y="8"/>
                  </a:lnTo>
                  <a:lnTo>
                    <a:pt x="247" y="8"/>
                  </a:lnTo>
                  <a:lnTo>
                    <a:pt x="256" y="17"/>
                  </a:lnTo>
                  <a:lnTo>
                    <a:pt x="265" y="26"/>
                  </a:lnTo>
                  <a:lnTo>
                    <a:pt x="273" y="35"/>
                  </a:lnTo>
                  <a:lnTo>
                    <a:pt x="282" y="44"/>
                  </a:lnTo>
                  <a:lnTo>
                    <a:pt x="291" y="61"/>
                  </a:lnTo>
                  <a:lnTo>
                    <a:pt x="291" y="70"/>
                  </a:lnTo>
                  <a:lnTo>
                    <a:pt x="309" y="79"/>
                  </a:lnTo>
                  <a:lnTo>
                    <a:pt x="309" y="97"/>
                  </a:lnTo>
                  <a:lnTo>
                    <a:pt x="326" y="114"/>
                  </a:lnTo>
                  <a:lnTo>
                    <a:pt x="326" y="123"/>
                  </a:lnTo>
                  <a:lnTo>
                    <a:pt x="335" y="141"/>
                  </a:lnTo>
                  <a:lnTo>
                    <a:pt x="344" y="159"/>
                  </a:lnTo>
                  <a:lnTo>
                    <a:pt x="353" y="176"/>
                  </a:lnTo>
                  <a:lnTo>
                    <a:pt x="362" y="194"/>
                  </a:lnTo>
                  <a:lnTo>
                    <a:pt x="371" y="212"/>
                  </a:lnTo>
                  <a:lnTo>
                    <a:pt x="379" y="238"/>
                  </a:lnTo>
                  <a:lnTo>
                    <a:pt x="388" y="256"/>
                  </a:lnTo>
                  <a:lnTo>
                    <a:pt x="397" y="274"/>
                  </a:lnTo>
                  <a:lnTo>
                    <a:pt x="406" y="291"/>
                  </a:lnTo>
                  <a:lnTo>
                    <a:pt x="415" y="309"/>
                  </a:lnTo>
                  <a:lnTo>
                    <a:pt x="424" y="335"/>
                  </a:lnTo>
                  <a:lnTo>
                    <a:pt x="432" y="353"/>
                  </a:lnTo>
                  <a:lnTo>
                    <a:pt x="441" y="371"/>
                  </a:lnTo>
                  <a:lnTo>
                    <a:pt x="441" y="388"/>
                  </a:lnTo>
                  <a:lnTo>
                    <a:pt x="450" y="406"/>
                  </a:lnTo>
                  <a:lnTo>
                    <a:pt x="459" y="424"/>
                  </a:lnTo>
                  <a:lnTo>
                    <a:pt x="468" y="441"/>
                  </a:lnTo>
                  <a:lnTo>
                    <a:pt x="477" y="459"/>
                  </a:lnTo>
                  <a:lnTo>
                    <a:pt x="486" y="477"/>
                  </a:lnTo>
                  <a:lnTo>
                    <a:pt x="494" y="494"/>
                  </a:lnTo>
                  <a:lnTo>
                    <a:pt x="503" y="512"/>
                  </a:lnTo>
                  <a:lnTo>
                    <a:pt x="512" y="530"/>
                  </a:lnTo>
                  <a:lnTo>
                    <a:pt x="521" y="539"/>
                  </a:lnTo>
                  <a:lnTo>
                    <a:pt x="530" y="556"/>
                  </a:lnTo>
                  <a:lnTo>
                    <a:pt x="539" y="565"/>
                  </a:lnTo>
                  <a:lnTo>
                    <a:pt x="547" y="574"/>
                  </a:lnTo>
                  <a:lnTo>
                    <a:pt x="556" y="583"/>
                  </a:lnTo>
                  <a:lnTo>
                    <a:pt x="565" y="601"/>
                  </a:lnTo>
                  <a:lnTo>
                    <a:pt x="574" y="601"/>
                  </a:lnTo>
                  <a:lnTo>
                    <a:pt x="583" y="609"/>
                  </a:lnTo>
                  <a:lnTo>
                    <a:pt x="583" y="618"/>
                  </a:lnTo>
                  <a:lnTo>
                    <a:pt x="600" y="618"/>
                  </a:lnTo>
                  <a:lnTo>
                    <a:pt x="609" y="627"/>
                  </a:lnTo>
                  <a:lnTo>
                    <a:pt x="618" y="627"/>
                  </a:lnTo>
                  <a:lnTo>
                    <a:pt x="618" y="627"/>
                  </a:lnTo>
                  <a:lnTo>
                    <a:pt x="627" y="627"/>
                  </a:lnTo>
                  <a:lnTo>
                    <a:pt x="636" y="627"/>
                  </a:lnTo>
                  <a:lnTo>
                    <a:pt x="645" y="618"/>
                  </a:lnTo>
                  <a:lnTo>
                    <a:pt x="653" y="618"/>
                  </a:lnTo>
                  <a:lnTo>
                    <a:pt x="662" y="609"/>
                  </a:lnTo>
                  <a:lnTo>
                    <a:pt x="671" y="601"/>
                  </a:lnTo>
                  <a:lnTo>
                    <a:pt x="680" y="601"/>
                  </a:lnTo>
                  <a:lnTo>
                    <a:pt x="689" y="583"/>
                  </a:lnTo>
                  <a:lnTo>
                    <a:pt x="698" y="574"/>
                  </a:lnTo>
                  <a:lnTo>
                    <a:pt x="706" y="565"/>
                  </a:lnTo>
                  <a:lnTo>
                    <a:pt x="715" y="556"/>
                  </a:lnTo>
                  <a:lnTo>
                    <a:pt x="724" y="53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86" name="Freeform 34">
              <a:extLst>
                <a:ext uri="{FF2B5EF4-FFF2-40B4-BE49-F238E27FC236}">
                  <a16:creationId xmlns:a16="http://schemas.microsoft.com/office/drawing/2014/main" id="{2D31E497-2B72-4761-B16A-731825EAA1EF}"/>
                </a:ext>
              </a:extLst>
            </p:cNvPr>
            <p:cNvSpPr>
              <a:spLocks noChangeArrowheads="1"/>
            </p:cNvSpPr>
            <p:nvPr/>
          </p:nvSpPr>
          <p:spPr bwMode="auto">
            <a:xfrm>
              <a:off x="590" y="2959"/>
              <a:ext cx="366" cy="364"/>
            </a:xfrm>
            <a:custGeom>
              <a:avLst/>
              <a:gdLst>
                <a:gd name="T0" fmla="*/ 1614 w 1615"/>
                <a:gd name="T1" fmla="*/ 727 h 1606"/>
                <a:gd name="T2" fmla="*/ 1579 w 1615"/>
                <a:gd name="T3" fmla="*/ 569 h 1606"/>
                <a:gd name="T4" fmla="*/ 1526 w 1615"/>
                <a:gd name="T5" fmla="*/ 419 h 1606"/>
                <a:gd name="T6" fmla="*/ 1438 w 1615"/>
                <a:gd name="T7" fmla="*/ 286 h 1606"/>
                <a:gd name="T8" fmla="*/ 1323 w 1615"/>
                <a:gd name="T9" fmla="*/ 172 h 1606"/>
                <a:gd name="T10" fmla="*/ 1191 w 1615"/>
                <a:gd name="T11" fmla="*/ 83 h 1606"/>
                <a:gd name="T12" fmla="*/ 1041 w 1615"/>
                <a:gd name="T13" fmla="*/ 30 h 1606"/>
                <a:gd name="T14" fmla="*/ 891 w 1615"/>
                <a:gd name="T15" fmla="*/ 0 h 1606"/>
                <a:gd name="T16" fmla="*/ 732 w 1615"/>
                <a:gd name="T17" fmla="*/ 0 h 1606"/>
                <a:gd name="T18" fmla="*/ 573 w 1615"/>
                <a:gd name="T19" fmla="*/ 30 h 1606"/>
                <a:gd name="T20" fmla="*/ 423 w 1615"/>
                <a:gd name="T21" fmla="*/ 83 h 1606"/>
                <a:gd name="T22" fmla="*/ 299 w 1615"/>
                <a:gd name="T23" fmla="*/ 172 h 1606"/>
                <a:gd name="T24" fmla="*/ 185 w 1615"/>
                <a:gd name="T25" fmla="*/ 286 h 1606"/>
                <a:gd name="T26" fmla="*/ 97 w 1615"/>
                <a:gd name="T27" fmla="*/ 419 h 1606"/>
                <a:gd name="T28" fmla="*/ 35 w 1615"/>
                <a:gd name="T29" fmla="*/ 569 h 1606"/>
                <a:gd name="T30" fmla="*/ 8 w 1615"/>
                <a:gd name="T31" fmla="*/ 727 h 1606"/>
                <a:gd name="T32" fmla="*/ 8 w 1615"/>
                <a:gd name="T33" fmla="*/ 873 h 1606"/>
                <a:gd name="T34" fmla="*/ 35 w 1615"/>
                <a:gd name="T35" fmla="*/ 1032 h 1606"/>
                <a:gd name="T36" fmla="*/ 97 w 1615"/>
                <a:gd name="T37" fmla="*/ 1173 h 1606"/>
                <a:gd name="T38" fmla="*/ 185 w 1615"/>
                <a:gd name="T39" fmla="*/ 1314 h 1606"/>
                <a:gd name="T40" fmla="*/ 299 w 1615"/>
                <a:gd name="T41" fmla="*/ 1420 h 1606"/>
                <a:gd name="T42" fmla="*/ 423 w 1615"/>
                <a:gd name="T43" fmla="*/ 1508 h 1606"/>
                <a:gd name="T44" fmla="*/ 573 w 1615"/>
                <a:gd name="T45" fmla="*/ 1570 h 1606"/>
                <a:gd name="T46" fmla="*/ 732 w 1615"/>
                <a:gd name="T47" fmla="*/ 1605 h 1606"/>
                <a:gd name="T48" fmla="*/ 891 w 1615"/>
                <a:gd name="T49" fmla="*/ 1605 h 1606"/>
                <a:gd name="T50" fmla="*/ 1041 w 1615"/>
                <a:gd name="T51" fmla="*/ 1570 h 1606"/>
                <a:gd name="T52" fmla="*/ 1191 w 1615"/>
                <a:gd name="T53" fmla="*/ 1508 h 1606"/>
                <a:gd name="T54" fmla="*/ 1323 w 1615"/>
                <a:gd name="T55" fmla="*/ 1420 h 1606"/>
                <a:gd name="T56" fmla="*/ 1438 w 1615"/>
                <a:gd name="T57" fmla="*/ 1314 h 1606"/>
                <a:gd name="T58" fmla="*/ 1526 w 1615"/>
                <a:gd name="T59" fmla="*/ 1173 h 1606"/>
                <a:gd name="T60" fmla="*/ 1579 w 1615"/>
                <a:gd name="T61" fmla="*/ 1032 h 1606"/>
                <a:gd name="T62" fmla="*/ 1614 w 1615"/>
                <a:gd name="T63" fmla="*/ 873 h 1606"/>
                <a:gd name="T64" fmla="*/ 1596 w 1615"/>
                <a:gd name="T65" fmla="*/ 798 h 1606"/>
                <a:gd name="T66" fmla="*/ 1588 w 1615"/>
                <a:gd name="T67" fmla="*/ 648 h 1606"/>
                <a:gd name="T68" fmla="*/ 1544 w 1615"/>
                <a:gd name="T69" fmla="*/ 498 h 1606"/>
                <a:gd name="T70" fmla="*/ 1464 w 1615"/>
                <a:gd name="T71" fmla="*/ 357 h 1606"/>
                <a:gd name="T72" fmla="*/ 1367 w 1615"/>
                <a:gd name="T73" fmla="*/ 242 h 1606"/>
                <a:gd name="T74" fmla="*/ 1252 w 1615"/>
                <a:gd name="T75" fmla="*/ 145 h 1606"/>
                <a:gd name="T76" fmla="*/ 1111 w 1615"/>
                <a:gd name="T77" fmla="*/ 66 h 1606"/>
                <a:gd name="T78" fmla="*/ 961 w 1615"/>
                <a:gd name="T79" fmla="*/ 22 h 1606"/>
                <a:gd name="T80" fmla="*/ 811 w 1615"/>
                <a:gd name="T81" fmla="*/ 13 h 1606"/>
                <a:gd name="T82" fmla="*/ 652 w 1615"/>
                <a:gd name="T83" fmla="*/ 22 h 1606"/>
                <a:gd name="T84" fmla="*/ 502 w 1615"/>
                <a:gd name="T85" fmla="*/ 66 h 1606"/>
                <a:gd name="T86" fmla="*/ 370 w 1615"/>
                <a:gd name="T87" fmla="*/ 145 h 1606"/>
                <a:gd name="T88" fmla="*/ 247 w 1615"/>
                <a:gd name="T89" fmla="*/ 242 h 1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15" h="1606">
                  <a:moveTo>
                    <a:pt x="1614" y="798"/>
                  </a:moveTo>
                  <a:lnTo>
                    <a:pt x="1614" y="727"/>
                  </a:lnTo>
                  <a:lnTo>
                    <a:pt x="1596" y="639"/>
                  </a:lnTo>
                  <a:lnTo>
                    <a:pt x="1579" y="569"/>
                  </a:lnTo>
                  <a:lnTo>
                    <a:pt x="1552" y="489"/>
                  </a:lnTo>
                  <a:lnTo>
                    <a:pt x="1526" y="419"/>
                  </a:lnTo>
                  <a:lnTo>
                    <a:pt x="1482" y="348"/>
                  </a:lnTo>
                  <a:lnTo>
                    <a:pt x="1438" y="286"/>
                  </a:lnTo>
                  <a:lnTo>
                    <a:pt x="1376" y="233"/>
                  </a:lnTo>
                  <a:lnTo>
                    <a:pt x="1323" y="172"/>
                  </a:lnTo>
                  <a:lnTo>
                    <a:pt x="1261" y="127"/>
                  </a:lnTo>
                  <a:lnTo>
                    <a:pt x="1191" y="83"/>
                  </a:lnTo>
                  <a:lnTo>
                    <a:pt x="1120" y="57"/>
                  </a:lnTo>
                  <a:lnTo>
                    <a:pt x="1041" y="30"/>
                  </a:lnTo>
                  <a:lnTo>
                    <a:pt x="961" y="4"/>
                  </a:lnTo>
                  <a:lnTo>
                    <a:pt x="891" y="0"/>
                  </a:lnTo>
                  <a:lnTo>
                    <a:pt x="811" y="0"/>
                  </a:lnTo>
                  <a:lnTo>
                    <a:pt x="732" y="0"/>
                  </a:lnTo>
                  <a:lnTo>
                    <a:pt x="652" y="4"/>
                  </a:lnTo>
                  <a:lnTo>
                    <a:pt x="573" y="30"/>
                  </a:lnTo>
                  <a:lnTo>
                    <a:pt x="502" y="57"/>
                  </a:lnTo>
                  <a:lnTo>
                    <a:pt x="423" y="83"/>
                  </a:lnTo>
                  <a:lnTo>
                    <a:pt x="361" y="127"/>
                  </a:lnTo>
                  <a:lnTo>
                    <a:pt x="299" y="172"/>
                  </a:lnTo>
                  <a:lnTo>
                    <a:pt x="238" y="233"/>
                  </a:lnTo>
                  <a:lnTo>
                    <a:pt x="185" y="286"/>
                  </a:lnTo>
                  <a:lnTo>
                    <a:pt x="141" y="348"/>
                  </a:lnTo>
                  <a:lnTo>
                    <a:pt x="97" y="419"/>
                  </a:lnTo>
                  <a:lnTo>
                    <a:pt x="61" y="489"/>
                  </a:lnTo>
                  <a:lnTo>
                    <a:pt x="35" y="569"/>
                  </a:lnTo>
                  <a:lnTo>
                    <a:pt x="17" y="639"/>
                  </a:lnTo>
                  <a:lnTo>
                    <a:pt x="8" y="727"/>
                  </a:lnTo>
                  <a:lnTo>
                    <a:pt x="0" y="798"/>
                  </a:lnTo>
                  <a:lnTo>
                    <a:pt x="8" y="873"/>
                  </a:lnTo>
                  <a:lnTo>
                    <a:pt x="17" y="952"/>
                  </a:lnTo>
                  <a:lnTo>
                    <a:pt x="35" y="1032"/>
                  </a:lnTo>
                  <a:lnTo>
                    <a:pt x="61" y="1102"/>
                  </a:lnTo>
                  <a:lnTo>
                    <a:pt x="97" y="1173"/>
                  </a:lnTo>
                  <a:lnTo>
                    <a:pt x="141" y="1243"/>
                  </a:lnTo>
                  <a:lnTo>
                    <a:pt x="185" y="1314"/>
                  </a:lnTo>
                  <a:lnTo>
                    <a:pt x="238" y="1367"/>
                  </a:lnTo>
                  <a:lnTo>
                    <a:pt x="299" y="1420"/>
                  </a:lnTo>
                  <a:lnTo>
                    <a:pt x="361" y="1464"/>
                  </a:lnTo>
                  <a:lnTo>
                    <a:pt x="423" y="1508"/>
                  </a:lnTo>
                  <a:lnTo>
                    <a:pt x="502" y="1543"/>
                  </a:lnTo>
                  <a:lnTo>
                    <a:pt x="573" y="1570"/>
                  </a:lnTo>
                  <a:lnTo>
                    <a:pt x="652" y="1587"/>
                  </a:lnTo>
                  <a:lnTo>
                    <a:pt x="732" y="1605"/>
                  </a:lnTo>
                  <a:lnTo>
                    <a:pt x="811" y="1605"/>
                  </a:lnTo>
                  <a:lnTo>
                    <a:pt x="891" y="1605"/>
                  </a:lnTo>
                  <a:lnTo>
                    <a:pt x="961" y="1587"/>
                  </a:lnTo>
                  <a:lnTo>
                    <a:pt x="1041" y="1570"/>
                  </a:lnTo>
                  <a:lnTo>
                    <a:pt x="1120" y="1543"/>
                  </a:lnTo>
                  <a:lnTo>
                    <a:pt x="1191" y="1508"/>
                  </a:lnTo>
                  <a:lnTo>
                    <a:pt x="1261" y="1464"/>
                  </a:lnTo>
                  <a:lnTo>
                    <a:pt x="1323" y="1420"/>
                  </a:lnTo>
                  <a:lnTo>
                    <a:pt x="1376" y="1367"/>
                  </a:lnTo>
                  <a:lnTo>
                    <a:pt x="1438" y="1314"/>
                  </a:lnTo>
                  <a:lnTo>
                    <a:pt x="1482" y="1243"/>
                  </a:lnTo>
                  <a:lnTo>
                    <a:pt x="1526" y="1173"/>
                  </a:lnTo>
                  <a:lnTo>
                    <a:pt x="1552" y="1102"/>
                  </a:lnTo>
                  <a:lnTo>
                    <a:pt x="1579" y="1032"/>
                  </a:lnTo>
                  <a:lnTo>
                    <a:pt x="1596" y="952"/>
                  </a:lnTo>
                  <a:lnTo>
                    <a:pt x="1614" y="873"/>
                  </a:lnTo>
                  <a:lnTo>
                    <a:pt x="1614" y="798"/>
                  </a:lnTo>
                  <a:lnTo>
                    <a:pt x="1596" y="798"/>
                  </a:lnTo>
                  <a:lnTo>
                    <a:pt x="1596" y="727"/>
                  </a:lnTo>
                  <a:lnTo>
                    <a:pt x="1588" y="648"/>
                  </a:lnTo>
                  <a:lnTo>
                    <a:pt x="1570" y="569"/>
                  </a:lnTo>
                  <a:lnTo>
                    <a:pt x="1544" y="498"/>
                  </a:lnTo>
                  <a:lnTo>
                    <a:pt x="1508" y="427"/>
                  </a:lnTo>
                  <a:lnTo>
                    <a:pt x="1464" y="357"/>
                  </a:lnTo>
                  <a:lnTo>
                    <a:pt x="1420" y="295"/>
                  </a:lnTo>
                  <a:lnTo>
                    <a:pt x="1367" y="242"/>
                  </a:lnTo>
                  <a:lnTo>
                    <a:pt x="1305" y="189"/>
                  </a:lnTo>
                  <a:lnTo>
                    <a:pt x="1252" y="145"/>
                  </a:lnTo>
                  <a:lnTo>
                    <a:pt x="1182" y="101"/>
                  </a:lnTo>
                  <a:lnTo>
                    <a:pt x="1111" y="66"/>
                  </a:lnTo>
                  <a:lnTo>
                    <a:pt x="1041" y="39"/>
                  </a:lnTo>
                  <a:lnTo>
                    <a:pt x="961" y="22"/>
                  </a:lnTo>
                  <a:lnTo>
                    <a:pt x="891" y="13"/>
                  </a:lnTo>
                  <a:lnTo>
                    <a:pt x="811" y="13"/>
                  </a:lnTo>
                  <a:lnTo>
                    <a:pt x="732" y="13"/>
                  </a:lnTo>
                  <a:lnTo>
                    <a:pt x="652" y="22"/>
                  </a:lnTo>
                  <a:lnTo>
                    <a:pt x="582" y="39"/>
                  </a:lnTo>
                  <a:lnTo>
                    <a:pt x="502" y="66"/>
                  </a:lnTo>
                  <a:lnTo>
                    <a:pt x="441" y="101"/>
                  </a:lnTo>
                  <a:lnTo>
                    <a:pt x="370" y="145"/>
                  </a:lnTo>
                  <a:lnTo>
                    <a:pt x="308" y="189"/>
                  </a:lnTo>
                  <a:lnTo>
                    <a:pt x="247" y="24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87" name="Freeform 35">
              <a:extLst>
                <a:ext uri="{FF2B5EF4-FFF2-40B4-BE49-F238E27FC236}">
                  <a16:creationId xmlns:a16="http://schemas.microsoft.com/office/drawing/2014/main" id="{2EF0F0DF-4998-4433-A8DA-EEE5C1100F8F}"/>
                </a:ext>
              </a:extLst>
            </p:cNvPr>
            <p:cNvSpPr>
              <a:spLocks noChangeArrowheads="1"/>
            </p:cNvSpPr>
            <p:nvPr/>
          </p:nvSpPr>
          <p:spPr bwMode="auto">
            <a:xfrm>
              <a:off x="843" y="3139"/>
              <a:ext cx="32" cy="52"/>
            </a:xfrm>
            <a:custGeom>
              <a:avLst/>
              <a:gdLst>
                <a:gd name="T0" fmla="*/ 0 w 143"/>
                <a:gd name="T1" fmla="*/ 230 h 231"/>
                <a:gd name="T2" fmla="*/ 8 w 143"/>
                <a:gd name="T3" fmla="*/ 221 h 231"/>
                <a:gd name="T4" fmla="*/ 22 w 143"/>
                <a:gd name="T5" fmla="*/ 203 h 231"/>
                <a:gd name="T6" fmla="*/ 35 w 143"/>
                <a:gd name="T7" fmla="*/ 186 h 231"/>
                <a:gd name="T8" fmla="*/ 35 w 143"/>
                <a:gd name="T9" fmla="*/ 168 h 231"/>
                <a:gd name="T10" fmla="*/ 44 w 143"/>
                <a:gd name="T11" fmla="*/ 150 h 231"/>
                <a:gd name="T12" fmla="*/ 57 w 143"/>
                <a:gd name="T13" fmla="*/ 133 h 231"/>
                <a:gd name="T14" fmla="*/ 71 w 143"/>
                <a:gd name="T15" fmla="*/ 115 h 231"/>
                <a:gd name="T16" fmla="*/ 80 w 143"/>
                <a:gd name="T17" fmla="*/ 97 h 231"/>
                <a:gd name="T18" fmla="*/ 93 w 143"/>
                <a:gd name="T19" fmla="*/ 79 h 231"/>
                <a:gd name="T20" fmla="*/ 106 w 143"/>
                <a:gd name="T21" fmla="*/ 62 h 231"/>
                <a:gd name="T22" fmla="*/ 115 w 143"/>
                <a:gd name="T23" fmla="*/ 44 h 231"/>
                <a:gd name="T24" fmla="*/ 129 w 143"/>
                <a:gd name="T25" fmla="*/ 26 h 231"/>
                <a:gd name="T26" fmla="*/ 142 w 143"/>
                <a:gd name="T2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231">
                  <a:moveTo>
                    <a:pt x="0" y="230"/>
                  </a:moveTo>
                  <a:lnTo>
                    <a:pt x="8" y="221"/>
                  </a:lnTo>
                  <a:lnTo>
                    <a:pt x="22" y="203"/>
                  </a:lnTo>
                  <a:lnTo>
                    <a:pt x="35" y="186"/>
                  </a:lnTo>
                  <a:lnTo>
                    <a:pt x="35" y="168"/>
                  </a:lnTo>
                  <a:lnTo>
                    <a:pt x="44" y="150"/>
                  </a:lnTo>
                  <a:lnTo>
                    <a:pt x="57" y="133"/>
                  </a:lnTo>
                  <a:lnTo>
                    <a:pt x="71" y="115"/>
                  </a:lnTo>
                  <a:lnTo>
                    <a:pt x="80" y="97"/>
                  </a:lnTo>
                  <a:lnTo>
                    <a:pt x="93" y="79"/>
                  </a:lnTo>
                  <a:lnTo>
                    <a:pt x="106" y="62"/>
                  </a:lnTo>
                  <a:lnTo>
                    <a:pt x="115" y="44"/>
                  </a:lnTo>
                  <a:lnTo>
                    <a:pt x="129" y="26"/>
                  </a:lnTo>
                  <a:lnTo>
                    <a:pt x="14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88" name="Freeform 36">
              <a:extLst>
                <a:ext uri="{FF2B5EF4-FFF2-40B4-BE49-F238E27FC236}">
                  <a16:creationId xmlns:a16="http://schemas.microsoft.com/office/drawing/2014/main" id="{D31A0D0C-A746-4846-9748-DE4FE39C4C49}"/>
                </a:ext>
              </a:extLst>
            </p:cNvPr>
            <p:cNvSpPr>
              <a:spLocks noChangeArrowheads="1"/>
            </p:cNvSpPr>
            <p:nvPr/>
          </p:nvSpPr>
          <p:spPr bwMode="auto">
            <a:xfrm>
              <a:off x="594" y="2966"/>
              <a:ext cx="358" cy="354"/>
            </a:xfrm>
            <a:custGeom>
              <a:avLst/>
              <a:gdLst>
                <a:gd name="T0" fmla="*/ 185 w 1580"/>
                <a:gd name="T1" fmla="*/ 269 h 1563"/>
                <a:gd name="T2" fmla="*/ 97 w 1580"/>
                <a:gd name="T3" fmla="*/ 401 h 1563"/>
                <a:gd name="T4" fmla="*/ 35 w 1580"/>
                <a:gd name="T5" fmla="*/ 542 h 1563"/>
                <a:gd name="T6" fmla="*/ 0 w 1580"/>
                <a:gd name="T7" fmla="*/ 701 h 1563"/>
                <a:gd name="T8" fmla="*/ 0 w 1580"/>
                <a:gd name="T9" fmla="*/ 847 h 1563"/>
                <a:gd name="T10" fmla="*/ 35 w 1580"/>
                <a:gd name="T11" fmla="*/ 997 h 1563"/>
                <a:gd name="T12" fmla="*/ 97 w 1580"/>
                <a:gd name="T13" fmla="*/ 1147 h 1563"/>
                <a:gd name="T14" fmla="*/ 185 w 1580"/>
                <a:gd name="T15" fmla="*/ 1271 h 1563"/>
                <a:gd name="T16" fmla="*/ 291 w 1580"/>
                <a:gd name="T17" fmla="*/ 1386 h 1563"/>
                <a:gd name="T18" fmla="*/ 423 w 1580"/>
                <a:gd name="T19" fmla="*/ 1474 h 1563"/>
                <a:gd name="T20" fmla="*/ 564 w 1580"/>
                <a:gd name="T21" fmla="*/ 1527 h 1563"/>
                <a:gd name="T22" fmla="*/ 714 w 1580"/>
                <a:gd name="T23" fmla="*/ 1562 h 1563"/>
                <a:gd name="T24" fmla="*/ 873 w 1580"/>
                <a:gd name="T25" fmla="*/ 1562 h 1563"/>
                <a:gd name="T26" fmla="*/ 1023 w 1580"/>
                <a:gd name="T27" fmla="*/ 1527 h 1563"/>
                <a:gd name="T28" fmla="*/ 1164 w 1580"/>
                <a:gd name="T29" fmla="*/ 1474 h 1563"/>
                <a:gd name="T30" fmla="*/ 1288 w 1580"/>
                <a:gd name="T31" fmla="*/ 1386 h 1563"/>
                <a:gd name="T32" fmla="*/ 1403 w 1580"/>
                <a:gd name="T33" fmla="*/ 1271 h 1563"/>
                <a:gd name="T34" fmla="*/ 1491 w 1580"/>
                <a:gd name="T35" fmla="*/ 1147 h 1563"/>
                <a:gd name="T36" fmla="*/ 1553 w 1580"/>
                <a:gd name="T37" fmla="*/ 997 h 1563"/>
                <a:gd name="T38" fmla="*/ 1579 w 1580"/>
                <a:gd name="T39" fmla="*/ 847 h 1563"/>
                <a:gd name="T40" fmla="*/ 1561 w 1580"/>
                <a:gd name="T41" fmla="*/ 772 h 1563"/>
                <a:gd name="T42" fmla="*/ 1553 w 1580"/>
                <a:gd name="T43" fmla="*/ 622 h 1563"/>
                <a:gd name="T44" fmla="*/ 1508 w 1580"/>
                <a:gd name="T45" fmla="*/ 481 h 1563"/>
                <a:gd name="T46" fmla="*/ 1438 w 1580"/>
                <a:gd name="T47" fmla="*/ 339 h 1563"/>
                <a:gd name="T48" fmla="*/ 1341 w 1580"/>
                <a:gd name="T49" fmla="*/ 225 h 1563"/>
                <a:gd name="T50" fmla="*/ 1217 w 1580"/>
                <a:gd name="T51" fmla="*/ 128 h 1563"/>
                <a:gd name="T52" fmla="*/ 1085 w 1580"/>
                <a:gd name="T53" fmla="*/ 57 h 1563"/>
                <a:gd name="T54" fmla="*/ 944 w 1580"/>
                <a:gd name="T55" fmla="*/ 13 h 1563"/>
                <a:gd name="T56" fmla="*/ 794 w 1580"/>
                <a:gd name="T57" fmla="*/ 0 h 1563"/>
                <a:gd name="T58" fmla="*/ 635 w 1580"/>
                <a:gd name="T59" fmla="*/ 13 h 1563"/>
                <a:gd name="T60" fmla="*/ 494 w 1580"/>
                <a:gd name="T61" fmla="*/ 57 h 1563"/>
                <a:gd name="T62" fmla="*/ 361 w 1580"/>
                <a:gd name="T63" fmla="*/ 128 h 1563"/>
                <a:gd name="T64" fmla="*/ 247 w 1580"/>
                <a:gd name="T65" fmla="*/ 225 h 1563"/>
                <a:gd name="T66" fmla="*/ 150 w 1580"/>
                <a:gd name="T67" fmla="*/ 339 h 1563"/>
                <a:gd name="T68" fmla="*/ 79 w 1580"/>
                <a:gd name="T69" fmla="*/ 481 h 1563"/>
                <a:gd name="T70" fmla="*/ 35 w 1580"/>
                <a:gd name="T71" fmla="*/ 622 h 1563"/>
                <a:gd name="T72" fmla="*/ 17 w 1580"/>
                <a:gd name="T73" fmla="*/ 772 h 1563"/>
                <a:gd name="T74" fmla="*/ 35 w 1580"/>
                <a:gd name="T75" fmla="*/ 918 h 1563"/>
                <a:gd name="T76" fmla="*/ 79 w 1580"/>
                <a:gd name="T77" fmla="*/ 1068 h 1563"/>
                <a:gd name="T78" fmla="*/ 150 w 1580"/>
                <a:gd name="T79" fmla="*/ 1200 h 1563"/>
                <a:gd name="T80" fmla="*/ 247 w 1580"/>
                <a:gd name="T81" fmla="*/ 1324 h 1563"/>
                <a:gd name="T82" fmla="*/ 361 w 1580"/>
                <a:gd name="T83" fmla="*/ 1412 h 1563"/>
                <a:gd name="T84" fmla="*/ 494 w 1580"/>
                <a:gd name="T85" fmla="*/ 1491 h 1563"/>
                <a:gd name="T86" fmla="*/ 635 w 1580"/>
                <a:gd name="T87" fmla="*/ 1527 h 1563"/>
                <a:gd name="T88" fmla="*/ 794 w 1580"/>
                <a:gd name="T89" fmla="*/ 1544 h 1563"/>
                <a:gd name="T90" fmla="*/ 944 w 1580"/>
                <a:gd name="T91" fmla="*/ 1527 h 1563"/>
                <a:gd name="T92" fmla="*/ 1085 w 1580"/>
                <a:gd name="T93" fmla="*/ 1491 h 1563"/>
                <a:gd name="T94" fmla="*/ 1217 w 1580"/>
                <a:gd name="T95" fmla="*/ 1412 h 1563"/>
                <a:gd name="T96" fmla="*/ 1341 w 1580"/>
                <a:gd name="T97" fmla="*/ 1324 h 1563"/>
                <a:gd name="T98" fmla="*/ 1438 w 1580"/>
                <a:gd name="T99" fmla="*/ 1200 h 1563"/>
                <a:gd name="T100" fmla="*/ 1508 w 1580"/>
                <a:gd name="T101" fmla="*/ 1068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80" h="1563">
                  <a:moveTo>
                    <a:pt x="229" y="216"/>
                  </a:moveTo>
                  <a:lnTo>
                    <a:pt x="185" y="269"/>
                  </a:lnTo>
                  <a:lnTo>
                    <a:pt x="132" y="331"/>
                  </a:lnTo>
                  <a:lnTo>
                    <a:pt x="97" y="401"/>
                  </a:lnTo>
                  <a:lnTo>
                    <a:pt x="61" y="472"/>
                  </a:lnTo>
                  <a:lnTo>
                    <a:pt x="35" y="542"/>
                  </a:lnTo>
                  <a:lnTo>
                    <a:pt x="17" y="622"/>
                  </a:lnTo>
                  <a:lnTo>
                    <a:pt x="0" y="701"/>
                  </a:lnTo>
                  <a:lnTo>
                    <a:pt x="0" y="772"/>
                  </a:lnTo>
                  <a:lnTo>
                    <a:pt x="0" y="847"/>
                  </a:lnTo>
                  <a:lnTo>
                    <a:pt x="17" y="926"/>
                  </a:lnTo>
                  <a:lnTo>
                    <a:pt x="35" y="997"/>
                  </a:lnTo>
                  <a:lnTo>
                    <a:pt x="61" y="1077"/>
                  </a:lnTo>
                  <a:lnTo>
                    <a:pt x="97" y="1147"/>
                  </a:lnTo>
                  <a:lnTo>
                    <a:pt x="132" y="1218"/>
                  </a:lnTo>
                  <a:lnTo>
                    <a:pt x="185" y="1271"/>
                  </a:lnTo>
                  <a:lnTo>
                    <a:pt x="229" y="1333"/>
                  </a:lnTo>
                  <a:lnTo>
                    <a:pt x="291" y="1386"/>
                  </a:lnTo>
                  <a:lnTo>
                    <a:pt x="352" y="1430"/>
                  </a:lnTo>
                  <a:lnTo>
                    <a:pt x="423" y="1474"/>
                  </a:lnTo>
                  <a:lnTo>
                    <a:pt x="485" y="1500"/>
                  </a:lnTo>
                  <a:lnTo>
                    <a:pt x="564" y="1527"/>
                  </a:lnTo>
                  <a:lnTo>
                    <a:pt x="635" y="1544"/>
                  </a:lnTo>
                  <a:lnTo>
                    <a:pt x="714" y="1562"/>
                  </a:lnTo>
                  <a:lnTo>
                    <a:pt x="794" y="1562"/>
                  </a:lnTo>
                  <a:lnTo>
                    <a:pt x="873" y="1562"/>
                  </a:lnTo>
                  <a:lnTo>
                    <a:pt x="944" y="1544"/>
                  </a:lnTo>
                  <a:lnTo>
                    <a:pt x="1023" y="1527"/>
                  </a:lnTo>
                  <a:lnTo>
                    <a:pt x="1094" y="1500"/>
                  </a:lnTo>
                  <a:lnTo>
                    <a:pt x="1164" y="1474"/>
                  </a:lnTo>
                  <a:lnTo>
                    <a:pt x="1235" y="1430"/>
                  </a:lnTo>
                  <a:lnTo>
                    <a:pt x="1288" y="1386"/>
                  </a:lnTo>
                  <a:lnTo>
                    <a:pt x="1350" y="1333"/>
                  </a:lnTo>
                  <a:lnTo>
                    <a:pt x="1403" y="1271"/>
                  </a:lnTo>
                  <a:lnTo>
                    <a:pt x="1447" y="1218"/>
                  </a:lnTo>
                  <a:lnTo>
                    <a:pt x="1491" y="1147"/>
                  </a:lnTo>
                  <a:lnTo>
                    <a:pt x="1526" y="1077"/>
                  </a:lnTo>
                  <a:lnTo>
                    <a:pt x="1553" y="997"/>
                  </a:lnTo>
                  <a:lnTo>
                    <a:pt x="1570" y="926"/>
                  </a:lnTo>
                  <a:lnTo>
                    <a:pt x="1579" y="847"/>
                  </a:lnTo>
                  <a:lnTo>
                    <a:pt x="1579" y="772"/>
                  </a:lnTo>
                  <a:lnTo>
                    <a:pt x="1561" y="772"/>
                  </a:lnTo>
                  <a:lnTo>
                    <a:pt x="1561" y="701"/>
                  </a:lnTo>
                  <a:lnTo>
                    <a:pt x="1553" y="622"/>
                  </a:lnTo>
                  <a:lnTo>
                    <a:pt x="1535" y="551"/>
                  </a:lnTo>
                  <a:lnTo>
                    <a:pt x="1508" y="481"/>
                  </a:lnTo>
                  <a:lnTo>
                    <a:pt x="1473" y="410"/>
                  </a:lnTo>
                  <a:lnTo>
                    <a:pt x="1438" y="339"/>
                  </a:lnTo>
                  <a:lnTo>
                    <a:pt x="1394" y="278"/>
                  </a:lnTo>
                  <a:lnTo>
                    <a:pt x="1341" y="225"/>
                  </a:lnTo>
                  <a:lnTo>
                    <a:pt x="1288" y="180"/>
                  </a:lnTo>
                  <a:lnTo>
                    <a:pt x="1217" y="128"/>
                  </a:lnTo>
                  <a:lnTo>
                    <a:pt x="1156" y="92"/>
                  </a:lnTo>
                  <a:lnTo>
                    <a:pt x="1085" y="57"/>
                  </a:lnTo>
                  <a:lnTo>
                    <a:pt x="1014" y="30"/>
                  </a:lnTo>
                  <a:lnTo>
                    <a:pt x="944" y="13"/>
                  </a:lnTo>
                  <a:lnTo>
                    <a:pt x="864" y="4"/>
                  </a:lnTo>
                  <a:lnTo>
                    <a:pt x="794" y="0"/>
                  </a:lnTo>
                  <a:lnTo>
                    <a:pt x="714" y="4"/>
                  </a:lnTo>
                  <a:lnTo>
                    <a:pt x="635" y="13"/>
                  </a:lnTo>
                  <a:lnTo>
                    <a:pt x="564" y="30"/>
                  </a:lnTo>
                  <a:lnTo>
                    <a:pt x="494" y="57"/>
                  </a:lnTo>
                  <a:lnTo>
                    <a:pt x="423" y="92"/>
                  </a:lnTo>
                  <a:lnTo>
                    <a:pt x="361" y="128"/>
                  </a:lnTo>
                  <a:lnTo>
                    <a:pt x="300" y="180"/>
                  </a:lnTo>
                  <a:lnTo>
                    <a:pt x="247" y="225"/>
                  </a:lnTo>
                  <a:lnTo>
                    <a:pt x="194" y="278"/>
                  </a:lnTo>
                  <a:lnTo>
                    <a:pt x="150" y="339"/>
                  </a:lnTo>
                  <a:lnTo>
                    <a:pt x="105" y="410"/>
                  </a:lnTo>
                  <a:lnTo>
                    <a:pt x="79" y="481"/>
                  </a:lnTo>
                  <a:lnTo>
                    <a:pt x="52" y="551"/>
                  </a:lnTo>
                  <a:lnTo>
                    <a:pt x="35" y="622"/>
                  </a:lnTo>
                  <a:lnTo>
                    <a:pt x="17" y="701"/>
                  </a:lnTo>
                  <a:lnTo>
                    <a:pt x="17" y="772"/>
                  </a:lnTo>
                  <a:lnTo>
                    <a:pt x="17" y="847"/>
                  </a:lnTo>
                  <a:lnTo>
                    <a:pt x="35" y="918"/>
                  </a:lnTo>
                  <a:lnTo>
                    <a:pt x="52" y="997"/>
                  </a:lnTo>
                  <a:lnTo>
                    <a:pt x="79" y="1068"/>
                  </a:lnTo>
                  <a:lnTo>
                    <a:pt x="105" y="1138"/>
                  </a:lnTo>
                  <a:lnTo>
                    <a:pt x="150" y="1200"/>
                  </a:lnTo>
                  <a:lnTo>
                    <a:pt x="194" y="1262"/>
                  </a:lnTo>
                  <a:lnTo>
                    <a:pt x="247" y="1324"/>
                  </a:lnTo>
                  <a:lnTo>
                    <a:pt x="300" y="1368"/>
                  </a:lnTo>
                  <a:lnTo>
                    <a:pt x="361" y="1412"/>
                  </a:lnTo>
                  <a:lnTo>
                    <a:pt x="423" y="1456"/>
                  </a:lnTo>
                  <a:lnTo>
                    <a:pt x="494" y="1491"/>
                  </a:lnTo>
                  <a:lnTo>
                    <a:pt x="564" y="1509"/>
                  </a:lnTo>
                  <a:lnTo>
                    <a:pt x="635" y="1527"/>
                  </a:lnTo>
                  <a:lnTo>
                    <a:pt x="714" y="1544"/>
                  </a:lnTo>
                  <a:lnTo>
                    <a:pt x="794" y="1544"/>
                  </a:lnTo>
                  <a:lnTo>
                    <a:pt x="864" y="1544"/>
                  </a:lnTo>
                  <a:lnTo>
                    <a:pt x="944" y="1527"/>
                  </a:lnTo>
                  <a:lnTo>
                    <a:pt x="1014" y="1509"/>
                  </a:lnTo>
                  <a:lnTo>
                    <a:pt x="1085" y="1491"/>
                  </a:lnTo>
                  <a:lnTo>
                    <a:pt x="1156" y="1456"/>
                  </a:lnTo>
                  <a:lnTo>
                    <a:pt x="1217" y="1412"/>
                  </a:lnTo>
                  <a:lnTo>
                    <a:pt x="1288" y="1368"/>
                  </a:lnTo>
                  <a:lnTo>
                    <a:pt x="1341" y="1324"/>
                  </a:lnTo>
                  <a:lnTo>
                    <a:pt x="1394" y="1262"/>
                  </a:lnTo>
                  <a:lnTo>
                    <a:pt x="1438" y="1200"/>
                  </a:lnTo>
                  <a:lnTo>
                    <a:pt x="1473" y="1138"/>
                  </a:lnTo>
                  <a:lnTo>
                    <a:pt x="1508" y="1068"/>
                  </a:lnTo>
                  <a:lnTo>
                    <a:pt x="1535" y="99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89" name="Freeform 37">
              <a:extLst>
                <a:ext uri="{FF2B5EF4-FFF2-40B4-BE49-F238E27FC236}">
                  <a16:creationId xmlns:a16="http://schemas.microsoft.com/office/drawing/2014/main" id="{DCE23931-7F68-4615-A3CE-904821B16BC9}"/>
                </a:ext>
              </a:extLst>
            </p:cNvPr>
            <p:cNvSpPr>
              <a:spLocks noChangeArrowheads="1"/>
            </p:cNvSpPr>
            <p:nvPr/>
          </p:nvSpPr>
          <p:spPr bwMode="auto">
            <a:xfrm>
              <a:off x="602" y="2970"/>
              <a:ext cx="346" cy="342"/>
            </a:xfrm>
            <a:custGeom>
              <a:avLst/>
              <a:gdLst>
                <a:gd name="T0" fmla="*/ 1517 w 1527"/>
                <a:gd name="T1" fmla="*/ 900 h 1510"/>
                <a:gd name="T2" fmla="*/ 1526 w 1527"/>
                <a:gd name="T3" fmla="*/ 754 h 1510"/>
                <a:gd name="T4" fmla="*/ 1508 w 1527"/>
                <a:gd name="T5" fmla="*/ 684 h 1510"/>
                <a:gd name="T6" fmla="*/ 1482 w 1527"/>
                <a:gd name="T7" fmla="*/ 534 h 1510"/>
                <a:gd name="T8" fmla="*/ 1429 w 1527"/>
                <a:gd name="T9" fmla="*/ 401 h 1510"/>
                <a:gd name="T10" fmla="*/ 1341 w 1527"/>
                <a:gd name="T11" fmla="*/ 278 h 1510"/>
                <a:gd name="T12" fmla="*/ 1235 w 1527"/>
                <a:gd name="T13" fmla="*/ 172 h 1510"/>
                <a:gd name="T14" fmla="*/ 1111 w 1527"/>
                <a:gd name="T15" fmla="*/ 92 h 1510"/>
                <a:gd name="T16" fmla="*/ 979 w 1527"/>
                <a:gd name="T17" fmla="*/ 30 h 1510"/>
                <a:gd name="T18" fmla="*/ 829 w 1527"/>
                <a:gd name="T19" fmla="*/ 4 h 1510"/>
                <a:gd name="T20" fmla="*/ 688 w 1527"/>
                <a:gd name="T21" fmla="*/ 4 h 1510"/>
                <a:gd name="T22" fmla="*/ 538 w 1527"/>
                <a:gd name="T23" fmla="*/ 30 h 1510"/>
                <a:gd name="T24" fmla="*/ 397 w 1527"/>
                <a:gd name="T25" fmla="*/ 92 h 1510"/>
                <a:gd name="T26" fmla="*/ 273 w 1527"/>
                <a:gd name="T27" fmla="*/ 172 h 1510"/>
                <a:gd name="T28" fmla="*/ 167 w 1527"/>
                <a:gd name="T29" fmla="*/ 278 h 1510"/>
                <a:gd name="T30" fmla="*/ 88 w 1527"/>
                <a:gd name="T31" fmla="*/ 401 h 1510"/>
                <a:gd name="T32" fmla="*/ 26 w 1527"/>
                <a:gd name="T33" fmla="*/ 534 h 1510"/>
                <a:gd name="T34" fmla="*/ 0 w 1527"/>
                <a:gd name="T35" fmla="*/ 684 h 1510"/>
                <a:gd name="T36" fmla="*/ 0 w 1527"/>
                <a:gd name="T37" fmla="*/ 829 h 1510"/>
                <a:gd name="T38" fmla="*/ 26 w 1527"/>
                <a:gd name="T39" fmla="*/ 971 h 1510"/>
                <a:gd name="T40" fmla="*/ 88 w 1527"/>
                <a:gd name="T41" fmla="*/ 1112 h 1510"/>
                <a:gd name="T42" fmla="*/ 167 w 1527"/>
                <a:gd name="T43" fmla="*/ 1235 h 1510"/>
                <a:gd name="T44" fmla="*/ 273 w 1527"/>
                <a:gd name="T45" fmla="*/ 1341 h 1510"/>
                <a:gd name="T46" fmla="*/ 397 w 1527"/>
                <a:gd name="T47" fmla="*/ 1421 h 1510"/>
                <a:gd name="T48" fmla="*/ 538 w 1527"/>
                <a:gd name="T49" fmla="*/ 1483 h 1510"/>
                <a:gd name="T50" fmla="*/ 688 w 1527"/>
                <a:gd name="T51" fmla="*/ 1509 h 1510"/>
                <a:gd name="T52" fmla="*/ 829 w 1527"/>
                <a:gd name="T53" fmla="*/ 1509 h 1510"/>
                <a:gd name="T54" fmla="*/ 979 w 1527"/>
                <a:gd name="T55" fmla="*/ 1483 h 1510"/>
                <a:gd name="T56" fmla="*/ 1111 w 1527"/>
                <a:gd name="T57" fmla="*/ 1421 h 1510"/>
                <a:gd name="T58" fmla="*/ 1235 w 1527"/>
                <a:gd name="T59" fmla="*/ 1341 h 1510"/>
                <a:gd name="T60" fmla="*/ 1341 w 1527"/>
                <a:gd name="T61" fmla="*/ 1235 h 1510"/>
                <a:gd name="T62" fmla="*/ 1429 w 1527"/>
                <a:gd name="T63" fmla="*/ 1112 h 1510"/>
                <a:gd name="T64" fmla="*/ 1482 w 1527"/>
                <a:gd name="T65" fmla="*/ 971 h 1510"/>
                <a:gd name="T66" fmla="*/ 1508 w 1527"/>
                <a:gd name="T67" fmla="*/ 829 h 1510"/>
                <a:gd name="T68" fmla="*/ 1500 w 1527"/>
                <a:gd name="T69" fmla="*/ 754 h 1510"/>
                <a:gd name="T70" fmla="*/ 1482 w 1527"/>
                <a:gd name="T71" fmla="*/ 604 h 1510"/>
                <a:gd name="T72" fmla="*/ 1429 w 1527"/>
                <a:gd name="T73" fmla="*/ 454 h 1510"/>
                <a:gd name="T74" fmla="*/ 1358 w 1527"/>
                <a:gd name="T75" fmla="*/ 322 h 1510"/>
                <a:gd name="T76" fmla="*/ 1253 w 1527"/>
                <a:gd name="T77" fmla="*/ 207 h 1510"/>
                <a:gd name="T78" fmla="*/ 1129 w 1527"/>
                <a:gd name="T79" fmla="*/ 110 h 1510"/>
                <a:gd name="T80" fmla="*/ 988 w 1527"/>
                <a:gd name="T81" fmla="*/ 48 h 1510"/>
                <a:gd name="T82" fmla="*/ 838 w 1527"/>
                <a:gd name="T83" fmla="*/ 22 h 1510"/>
                <a:gd name="T84" fmla="*/ 679 w 1527"/>
                <a:gd name="T85" fmla="*/ 22 h 1510"/>
                <a:gd name="T86" fmla="*/ 529 w 1527"/>
                <a:gd name="T87" fmla="*/ 48 h 1510"/>
                <a:gd name="T88" fmla="*/ 388 w 1527"/>
                <a:gd name="T89" fmla="*/ 110 h 1510"/>
                <a:gd name="T90" fmla="*/ 255 w 1527"/>
                <a:gd name="T91" fmla="*/ 207 h 1510"/>
                <a:gd name="T92" fmla="*/ 158 w 1527"/>
                <a:gd name="T93" fmla="*/ 322 h 1510"/>
                <a:gd name="T94" fmla="*/ 79 w 1527"/>
                <a:gd name="T95" fmla="*/ 454 h 1510"/>
                <a:gd name="T96" fmla="*/ 26 w 1527"/>
                <a:gd name="T97" fmla="*/ 604 h 1510"/>
                <a:gd name="T98" fmla="*/ 17 w 1527"/>
                <a:gd name="T99" fmla="*/ 754 h 1510"/>
                <a:gd name="T100" fmla="*/ 26 w 1527"/>
                <a:gd name="T101" fmla="*/ 909 h 1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27" h="1510">
                  <a:moveTo>
                    <a:pt x="1500" y="979"/>
                  </a:moveTo>
                  <a:lnTo>
                    <a:pt x="1517" y="900"/>
                  </a:lnTo>
                  <a:lnTo>
                    <a:pt x="1526" y="829"/>
                  </a:lnTo>
                  <a:lnTo>
                    <a:pt x="1526" y="754"/>
                  </a:lnTo>
                  <a:lnTo>
                    <a:pt x="1517" y="754"/>
                  </a:lnTo>
                  <a:lnTo>
                    <a:pt x="1508" y="684"/>
                  </a:lnTo>
                  <a:lnTo>
                    <a:pt x="1500" y="613"/>
                  </a:lnTo>
                  <a:lnTo>
                    <a:pt x="1482" y="534"/>
                  </a:lnTo>
                  <a:lnTo>
                    <a:pt x="1455" y="463"/>
                  </a:lnTo>
                  <a:lnTo>
                    <a:pt x="1429" y="401"/>
                  </a:lnTo>
                  <a:lnTo>
                    <a:pt x="1385" y="331"/>
                  </a:lnTo>
                  <a:lnTo>
                    <a:pt x="1341" y="278"/>
                  </a:lnTo>
                  <a:lnTo>
                    <a:pt x="1288" y="216"/>
                  </a:lnTo>
                  <a:lnTo>
                    <a:pt x="1235" y="172"/>
                  </a:lnTo>
                  <a:lnTo>
                    <a:pt x="1182" y="128"/>
                  </a:lnTo>
                  <a:lnTo>
                    <a:pt x="1111" y="92"/>
                  </a:lnTo>
                  <a:lnTo>
                    <a:pt x="1050" y="57"/>
                  </a:lnTo>
                  <a:lnTo>
                    <a:pt x="979" y="30"/>
                  </a:lnTo>
                  <a:lnTo>
                    <a:pt x="908" y="13"/>
                  </a:lnTo>
                  <a:lnTo>
                    <a:pt x="829" y="4"/>
                  </a:lnTo>
                  <a:lnTo>
                    <a:pt x="758" y="0"/>
                  </a:lnTo>
                  <a:lnTo>
                    <a:pt x="688" y="4"/>
                  </a:lnTo>
                  <a:lnTo>
                    <a:pt x="608" y="13"/>
                  </a:lnTo>
                  <a:lnTo>
                    <a:pt x="538" y="30"/>
                  </a:lnTo>
                  <a:lnTo>
                    <a:pt x="467" y="57"/>
                  </a:lnTo>
                  <a:lnTo>
                    <a:pt x="397" y="92"/>
                  </a:lnTo>
                  <a:lnTo>
                    <a:pt x="335" y="128"/>
                  </a:lnTo>
                  <a:lnTo>
                    <a:pt x="273" y="172"/>
                  </a:lnTo>
                  <a:lnTo>
                    <a:pt x="220" y="216"/>
                  </a:lnTo>
                  <a:lnTo>
                    <a:pt x="167" y="278"/>
                  </a:lnTo>
                  <a:lnTo>
                    <a:pt x="123" y="331"/>
                  </a:lnTo>
                  <a:lnTo>
                    <a:pt x="88" y="401"/>
                  </a:lnTo>
                  <a:lnTo>
                    <a:pt x="52" y="463"/>
                  </a:lnTo>
                  <a:lnTo>
                    <a:pt x="26" y="534"/>
                  </a:lnTo>
                  <a:lnTo>
                    <a:pt x="8" y="613"/>
                  </a:lnTo>
                  <a:lnTo>
                    <a:pt x="0" y="684"/>
                  </a:lnTo>
                  <a:lnTo>
                    <a:pt x="0" y="754"/>
                  </a:lnTo>
                  <a:lnTo>
                    <a:pt x="0" y="829"/>
                  </a:lnTo>
                  <a:lnTo>
                    <a:pt x="8" y="900"/>
                  </a:lnTo>
                  <a:lnTo>
                    <a:pt x="26" y="971"/>
                  </a:lnTo>
                  <a:lnTo>
                    <a:pt x="52" y="1041"/>
                  </a:lnTo>
                  <a:lnTo>
                    <a:pt x="88" y="1112"/>
                  </a:lnTo>
                  <a:lnTo>
                    <a:pt x="123" y="1174"/>
                  </a:lnTo>
                  <a:lnTo>
                    <a:pt x="167" y="1235"/>
                  </a:lnTo>
                  <a:lnTo>
                    <a:pt x="220" y="1288"/>
                  </a:lnTo>
                  <a:lnTo>
                    <a:pt x="273" y="1341"/>
                  </a:lnTo>
                  <a:lnTo>
                    <a:pt x="335" y="1385"/>
                  </a:lnTo>
                  <a:lnTo>
                    <a:pt x="397" y="1421"/>
                  </a:lnTo>
                  <a:lnTo>
                    <a:pt x="467" y="1456"/>
                  </a:lnTo>
                  <a:lnTo>
                    <a:pt x="538" y="1483"/>
                  </a:lnTo>
                  <a:lnTo>
                    <a:pt x="608" y="1500"/>
                  </a:lnTo>
                  <a:lnTo>
                    <a:pt x="688" y="1509"/>
                  </a:lnTo>
                  <a:lnTo>
                    <a:pt x="758" y="1509"/>
                  </a:lnTo>
                  <a:lnTo>
                    <a:pt x="829" y="1509"/>
                  </a:lnTo>
                  <a:lnTo>
                    <a:pt x="908" y="1500"/>
                  </a:lnTo>
                  <a:lnTo>
                    <a:pt x="979" y="1483"/>
                  </a:lnTo>
                  <a:lnTo>
                    <a:pt x="1050" y="1456"/>
                  </a:lnTo>
                  <a:lnTo>
                    <a:pt x="1111" y="1421"/>
                  </a:lnTo>
                  <a:lnTo>
                    <a:pt x="1182" y="1385"/>
                  </a:lnTo>
                  <a:lnTo>
                    <a:pt x="1235" y="1341"/>
                  </a:lnTo>
                  <a:lnTo>
                    <a:pt x="1288" y="1288"/>
                  </a:lnTo>
                  <a:lnTo>
                    <a:pt x="1341" y="1235"/>
                  </a:lnTo>
                  <a:lnTo>
                    <a:pt x="1385" y="1174"/>
                  </a:lnTo>
                  <a:lnTo>
                    <a:pt x="1429" y="1112"/>
                  </a:lnTo>
                  <a:lnTo>
                    <a:pt x="1455" y="1041"/>
                  </a:lnTo>
                  <a:lnTo>
                    <a:pt x="1482" y="971"/>
                  </a:lnTo>
                  <a:lnTo>
                    <a:pt x="1500" y="900"/>
                  </a:lnTo>
                  <a:lnTo>
                    <a:pt x="1508" y="829"/>
                  </a:lnTo>
                  <a:lnTo>
                    <a:pt x="1517" y="754"/>
                  </a:lnTo>
                  <a:lnTo>
                    <a:pt x="1500" y="754"/>
                  </a:lnTo>
                  <a:lnTo>
                    <a:pt x="1491" y="684"/>
                  </a:lnTo>
                  <a:lnTo>
                    <a:pt x="1482" y="604"/>
                  </a:lnTo>
                  <a:lnTo>
                    <a:pt x="1455" y="525"/>
                  </a:lnTo>
                  <a:lnTo>
                    <a:pt x="1429" y="454"/>
                  </a:lnTo>
                  <a:lnTo>
                    <a:pt x="1403" y="384"/>
                  </a:lnTo>
                  <a:lnTo>
                    <a:pt x="1358" y="322"/>
                  </a:lnTo>
                  <a:lnTo>
                    <a:pt x="1305" y="260"/>
                  </a:lnTo>
                  <a:lnTo>
                    <a:pt x="1253" y="207"/>
                  </a:lnTo>
                  <a:lnTo>
                    <a:pt x="1191" y="154"/>
                  </a:lnTo>
                  <a:lnTo>
                    <a:pt x="1129" y="110"/>
                  </a:lnTo>
                  <a:lnTo>
                    <a:pt x="1058" y="75"/>
                  </a:lnTo>
                  <a:lnTo>
                    <a:pt x="988" y="48"/>
                  </a:lnTo>
                  <a:lnTo>
                    <a:pt x="908" y="30"/>
                  </a:lnTo>
                  <a:lnTo>
                    <a:pt x="838" y="22"/>
                  </a:lnTo>
                  <a:lnTo>
                    <a:pt x="758" y="13"/>
                  </a:lnTo>
                  <a:lnTo>
                    <a:pt x="679" y="22"/>
                  </a:lnTo>
                  <a:lnTo>
                    <a:pt x="600" y="30"/>
                  </a:lnTo>
                  <a:lnTo>
                    <a:pt x="529" y="48"/>
                  </a:lnTo>
                  <a:lnTo>
                    <a:pt x="458" y="75"/>
                  </a:lnTo>
                  <a:lnTo>
                    <a:pt x="388" y="110"/>
                  </a:lnTo>
                  <a:lnTo>
                    <a:pt x="317" y="154"/>
                  </a:lnTo>
                  <a:lnTo>
                    <a:pt x="255" y="207"/>
                  </a:lnTo>
                  <a:lnTo>
                    <a:pt x="202" y="260"/>
                  </a:lnTo>
                  <a:lnTo>
                    <a:pt x="158" y="322"/>
                  </a:lnTo>
                  <a:lnTo>
                    <a:pt x="114" y="384"/>
                  </a:lnTo>
                  <a:lnTo>
                    <a:pt x="79" y="454"/>
                  </a:lnTo>
                  <a:lnTo>
                    <a:pt x="52" y="525"/>
                  </a:lnTo>
                  <a:lnTo>
                    <a:pt x="26" y="604"/>
                  </a:lnTo>
                  <a:lnTo>
                    <a:pt x="17" y="684"/>
                  </a:lnTo>
                  <a:lnTo>
                    <a:pt x="17" y="754"/>
                  </a:lnTo>
                  <a:lnTo>
                    <a:pt x="17" y="829"/>
                  </a:lnTo>
                  <a:lnTo>
                    <a:pt x="26" y="909"/>
                  </a:lnTo>
                  <a:lnTo>
                    <a:pt x="52" y="97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90" name="Freeform 38">
              <a:extLst>
                <a:ext uri="{FF2B5EF4-FFF2-40B4-BE49-F238E27FC236}">
                  <a16:creationId xmlns:a16="http://schemas.microsoft.com/office/drawing/2014/main" id="{EF14047D-F3E7-4E4C-9F60-6A571959CD77}"/>
                </a:ext>
              </a:extLst>
            </p:cNvPr>
            <p:cNvSpPr>
              <a:spLocks noChangeArrowheads="1"/>
            </p:cNvSpPr>
            <p:nvPr/>
          </p:nvSpPr>
          <p:spPr bwMode="auto">
            <a:xfrm>
              <a:off x="613" y="3139"/>
              <a:ext cx="328" cy="168"/>
            </a:xfrm>
            <a:custGeom>
              <a:avLst/>
              <a:gdLst>
                <a:gd name="T0" fmla="*/ 0 w 1448"/>
                <a:gd name="T1" fmla="*/ 229 h 743"/>
                <a:gd name="T2" fmla="*/ 26 w 1448"/>
                <a:gd name="T3" fmla="*/ 309 h 743"/>
                <a:gd name="T4" fmla="*/ 61 w 1448"/>
                <a:gd name="T5" fmla="*/ 380 h 743"/>
                <a:gd name="T6" fmla="*/ 105 w 1448"/>
                <a:gd name="T7" fmla="*/ 442 h 743"/>
                <a:gd name="T8" fmla="*/ 150 w 1448"/>
                <a:gd name="T9" fmla="*/ 503 h 743"/>
                <a:gd name="T10" fmla="*/ 203 w 1448"/>
                <a:gd name="T11" fmla="*/ 556 h 743"/>
                <a:gd name="T12" fmla="*/ 264 w 1448"/>
                <a:gd name="T13" fmla="*/ 609 h 743"/>
                <a:gd name="T14" fmla="*/ 335 w 1448"/>
                <a:gd name="T15" fmla="*/ 645 h 743"/>
                <a:gd name="T16" fmla="*/ 406 w 1448"/>
                <a:gd name="T17" fmla="*/ 680 h 743"/>
                <a:gd name="T18" fmla="*/ 476 w 1448"/>
                <a:gd name="T19" fmla="*/ 707 h 743"/>
                <a:gd name="T20" fmla="*/ 547 w 1448"/>
                <a:gd name="T21" fmla="*/ 733 h 743"/>
                <a:gd name="T22" fmla="*/ 626 w 1448"/>
                <a:gd name="T23" fmla="*/ 742 h 743"/>
                <a:gd name="T24" fmla="*/ 706 w 1448"/>
                <a:gd name="T25" fmla="*/ 742 h 743"/>
                <a:gd name="T26" fmla="*/ 785 w 1448"/>
                <a:gd name="T27" fmla="*/ 742 h 743"/>
                <a:gd name="T28" fmla="*/ 856 w 1448"/>
                <a:gd name="T29" fmla="*/ 733 h 743"/>
                <a:gd name="T30" fmla="*/ 935 w 1448"/>
                <a:gd name="T31" fmla="*/ 707 h 743"/>
                <a:gd name="T32" fmla="*/ 1006 w 1448"/>
                <a:gd name="T33" fmla="*/ 680 h 743"/>
                <a:gd name="T34" fmla="*/ 1076 w 1448"/>
                <a:gd name="T35" fmla="*/ 645 h 743"/>
                <a:gd name="T36" fmla="*/ 1138 w 1448"/>
                <a:gd name="T37" fmla="*/ 609 h 743"/>
                <a:gd name="T38" fmla="*/ 1200 w 1448"/>
                <a:gd name="T39" fmla="*/ 556 h 743"/>
                <a:gd name="T40" fmla="*/ 1253 w 1448"/>
                <a:gd name="T41" fmla="*/ 503 h 743"/>
                <a:gd name="T42" fmla="*/ 1306 w 1448"/>
                <a:gd name="T43" fmla="*/ 442 h 743"/>
                <a:gd name="T44" fmla="*/ 1350 w 1448"/>
                <a:gd name="T45" fmla="*/ 380 h 743"/>
                <a:gd name="T46" fmla="*/ 1376 w 1448"/>
                <a:gd name="T47" fmla="*/ 309 h 743"/>
                <a:gd name="T48" fmla="*/ 1403 w 1448"/>
                <a:gd name="T49" fmla="*/ 229 h 743"/>
                <a:gd name="T50" fmla="*/ 1429 w 1448"/>
                <a:gd name="T51" fmla="*/ 159 h 743"/>
                <a:gd name="T52" fmla="*/ 1438 w 1448"/>
                <a:gd name="T53" fmla="*/ 79 h 743"/>
                <a:gd name="T54" fmla="*/ 1447 w 1448"/>
                <a:gd name="T55" fmla="*/ 0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8" h="743">
                  <a:moveTo>
                    <a:pt x="0" y="229"/>
                  </a:moveTo>
                  <a:lnTo>
                    <a:pt x="26" y="309"/>
                  </a:lnTo>
                  <a:lnTo>
                    <a:pt x="61" y="380"/>
                  </a:lnTo>
                  <a:lnTo>
                    <a:pt x="105" y="442"/>
                  </a:lnTo>
                  <a:lnTo>
                    <a:pt x="150" y="503"/>
                  </a:lnTo>
                  <a:lnTo>
                    <a:pt x="203" y="556"/>
                  </a:lnTo>
                  <a:lnTo>
                    <a:pt x="264" y="609"/>
                  </a:lnTo>
                  <a:lnTo>
                    <a:pt x="335" y="645"/>
                  </a:lnTo>
                  <a:lnTo>
                    <a:pt x="406" y="680"/>
                  </a:lnTo>
                  <a:lnTo>
                    <a:pt x="476" y="707"/>
                  </a:lnTo>
                  <a:lnTo>
                    <a:pt x="547" y="733"/>
                  </a:lnTo>
                  <a:lnTo>
                    <a:pt x="626" y="742"/>
                  </a:lnTo>
                  <a:lnTo>
                    <a:pt x="706" y="742"/>
                  </a:lnTo>
                  <a:lnTo>
                    <a:pt x="785" y="742"/>
                  </a:lnTo>
                  <a:lnTo>
                    <a:pt x="856" y="733"/>
                  </a:lnTo>
                  <a:lnTo>
                    <a:pt x="935" y="707"/>
                  </a:lnTo>
                  <a:lnTo>
                    <a:pt x="1006" y="680"/>
                  </a:lnTo>
                  <a:lnTo>
                    <a:pt x="1076" y="645"/>
                  </a:lnTo>
                  <a:lnTo>
                    <a:pt x="1138" y="609"/>
                  </a:lnTo>
                  <a:lnTo>
                    <a:pt x="1200" y="556"/>
                  </a:lnTo>
                  <a:lnTo>
                    <a:pt x="1253" y="503"/>
                  </a:lnTo>
                  <a:lnTo>
                    <a:pt x="1306" y="442"/>
                  </a:lnTo>
                  <a:lnTo>
                    <a:pt x="1350" y="380"/>
                  </a:lnTo>
                  <a:lnTo>
                    <a:pt x="1376" y="309"/>
                  </a:lnTo>
                  <a:lnTo>
                    <a:pt x="1403" y="229"/>
                  </a:lnTo>
                  <a:lnTo>
                    <a:pt x="1429" y="159"/>
                  </a:lnTo>
                  <a:lnTo>
                    <a:pt x="1438" y="79"/>
                  </a:lnTo>
                  <a:lnTo>
                    <a:pt x="144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91" name="Line 39">
              <a:extLst>
                <a:ext uri="{FF2B5EF4-FFF2-40B4-BE49-F238E27FC236}">
                  <a16:creationId xmlns:a16="http://schemas.microsoft.com/office/drawing/2014/main" id="{E14C2276-AB1A-49F1-9188-EEFE9BB5CA90}"/>
                </a:ext>
              </a:extLst>
            </p:cNvPr>
            <p:cNvSpPr>
              <a:spLocks noChangeShapeType="1"/>
            </p:cNvSpPr>
            <p:nvPr/>
          </p:nvSpPr>
          <p:spPr bwMode="auto">
            <a:xfrm>
              <a:off x="773" y="3317"/>
              <a:ext cx="1" cy="18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92" name="Freeform 40">
              <a:extLst>
                <a:ext uri="{FF2B5EF4-FFF2-40B4-BE49-F238E27FC236}">
                  <a16:creationId xmlns:a16="http://schemas.microsoft.com/office/drawing/2014/main" id="{91B0F3CF-5D81-4431-8070-0AFCF07E25E3}"/>
                </a:ext>
              </a:extLst>
            </p:cNvPr>
            <p:cNvSpPr>
              <a:spLocks noChangeArrowheads="1"/>
            </p:cNvSpPr>
            <p:nvPr/>
          </p:nvSpPr>
          <p:spPr bwMode="auto">
            <a:xfrm>
              <a:off x="1648" y="1611"/>
              <a:ext cx="72" cy="32"/>
            </a:xfrm>
            <a:custGeom>
              <a:avLst/>
              <a:gdLst>
                <a:gd name="T0" fmla="*/ 0 w 319"/>
                <a:gd name="T1" fmla="*/ 0 h 143"/>
                <a:gd name="T2" fmla="*/ 44 w 319"/>
                <a:gd name="T3" fmla="*/ 53 h 143"/>
                <a:gd name="T4" fmla="*/ 88 w 319"/>
                <a:gd name="T5" fmla="*/ 111 h 143"/>
                <a:gd name="T6" fmla="*/ 132 w 319"/>
                <a:gd name="T7" fmla="*/ 142 h 143"/>
                <a:gd name="T8" fmla="*/ 185 w 319"/>
                <a:gd name="T9" fmla="*/ 142 h 143"/>
                <a:gd name="T10" fmla="*/ 230 w 319"/>
                <a:gd name="T11" fmla="*/ 111 h 143"/>
                <a:gd name="T12" fmla="*/ 274 w 319"/>
                <a:gd name="T13" fmla="*/ 53 h 143"/>
                <a:gd name="T14" fmla="*/ 318 w 319"/>
                <a:gd name="T15" fmla="*/ 0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143">
                  <a:moveTo>
                    <a:pt x="0" y="0"/>
                  </a:moveTo>
                  <a:lnTo>
                    <a:pt x="44" y="53"/>
                  </a:lnTo>
                  <a:lnTo>
                    <a:pt x="88" y="111"/>
                  </a:lnTo>
                  <a:lnTo>
                    <a:pt x="132" y="142"/>
                  </a:lnTo>
                  <a:lnTo>
                    <a:pt x="185" y="142"/>
                  </a:lnTo>
                  <a:lnTo>
                    <a:pt x="230" y="111"/>
                  </a:lnTo>
                  <a:lnTo>
                    <a:pt x="274" y="53"/>
                  </a:lnTo>
                  <a:lnTo>
                    <a:pt x="31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93" name="Freeform 41">
              <a:extLst>
                <a:ext uri="{FF2B5EF4-FFF2-40B4-BE49-F238E27FC236}">
                  <a16:creationId xmlns:a16="http://schemas.microsoft.com/office/drawing/2014/main" id="{FECDFBCC-1CBE-405F-BB3E-3984E339D92C}"/>
                </a:ext>
              </a:extLst>
            </p:cNvPr>
            <p:cNvSpPr>
              <a:spLocks noChangeArrowheads="1"/>
            </p:cNvSpPr>
            <p:nvPr/>
          </p:nvSpPr>
          <p:spPr bwMode="auto">
            <a:xfrm>
              <a:off x="1579" y="1599"/>
              <a:ext cx="71" cy="32"/>
            </a:xfrm>
            <a:custGeom>
              <a:avLst/>
              <a:gdLst>
                <a:gd name="T0" fmla="*/ 310 w 311"/>
                <a:gd name="T1" fmla="*/ 142 h 143"/>
                <a:gd name="T2" fmla="*/ 275 w 311"/>
                <a:gd name="T3" fmla="*/ 44 h 143"/>
                <a:gd name="T4" fmla="*/ 222 w 311"/>
                <a:gd name="T5" fmla="*/ 0 h 143"/>
                <a:gd name="T6" fmla="*/ 176 w 311"/>
                <a:gd name="T7" fmla="*/ 0 h 143"/>
                <a:gd name="T8" fmla="*/ 132 w 311"/>
                <a:gd name="T9" fmla="*/ 0 h 143"/>
                <a:gd name="T10" fmla="*/ 79 w 311"/>
                <a:gd name="T11" fmla="*/ 0 h 143"/>
                <a:gd name="T12" fmla="*/ 35 w 311"/>
                <a:gd name="T13" fmla="*/ 44 h 143"/>
                <a:gd name="T14" fmla="*/ 0 w 311"/>
                <a:gd name="T15" fmla="*/ 142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1" h="143">
                  <a:moveTo>
                    <a:pt x="310" y="142"/>
                  </a:moveTo>
                  <a:lnTo>
                    <a:pt x="275" y="44"/>
                  </a:lnTo>
                  <a:lnTo>
                    <a:pt x="222" y="0"/>
                  </a:lnTo>
                  <a:lnTo>
                    <a:pt x="176" y="0"/>
                  </a:lnTo>
                  <a:lnTo>
                    <a:pt x="132" y="0"/>
                  </a:lnTo>
                  <a:lnTo>
                    <a:pt x="79" y="0"/>
                  </a:lnTo>
                  <a:lnTo>
                    <a:pt x="35" y="44"/>
                  </a:lnTo>
                  <a:lnTo>
                    <a:pt x="0" y="14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94" name="Freeform 42">
              <a:extLst>
                <a:ext uri="{FF2B5EF4-FFF2-40B4-BE49-F238E27FC236}">
                  <a16:creationId xmlns:a16="http://schemas.microsoft.com/office/drawing/2014/main" id="{DA157116-B104-4970-BDCB-FD1A7B4F0107}"/>
                </a:ext>
              </a:extLst>
            </p:cNvPr>
            <p:cNvSpPr>
              <a:spLocks noChangeArrowheads="1"/>
            </p:cNvSpPr>
            <p:nvPr/>
          </p:nvSpPr>
          <p:spPr bwMode="auto">
            <a:xfrm>
              <a:off x="1604" y="1952"/>
              <a:ext cx="88" cy="766"/>
            </a:xfrm>
            <a:custGeom>
              <a:avLst/>
              <a:gdLst>
                <a:gd name="T0" fmla="*/ 195 w 390"/>
                <a:gd name="T1" fmla="*/ 0 h 3380"/>
                <a:gd name="T2" fmla="*/ 389 w 390"/>
                <a:gd name="T3" fmla="*/ 92 h 3380"/>
                <a:gd name="T4" fmla="*/ 0 w 390"/>
                <a:gd name="T5" fmla="*/ 286 h 3380"/>
                <a:gd name="T6" fmla="*/ 389 w 390"/>
                <a:gd name="T7" fmla="*/ 471 h 3380"/>
                <a:gd name="T8" fmla="*/ 0 w 390"/>
                <a:gd name="T9" fmla="*/ 666 h 3380"/>
                <a:gd name="T10" fmla="*/ 389 w 390"/>
                <a:gd name="T11" fmla="*/ 855 h 3380"/>
                <a:gd name="T12" fmla="*/ 0 w 390"/>
                <a:gd name="T13" fmla="*/ 1040 h 3380"/>
                <a:gd name="T14" fmla="*/ 195 w 390"/>
                <a:gd name="T15" fmla="*/ 1146 h 3380"/>
                <a:gd name="T16" fmla="*/ 195 w 390"/>
                <a:gd name="T17" fmla="*/ 3379 h 3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0" h="3380">
                  <a:moveTo>
                    <a:pt x="195" y="0"/>
                  </a:moveTo>
                  <a:lnTo>
                    <a:pt x="389" y="92"/>
                  </a:lnTo>
                  <a:lnTo>
                    <a:pt x="0" y="286"/>
                  </a:lnTo>
                  <a:lnTo>
                    <a:pt x="389" y="471"/>
                  </a:lnTo>
                  <a:lnTo>
                    <a:pt x="0" y="666"/>
                  </a:lnTo>
                  <a:lnTo>
                    <a:pt x="389" y="855"/>
                  </a:lnTo>
                  <a:lnTo>
                    <a:pt x="0" y="1040"/>
                  </a:lnTo>
                  <a:lnTo>
                    <a:pt x="195" y="1146"/>
                  </a:lnTo>
                  <a:lnTo>
                    <a:pt x="195" y="337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95" name="Freeform 43">
              <a:extLst>
                <a:ext uri="{FF2B5EF4-FFF2-40B4-BE49-F238E27FC236}">
                  <a16:creationId xmlns:a16="http://schemas.microsoft.com/office/drawing/2014/main" id="{9A189487-E4DD-4C68-8225-6F6C31E7898C}"/>
                </a:ext>
              </a:extLst>
            </p:cNvPr>
            <p:cNvSpPr>
              <a:spLocks noChangeArrowheads="1"/>
            </p:cNvSpPr>
            <p:nvPr/>
          </p:nvSpPr>
          <p:spPr bwMode="auto">
            <a:xfrm>
              <a:off x="1247" y="1828"/>
              <a:ext cx="403" cy="206"/>
            </a:xfrm>
            <a:custGeom>
              <a:avLst/>
              <a:gdLst>
                <a:gd name="T0" fmla="*/ 1774 w 1775"/>
                <a:gd name="T1" fmla="*/ 0 h 910"/>
                <a:gd name="T2" fmla="*/ 0 w 1775"/>
                <a:gd name="T3" fmla="*/ 0 h 910"/>
                <a:gd name="T4" fmla="*/ 0 w 1775"/>
                <a:gd name="T5" fmla="*/ 909 h 910"/>
              </a:gdLst>
              <a:ahLst/>
              <a:cxnLst>
                <a:cxn ang="0">
                  <a:pos x="T0" y="T1"/>
                </a:cxn>
                <a:cxn ang="0">
                  <a:pos x="T2" y="T3"/>
                </a:cxn>
                <a:cxn ang="0">
                  <a:pos x="T4" y="T5"/>
                </a:cxn>
              </a:cxnLst>
              <a:rect l="0" t="0" r="r" b="b"/>
              <a:pathLst>
                <a:path w="1775" h="910">
                  <a:moveTo>
                    <a:pt x="1774" y="0"/>
                  </a:moveTo>
                  <a:lnTo>
                    <a:pt x="0" y="0"/>
                  </a:lnTo>
                  <a:lnTo>
                    <a:pt x="0" y="90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96" name="Line 44">
              <a:extLst>
                <a:ext uri="{FF2B5EF4-FFF2-40B4-BE49-F238E27FC236}">
                  <a16:creationId xmlns:a16="http://schemas.microsoft.com/office/drawing/2014/main" id="{50712769-3160-4694-9D20-43EDAE142603}"/>
                </a:ext>
              </a:extLst>
            </p:cNvPr>
            <p:cNvSpPr>
              <a:spLocks noChangeShapeType="1"/>
            </p:cNvSpPr>
            <p:nvPr/>
          </p:nvSpPr>
          <p:spPr bwMode="auto">
            <a:xfrm flipH="1">
              <a:off x="1208" y="2281"/>
              <a:ext cx="38"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97" name="Freeform 45">
              <a:extLst>
                <a:ext uri="{FF2B5EF4-FFF2-40B4-BE49-F238E27FC236}">
                  <a16:creationId xmlns:a16="http://schemas.microsoft.com/office/drawing/2014/main" id="{C7814A70-1C92-4F79-8129-6F6B0C01F090}"/>
                </a:ext>
              </a:extLst>
            </p:cNvPr>
            <p:cNvSpPr>
              <a:spLocks noChangeArrowheads="1"/>
            </p:cNvSpPr>
            <p:nvPr/>
          </p:nvSpPr>
          <p:spPr bwMode="auto">
            <a:xfrm>
              <a:off x="1104" y="2281"/>
              <a:ext cx="250" cy="60"/>
            </a:xfrm>
            <a:custGeom>
              <a:avLst/>
              <a:gdLst>
                <a:gd name="T0" fmla="*/ 944 w 1104"/>
                <a:gd name="T1" fmla="*/ 265 h 266"/>
                <a:gd name="T2" fmla="*/ 1103 w 1104"/>
                <a:gd name="T3" fmla="*/ 0 h 266"/>
                <a:gd name="T4" fmla="*/ 158 w 1104"/>
                <a:gd name="T5" fmla="*/ 0 h 266"/>
                <a:gd name="T6" fmla="*/ 0 w 1104"/>
                <a:gd name="T7" fmla="*/ 265 h 266"/>
              </a:gdLst>
              <a:ahLst/>
              <a:cxnLst>
                <a:cxn ang="0">
                  <a:pos x="T0" y="T1"/>
                </a:cxn>
                <a:cxn ang="0">
                  <a:pos x="T2" y="T3"/>
                </a:cxn>
                <a:cxn ang="0">
                  <a:pos x="T4" y="T5"/>
                </a:cxn>
                <a:cxn ang="0">
                  <a:pos x="T6" y="T7"/>
                </a:cxn>
              </a:cxnLst>
              <a:rect l="0" t="0" r="r" b="b"/>
              <a:pathLst>
                <a:path w="1104" h="266">
                  <a:moveTo>
                    <a:pt x="944" y="265"/>
                  </a:moveTo>
                  <a:lnTo>
                    <a:pt x="1103" y="0"/>
                  </a:lnTo>
                  <a:lnTo>
                    <a:pt x="158" y="0"/>
                  </a:lnTo>
                  <a:lnTo>
                    <a:pt x="0" y="26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98" name="Freeform 46">
              <a:extLst>
                <a:ext uri="{FF2B5EF4-FFF2-40B4-BE49-F238E27FC236}">
                  <a16:creationId xmlns:a16="http://schemas.microsoft.com/office/drawing/2014/main" id="{20A5270D-7429-412B-84DB-FD3D1920CB73}"/>
                </a:ext>
              </a:extLst>
            </p:cNvPr>
            <p:cNvSpPr>
              <a:spLocks noChangeArrowheads="1"/>
            </p:cNvSpPr>
            <p:nvPr/>
          </p:nvSpPr>
          <p:spPr bwMode="auto">
            <a:xfrm>
              <a:off x="1634" y="1815"/>
              <a:ext cx="32" cy="32"/>
            </a:xfrm>
            <a:custGeom>
              <a:avLst/>
              <a:gdLst>
                <a:gd name="T0" fmla="*/ 75 w 143"/>
                <a:gd name="T1" fmla="*/ 57 h 142"/>
                <a:gd name="T2" fmla="*/ 75 w 143"/>
                <a:gd name="T3" fmla="*/ 57 h 142"/>
                <a:gd name="T4" fmla="*/ 75 w 143"/>
                <a:gd name="T5" fmla="*/ 57 h 142"/>
                <a:gd name="T6" fmla="*/ 75 w 143"/>
                <a:gd name="T7" fmla="*/ 57 h 142"/>
                <a:gd name="T8" fmla="*/ 75 w 143"/>
                <a:gd name="T9" fmla="*/ 57 h 142"/>
                <a:gd name="T10" fmla="*/ 62 w 143"/>
                <a:gd name="T11" fmla="*/ 57 h 142"/>
                <a:gd name="T12" fmla="*/ 62 w 143"/>
                <a:gd name="T13" fmla="*/ 57 h 142"/>
                <a:gd name="T14" fmla="*/ 62 w 143"/>
                <a:gd name="T15" fmla="*/ 70 h 142"/>
                <a:gd name="T16" fmla="*/ 62 w 143"/>
                <a:gd name="T17" fmla="*/ 79 h 142"/>
                <a:gd name="T18" fmla="*/ 75 w 143"/>
                <a:gd name="T19" fmla="*/ 79 h 142"/>
                <a:gd name="T20" fmla="*/ 75 w 143"/>
                <a:gd name="T21" fmla="*/ 79 h 142"/>
                <a:gd name="T22" fmla="*/ 84 w 143"/>
                <a:gd name="T23" fmla="*/ 79 h 142"/>
                <a:gd name="T24" fmla="*/ 97 w 143"/>
                <a:gd name="T25" fmla="*/ 79 h 142"/>
                <a:gd name="T26" fmla="*/ 106 w 143"/>
                <a:gd name="T27" fmla="*/ 70 h 142"/>
                <a:gd name="T28" fmla="*/ 106 w 143"/>
                <a:gd name="T29" fmla="*/ 57 h 142"/>
                <a:gd name="T30" fmla="*/ 106 w 143"/>
                <a:gd name="T31" fmla="*/ 48 h 142"/>
                <a:gd name="T32" fmla="*/ 97 w 143"/>
                <a:gd name="T33" fmla="*/ 39 h 142"/>
                <a:gd name="T34" fmla="*/ 97 w 143"/>
                <a:gd name="T35" fmla="*/ 26 h 142"/>
                <a:gd name="T36" fmla="*/ 75 w 143"/>
                <a:gd name="T37" fmla="*/ 26 h 142"/>
                <a:gd name="T38" fmla="*/ 62 w 143"/>
                <a:gd name="T39" fmla="*/ 26 h 142"/>
                <a:gd name="T40" fmla="*/ 40 w 143"/>
                <a:gd name="T41" fmla="*/ 26 h 142"/>
                <a:gd name="T42" fmla="*/ 31 w 143"/>
                <a:gd name="T43" fmla="*/ 39 h 142"/>
                <a:gd name="T44" fmla="*/ 31 w 143"/>
                <a:gd name="T45" fmla="*/ 57 h 142"/>
                <a:gd name="T46" fmla="*/ 31 w 143"/>
                <a:gd name="T47" fmla="*/ 79 h 142"/>
                <a:gd name="T48" fmla="*/ 40 w 143"/>
                <a:gd name="T49" fmla="*/ 88 h 142"/>
                <a:gd name="T50" fmla="*/ 53 w 143"/>
                <a:gd name="T51" fmla="*/ 110 h 142"/>
                <a:gd name="T52" fmla="*/ 75 w 143"/>
                <a:gd name="T53" fmla="*/ 110 h 142"/>
                <a:gd name="T54" fmla="*/ 97 w 143"/>
                <a:gd name="T55" fmla="*/ 110 h 142"/>
                <a:gd name="T56" fmla="*/ 120 w 143"/>
                <a:gd name="T57" fmla="*/ 97 h 142"/>
                <a:gd name="T58" fmla="*/ 129 w 143"/>
                <a:gd name="T59" fmla="*/ 79 h 142"/>
                <a:gd name="T60" fmla="*/ 142 w 143"/>
                <a:gd name="T61" fmla="*/ 57 h 142"/>
                <a:gd name="T62" fmla="*/ 142 w 143"/>
                <a:gd name="T63" fmla="*/ 39 h 142"/>
                <a:gd name="T64" fmla="*/ 120 w 143"/>
                <a:gd name="T65" fmla="*/ 17 h 142"/>
                <a:gd name="T66" fmla="*/ 106 w 143"/>
                <a:gd name="T67" fmla="*/ 0 h 142"/>
                <a:gd name="T68" fmla="*/ 75 w 143"/>
                <a:gd name="T69" fmla="*/ 0 h 142"/>
                <a:gd name="T70" fmla="*/ 53 w 143"/>
                <a:gd name="T71" fmla="*/ 0 h 142"/>
                <a:gd name="T72" fmla="*/ 17 w 143"/>
                <a:gd name="T73" fmla="*/ 8 h 142"/>
                <a:gd name="T74" fmla="*/ 8 w 143"/>
                <a:gd name="T75" fmla="*/ 39 h 142"/>
                <a:gd name="T76" fmla="*/ 0 w 143"/>
                <a:gd name="T77" fmla="*/ 57 h 142"/>
                <a:gd name="T78" fmla="*/ 8 w 143"/>
                <a:gd name="T79" fmla="*/ 88 h 142"/>
                <a:gd name="T80" fmla="*/ 17 w 143"/>
                <a:gd name="T81" fmla="*/ 110 h 142"/>
                <a:gd name="T82" fmla="*/ 40 w 143"/>
                <a:gd name="T83" fmla="*/ 128 h 142"/>
                <a:gd name="T84" fmla="*/ 75 w 143"/>
                <a:gd name="T85" fmla="*/ 141 h 142"/>
                <a:gd name="T86" fmla="*/ 106 w 143"/>
                <a:gd name="T87" fmla="*/ 128 h 142"/>
                <a:gd name="T88" fmla="*/ 142 w 143"/>
                <a:gd name="T89" fmla="*/ 11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 h="142">
                  <a:moveTo>
                    <a:pt x="75" y="57"/>
                  </a:moveTo>
                  <a:lnTo>
                    <a:pt x="75" y="57"/>
                  </a:lnTo>
                  <a:lnTo>
                    <a:pt x="75" y="57"/>
                  </a:lnTo>
                  <a:lnTo>
                    <a:pt x="75" y="57"/>
                  </a:lnTo>
                  <a:lnTo>
                    <a:pt x="75" y="57"/>
                  </a:lnTo>
                  <a:lnTo>
                    <a:pt x="62" y="57"/>
                  </a:lnTo>
                  <a:lnTo>
                    <a:pt x="62" y="57"/>
                  </a:lnTo>
                  <a:lnTo>
                    <a:pt x="62" y="70"/>
                  </a:lnTo>
                  <a:lnTo>
                    <a:pt x="62" y="79"/>
                  </a:lnTo>
                  <a:lnTo>
                    <a:pt x="75" y="79"/>
                  </a:lnTo>
                  <a:lnTo>
                    <a:pt x="75" y="79"/>
                  </a:lnTo>
                  <a:lnTo>
                    <a:pt x="84" y="79"/>
                  </a:lnTo>
                  <a:lnTo>
                    <a:pt x="97" y="79"/>
                  </a:lnTo>
                  <a:lnTo>
                    <a:pt x="106" y="70"/>
                  </a:lnTo>
                  <a:lnTo>
                    <a:pt x="106" y="57"/>
                  </a:lnTo>
                  <a:lnTo>
                    <a:pt x="106" y="48"/>
                  </a:lnTo>
                  <a:lnTo>
                    <a:pt x="97" y="39"/>
                  </a:lnTo>
                  <a:lnTo>
                    <a:pt x="97" y="26"/>
                  </a:lnTo>
                  <a:lnTo>
                    <a:pt x="75" y="26"/>
                  </a:lnTo>
                  <a:lnTo>
                    <a:pt x="62" y="26"/>
                  </a:lnTo>
                  <a:lnTo>
                    <a:pt x="40" y="26"/>
                  </a:lnTo>
                  <a:lnTo>
                    <a:pt x="31" y="39"/>
                  </a:lnTo>
                  <a:lnTo>
                    <a:pt x="31" y="57"/>
                  </a:lnTo>
                  <a:lnTo>
                    <a:pt x="31" y="79"/>
                  </a:lnTo>
                  <a:lnTo>
                    <a:pt x="40" y="88"/>
                  </a:lnTo>
                  <a:lnTo>
                    <a:pt x="53" y="110"/>
                  </a:lnTo>
                  <a:lnTo>
                    <a:pt x="75" y="110"/>
                  </a:lnTo>
                  <a:lnTo>
                    <a:pt x="97" y="110"/>
                  </a:lnTo>
                  <a:lnTo>
                    <a:pt x="120" y="97"/>
                  </a:lnTo>
                  <a:lnTo>
                    <a:pt x="129" y="79"/>
                  </a:lnTo>
                  <a:lnTo>
                    <a:pt x="142" y="57"/>
                  </a:lnTo>
                  <a:lnTo>
                    <a:pt x="142" y="39"/>
                  </a:lnTo>
                  <a:lnTo>
                    <a:pt x="120" y="17"/>
                  </a:lnTo>
                  <a:lnTo>
                    <a:pt x="106" y="0"/>
                  </a:lnTo>
                  <a:lnTo>
                    <a:pt x="75" y="0"/>
                  </a:lnTo>
                  <a:lnTo>
                    <a:pt x="53" y="0"/>
                  </a:lnTo>
                  <a:lnTo>
                    <a:pt x="17" y="8"/>
                  </a:lnTo>
                  <a:lnTo>
                    <a:pt x="8" y="39"/>
                  </a:lnTo>
                  <a:lnTo>
                    <a:pt x="0" y="57"/>
                  </a:lnTo>
                  <a:lnTo>
                    <a:pt x="8" y="88"/>
                  </a:lnTo>
                  <a:lnTo>
                    <a:pt x="17" y="110"/>
                  </a:lnTo>
                  <a:lnTo>
                    <a:pt x="40" y="128"/>
                  </a:lnTo>
                  <a:lnTo>
                    <a:pt x="75" y="141"/>
                  </a:lnTo>
                  <a:lnTo>
                    <a:pt x="106" y="128"/>
                  </a:lnTo>
                  <a:lnTo>
                    <a:pt x="142" y="11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99" name="Freeform 47">
              <a:extLst>
                <a:ext uri="{FF2B5EF4-FFF2-40B4-BE49-F238E27FC236}">
                  <a16:creationId xmlns:a16="http://schemas.microsoft.com/office/drawing/2014/main" id="{C5879568-F7B0-4B13-A846-03186E6585B5}"/>
                </a:ext>
              </a:extLst>
            </p:cNvPr>
            <p:cNvSpPr>
              <a:spLocks noChangeArrowheads="1"/>
            </p:cNvSpPr>
            <p:nvPr/>
          </p:nvSpPr>
          <p:spPr bwMode="auto">
            <a:xfrm>
              <a:off x="1623" y="1803"/>
              <a:ext cx="49" cy="48"/>
            </a:xfrm>
            <a:custGeom>
              <a:avLst/>
              <a:gdLst>
                <a:gd name="T0" fmla="*/ 160 w 214"/>
                <a:gd name="T1" fmla="*/ 159 h 213"/>
                <a:gd name="T2" fmla="*/ 178 w 214"/>
                <a:gd name="T3" fmla="*/ 132 h 213"/>
                <a:gd name="T4" fmla="*/ 187 w 214"/>
                <a:gd name="T5" fmla="*/ 106 h 213"/>
                <a:gd name="T6" fmla="*/ 178 w 214"/>
                <a:gd name="T7" fmla="*/ 79 h 213"/>
                <a:gd name="T8" fmla="*/ 160 w 214"/>
                <a:gd name="T9" fmla="*/ 53 h 213"/>
                <a:gd name="T10" fmla="*/ 142 w 214"/>
                <a:gd name="T11" fmla="*/ 35 h 213"/>
                <a:gd name="T12" fmla="*/ 107 w 214"/>
                <a:gd name="T13" fmla="*/ 26 h 213"/>
                <a:gd name="T14" fmla="*/ 71 w 214"/>
                <a:gd name="T15" fmla="*/ 35 h 213"/>
                <a:gd name="T16" fmla="*/ 45 w 214"/>
                <a:gd name="T17" fmla="*/ 44 h 213"/>
                <a:gd name="T18" fmla="*/ 27 w 214"/>
                <a:gd name="T19" fmla="*/ 70 h 213"/>
                <a:gd name="T20" fmla="*/ 18 w 214"/>
                <a:gd name="T21" fmla="*/ 106 h 213"/>
                <a:gd name="T22" fmla="*/ 27 w 214"/>
                <a:gd name="T23" fmla="*/ 141 h 213"/>
                <a:gd name="T24" fmla="*/ 45 w 214"/>
                <a:gd name="T25" fmla="*/ 168 h 213"/>
                <a:gd name="T26" fmla="*/ 71 w 214"/>
                <a:gd name="T27" fmla="*/ 194 h 213"/>
                <a:gd name="T28" fmla="*/ 107 w 214"/>
                <a:gd name="T29" fmla="*/ 203 h 213"/>
                <a:gd name="T30" fmla="*/ 142 w 214"/>
                <a:gd name="T31" fmla="*/ 194 h 213"/>
                <a:gd name="T32" fmla="*/ 178 w 214"/>
                <a:gd name="T33" fmla="*/ 177 h 213"/>
                <a:gd name="T34" fmla="*/ 195 w 214"/>
                <a:gd name="T35" fmla="*/ 141 h 213"/>
                <a:gd name="T36" fmla="*/ 204 w 214"/>
                <a:gd name="T37" fmla="*/ 106 h 213"/>
                <a:gd name="T38" fmla="*/ 213 w 214"/>
                <a:gd name="T39" fmla="*/ 106 h 213"/>
                <a:gd name="T40" fmla="*/ 204 w 214"/>
                <a:gd name="T41" fmla="*/ 79 h 213"/>
                <a:gd name="T42" fmla="*/ 195 w 214"/>
                <a:gd name="T43" fmla="*/ 53 h 213"/>
                <a:gd name="T44" fmla="*/ 178 w 214"/>
                <a:gd name="T45" fmla="*/ 35 h 213"/>
                <a:gd name="T46" fmla="*/ 160 w 214"/>
                <a:gd name="T47" fmla="*/ 17 h 213"/>
                <a:gd name="T48" fmla="*/ 133 w 214"/>
                <a:gd name="T49" fmla="*/ 8 h 213"/>
                <a:gd name="T50" fmla="*/ 107 w 214"/>
                <a:gd name="T51" fmla="*/ 0 h 213"/>
                <a:gd name="T52" fmla="*/ 80 w 214"/>
                <a:gd name="T53" fmla="*/ 8 h 213"/>
                <a:gd name="T54" fmla="*/ 54 w 214"/>
                <a:gd name="T55" fmla="*/ 17 h 213"/>
                <a:gd name="T56" fmla="*/ 36 w 214"/>
                <a:gd name="T57" fmla="*/ 35 h 213"/>
                <a:gd name="T58" fmla="*/ 18 w 214"/>
                <a:gd name="T59" fmla="*/ 53 h 213"/>
                <a:gd name="T60" fmla="*/ 9 w 214"/>
                <a:gd name="T61" fmla="*/ 79 h 213"/>
                <a:gd name="T62" fmla="*/ 0 w 214"/>
                <a:gd name="T63" fmla="*/ 106 h 213"/>
                <a:gd name="T64" fmla="*/ 9 w 214"/>
                <a:gd name="T65" fmla="*/ 132 h 213"/>
                <a:gd name="T66" fmla="*/ 18 w 214"/>
                <a:gd name="T67" fmla="*/ 159 h 213"/>
                <a:gd name="T68" fmla="*/ 36 w 214"/>
                <a:gd name="T69" fmla="*/ 177 h 213"/>
                <a:gd name="T70" fmla="*/ 54 w 214"/>
                <a:gd name="T71" fmla="*/ 194 h 213"/>
                <a:gd name="T72" fmla="*/ 80 w 214"/>
                <a:gd name="T73" fmla="*/ 203 h 213"/>
                <a:gd name="T74" fmla="*/ 107 w 214"/>
                <a:gd name="T75" fmla="*/ 212 h 213"/>
                <a:gd name="T76" fmla="*/ 133 w 214"/>
                <a:gd name="T77" fmla="*/ 203 h 213"/>
                <a:gd name="T78" fmla="*/ 160 w 214"/>
                <a:gd name="T79" fmla="*/ 194 h 213"/>
                <a:gd name="T80" fmla="*/ 178 w 214"/>
                <a:gd name="T81" fmla="*/ 177 h 213"/>
                <a:gd name="T82" fmla="*/ 195 w 214"/>
                <a:gd name="T83" fmla="*/ 159 h 213"/>
                <a:gd name="T84" fmla="*/ 204 w 214"/>
                <a:gd name="T85" fmla="*/ 132 h 213"/>
                <a:gd name="T86" fmla="*/ 213 w 214"/>
                <a:gd name="T87" fmla="*/ 106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4" h="213">
                  <a:moveTo>
                    <a:pt x="160" y="159"/>
                  </a:moveTo>
                  <a:lnTo>
                    <a:pt x="178" y="132"/>
                  </a:lnTo>
                  <a:lnTo>
                    <a:pt x="187" y="106"/>
                  </a:lnTo>
                  <a:lnTo>
                    <a:pt x="178" y="79"/>
                  </a:lnTo>
                  <a:lnTo>
                    <a:pt x="160" y="53"/>
                  </a:lnTo>
                  <a:lnTo>
                    <a:pt x="142" y="35"/>
                  </a:lnTo>
                  <a:lnTo>
                    <a:pt x="107" y="26"/>
                  </a:lnTo>
                  <a:lnTo>
                    <a:pt x="71" y="35"/>
                  </a:lnTo>
                  <a:lnTo>
                    <a:pt x="45" y="44"/>
                  </a:lnTo>
                  <a:lnTo>
                    <a:pt x="27" y="70"/>
                  </a:lnTo>
                  <a:lnTo>
                    <a:pt x="18" y="106"/>
                  </a:lnTo>
                  <a:lnTo>
                    <a:pt x="27" y="141"/>
                  </a:lnTo>
                  <a:lnTo>
                    <a:pt x="45" y="168"/>
                  </a:lnTo>
                  <a:lnTo>
                    <a:pt x="71" y="194"/>
                  </a:lnTo>
                  <a:lnTo>
                    <a:pt x="107" y="203"/>
                  </a:lnTo>
                  <a:lnTo>
                    <a:pt x="142" y="194"/>
                  </a:lnTo>
                  <a:lnTo>
                    <a:pt x="178" y="177"/>
                  </a:lnTo>
                  <a:lnTo>
                    <a:pt x="195" y="141"/>
                  </a:lnTo>
                  <a:lnTo>
                    <a:pt x="204" y="106"/>
                  </a:lnTo>
                  <a:lnTo>
                    <a:pt x="213" y="106"/>
                  </a:lnTo>
                  <a:lnTo>
                    <a:pt x="204" y="79"/>
                  </a:lnTo>
                  <a:lnTo>
                    <a:pt x="195" y="53"/>
                  </a:lnTo>
                  <a:lnTo>
                    <a:pt x="178" y="35"/>
                  </a:lnTo>
                  <a:lnTo>
                    <a:pt x="160" y="17"/>
                  </a:lnTo>
                  <a:lnTo>
                    <a:pt x="133" y="8"/>
                  </a:lnTo>
                  <a:lnTo>
                    <a:pt x="107" y="0"/>
                  </a:lnTo>
                  <a:lnTo>
                    <a:pt x="80" y="8"/>
                  </a:lnTo>
                  <a:lnTo>
                    <a:pt x="54" y="17"/>
                  </a:lnTo>
                  <a:lnTo>
                    <a:pt x="36" y="35"/>
                  </a:lnTo>
                  <a:lnTo>
                    <a:pt x="18" y="53"/>
                  </a:lnTo>
                  <a:lnTo>
                    <a:pt x="9" y="79"/>
                  </a:lnTo>
                  <a:lnTo>
                    <a:pt x="0" y="106"/>
                  </a:lnTo>
                  <a:lnTo>
                    <a:pt x="9" y="132"/>
                  </a:lnTo>
                  <a:lnTo>
                    <a:pt x="18" y="159"/>
                  </a:lnTo>
                  <a:lnTo>
                    <a:pt x="36" y="177"/>
                  </a:lnTo>
                  <a:lnTo>
                    <a:pt x="54" y="194"/>
                  </a:lnTo>
                  <a:lnTo>
                    <a:pt x="80" y="203"/>
                  </a:lnTo>
                  <a:lnTo>
                    <a:pt x="107" y="212"/>
                  </a:lnTo>
                  <a:lnTo>
                    <a:pt x="133" y="203"/>
                  </a:lnTo>
                  <a:lnTo>
                    <a:pt x="160" y="194"/>
                  </a:lnTo>
                  <a:lnTo>
                    <a:pt x="178" y="177"/>
                  </a:lnTo>
                  <a:lnTo>
                    <a:pt x="195" y="159"/>
                  </a:lnTo>
                  <a:lnTo>
                    <a:pt x="204" y="132"/>
                  </a:lnTo>
                  <a:lnTo>
                    <a:pt x="213"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00" name="Line 48">
              <a:extLst>
                <a:ext uri="{FF2B5EF4-FFF2-40B4-BE49-F238E27FC236}">
                  <a16:creationId xmlns:a16="http://schemas.microsoft.com/office/drawing/2014/main" id="{88DB40CB-4233-4604-B197-120829E238D8}"/>
                </a:ext>
              </a:extLst>
            </p:cNvPr>
            <p:cNvSpPr>
              <a:spLocks noChangeShapeType="1"/>
            </p:cNvSpPr>
            <p:nvPr/>
          </p:nvSpPr>
          <p:spPr bwMode="auto">
            <a:xfrm flipH="1">
              <a:off x="1184" y="2033"/>
              <a:ext cx="12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01" name="Line 49">
              <a:extLst>
                <a:ext uri="{FF2B5EF4-FFF2-40B4-BE49-F238E27FC236}">
                  <a16:creationId xmlns:a16="http://schemas.microsoft.com/office/drawing/2014/main" id="{1F6C53C9-C83F-4D3A-8482-35917BC3017E}"/>
                </a:ext>
              </a:extLst>
            </p:cNvPr>
            <p:cNvSpPr>
              <a:spLocks noChangeShapeType="1"/>
            </p:cNvSpPr>
            <p:nvPr/>
          </p:nvSpPr>
          <p:spPr bwMode="auto">
            <a:xfrm>
              <a:off x="1296" y="2085"/>
              <a:ext cx="10"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02" name="Freeform 50">
              <a:extLst>
                <a:ext uri="{FF2B5EF4-FFF2-40B4-BE49-F238E27FC236}">
                  <a16:creationId xmlns:a16="http://schemas.microsoft.com/office/drawing/2014/main" id="{23C03A60-3269-4661-9698-C13EE1211BB5}"/>
                </a:ext>
              </a:extLst>
            </p:cNvPr>
            <p:cNvSpPr>
              <a:spLocks noChangeArrowheads="1"/>
            </p:cNvSpPr>
            <p:nvPr/>
          </p:nvSpPr>
          <p:spPr bwMode="auto">
            <a:xfrm>
              <a:off x="1186" y="2069"/>
              <a:ext cx="110" cy="32"/>
            </a:xfrm>
            <a:custGeom>
              <a:avLst/>
              <a:gdLst>
                <a:gd name="T0" fmla="*/ 485 w 486"/>
                <a:gd name="T1" fmla="*/ 92 h 142"/>
                <a:gd name="T2" fmla="*/ 441 w 486"/>
                <a:gd name="T3" fmla="*/ 44 h 142"/>
                <a:gd name="T4" fmla="*/ 397 w 486"/>
                <a:gd name="T5" fmla="*/ 22 h 142"/>
                <a:gd name="T6" fmla="*/ 344 w 486"/>
                <a:gd name="T7" fmla="*/ 0 h 142"/>
                <a:gd name="T8" fmla="*/ 291 w 486"/>
                <a:gd name="T9" fmla="*/ 0 h 142"/>
                <a:gd name="T10" fmla="*/ 238 w 486"/>
                <a:gd name="T11" fmla="*/ 0 h 142"/>
                <a:gd name="T12" fmla="*/ 194 w 486"/>
                <a:gd name="T13" fmla="*/ 0 h 142"/>
                <a:gd name="T14" fmla="*/ 141 w 486"/>
                <a:gd name="T15" fmla="*/ 22 h 142"/>
                <a:gd name="T16" fmla="*/ 88 w 486"/>
                <a:gd name="T17" fmla="*/ 44 h 142"/>
                <a:gd name="T18" fmla="*/ 44 w 486"/>
                <a:gd name="T19" fmla="*/ 92 h 142"/>
                <a:gd name="T20" fmla="*/ 0 w 486"/>
                <a:gd name="T21" fmla="*/ 14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142">
                  <a:moveTo>
                    <a:pt x="485" y="92"/>
                  </a:moveTo>
                  <a:lnTo>
                    <a:pt x="441" y="44"/>
                  </a:lnTo>
                  <a:lnTo>
                    <a:pt x="397" y="22"/>
                  </a:lnTo>
                  <a:lnTo>
                    <a:pt x="344" y="0"/>
                  </a:lnTo>
                  <a:lnTo>
                    <a:pt x="291" y="0"/>
                  </a:lnTo>
                  <a:lnTo>
                    <a:pt x="238" y="0"/>
                  </a:lnTo>
                  <a:lnTo>
                    <a:pt x="194" y="0"/>
                  </a:lnTo>
                  <a:lnTo>
                    <a:pt x="141" y="22"/>
                  </a:lnTo>
                  <a:lnTo>
                    <a:pt x="88" y="44"/>
                  </a:lnTo>
                  <a:lnTo>
                    <a:pt x="44" y="92"/>
                  </a:lnTo>
                  <a:lnTo>
                    <a:pt x="0"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03" name="Line 51">
              <a:extLst>
                <a:ext uri="{FF2B5EF4-FFF2-40B4-BE49-F238E27FC236}">
                  <a16:creationId xmlns:a16="http://schemas.microsoft.com/office/drawing/2014/main" id="{1C541325-2C7C-4A4C-8C02-221AEAC7B65E}"/>
                </a:ext>
              </a:extLst>
            </p:cNvPr>
            <p:cNvSpPr>
              <a:spLocks noChangeShapeType="1"/>
            </p:cNvSpPr>
            <p:nvPr/>
          </p:nvSpPr>
          <p:spPr bwMode="auto">
            <a:xfrm>
              <a:off x="1245" y="2069"/>
              <a:ext cx="1" cy="21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04" name="Line 52">
              <a:extLst>
                <a:ext uri="{FF2B5EF4-FFF2-40B4-BE49-F238E27FC236}">
                  <a16:creationId xmlns:a16="http://schemas.microsoft.com/office/drawing/2014/main" id="{41548333-ABF0-4071-AC4B-D5A7F381D5E0}"/>
                </a:ext>
              </a:extLst>
            </p:cNvPr>
            <p:cNvSpPr>
              <a:spLocks noChangeShapeType="1"/>
            </p:cNvSpPr>
            <p:nvPr/>
          </p:nvSpPr>
          <p:spPr bwMode="auto">
            <a:xfrm>
              <a:off x="1649" y="2353"/>
              <a:ext cx="20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05" name="Freeform 53">
              <a:extLst>
                <a:ext uri="{FF2B5EF4-FFF2-40B4-BE49-F238E27FC236}">
                  <a16:creationId xmlns:a16="http://schemas.microsoft.com/office/drawing/2014/main" id="{D1DE9069-78D9-4664-987D-F57468411391}"/>
                </a:ext>
              </a:extLst>
            </p:cNvPr>
            <p:cNvSpPr>
              <a:spLocks noChangeArrowheads="1"/>
            </p:cNvSpPr>
            <p:nvPr/>
          </p:nvSpPr>
          <p:spPr bwMode="auto">
            <a:xfrm>
              <a:off x="2074" y="2281"/>
              <a:ext cx="32" cy="72"/>
            </a:xfrm>
            <a:custGeom>
              <a:avLst/>
              <a:gdLst>
                <a:gd name="T0" fmla="*/ 0 w 143"/>
                <a:gd name="T1" fmla="*/ 318 h 319"/>
                <a:gd name="T2" fmla="*/ 71 w 143"/>
                <a:gd name="T3" fmla="*/ 274 h 319"/>
                <a:gd name="T4" fmla="*/ 115 w 143"/>
                <a:gd name="T5" fmla="*/ 230 h 319"/>
                <a:gd name="T6" fmla="*/ 142 w 143"/>
                <a:gd name="T7" fmla="*/ 176 h 319"/>
                <a:gd name="T8" fmla="*/ 142 w 143"/>
                <a:gd name="T9" fmla="*/ 132 h 319"/>
                <a:gd name="T10" fmla="*/ 115 w 143"/>
                <a:gd name="T11" fmla="*/ 88 h 319"/>
                <a:gd name="T12" fmla="*/ 71 w 143"/>
                <a:gd name="T13" fmla="*/ 44 h 319"/>
                <a:gd name="T14" fmla="*/ 0 w 143"/>
                <a:gd name="T15" fmla="*/ 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319">
                  <a:moveTo>
                    <a:pt x="0" y="318"/>
                  </a:moveTo>
                  <a:lnTo>
                    <a:pt x="71" y="274"/>
                  </a:lnTo>
                  <a:lnTo>
                    <a:pt x="115" y="230"/>
                  </a:lnTo>
                  <a:lnTo>
                    <a:pt x="142" y="176"/>
                  </a:lnTo>
                  <a:lnTo>
                    <a:pt x="142" y="132"/>
                  </a:lnTo>
                  <a:lnTo>
                    <a:pt x="115" y="88"/>
                  </a:lnTo>
                  <a:lnTo>
                    <a:pt x="71" y="44"/>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06" name="Freeform 54">
              <a:extLst>
                <a:ext uri="{FF2B5EF4-FFF2-40B4-BE49-F238E27FC236}">
                  <a16:creationId xmlns:a16="http://schemas.microsoft.com/office/drawing/2014/main" id="{BD408EFF-992D-4F22-9D48-E96325689F50}"/>
                </a:ext>
              </a:extLst>
            </p:cNvPr>
            <p:cNvSpPr>
              <a:spLocks noChangeArrowheads="1"/>
            </p:cNvSpPr>
            <p:nvPr/>
          </p:nvSpPr>
          <p:spPr bwMode="auto">
            <a:xfrm>
              <a:off x="2062" y="2353"/>
              <a:ext cx="32" cy="68"/>
            </a:xfrm>
            <a:custGeom>
              <a:avLst/>
              <a:gdLst>
                <a:gd name="T0" fmla="*/ 142 w 143"/>
                <a:gd name="T1" fmla="*/ 0 h 302"/>
                <a:gd name="T2" fmla="*/ 71 w 143"/>
                <a:gd name="T3" fmla="*/ 31 h 302"/>
                <a:gd name="T4" fmla="*/ 22 w 143"/>
                <a:gd name="T5" fmla="*/ 75 h 302"/>
                <a:gd name="T6" fmla="*/ 0 w 143"/>
                <a:gd name="T7" fmla="*/ 128 h 302"/>
                <a:gd name="T8" fmla="*/ 0 w 143"/>
                <a:gd name="T9" fmla="*/ 168 h 302"/>
                <a:gd name="T10" fmla="*/ 22 w 143"/>
                <a:gd name="T11" fmla="*/ 212 h 302"/>
                <a:gd name="T12" fmla="*/ 71 w 143"/>
                <a:gd name="T13" fmla="*/ 257 h 302"/>
                <a:gd name="T14" fmla="*/ 142 w 143"/>
                <a:gd name="T15" fmla="*/ 301 h 3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302">
                  <a:moveTo>
                    <a:pt x="142" y="0"/>
                  </a:moveTo>
                  <a:lnTo>
                    <a:pt x="71" y="31"/>
                  </a:lnTo>
                  <a:lnTo>
                    <a:pt x="22" y="75"/>
                  </a:lnTo>
                  <a:lnTo>
                    <a:pt x="0" y="128"/>
                  </a:lnTo>
                  <a:lnTo>
                    <a:pt x="0" y="168"/>
                  </a:lnTo>
                  <a:lnTo>
                    <a:pt x="22" y="212"/>
                  </a:lnTo>
                  <a:lnTo>
                    <a:pt x="71" y="257"/>
                  </a:lnTo>
                  <a:lnTo>
                    <a:pt x="142" y="30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07" name="Freeform 55">
              <a:extLst>
                <a:ext uri="{FF2B5EF4-FFF2-40B4-BE49-F238E27FC236}">
                  <a16:creationId xmlns:a16="http://schemas.microsoft.com/office/drawing/2014/main" id="{77A0132A-5077-4799-946D-3CDB9CDC5E3E}"/>
                </a:ext>
              </a:extLst>
            </p:cNvPr>
            <p:cNvSpPr>
              <a:spLocks noChangeArrowheads="1"/>
            </p:cNvSpPr>
            <p:nvPr/>
          </p:nvSpPr>
          <p:spPr bwMode="auto">
            <a:xfrm>
              <a:off x="1640" y="2345"/>
              <a:ext cx="32" cy="32"/>
            </a:xfrm>
            <a:custGeom>
              <a:avLst/>
              <a:gdLst>
                <a:gd name="T0" fmla="*/ 61 w 142"/>
                <a:gd name="T1" fmla="*/ 62 h 143"/>
                <a:gd name="T2" fmla="*/ 61 w 142"/>
                <a:gd name="T3" fmla="*/ 62 h 143"/>
                <a:gd name="T4" fmla="*/ 61 w 142"/>
                <a:gd name="T5" fmla="*/ 44 h 143"/>
                <a:gd name="T6" fmla="*/ 61 w 142"/>
                <a:gd name="T7" fmla="*/ 44 h 143"/>
                <a:gd name="T8" fmla="*/ 61 w 142"/>
                <a:gd name="T9" fmla="*/ 44 h 143"/>
                <a:gd name="T10" fmla="*/ 61 w 142"/>
                <a:gd name="T11" fmla="*/ 44 h 143"/>
                <a:gd name="T12" fmla="*/ 44 w 142"/>
                <a:gd name="T13" fmla="*/ 44 h 143"/>
                <a:gd name="T14" fmla="*/ 44 w 142"/>
                <a:gd name="T15" fmla="*/ 62 h 143"/>
                <a:gd name="T16" fmla="*/ 44 w 142"/>
                <a:gd name="T17" fmla="*/ 62 h 143"/>
                <a:gd name="T18" fmla="*/ 44 w 142"/>
                <a:gd name="T19" fmla="*/ 75 h 143"/>
                <a:gd name="T20" fmla="*/ 61 w 142"/>
                <a:gd name="T21" fmla="*/ 93 h 143"/>
                <a:gd name="T22" fmla="*/ 61 w 142"/>
                <a:gd name="T23" fmla="*/ 93 h 143"/>
                <a:gd name="T24" fmla="*/ 75 w 142"/>
                <a:gd name="T25" fmla="*/ 93 h 143"/>
                <a:gd name="T26" fmla="*/ 92 w 142"/>
                <a:gd name="T27" fmla="*/ 93 h 143"/>
                <a:gd name="T28" fmla="*/ 106 w 142"/>
                <a:gd name="T29" fmla="*/ 75 h 143"/>
                <a:gd name="T30" fmla="*/ 106 w 142"/>
                <a:gd name="T31" fmla="*/ 62 h 143"/>
                <a:gd name="T32" fmla="*/ 106 w 142"/>
                <a:gd name="T33" fmla="*/ 31 h 143"/>
                <a:gd name="T34" fmla="*/ 92 w 142"/>
                <a:gd name="T35" fmla="*/ 31 h 143"/>
                <a:gd name="T36" fmla="*/ 92 w 142"/>
                <a:gd name="T37" fmla="*/ 0 h 143"/>
                <a:gd name="T38" fmla="*/ 61 w 142"/>
                <a:gd name="T39" fmla="*/ 0 h 143"/>
                <a:gd name="T40" fmla="*/ 44 w 142"/>
                <a:gd name="T41" fmla="*/ 0 h 143"/>
                <a:gd name="T42" fmla="*/ 13 w 142"/>
                <a:gd name="T43" fmla="*/ 13 h 143"/>
                <a:gd name="T44" fmla="*/ 0 w 142"/>
                <a:gd name="T45" fmla="*/ 31 h 143"/>
                <a:gd name="T46" fmla="*/ 0 w 142"/>
                <a:gd name="T47" fmla="*/ 62 h 143"/>
                <a:gd name="T48" fmla="*/ 0 w 142"/>
                <a:gd name="T49" fmla="*/ 75 h 143"/>
                <a:gd name="T50" fmla="*/ 13 w 142"/>
                <a:gd name="T51" fmla="*/ 106 h 143"/>
                <a:gd name="T52" fmla="*/ 30 w 142"/>
                <a:gd name="T53" fmla="*/ 124 h 143"/>
                <a:gd name="T54" fmla="*/ 61 w 142"/>
                <a:gd name="T55" fmla="*/ 142 h 143"/>
                <a:gd name="T56" fmla="*/ 92 w 142"/>
                <a:gd name="T57" fmla="*/ 124 h 143"/>
                <a:gd name="T58" fmla="*/ 123 w 142"/>
                <a:gd name="T59" fmla="*/ 106 h 143"/>
                <a:gd name="T60" fmla="*/ 141 w 142"/>
                <a:gd name="T61" fmla="*/ 9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2" h="143">
                  <a:moveTo>
                    <a:pt x="61" y="62"/>
                  </a:moveTo>
                  <a:lnTo>
                    <a:pt x="61" y="62"/>
                  </a:lnTo>
                  <a:lnTo>
                    <a:pt x="61" y="44"/>
                  </a:lnTo>
                  <a:lnTo>
                    <a:pt x="61" y="44"/>
                  </a:lnTo>
                  <a:lnTo>
                    <a:pt x="61" y="44"/>
                  </a:lnTo>
                  <a:lnTo>
                    <a:pt x="61" y="44"/>
                  </a:lnTo>
                  <a:lnTo>
                    <a:pt x="44" y="44"/>
                  </a:lnTo>
                  <a:lnTo>
                    <a:pt x="44" y="62"/>
                  </a:lnTo>
                  <a:lnTo>
                    <a:pt x="44" y="62"/>
                  </a:lnTo>
                  <a:lnTo>
                    <a:pt x="44" y="75"/>
                  </a:lnTo>
                  <a:lnTo>
                    <a:pt x="61" y="93"/>
                  </a:lnTo>
                  <a:lnTo>
                    <a:pt x="61" y="93"/>
                  </a:lnTo>
                  <a:lnTo>
                    <a:pt x="75" y="93"/>
                  </a:lnTo>
                  <a:lnTo>
                    <a:pt x="92" y="93"/>
                  </a:lnTo>
                  <a:lnTo>
                    <a:pt x="106" y="75"/>
                  </a:lnTo>
                  <a:lnTo>
                    <a:pt x="106" y="62"/>
                  </a:lnTo>
                  <a:lnTo>
                    <a:pt x="106" y="31"/>
                  </a:lnTo>
                  <a:lnTo>
                    <a:pt x="92" y="31"/>
                  </a:lnTo>
                  <a:lnTo>
                    <a:pt x="92" y="0"/>
                  </a:lnTo>
                  <a:lnTo>
                    <a:pt x="61" y="0"/>
                  </a:lnTo>
                  <a:lnTo>
                    <a:pt x="44" y="0"/>
                  </a:lnTo>
                  <a:lnTo>
                    <a:pt x="13" y="13"/>
                  </a:lnTo>
                  <a:lnTo>
                    <a:pt x="0" y="31"/>
                  </a:lnTo>
                  <a:lnTo>
                    <a:pt x="0" y="62"/>
                  </a:lnTo>
                  <a:lnTo>
                    <a:pt x="0" y="75"/>
                  </a:lnTo>
                  <a:lnTo>
                    <a:pt x="13" y="106"/>
                  </a:lnTo>
                  <a:lnTo>
                    <a:pt x="30" y="124"/>
                  </a:lnTo>
                  <a:lnTo>
                    <a:pt x="61" y="142"/>
                  </a:lnTo>
                  <a:lnTo>
                    <a:pt x="92" y="124"/>
                  </a:lnTo>
                  <a:lnTo>
                    <a:pt x="123" y="106"/>
                  </a:lnTo>
                  <a:lnTo>
                    <a:pt x="141" y="9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08" name="Freeform 56">
              <a:extLst>
                <a:ext uri="{FF2B5EF4-FFF2-40B4-BE49-F238E27FC236}">
                  <a16:creationId xmlns:a16="http://schemas.microsoft.com/office/drawing/2014/main" id="{9B6C5CE9-C888-41BD-B914-F5501D04E0F3}"/>
                </a:ext>
              </a:extLst>
            </p:cNvPr>
            <p:cNvSpPr>
              <a:spLocks noChangeArrowheads="1"/>
            </p:cNvSpPr>
            <p:nvPr/>
          </p:nvSpPr>
          <p:spPr bwMode="auto">
            <a:xfrm>
              <a:off x="1623" y="2329"/>
              <a:ext cx="49" cy="44"/>
            </a:xfrm>
            <a:custGeom>
              <a:avLst/>
              <a:gdLst>
                <a:gd name="T0" fmla="*/ 151 w 214"/>
                <a:gd name="T1" fmla="*/ 115 h 196"/>
                <a:gd name="T2" fmla="*/ 160 w 214"/>
                <a:gd name="T3" fmla="*/ 97 h 196"/>
                <a:gd name="T4" fmla="*/ 160 w 214"/>
                <a:gd name="T5" fmla="*/ 84 h 196"/>
                <a:gd name="T6" fmla="*/ 142 w 214"/>
                <a:gd name="T7" fmla="*/ 57 h 196"/>
                <a:gd name="T8" fmla="*/ 133 w 214"/>
                <a:gd name="T9" fmla="*/ 48 h 196"/>
                <a:gd name="T10" fmla="*/ 107 w 214"/>
                <a:gd name="T11" fmla="*/ 40 h 196"/>
                <a:gd name="T12" fmla="*/ 89 w 214"/>
                <a:gd name="T13" fmla="*/ 48 h 196"/>
                <a:gd name="T14" fmla="*/ 63 w 214"/>
                <a:gd name="T15" fmla="*/ 57 h 196"/>
                <a:gd name="T16" fmla="*/ 54 w 214"/>
                <a:gd name="T17" fmla="*/ 75 h 196"/>
                <a:gd name="T18" fmla="*/ 45 w 214"/>
                <a:gd name="T19" fmla="*/ 97 h 196"/>
                <a:gd name="T20" fmla="*/ 54 w 214"/>
                <a:gd name="T21" fmla="*/ 115 h 196"/>
                <a:gd name="T22" fmla="*/ 63 w 214"/>
                <a:gd name="T23" fmla="*/ 142 h 196"/>
                <a:gd name="T24" fmla="*/ 80 w 214"/>
                <a:gd name="T25" fmla="*/ 160 h 196"/>
                <a:gd name="T26" fmla="*/ 107 w 214"/>
                <a:gd name="T27" fmla="*/ 160 h 196"/>
                <a:gd name="T28" fmla="*/ 133 w 214"/>
                <a:gd name="T29" fmla="*/ 160 h 196"/>
                <a:gd name="T30" fmla="*/ 160 w 214"/>
                <a:gd name="T31" fmla="*/ 142 h 196"/>
                <a:gd name="T32" fmla="*/ 178 w 214"/>
                <a:gd name="T33" fmla="*/ 124 h 196"/>
                <a:gd name="T34" fmla="*/ 187 w 214"/>
                <a:gd name="T35" fmla="*/ 97 h 196"/>
                <a:gd name="T36" fmla="*/ 178 w 214"/>
                <a:gd name="T37" fmla="*/ 66 h 196"/>
                <a:gd name="T38" fmla="*/ 160 w 214"/>
                <a:gd name="T39" fmla="*/ 40 h 196"/>
                <a:gd name="T40" fmla="*/ 142 w 214"/>
                <a:gd name="T41" fmla="*/ 22 h 196"/>
                <a:gd name="T42" fmla="*/ 107 w 214"/>
                <a:gd name="T43" fmla="*/ 13 h 196"/>
                <a:gd name="T44" fmla="*/ 71 w 214"/>
                <a:gd name="T45" fmla="*/ 22 h 196"/>
                <a:gd name="T46" fmla="*/ 45 w 214"/>
                <a:gd name="T47" fmla="*/ 40 h 196"/>
                <a:gd name="T48" fmla="*/ 27 w 214"/>
                <a:gd name="T49" fmla="*/ 66 h 196"/>
                <a:gd name="T50" fmla="*/ 18 w 214"/>
                <a:gd name="T51" fmla="*/ 97 h 196"/>
                <a:gd name="T52" fmla="*/ 27 w 214"/>
                <a:gd name="T53" fmla="*/ 124 h 196"/>
                <a:gd name="T54" fmla="*/ 45 w 214"/>
                <a:gd name="T55" fmla="*/ 160 h 196"/>
                <a:gd name="T56" fmla="*/ 71 w 214"/>
                <a:gd name="T57" fmla="*/ 177 h 196"/>
                <a:gd name="T58" fmla="*/ 107 w 214"/>
                <a:gd name="T59" fmla="*/ 186 h 196"/>
                <a:gd name="T60" fmla="*/ 142 w 214"/>
                <a:gd name="T61" fmla="*/ 177 h 196"/>
                <a:gd name="T62" fmla="*/ 178 w 214"/>
                <a:gd name="T63" fmla="*/ 160 h 196"/>
                <a:gd name="T64" fmla="*/ 195 w 214"/>
                <a:gd name="T65" fmla="*/ 133 h 196"/>
                <a:gd name="T66" fmla="*/ 204 w 214"/>
                <a:gd name="T67" fmla="*/ 97 h 196"/>
                <a:gd name="T68" fmla="*/ 213 w 214"/>
                <a:gd name="T69" fmla="*/ 97 h 196"/>
                <a:gd name="T70" fmla="*/ 204 w 214"/>
                <a:gd name="T71" fmla="*/ 66 h 196"/>
                <a:gd name="T72" fmla="*/ 195 w 214"/>
                <a:gd name="T73" fmla="*/ 48 h 196"/>
                <a:gd name="T74" fmla="*/ 178 w 214"/>
                <a:gd name="T75" fmla="*/ 22 h 196"/>
                <a:gd name="T76" fmla="*/ 160 w 214"/>
                <a:gd name="T77" fmla="*/ 4 h 196"/>
                <a:gd name="T78" fmla="*/ 133 w 214"/>
                <a:gd name="T79" fmla="*/ 0 h 196"/>
                <a:gd name="T80" fmla="*/ 107 w 214"/>
                <a:gd name="T81" fmla="*/ 0 h 196"/>
                <a:gd name="T82" fmla="*/ 80 w 214"/>
                <a:gd name="T83" fmla="*/ 0 h 196"/>
                <a:gd name="T84" fmla="*/ 54 w 214"/>
                <a:gd name="T85" fmla="*/ 4 h 196"/>
                <a:gd name="T86" fmla="*/ 36 w 214"/>
                <a:gd name="T87" fmla="*/ 22 h 196"/>
                <a:gd name="T88" fmla="*/ 18 w 214"/>
                <a:gd name="T89" fmla="*/ 48 h 196"/>
                <a:gd name="T90" fmla="*/ 9 w 214"/>
                <a:gd name="T91" fmla="*/ 66 h 196"/>
                <a:gd name="T92" fmla="*/ 0 w 214"/>
                <a:gd name="T93" fmla="*/ 97 h 196"/>
                <a:gd name="T94" fmla="*/ 9 w 214"/>
                <a:gd name="T95" fmla="*/ 124 h 196"/>
                <a:gd name="T96" fmla="*/ 18 w 214"/>
                <a:gd name="T97" fmla="*/ 142 h 196"/>
                <a:gd name="T98" fmla="*/ 36 w 214"/>
                <a:gd name="T99" fmla="*/ 168 h 196"/>
                <a:gd name="T100" fmla="*/ 54 w 214"/>
                <a:gd name="T101" fmla="*/ 186 h 196"/>
                <a:gd name="T102" fmla="*/ 80 w 214"/>
                <a:gd name="T103" fmla="*/ 195 h 196"/>
                <a:gd name="T104" fmla="*/ 107 w 214"/>
                <a:gd name="T105" fmla="*/ 195 h 196"/>
                <a:gd name="T106" fmla="*/ 133 w 214"/>
                <a:gd name="T107" fmla="*/ 195 h 196"/>
                <a:gd name="T108" fmla="*/ 160 w 214"/>
                <a:gd name="T109" fmla="*/ 186 h 196"/>
                <a:gd name="T110" fmla="*/ 178 w 214"/>
                <a:gd name="T111" fmla="*/ 168 h 196"/>
                <a:gd name="T112" fmla="*/ 195 w 214"/>
                <a:gd name="T113" fmla="*/ 142 h 196"/>
                <a:gd name="T114" fmla="*/ 204 w 214"/>
                <a:gd name="T115" fmla="*/ 124 h 196"/>
                <a:gd name="T116" fmla="*/ 213 w 214"/>
                <a:gd name="T117" fmla="*/ 97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 h="196">
                  <a:moveTo>
                    <a:pt x="151" y="115"/>
                  </a:moveTo>
                  <a:lnTo>
                    <a:pt x="160" y="97"/>
                  </a:lnTo>
                  <a:lnTo>
                    <a:pt x="160" y="84"/>
                  </a:lnTo>
                  <a:lnTo>
                    <a:pt x="142" y="57"/>
                  </a:lnTo>
                  <a:lnTo>
                    <a:pt x="133" y="48"/>
                  </a:lnTo>
                  <a:lnTo>
                    <a:pt x="107" y="40"/>
                  </a:lnTo>
                  <a:lnTo>
                    <a:pt x="89" y="48"/>
                  </a:lnTo>
                  <a:lnTo>
                    <a:pt x="63" y="57"/>
                  </a:lnTo>
                  <a:lnTo>
                    <a:pt x="54" y="75"/>
                  </a:lnTo>
                  <a:lnTo>
                    <a:pt x="45" y="97"/>
                  </a:lnTo>
                  <a:lnTo>
                    <a:pt x="54" y="115"/>
                  </a:lnTo>
                  <a:lnTo>
                    <a:pt x="63" y="142"/>
                  </a:lnTo>
                  <a:lnTo>
                    <a:pt x="80" y="160"/>
                  </a:lnTo>
                  <a:lnTo>
                    <a:pt x="107" y="160"/>
                  </a:lnTo>
                  <a:lnTo>
                    <a:pt x="133" y="160"/>
                  </a:lnTo>
                  <a:lnTo>
                    <a:pt x="160" y="142"/>
                  </a:lnTo>
                  <a:lnTo>
                    <a:pt x="178" y="124"/>
                  </a:lnTo>
                  <a:lnTo>
                    <a:pt x="187" y="97"/>
                  </a:lnTo>
                  <a:lnTo>
                    <a:pt x="178" y="66"/>
                  </a:lnTo>
                  <a:lnTo>
                    <a:pt x="160" y="40"/>
                  </a:lnTo>
                  <a:lnTo>
                    <a:pt x="142" y="22"/>
                  </a:lnTo>
                  <a:lnTo>
                    <a:pt x="107" y="13"/>
                  </a:lnTo>
                  <a:lnTo>
                    <a:pt x="71" y="22"/>
                  </a:lnTo>
                  <a:lnTo>
                    <a:pt x="45" y="40"/>
                  </a:lnTo>
                  <a:lnTo>
                    <a:pt x="27" y="66"/>
                  </a:lnTo>
                  <a:lnTo>
                    <a:pt x="18" y="97"/>
                  </a:lnTo>
                  <a:lnTo>
                    <a:pt x="27" y="124"/>
                  </a:lnTo>
                  <a:lnTo>
                    <a:pt x="45" y="160"/>
                  </a:lnTo>
                  <a:lnTo>
                    <a:pt x="71" y="177"/>
                  </a:lnTo>
                  <a:lnTo>
                    <a:pt x="107" y="186"/>
                  </a:lnTo>
                  <a:lnTo>
                    <a:pt x="142" y="177"/>
                  </a:lnTo>
                  <a:lnTo>
                    <a:pt x="178" y="160"/>
                  </a:lnTo>
                  <a:lnTo>
                    <a:pt x="195" y="133"/>
                  </a:lnTo>
                  <a:lnTo>
                    <a:pt x="204" y="97"/>
                  </a:lnTo>
                  <a:lnTo>
                    <a:pt x="213" y="97"/>
                  </a:lnTo>
                  <a:lnTo>
                    <a:pt x="204" y="66"/>
                  </a:lnTo>
                  <a:lnTo>
                    <a:pt x="195" y="48"/>
                  </a:lnTo>
                  <a:lnTo>
                    <a:pt x="178" y="22"/>
                  </a:lnTo>
                  <a:lnTo>
                    <a:pt x="160" y="4"/>
                  </a:lnTo>
                  <a:lnTo>
                    <a:pt x="133" y="0"/>
                  </a:lnTo>
                  <a:lnTo>
                    <a:pt x="107" y="0"/>
                  </a:lnTo>
                  <a:lnTo>
                    <a:pt x="80" y="0"/>
                  </a:lnTo>
                  <a:lnTo>
                    <a:pt x="54" y="4"/>
                  </a:lnTo>
                  <a:lnTo>
                    <a:pt x="36" y="22"/>
                  </a:lnTo>
                  <a:lnTo>
                    <a:pt x="18" y="48"/>
                  </a:lnTo>
                  <a:lnTo>
                    <a:pt x="9" y="66"/>
                  </a:lnTo>
                  <a:lnTo>
                    <a:pt x="0" y="97"/>
                  </a:lnTo>
                  <a:lnTo>
                    <a:pt x="9" y="124"/>
                  </a:lnTo>
                  <a:lnTo>
                    <a:pt x="18" y="142"/>
                  </a:lnTo>
                  <a:lnTo>
                    <a:pt x="36" y="168"/>
                  </a:lnTo>
                  <a:lnTo>
                    <a:pt x="54" y="186"/>
                  </a:lnTo>
                  <a:lnTo>
                    <a:pt x="80" y="195"/>
                  </a:lnTo>
                  <a:lnTo>
                    <a:pt x="107" y="195"/>
                  </a:lnTo>
                  <a:lnTo>
                    <a:pt x="133" y="195"/>
                  </a:lnTo>
                  <a:lnTo>
                    <a:pt x="160" y="186"/>
                  </a:lnTo>
                  <a:lnTo>
                    <a:pt x="178" y="168"/>
                  </a:lnTo>
                  <a:lnTo>
                    <a:pt x="195" y="142"/>
                  </a:lnTo>
                  <a:lnTo>
                    <a:pt x="204" y="124"/>
                  </a:lnTo>
                  <a:lnTo>
                    <a:pt x="213" y="9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09" name="Line 57">
              <a:extLst>
                <a:ext uri="{FF2B5EF4-FFF2-40B4-BE49-F238E27FC236}">
                  <a16:creationId xmlns:a16="http://schemas.microsoft.com/office/drawing/2014/main" id="{63DA843A-569F-4D8E-A1B1-C4748FC7349A}"/>
                </a:ext>
              </a:extLst>
            </p:cNvPr>
            <p:cNvSpPr>
              <a:spLocks noChangeShapeType="1"/>
            </p:cNvSpPr>
            <p:nvPr/>
          </p:nvSpPr>
          <p:spPr bwMode="auto">
            <a:xfrm flipV="1">
              <a:off x="1850" y="2292"/>
              <a:ext cx="1" cy="11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10" name="Freeform 58">
              <a:extLst>
                <a:ext uri="{FF2B5EF4-FFF2-40B4-BE49-F238E27FC236}">
                  <a16:creationId xmlns:a16="http://schemas.microsoft.com/office/drawing/2014/main" id="{EB58530B-9F1E-49B1-B4A3-AB8120686725}"/>
                </a:ext>
              </a:extLst>
            </p:cNvPr>
            <p:cNvSpPr>
              <a:spLocks noChangeArrowheads="1"/>
            </p:cNvSpPr>
            <p:nvPr/>
          </p:nvSpPr>
          <p:spPr bwMode="auto">
            <a:xfrm>
              <a:off x="1886" y="2293"/>
              <a:ext cx="32" cy="116"/>
            </a:xfrm>
            <a:custGeom>
              <a:avLst/>
              <a:gdLst>
                <a:gd name="T0" fmla="*/ 142 w 143"/>
                <a:gd name="T1" fmla="*/ 0 h 513"/>
                <a:gd name="T2" fmla="*/ 102 w 143"/>
                <a:gd name="T3" fmla="*/ 30 h 513"/>
                <a:gd name="T4" fmla="*/ 48 w 143"/>
                <a:gd name="T5" fmla="*/ 83 h 513"/>
                <a:gd name="T6" fmla="*/ 22 w 143"/>
                <a:gd name="T7" fmla="*/ 128 h 513"/>
                <a:gd name="T8" fmla="*/ 0 w 143"/>
                <a:gd name="T9" fmla="*/ 181 h 513"/>
                <a:gd name="T10" fmla="*/ 0 w 143"/>
                <a:gd name="T11" fmla="*/ 234 h 513"/>
                <a:gd name="T12" fmla="*/ 0 w 143"/>
                <a:gd name="T13" fmla="*/ 282 h 513"/>
                <a:gd name="T14" fmla="*/ 0 w 143"/>
                <a:gd name="T15" fmla="*/ 326 h 513"/>
                <a:gd name="T16" fmla="*/ 22 w 143"/>
                <a:gd name="T17" fmla="*/ 380 h 513"/>
                <a:gd name="T18" fmla="*/ 48 w 143"/>
                <a:gd name="T19" fmla="*/ 424 h 513"/>
                <a:gd name="T20" fmla="*/ 102 w 143"/>
                <a:gd name="T21" fmla="*/ 477 h 513"/>
                <a:gd name="T22" fmla="*/ 142 w 143"/>
                <a:gd name="T23" fmla="*/ 512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3" h="513">
                  <a:moveTo>
                    <a:pt x="142" y="0"/>
                  </a:moveTo>
                  <a:lnTo>
                    <a:pt x="102" y="30"/>
                  </a:lnTo>
                  <a:lnTo>
                    <a:pt x="48" y="83"/>
                  </a:lnTo>
                  <a:lnTo>
                    <a:pt x="22" y="128"/>
                  </a:lnTo>
                  <a:lnTo>
                    <a:pt x="0" y="181"/>
                  </a:lnTo>
                  <a:lnTo>
                    <a:pt x="0" y="234"/>
                  </a:lnTo>
                  <a:lnTo>
                    <a:pt x="0" y="282"/>
                  </a:lnTo>
                  <a:lnTo>
                    <a:pt x="0" y="326"/>
                  </a:lnTo>
                  <a:lnTo>
                    <a:pt x="22" y="380"/>
                  </a:lnTo>
                  <a:lnTo>
                    <a:pt x="48" y="424"/>
                  </a:lnTo>
                  <a:lnTo>
                    <a:pt x="102" y="477"/>
                  </a:lnTo>
                  <a:lnTo>
                    <a:pt x="142" y="5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11" name="Line 59">
              <a:extLst>
                <a:ext uri="{FF2B5EF4-FFF2-40B4-BE49-F238E27FC236}">
                  <a16:creationId xmlns:a16="http://schemas.microsoft.com/office/drawing/2014/main" id="{E0295695-8D4B-41FF-BB01-71F526071E21}"/>
                </a:ext>
              </a:extLst>
            </p:cNvPr>
            <p:cNvSpPr>
              <a:spLocks noChangeShapeType="1"/>
            </p:cNvSpPr>
            <p:nvPr/>
          </p:nvSpPr>
          <p:spPr bwMode="auto">
            <a:xfrm>
              <a:off x="1885" y="2353"/>
              <a:ext cx="19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12" name="Freeform 60">
              <a:extLst>
                <a:ext uri="{FF2B5EF4-FFF2-40B4-BE49-F238E27FC236}">
                  <a16:creationId xmlns:a16="http://schemas.microsoft.com/office/drawing/2014/main" id="{D958269F-4496-463C-BBF0-03A1240CC866}"/>
                </a:ext>
              </a:extLst>
            </p:cNvPr>
            <p:cNvSpPr>
              <a:spLocks noChangeArrowheads="1"/>
            </p:cNvSpPr>
            <p:nvPr/>
          </p:nvSpPr>
          <p:spPr bwMode="auto">
            <a:xfrm>
              <a:off x="1743" y="2025"/>
              <a:ext cx="46" cy="68"/>
            </a:xfrm>
            <a:custGeom>
              <a:avLst/>
              <a:gdLst>
                <a:gd name="T0" fmla="*/ 0 w 204"/>
                <a:gd name="T1" fmla="*/ 300 h 301"/>
                <a:gd name="T2" fmla="*/ 0 w 204"/>
                <a:gd name="T3" fmla="*/ 0 h 301"/>
                <a:gd name="T4" fmla="*/ 132 w 204"/>
                <a:gd name="T5" fmla="*/ 0 h 301"/>
                <a:gd name="T6" fmla="*/ 168 w 204"/>
                <a:gd name="T7" fmla="*/ 17 h 301"/>
                <a:gd name="T8" fmla="*/ 185 w 204"/>
                <a:gd name="T9" fmla="*/ 26 h 301"/>
                <a:gd name="T10" fmla="*/ 203 w 204"/>
                <a:gd name="T11" fmla="*/ 53 h 301"/>
                <a:gd name="T12" fmla="*/ 203 w 204"/>
                <a:gd name="T13" fmla="*/ 88 h 301"/>
                <a:gd name="T14" fmla="*/ 185 w 204"/>
                <a:gd name="T15" fmla="*/ 114 h 301"/>
                <a:gd name="T16" fmla="*/ 168 w 204"/>
                <a:gd name="T17" fmla="*/ 123 h 301"/>
                <a:gd name="T18" fmla="*/ 132 w 204"/>
                <a:gd name="T19" fmla="*/ 141 h 301"/>
                <a:gd name="T20" fmla="*/ 0 w 204"/>
                <a:gd name="T21" fmla="*/ 14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4" h="301">
                  <a:moveTo>
                    <a:pt x="0" y="300"/>
                  </a:moveTo>
                  <a:lnTo>
                    <a:pt x="0" y="0"/>
                  </a:lnTo>
                  <a:lnTo>
                    <a:pt x="132" y="0"/>
                  </a:lnTo>
                  <a:lnTo>
                    <a:pt x="168" y="17"/>
                  </a:lnTo>
                  <a:lnTo>
                    <a:pt x="185" y="26"/>
                  </a:lnTo>
                  <a:lnTo>
                    <a:pt x="203" y="53"/>
                  </a:lnTo>
                  <a:lnTo>
                    <a:pt x="203" y="88"/>
                  </a:lnTo>
                  <a:lnTo>
                    <a:pt x="185" y="114"/>
                  </a:lnTo>
                  <a:lnTo>
                    <a:pt x="168" y="123"/>
                  </a:lnTo>
                  <a:lnTo>
                    <a:pt x="132" y="141"/>
                  </a:lnTo>
                  <a:lnTo>
                    <a:pt x="0"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13" name="Line 61">
              <a:extLst>
                <a:ext uri="{FF2B5EF4-FFF2-40B4-BE49-F238E27FC236}">
                  <a16:creationId xmlns:a16="http://schemas.microsoft.com/office/drawing/2014/main" id="{14C6E37F-F6C2-4151-B298-75AB0F177CDC}"/>
                </a:ext>
              </a:extLst>
            </p:cNvPr>
            <p:cNvSpPr>
              <a:spLocks noChangeShapeType="1"/>
            </p:cNvSpPr>
            <p:nvPr/>
          </p:nvSpPr>
          <p:spPr bwMode="auto">
            <a:xfrm>
              <a:off x="1764" y="2057"/>
              <a:ext cx="24" cy="3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14" name="Freeform 62">
              <a:extLst>
                <a:ext uri="{FF2B5EF4-FFF2-40B4-BE49-F238E27FC236}">
                  <a16:creationId xmlns:a16="http://schemas.microsoft.com/office/drawing/2014/main" id="{A7EE9FAF-DC2F-4857-A155-0A0DA8A8C52E}"/>
                </a:ext>
              </a:extLst>
            </p:cNvPr>
            <p:cNvSpPr>
              <a:spLocks noChangeArrowheads="1"/>
            </p:cNvSpPr>
            <p:nvPr/>
          </p:nvSpPr>
          <p:spPr bwMode="auto">
            <a:xfrm>
              <a:off x="1810" y="2025"/>
              <a:ext cx="44" cy="68"/>
            </a:xfrm>
            <a:custGeom>
              <a:avLst/>
              <a:gdLst>
                <a:gd name="T0" fmla="*/ 26 w 196"/>
                <a:gd name="T1" fmla="*/ 0 h 301"/>
                <a:gd name="T2" fmla="*/ 177 w 196"/>
                <a:gd name="T3" fmla="*/ 0 h 301"/>
                <a:gd name="T4" fmla="*/ 88 w 196"/>
                <a:gd name="T5" fmla="*/ 114 h 301"/>
                <a:gd name="T6" fmla="*/ 133 w 196"/>
                <a:gd name="T7" fmla="*/ 114 h 301"/>
                <a:gd name="T8" fmla="*/ 160 w 196"/>
                <a:gd name="T9" fmla="*/ 123 h 301"/>
                <a:gd name="T10" fmla="*/ 177 w 196"/>
                <a:gd name="T11" fmla="*/ 141 h 301"/>
                <a:gd name="T12" fmla="*/ 195 w 196"/>
                <a:gd name="T13" fmla="*/ 185 h 301"/>
                <a:gd name="T14" fmla="*/ 195 w 196"/>
                <a:gd name="T15" fmla="*/ 212 h 301"/>
                <a:gd name="T16" fmla="*/ 177 w 196"/>
                <a:gd name="T17" fmla="*/ 256 h 301"/>
                <a:gd name="T18" fmla="*/ 151 w 196"/>
                <a:gd name="T19" fmla="*/ 282 h 301"/>
                <a:gd name="T20" fmla="*/ 106 w 196"/>
                <a:gd name="T21" fmla="*/ 300 h 301"/>
                <a:gd name="T22" fmla="*/ 71 w 196"/>
                <a:gd name="T23" fmla="*/ 300 h 301"/>
                <a:gd name="T24" fmla="*/ 26 w 196"/>
                <a:gd name="T25" fmla="*/ 282 h 301"/>
                <a:gd name="T26" fmla="*/ 8 w 196"/>
                <a:gd name="T27" fmla="*/ 265 h 301"/>
                <a:gd name="T28" fmla="*/ 0 w 196"/>
                <a:gd name="T29" fmla="*/ 23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6" h="301">
                  <a:moveTo>
                    <a:pt x="26" y="0"/>
                  </a:moveTo>
                  <a:lnTo>
                    <a:pt x="177" y="0"/>
                  </a:lnTo>
                  <a:lnTo>
                    <a:pt x="88" y="114"/>
                  </a:lnTo>
                  <a:lnTo>
                    <a:pt x="133" y="114"/>
                  </a:lnTo>
                  <a:lnTo>
                    <a:pt x="160" y="123"/>
                  </a:lnTo>
                  <a:lnTo>
                    <a:pt x="177" y="141"/>
                  </a:lnTo>
                  <a:lnTo>
                    <a:pt x="195" y="185"/>
                  </a:lnTo>
                  <a:lnTo>
                    <a:pt x="195" y="212"/>
                  </a:lnTo>
                  <a:lnTo>
                    <a:pt x="177" y="256"/>
                  </a:lnTo>
                  <a:lnTo>
                    <a:pt x="151" y="282"/>
                  </a:lnTo>
                  <a:lnTo>
                    <a:pt x="106" y="300"/>
                  </a:lnTo>
                  <a:lnTo>
                    <a:pt x="71" y="300"/>
                  </a:lnTo>
                  <a:lnTo>
                    <a:pt x="26" y="282"/>
                  </a:lnTo>
                  <a:lnTo>
                    <a:pt x="8" y="265"/>
                  </a:lnTo>
                  <a:lnTo>
                    <a:pt x="0" y="23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15" name="Freeform 63">
              <a:extLst>
                <a:ext uri="{FF2B5EF4-FFF2-40B4-BE49-F238E27FC236}">
                  <a16:creationId xmlns:a16="http://schemas.microsoft.com/office/drawing/2014/main" id="{F7C1FC98-0163-44E0-BD6F-9B08ECE849F6}"/>
                </a:ext>
              </a:extLst>
            </p:cNvPr>
            <p:cNvSpPr>
              <a:spLocks noChangeArrowheads="1"/>
            </p:cNvSpPr>
            <p:nvPr/>
          </p:nvSpPr>
          <p:spPr bwMode="auto">
            <a:xfrm>
              <a:off x="2120" y="2309"/>
              <a:ext cx="52" cy="64"/>
            </a:xfrm>
            <a:custGeom>
              <a:avLst/>
              <a:gdLst>
                <a:gd name="T0" fmla="*/ 62 w 231"/>
                <a:gd name="T1" fmla="*/ 13 h 284"/>
                <a:gd name="T2" fmla="*/ 88 w 231"/>
                <a:gd name="T3" fmla="*/ 0 h 284"/>
                <a:gd name="T4" fmla="*/ 62 w 231"/>
                <a:gd name="T5" fmla="*/ 13 h 284"/>
                <a:gd name="T6" fmla="*/ 35 w 231"/>
                <a:gd name="T7" fmla="*/ 39 h 284"/>
                <a:gd name="T8" fmla="*/ 17 w 231"/>
                <a:gd name="T9" fmla="*/ 66 h 284"/>
                <a:gd name="T10" fmla="*/ 0 w 231"/>
                <a:gd name="T11" fmla="*/ 110 h 284"/>
                <a:gd name="T12" fmla="*/ 0 w 231"/>
                <a:gd name="T13" fmla="*/ 177 h 284"/>
                <a:gd name="T14" fmla="*/ 17 w 231"/>
                <a:gd name="T15" fmla="*/ 212 h 284"/>
                <a:gd name="T16" fmla="*/ 35 w 231"/>
                <a:gd name="T17" fmla="*/ 248 h 284"/>
                <a:gd name="T18" fmla="*/ 62 w 231"/>
                <a:gd name="T19" fmla="*/ 274 h 284"/>
                <a:gd name="T20" fmla="*/ 88 w 231"/>
                <a:gd name="T21" fmla="*/ 283 h 284"/>
                <a:gd name="T22" fmla="*/ 141 w 231"/>
                <a:gd name="T23" fmla="*/ 283 h 284"/>
                <a:gd name="T24" fmla="*/ 168 w 231"/>
                <a:gd name="T25" fmla="*/ 274 h 284"/>
                <a:gd name="T26" fmla="*/ 203 w 231"/>
                <a:gd name="T27" fmla="*/ 248 h 284"/>
                <a:gd name="T28" fmla="*/ 212 w 231"/>
                <a:gd name="T29" fmla="*/ 212 h 284"/>
                <a:gd name="T30" fmla="*/ 230 w 231"/>
                <a:gd name="T31" fmla="*/ 177 h 284"/>
                <a:gd name="T32" fmla="*/ 230 w 231"/>
                <a:gd name="T33" fmla="*/ 110 h 284"/>
                <a:gd name="T34" fmla="*/ 212 w 231"/>
                <a:gd name="T35" fmla="*/ 66 h 284"/>
                <a:gd name="T36" fmla="*/ 203 w 231"/>
                <a:gd name="T37" fmla="*/ 39 h 284"/>
                <a:gd name="T38" fmla="*/ 168 w 231"/>
                <a:gd name="T39" fmla="*/ 13 h 284"/>
                <a:gd name="T40" fmla="*/ 141 w 231"/>
                <a:gd name="T41" fmla="*/ 0 h 284"/>
                <a:gd name="T42" fmla="*/ 88 w 231"/>
                <a:gd name="T43"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1" h="284">
                  <a:moveTo>
                    <a:pt x="62" y="13"/>
                  </a:moveTo>
                  <a:lnTo>
                    <a:pt x="88" y="0"/>
                  </a:lnTo>
                  <a:lnTo>
                    <a:pt x="62" y="13"/>
                  </a:lnTo>
                  <a:lnTo>
                    <a:pt x="35" y="39"/>
                  </a:lnTo>
                  <a:lnTo>
                    <a:pt x="17" y="66"/>
                  </a:lnTo>
                  <a:lnTo>
                    <a:pt x="0" y="110"/>
                  </a:lnTo>
                  <a:lnTo>
                    <a:pt x="0" y="177"/>
                  </a:lnTo>
                  <a:lnTo>
                    <a:pt x="17" y="212"/>
                  </a:lnTo>
                  <a:lnTo>
                    <a:pt x="35" y="248"/>
                  </a:lnTo>
                  <a:lnTo>
                    <a:pt x="62" y="274"/>
                  </a:lnTo>
                  <a:lnTo>
                    <a:pt x="88" y="283"/>
                  </a:lnTo>
                  <a:lnTo>
                    <a:pt x="141" y="283"/>
                  </a:lnTo>
                  <a:lnTo>
                    <a:pt x="168" y="274"/>
                  </a:lnTo>
                  <a:lnTo>
                    <a:pt x="203" y="248"/>
                  </a:lnTo>
                  <a:lnTo>
                    <a:pt x="212" y="212"/>
                  </a:lnTo>
                  <a:lnTo>
                    <a:pt x="230" y="177"/>
                  </a:lnTo>
                  <a:lnTo>
                    <a:pt x="230" y="110"/>
                  </a:lnTo>
                  <a:lnTo>
                    <a:pt x="212" y="66"/>
                  </a:lnTo>
                  <a:lnTo>
                    <a:pt x="203" y="39"/>
                  </a:lnTo>
                  <a:lnTo>
                    <a:pt x="168" y="13"/>
                  </a:lnTo>
                  <a:lnTo>
                    <a:pt x="141" y="0"/>
                  </a:lnTo>
                  <a:lnTo>
                    <a:pt x="8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16" name="Freeform 64">
              <a:extLst>
                <a:ext uri="{FF2B5EF4-FFF2-40B4-BE49-F238E27FC236}">
                  <a16:creationId xmlns:a16="http://schemas.microsoft.com/office/drawing/2014/main" id="{AFC6DC30-5C1A-4D0D-8324-EB2F7AC8BE9A}"/>
                </a:ext>
              </a:extLst>
            </p:cNvPr>
            <p:cNvSpPr>
              <a:spLocks noChangeArrowheads="1"/>
            </p:cNvSpPr>
            <p:nvPr/>
          </p:nvSpPr>
          <p:spPr bwMode="auto">
            <a:xfrm>
              <a:off x="2190" y="2332"/>
              <a:ext cx="36" cy="42"/>
            </a:xfrm>
            <a:custGeom>
              <a:avLst/>
              <a:gdLst>
                <a:gd name="T0" fmla="*/ 0 w 160"/>
                <a:gd name="T1" fmla="*/ 0 h 186"/>
                <a:gd name="T2" fmla="*/ 0 w 160"/>
                <a:gd name="T3" fmla="*/ 132 h 186"/>
                <a:gd name="T4" fmla="*/ 17 w 160"/>
                <a:gd name="T5" fmla="*/ 176 h 186"/>
                <a:gd name="T6" fmla="*/ 44 w 160"/>
                <a:gd name="T7" fmla="*/ 185 h 186"/>
                <a:gd name="T8" fmla="*/ 88 w 160"/>
                <a:gd name="T9" fmla="*/ 185 h 186"/>
                <a:gd name="T10" fmla="*/ 115 w 160"/>
                <a:gd name="T11" fmla="*/ 176 h 186"/>
                <a:gd name="T12" fmla="*/ 159 w 160"/>
                <a:gd name="T13" fmla="*/ 132 h 186"/>
              </a:gdLst>
              <a:ahLst/>
              <a:cxnLst>
                <a:cxn ang="0">
                  <a:pos x="T0" y="T1"/>
                </a:cxn>
                <a:cxn ang="0">
                  <a:pos x="T2" y="T3"/>
                </a:cxn>
                <a:cxn ang="0">
                  <a:pos x="T4" y="T5"/>
                </a:cxn>
                <a:cxn ang="0">
                  <a:pos x="T6" y="T7"/>
                </a:cxn>
                <a:cxn ang="0">
                  <a:pos x="T8" y="T9"/>
                </a:cxn>
                <a:cxn ang="0">
                  <a:pos x="T10" y="T11"/>
                </a:cxn>
                <a:cxn ang="0">
                  <a:pos x="T12" y="T13"/>
                </a:cxn>
              </a:cxnLst>
              <a:rect l="0" t="0" r="r" b="b"/>
              <a:pathLst>
                <a:path w="160" h="186">
                  <a:moveTo>
                    <a:pt x="0" y="0"/>
                  </a:moveTo>
                  <a:lnTo>
                    <a:pt x="0" y="132"/>
                  </a:lnTo>
                  <a:lnTo>
                    <a:pt x="17" y="176"/>
                  </a:lnTo>
                  <a:lnTo>
                    <a:pt x="44" y="185"/>
                  </a:lnTo>
                  <a:lnTo>
                    <a:pt x="88" y="185"/>
                  </a:lnTo>
                  <a:lnTo>
                    <a:pt x="115" y="176"/>
                  </a:lnTo>
                  <a:lnTo>
                    <a:pt x="159"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17" name="Line 65">
              <a:extLst>
                <a:ext uri="{FF2B5EF4-FFF2-40B4-BE49-F238E27FC236}">
                  <a16:creationId xmlns:a16="http://schemas.microsoft.com/office/drawing/2014/main" id="{FD967113-2EA3-4708-A34D-65565BA45628}"/>
                </a:ext>
              </a:extLst>
            </p:cNvPr>
            <p:cNvSpPr>
              <a:spLocks noChangeShapeType="1"/>
            </p:cNvSpPr>
            <p:nvPr/>
          </p:nvSpPr>
          <p:spPr bwMode="auto">
            <a:xfrm flipV="1">
              <a:off x="2226" y="2331"/>
              <a:ext cx="1"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18" name="Freeform 66">
              <a:extLst>
                <a:ext uri="{FF2B5EF4-FFF2-40B4-BE49-F238E27FC236}">
                  <a16:creationId xmlns:a16="http://schemas.microsoft.com/office/drawing/2014/main" id="{47F1C8EA-75A0-4A68-8FB3-D3B6BB82C4B4}"/>
                </a:ext>
              </a:extLst>
            </p:cNvPr>
            <p:cNvSpPr>
              <a:spLocks noChangeArrowheads="1"/>
            </p:cNvSpPr>
            <p:nvPr/>
          </p:nvSpPr>
          <p:spPr bwMode="auto">
            <a:xfrm>
              <a:off x="2260" y="2309"/>
              <a:ext cx="32" cy="64"/>
            </a:xfrm>
            <a:custGeom>
              <a:avLst/>
              <a:gdLst>
                <a:gd name="T0" fmla="*/ 0 w 142"/>
                <a:gd name="T1" fmla="*/ 0 h 284"/>
                <a:gd name="T2" fmla="*/ 0 w 142"/>
                <a:gd name="T3" fmla="*/ 230 h 284"/>
                <a:gd name="T4" fmla="*/ 17 w 142"/>
                <a:gd name="T5" fmla="*/ 274 h 284"/>
                <a:gd name="T6" fmla="*/ 70 w 142"/>
                <a:gd name="T7" fmla="*/ 283 h 284"/>
                <a:gd name="T8" fmla="*/ 141 w 142"/>
                <a:gd name="T9" fmla="*/ 283 h 284"/>
              </a:gdLst>
              <a:ahLst/>
              <a:cxnLst>
                <a:cxn ang="0">
                  <a:pos x="T0" y="T1"/>
                </a:cxn>
                <a:cxn ang="0">
                  <a:pos x="T2" y="T3"/>
                </a:cxn>
                <a:cxn ang="0">
                  <a:pos x="T4" y="T5"/>
                </a:cxn>
                <a:cxn ang="0">
                  <a:pos x="T6" y="T7"/>
                </a:cxn>
                <a:cxn ang="0">
                  <a:pos x="T8" y="T9"/>
                </a:cxn>
              </a:cxnLst>
              <a:rect l="0" t="0" r="r" b="b"/>
              <a:pathLst>
                <a:path w="142" h="284">
                  <a:moveTo>
                    <a:pt x="0" y="0"/>
                  </a:moveTo>
                  <a:lnTo>
                    <a:pt x="0" y="230"/>
                  </a:lnTo>
                  <a:lnTo>
                    <a:pt x="17" y="274"/>
                  </a:lnTo>
                  <a:lnTo>
                    <a:pt x="70" y="283"/>
                  </a:lnTo>
                  <a:lnTo>
                    <a:pt x="141" y="28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19" name="Line 67">
              <a:extLst>
                <a:ext uri="{FF2B5EF4-FFF2-40B4-BE49-F238E27FC236}">
                  <a16:creationId xmlns:a16="http://schemas.microsoft.com/office/drawing/2014/main" id="{57C77667-7B23-4D79-8934-62715856AF2A}"/>
                </a:ext>
              </a:extLst>
            </p:cNvPr>
            <p:cNvSpPr>
              <a:spLocks noChangeShapeType="1"/>
            </p:cNvSpPr>
            <p:nvPr/>
          </p:nvSpPr>
          <p:spPr bwMode="auto">
            <a:xfrm flipH="1">
              <a:off x="2250" y="2331"/>
              <a:ext cx="2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20" name="Line 68">
              <a:extLst>
                <a:ext uri="{FF2B5EF4-FFF2-40B4-BE49-F238E27FC236}">
                  <a16:creationId xmlns:a16="http://schemas.microsoft.com/office/drawing/2014/main" id="{B2A1F4A9-3138-4965-B6A2-D96F26826D6D}"/>
                </a:ext>
              </a:extLst>
            </p:cNvPr>
            <p:cNvSpPr>
              <a:spLocks noChangeShapeType="1"/>
            </p:cNvSpPr>
            <p:nvPr/>
          </p:nvSpPr>
          <p:spPr bwMode="auto">
            <a:xfrm>
              <a:off x="2294" y="2332"/>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21" name="Freeform 69">
              <a:extLst>
                <a:ext uri="{FF2B5EF4-FFF2-40B4-BE49-F238E27FC236}">
                  <a16:creationId xmlns:a16="http://schemas.microsoft.com/office/drawing/2014/main" id="{71E13113-20C5-430F-87EB-9786A37314DB}"/>
                </a:ext>
              </a:extLst>
            </p:cNvPr>
            <p:cNvSpPr>
              <a:spLocks noChangeArrowheads="1"/>
            </p:cNvSpPr>
            <p:nvPr/>
          </p:nvSpPr>
          <p:spPr bwMode="auto">
            <a:xfrm>
              <a:off x="2295" y="2332"/>
              <a:ext cx="38" cy="42"/>
            </a:xfrm>
            <a:custGeom>
              <a:avLst/>
              <a:gdLst>
                <a:gd name="T0" fmla="*/ 0 w 169"/>
                <a:gd name="T1" fmla="*/ 39 h 186"/>
                <a:gd name="T2" fmla="*/ 26 w 169"/>
                <a:gd name="T3" fmla="*/ 13 h 186"/>
                <a:gd name="T4" fmla="*/ 62 w 169"/>
                <a:gd name="T5" fmla="*/ 0 h 186"/>
                <a:gd name="T6" fmla="*/ 97 w 169"/>
                <a:gd name="T7" fmla="*/ 0 h 186"/>
                <a:gd name="T8" fmla="*/ 124 w 169"/>
                <a:gd name="T9" fmla="*/ 13 h 186"/>
                <a:gd name="T10" fmla="*/ 159 w 169"/>
                <a:gd name="T11" fmla="*/ 39 h 186"/>
                <a:gd name="T12" fmla="*/ 168 w 169"/>
                <a:gd name="T13" fmla="*/ 83 h 186"/>
                <a:gd name="T14" fmla="*/ 168 w 169"/>
                <a:gd name="T15" fmla="*/ 106 h 186"/>
                <a:gd name="T16" fmla="*/ 159 w 169"/>
                <a:gd name="T17" fmla="*/ 150 h 186"/>
                <a:gd name="T18" fmla="*/ 124 w 169"/>
                <a:gd name="T19" fmla="*/ 176 h 186"/>
                <a:gd name="T20" fmla="*/ 97 w 169"/>
                <a:gd name="T21" fmla="*/ 185 h 186"/>
                <a:gd name="T22" fmla="*/ 62 w 169"/>
                <a:gd name="T23" fmla="*/ 185 h 186"/>
                <a:gd name="T24" fmla="*/ 26 w 169"/>
                <a:gd name="T25" fmla="*/ 176 h 186"/>
                <a:gd name="T26" fmla="*/ 0 w 169"/>
                <a:gd name="T27" fmla="*/ 15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86">
                  <a:moveTo>
                    <a:pt x="0" y="39"/>
                  </a:moveTo>
                  <a:lnTo>
                    <a:pt x="26" y="13"/>
                  </a:lnTo>
                  <a:lnTo>
                    <a:pt x="62" y="0"/>
                  </a:lnTo>
                  <a:lnTo>
                    <a:pt x="97" y="0"/>
                  </a:lnTo>
                  <a:lnTo>
                    <a:pt x="124" y="13"/>
                  </a:lnTo>
                  <a:lnTo>
                    <a:pt x="159" y="39"/>
                  </a:lnTo>
                  <a:lnTo>
                    <a:pt x="168" y="83"/>
                  </a:lnTo>
                  <a:lnTo>
                    <a:pt x="168" y="106"/>
                  </a:lnTo>
                  <a:lnTo>
                    <a:pt x="159" y="150"/>
                  </a:lnTo>
                  <a:lnTo>
                    <a:pt x="124" y="176"/>
                  </a:lnTo>
                  <a:lnTo>
                    <a:pt x="97" y="185"/>
                  </a:lnTo>
                  <a:lnTo>
                    <a:pt x="62" y="185"/>
                  </a:lnTo>
                  <a:lnTo>
                    <a:pt x="26" y="176"/>
                  </a:lnTo>
                  <a:lnTo>
                    <a:pt x="0"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22" name="Line 70">
              <a:extLst>
                <a:ext uri="{FF2B5EF4-FFF2-40B4-BE49-F238E27FC236}">
                  <a16:creationId xmlns:a16="http://schemas.microsoft.com/office/drawing/2014/main" id="{97FAB015-A80F-410B-91F8-12032444B900}"/>
                </a:ext>
              </a:extLst>
            </p:cNvPr>
            <p:cNvSpPr>
              <a:spLocks noChangeShapeType="1"/>
            </p:cNvSpPr>
            <p:nvPr/>
          </p:nvSpPr>
          <p:spPr bwMode="auto">
            <a:xfrm flipV="1">
              <a:off x="2354" y="2330"/>
              <a:ext cx="1" cy="3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23" name="Freeform 71">
              <a:extLst>
                <a:ext uri="{FF2B5EF4-FFF2-40B4-BE49-F238E27FC236}">
                  <a16:creationId xmlns:a16="http://schemas.microsoft.com/office/drawing/2014/main" id="{9DAF161A-850D-47A3-B149-05436900207A}"/>
                </a:ext>
              </a:extLst>
            </p:cNvPr>
            <p:cNvSpPr>
              <a:spLocks noChangeArrowheads="1"/>
            </p:cNvSpPr>
            <p:nvPr/>
          </p:nvSpPr>
          <p:spPr bwMode="auto">
            <a:xfrm>
              <a:off x="2354" y="2363"/>
              <a:ext cx="36" cy="32"/>
            </a:xfrm>
            <a:custGeom>
              <a:avLst/>
              <a:gdLst>
                <a:gd name="T0" fmla="*/ 0 w 160"/>
                <a:gd name="T1" fmla="*/ 0 h 143"/>
                <a:gd name="T2" fmla="*/ 17 w 160"/>
                <a:gd name="T3" fmla="*/ 115 h 143"/>
                <a:gd name="T4" fmla="*/ 44 w 160"/>
                <a:gd name="T5" fmla="*/ 142 h 143"/>
                <a:gd name="T6" fmla="*/ 88 w 160"/>
                <a:gd name="T7" fmla="*/ 142 h 143"/>
                <a:gd name="T8" fmla="*/ 115 w 160"/>
                <a:gd name="T9" fmla="*/ 115 h 143"/>
                <a:gd name="T10" fmla="*/ 159 w 160"/>
                <a:gd name="T11" fmla="*/ 0 h 143"/>
              </a:gdLst>
              <a:ahLst/>
              <a:cxnLst>
                <a:cxn ang="0">
                  <a:pos x="T0" y="T1"/>
                </a:cxn>
                <a:cxn ang="0">
                  <a:pos x="T2" y="T3"/>
                </a:cxn>
                <a:cxn ang="0">
                  <a:pos x="T4" y="T5"/>
                </a:cxn>
                <a:cxn ang="0">
                  <a:pos x="T6" y="T7"/>
                </a:cxn>
                <a:cxn ang="0">
                  <a:pos x="T8" y="T9"/>
                </a:cxn>
                <a:cxn ang="0">
                  <a:pos x="T10" y="T11"/>
                </a:cxn>
              </a:cxnLst>
              <a:rect l="0" t="0" r="r" b="b"/>
              <a:pathLst>
                <a:path w="160" h="143">
                  <a:moveTo>
                    <a:pt x="0" y="0"/>
                  </a:moveTo>
                  <a:lnTo>
                    <a:pt x="17" y="115"/>
                  </a:lnTo>
                  <a:lnTo>
                    <a:pt x="44" y="142"/>
                  </a:lnTo>
                  <a:lnTo>
                    <a:pt x="88" y="142"/>
                  </a:lnTo>
                  <a:lnTo>
                    <a:pt x="115" y="115"/>
                  </a:lnTo>
                  <a:lnTo>
                    <a:pt x="15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24" name="Line 72">
              <a:extLst>
                <a:ext uri="{FF2B5EF4-FFF2-40B4-BE49-F238E27FC236}">
                  <a16:creationId xmlns:a16="http://schemas.microsoft.com/office/drawing/2014/main" id="{E19BAFC4-82C5-42B5-8F1F-6DF1DC25A898}"/>
                </a:ext>
              </a:extLst>
            </p:cNvPr>
            <p:cNvSpPr>
              <a:spLocks noChangeShapeType="1"/>
            </p:cNvSpPr>
            <p:nvPr/>
          </p:nvSpPr>
          <p:spPr bwMode="auto">
            <a:xfrm flipV="1">
              <a:off x="2390" y="2331"/>
              <a:ext cx="1"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25" name="Freeform 73">
              <a:extLst>
                <a:ext uri="{FF2B5EF4-FFF2-40B4-BE49-F238E27FC236}">
                  <a16:creationId xmlns:a16="http://schemas.microsoft.com/office/drawing/2014/main" id="{F7E29A20-A4E8-4A1B-9BF7-18EEA20E2AA5}"/>
                </a:ext>
              </a:extLst>
            </p:cNvPr>
            <p:cNvSpPr>
              <a:spLocks noChangeArrowheads="1"/>
            </p:cNvSpPr>
            <p:nvPr/>
          </p:nvSpPr>
          <p:spPr bwMode="auto">
            <a:xfrm>
              <a:off x="2424" y="2309"/>
              <a:ext cx="32" cy="64"/>
            </a:xfrm>
            <a:custGeom>
              <a:avLst/>
              <a:gdLst>
                <a:gd name="T0" fmla="*/ 0 w 142"/>
                <a:gd name="T1" fmla="*/ 0 h 284"/>
                <a:gd name="T2" fmla="*/ 0 w 142"/>
                <a:gd name="T3" fmla="*/ 230 h 284"/>
                <a:gd name="T4" fmla="*/ 35 w 142"/>
                <a:gd name="T5" fmla="*/ 274 h 284"/>
                <a:gd name="T6" fmla="*/ 88 w 142"/>
                <a:gd name="T7" fmla="*/ 283 h 284"/>
                <a:gd name="T8" fmla="*/ 141 w 142"/>
                <a:gd name="T9" fmla="*/ 283 h 284"/>
              </a:gdLst>
              <a:ahLst/>
              <a:cxnLst>
                <a:cxn ang="0">
                  <a:pos x="T0" y="T1"/>
                </a:cxn>
                <a:cxn ang="0">
                  <a:pos x="T2" y="T3"/>
                </a:cxn>
                <a:cxn ang="0">
                  <a:pos x="T4" y="T5"/>
                </a:cxn>
                <a:cxn ang="0">
                  <a:pos x="T6" y="T7"/>
                </a:cxn>
                <a:cxn ang="0">
                  <a:pos x="T8" y="T9"/>
                </a:cxn>
              </a:cxnLst>
              <a:rect l="0" t="0" r="r" b="b"/>
              <a:pathLst>
                <a:path w="142" h="284">
                  <a:moveTo>
                    <a:pt x="0" y="0"/>
                  </a:moveTo>
                  <a:lnTo>
                    <a:pt x="0" y="230"/>
                  </a:lnTo>
                  <a:lnTo>
                    <a:pt x="35" y="274"/>
                  </a:lnTo>
                  <a:lnTo>
                    <a:pt x="88" y="283"/>
                  </a:lnTo>
                  <a:lnTo>
                    <a:pt x="141" y="28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26" name="Line 74">
              <a:extLst>
                <a:ext uri="{FF2B5EF4-FFF2-40B4-BE49-F238E27FC236}">
                  <a16:creationId xmlns:a16="http://schemas.microsoft.com/office/drawing/2014/main" id="{1527E955-F71F-4C7B-AED6-B15FEEC7CBE2}"/>
                </a:ext>
              </a:extLst>
            </p:cNvPr>
            <p:cNvSpPr>
              <a:spLocks noChangeShapeType="1"/>
            </p:cNvSpPr>
            <p:nvPr/>
          </p:nvSpPr>
          <p:spPr bwMode="auto">
            <a:xfrm flipH="1">
              <a:off x="2414" y="2331"/>
              <a:ext cx="2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27" name="Line 75">
              <a:extLst>
                <a:ext uri="{FF2B5EF4-FFF2-40B4-BE49-F238E27FC236}">
                  <a16:creationId xmlns:a16="http://schemas.microsoft.com/office/drawing/2014/main" id="{169D5CC0-B4AB-4E5E-BE98-262292E15C43}"/>
                </a:ext>
              </a:extLst>
            </p:cNvPr>
            <p:cNvSpPr>
              <a:spLocks noChangeShapeType="1"/>
            </p:cNvSpPr>
            <p:nvPr/>
          </p:nvSpPr>
          <p:spPr bwMode="auto">
            <a:xfrm>
              <a:off x="1318" y="3228"/>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28" name="Freeform 76">
              <a:extLst>
                <a:ext uri="{FF2B5EF4-FFF2-40B4-BE49-F238E27FC236}">
                  <a16:creationId xmlns:a16="http://schemas.microsoft.com/office/drawing/2014/main" id="{68B4FBB5-73F0-4D25-A5C0-06E2E5A1C3C3}"/>
                </a:ext>
              </a:extLst>
            </p:cNvPr>
            <p:cNvSpPr>
              <a:spLocks noChangeArrowheads="1"/>
            </p:cNvSpPr>
            <p:nvPr/>
          </p:nvSpPr>
          <p:spPr bwMode="auto">
            <a:xfrm>
              <a:off x="1318" y="3227"/>
              <a:ext cx="44" cy="32"/>
            </a:xfrm>
            <a:custGeom>
              <a:avLst/>
              <a:gdLst>
                <a:gd name="T0" fmla="*/ 0 w 195"/>
                <a:gd name="T1" fmla="*/ 0 h 143"/>
                <a:gd name="T2" fmla="*/ 123 w 195"/>
                <a:gd name="T3" fmla="*/ 0 h 143"/>
                <a:gd name="T4" fmla="*/ 159 w 195"/>
                <a:gd name="T5" fmla="*/ 17 h 143"/>
                <a:gd name="T6" fmla="*/ 176 w 195"/>
                <a:gd name="T7" fmla="*/ 26 h 143"/>
                <a:gd name="T8" fmla="*/ 194 w 195"/>
                <a:gd name="T9" fmla="*/ 62 h 143"/>
                <a:gd name="T10" fmla="*/ 194 w 195"/>
                <a:gd name="T11" fmla="*/ 80 h 143"/>
                <a:gd name="T12" fmla="*/ 176 w 195"/>
                <a:gd name="T13" fmla="*/ 115 h 143"/>
                <a:gd name="T14" fmla="*/ 159 w 195"/>
                <a:gd name="T15" fmla="*/ 124 h 143"/>
                <a:gd name="T16" fmla="*/ 123 w 195"/>
                <a:gd name="T17" fmla="*/ 142 h 143"/>
                <a:gd name="T18" fmla="*/ 0 w 195"/>
                <a:gd name="T19" fmla="*/ 14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5" h="143">
                  <a:moveTo>
                    <a:pt x="0" y="0"/>
                  </a:moveTo>
                  <a:lnTo>
                    <a:pt x="123" y="0"/>
                  </a:lnTo>
                  <a:lnTo>
                    <a:pt x="159" y="17"/>
                  </a:lnTo>
                  <a:lnTo>
                    <a:pt x="176" y="26"/>
                  </a:lnTo>
                  <a:lnTo>
                    <a:pt x="194" y="62"/>
                  </a:lnTo>
                  <a:lnTo>
                    <a:pt x="194" y="80"/>
                  </a:lnTo>
                  <a:lnTo>
                    <a:pt x="176" y="115"/>
                  </a:lnTo>
                  <a:lnTo>
                    <a:pt x="159" y="124"/>
                  </a:lnTo>
                  <a:lnTo>
                    <a:pt x="123" y="142"/>
                  </a:lnTo>
                  <a:lnTo>
                    <a:pt x="0" y="14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29" name="Line 77">
              <a:extLst>
                <a:ext uri="{FF2B5EF4-FFF2-40B4-BE49-F238E27FC236}">
                  <a16:creationId xmlns:a16="http://schemas.microsoft.com/office/drawing/2014/main" id="{7E735904-F614-40B5-952D-629EA2689431}"/>
                </a:ext>
              </a:extLst>
            </p:cNvPr>
            <p:cNvSpPr>
              <a:spLocks noChangeShapeType="1"/>
            </p:cNvSpPr>
            <p:nvPr/>
          </p:nvSpPr>
          <p:spPr bwMode="auto">
            <a:xfrm>
              <a:off x="1340" y="3260"/>
              <a:ext cx="22" cy="3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30" name="Freeform 78">
              <a:extLst>
                <a:ext uri="{FF2B5EF4-FFF2-40B4-BE49-F238E27FC236}">
                  <a16:creationId xmlns:a16="http://schemas.microsoft.com/office/drawing/2014/main" id="{60A88E65-809B-475C-813D-D8E2E1187F5C}"/>
                </a:ext>
              </a:extLst>
            </p:cNvPr>
            <p:cNvSpPr>
              <a:spLocks noChangeArrowheads="1"/>
            </p:cNvSpPr>
            <p:nvPr/>
          </p:nvSpPr>
          <p:spPr bwMode="auto">
            <a:xfrm>
              <a:off x="1384" y="3228"/>
              <a:ext cx="32" cy="66"/>
            </a:xfrm>
            <a:custGeom>
              <a:avLst/>
              <a:gdLst>
                <a:gd name="T0" fmla="*/ 0 w 142"/>
                <a:gd name="T1" fmla="*/ 61 h 292"/>
                <a:gd name="T2" fmla="*/ 53 w 142"/>
                <a:gd name="T3" fmla="*/ 44 h 292"/>
                <a:gd name="T4" fmla="*/ 141 w 142"/>
                <a:gd name="T5" fmla="*/ 0 h 292"/>
                <a:gd name="T6" fmla="*/ 141 w 142"/>
                <a:gd name="T7" fmla="*/ 291 h 292"/>
              </a:gdLst>
              <a:ahLst/>
              <a:cxnLst>
                <a:cxn ang="0">
                  <a:pos x="T0" y="T1"/>
                </a:cxn>
                <a:cxn ang="0">
                  <a:pos x="T2" y="T3"/>
                </a:cxn>
                <a:cxn ang="0">
                  <a:pos x="T4" y="T5"/>
                </a:cxn>
                <a:cxn ang="0">
                  <a:pos x="T6" y="T7"/>
                </a:cxn>
              </a:cxnLst>
              <a:rect l="0" t="0" r="r" b="b"/>
              <a:pathLst>
                <a:path w="142" h="292">
                  <a:moveTo>
                    <a:pt x="0" y="61"/>
                  </a:moveTo>
                  <a:lnTo>
                    <a:pt x="53" y="44"/>
                  </a:lnTo>
                  <a:lnTo>
                    <a:pt x="141" y="0"/>
                  </a:lnTo>
                  <a:lnTo>
                    <a:pt x="141" y="29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31" name="Freeform 79">
              <a:extLst>
                <a:ext uri="{FF2B5EF4-FFF2-40B4-BE49-F238E27FC236}">
                  <a16:creationId xmlns:a16="http://schemas.microsoft.com/office/drawing/2014/main" id="{7497FE8C-AB0F-4859-97D0-88E822011E16}"/>
                </a:ext>
              </a:extLst>
            </p:cNvPr>
            <p:cNvSpPr>
              <a:spLocks noChangeArrowheads="1"/>
            </p:cNvSpPr>
            <p:nvPr/>
          </p:nvSpPr>
          <p:spPr bwMode="auto">
            <a:xfrm>
              <a:off x="1648" y="3228"/>
              <a:ext cx="44" cy="66"/>
            </a:xfrm>
            <a:custGeom>
              <a:avLst/>
              <a:gdLst>
                <a:gd name="T0" fmla="*/ 0 w 195"/>
                <a:gd name="T1" fmla="*/ 291 h 292"/>
                <a:gd name="T2" fmla="*/ 0 w 195"/>
                <a:gd name="T3" fmla="*/ 0 h 292"/>
                <a:gd name="T4" fmla="*/ 123 w 195"/>
                <a:gd name="T5" fmla="*/ 0 h 292"/>
                <a:gd name="T6" fmla="*/ 168 w 195"/>
                <a:gd name="T7" fmla="*/ 17 h 292"/>
                <a:gd name="T8" fmla="*/ 185 w 195"/>
                <a:gd name="T9" fmla="*/ 26 h 292"/>
                <a:gd name="T10" fmla="*/ 194 w 195"/>
                <a:gd name="T11" fmla="*/ 61 h 292"/>
                <a:gd name="T12" fmla="*/ 194 w 195"/>
                <a:gd name="T13" fmla="*/ 79 h 292"/>
                <a:gd name="T14" fmla="*/ 185 w 195"/>
                <a:gd name="T15" fmla="*/ 114 h 292"/>
                <a:gd name="T16" fmla="*/ 168 w 195"/>
                <a:gd name="T17" fmla="*/ 123 h 292"/>
                <a:gd name="T18" fmla="*/ 123 w 195"/>
                <a:gd name="T19" fmla="*/ 141 h 292"/>
                <a:gd name="T20" fmla="*/ 0 w 195"/>
                <a:gd name="T21" fmla="*/ 141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292">
                  <a:moveTo>
                    <a:pt x="0" y="291"/>
                  </a:moveTo>
                  <a:lnTo>
                    <a:pt x="0" y="0"/>
                  </a:lnTo>
                  <a:lnTo>
                    <a:pt x="123" y="0"/>
                  </a:lnTo>
                  <a:lnTo>
                    <a:pt x="168" y="17"/>
                  </a:lnTo>
                  <a:lnTo>
                    <a:pt x="185" y="26"/>
                  </a:lnTo>
                  <a:lnTo>
                    <a:pt x="194" y="61"/>
                  </a:lnTo>
                  <a:lnTo>
                    <a:pt x="194" y="79"/>
                  </a:lnTo>
                  <a:lnTo>
                    <a:pt x="185" y="114"/>
                  </a:lnTo>
                  <a:lnTo>
                    <a:pt x="168" y="123"/>
                  </a:lnTo>
                  <a:lnTo>
                    <a:pt x="123" y="141"/>
                  </a:lnTo>
                  <a:lnTo>
                    <a:pt x="0"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32" name="Line 80">
              <a:extLst>
                <a:ext uri="{FF2B5EF4-FFF2-40B4-BE49-F238E27FC236}">
                  <a16:creationId xmlns:a16="http://schemas.microsoft.com/office/drawing/2014/main" id="{127A621F-9027-46AB-9C53-29F70A1BEBB5}"/>
                </a:ext>
              </a:extLst>
            </p:cNvPr>
            <p:cNvSpPr>
              <a:spLocks noChangeShapeType="1"/>
            </p:cNvSpPr>
            <p:nvPr/>
          </p:nvSpPr>
          <p:spPr bwMode="auto">
            <a:xfrm>
              <a:off x="1671" y="3260"/>
              <a:ext cx="22" cy="3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33" name="Freeform 81">
              <a:extLst>
                <a:ext uri="{FF2B5EF4-FFF2-40B4-BE49-F238E27FC236}">
                  <a16:creationId xmlns:a16="http://schemas.microsoft.com/office/drawing/2014/main" id="{D6F2FC5C-9230-4B36-A751-91E5C381A46C}"/>
                </a:ext>
              </a:extLst>
            </p:cNvPr>
            <p:cNvSpPr>
              <a:spLocks noChangeArrowheads="1"/>
            </p:cNvSpPr>
            <p:nvPr/>
          </p:nvSpPr>
          <p:spPr bwMode="auto">
            <a:xfrm>
              <a:off x="1714" y="3228"/>
              <a:ext cx="44" cy="66"/>
            </a:xfrm>
            <a:custGeom>
              <a:avLst/>
              <a:gdLst>
                <a:gd name="T0" fmla="*/ 17 w 195"/>
                <a:gd name="T1" fmla="*/ 70 h 292"/>
                <a:gd name="T2" fmla="*/ 17 w 195"/>
                <a:gd name="T3" fmla="*/ 61 h 292"/>
                <a:gd name="T4" fmla="*/ 35 w 195"/>
                <a:gd name="T5" fmla="*/ 26 h 292"/>
                <a:gd name="T6" fmla="*/ 44 w 195"/>
                <a:gd name="T7" fmla="*/ 17 h 292"/>
                <a:gd name="T8" fmla="*/ 70 w 195"/>
                <a:gd name="T9" fmla="*/ 0 h 292"/>
                <a:gd name="T10" fmla="*/ 123 w 195"/>
                <a:gd name="T11" fmla="*/ 0 h 292"/>
                <a:gd name="T12" fmla="*/ 150 w 195"/>
                <a:gd name="T13" fmla="*/ 17 h 292"/>
                <a:gd name="T14" fmla="*/ 168 w 195"/>
                <a:gd name="T15" fmla="*/ 26 h 292"/>
                <a:gd name="T16" fmla="*/ 185 w 195"/>
                <a:gd name="T17" fmla="*/ 61 h 292"/>
                <a:gd name="T18" fmla="*/ 185 w 195"/>
                <a:gd name="T19" fmla="*/ 79 h 292"/>
                <a:gd name="T20" fmla="*/ 168 w 195"/>
                <a:gd name="T21" fmla="*/ 114 h 292"/>
                <a:gd name="T22" fmla="*/ 141 w 195"/>
                <a:gd name="T23" fmla="*/ 150 h 292"/>
                <a:gd name="T24" fmla="*/ 0 w 195"/>
                <a:gd name="T25" fmla="*/ 291 h 292"/>
                <a:gd name="T26" fmla="*/ 194 w 195"/>
                <a:gd name="T27" fmla="*/ 291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5" h="292">
                  <a:moveTo>
                    <a:pt x="17" y="70"/>
                  </a:moveTo>
                  <a:lnTo>
                    <a:pt x="17" y="61"/>
                  </a:lnTo>
                  <a:lnTo>
                    <a:pt x="35" y="26"/>
                  </a:lnTo>
                  <a:lnTo>
                    <a:pt x="44" y="17"/>
                  </a:lnTo>
                  <a:lnTo>
                    <a:pt x="70" y="0"/>
                  </a:lnTo>
                  <a:lnTo>
                    <a:pt x="123" y="0"/>
                  </a:lnTo>
                  <a:lnTo>
                    <a:pt x="150" y="17"/>
                  </a:lnTo>
                  <a:lnTo>
                    <a:pt x="168" y="26"/>
                  </a:lnTo>
                  <a:lnTo>
                    <a:pt x="185" y="61"/>
                  </a:lnTo>
                  <a:lnTo>
                    <a:pt x="185" y="79"/>
                  </a:lnTo>
                  <a:lnTo>
                    <a:pt x="168" y="114"/>
                  </a:lnTo>
                  <a:lnTo>
                    <a:pt x="141" y="150"/>
                  </a:lnTo>
                  <a:lnTo>
                    <a:pt x="0" y="291"/>
                  </a:lnTo>
                  <a:lnTo>
                    <a:pt x="194" y="29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34" name="Freeform 82">
              <a:extLst>
                <a:ext uri="{FF2B5EF4-FFF2-40B4-BE49-F238E27FC236}">
                  <a16:creationId xmlns:a16="http://schemas.microsoft.com/office/drawing/2014/main" id="{FB3ACC94-6B1E-4EE7-83C4-DEF44B641C1E}"/>
                </a:ext>
              </a:extLst>
            </p:cNvPr>
            <p:cNvSpPr>
              <a:spLocks noChangeArrowheads="1"/>
            </p:cNvSpPr>
            <p:nvPr/>
          </p:nvSpPr>
          <p:spPr bwMode="auto">
            <a:xfrm>
              <a:off x="1017" y="2025"/>
              <a:ext cx="48" cy="68"/>
            </a:xfrm>
            <a:custGeom>
              <a:avLst/>
              <a:gdLst>
                <a:gd name="T0" fmla="*/ 212 w 213"/>
                <a:gd name="T1" fmla="*/ 70 h 301"/>
                <a:gd name="T2" fmla="*/ 194 w 213"/>
                <a:gd name="T3" fmla="*/ 44 h 301"/>
                <a:gd name="T4" fmla="*/ 168 w 213"/>
                <a:gd name="T5" fmla="*/ 17 h 301"/>
                <a:gd name="T6" fmla="*/ 141 w 213"/>
                <a:gd name="T7" fmla="*/ 0 h 301"/>
                <a:gd name="T8" fmla="*/ 79 w 213"/>
                <a:gd name="T9" fmla="*/ 0 h 301"/>
                <a:gd name="T10" fmla="*/ 53 w 213"/>
                <a:gd name="T11" fmla="*/ 17 h 301"/>
                <a:gd name="T12" fmla="*/ 26 w 213"/>
                <a:gd name="T13" fmla="*/ 44 h 301"/>
                <a:gd name="T14" fmla="*/ 8 w 213"/>
                <a:gd name="T15" fmla="*/ 70 h 301"/>
                <a:gd name="T16" fmla="*/ 0 w 213"/>
                <a:gd name="T17" fmla="*/ 114 h 301"/>
                <a:gd name="T18" fmla="*/ 0 w 213"/>
                <a:gd name="T19" fmla="*/ 185 h 301"/>
                <a:gd name="T20" fmla="*/ 8 w 213"/>
                <a:gd name="T21" fmla="*/ 229 h 301"/>
                <a:gd name="T22" fmla="*/ 26 w 213"/>
                <a:gd name="T23" fmla="*/ 256 h 301"/>
                <a:gd name="T24" fmla="*/ 53 w 213"/>
                <a:gd name="T25" fmla="*/ 282 h 301"/>
                <a:gd name="T26" fmla="*/ 79 w 213"/>
                <a:gd name="T27" fmla="*/ 300 h 301"/>
                <a:gd name="T28" fmla="*/ 141 w 213"/>
                <a:gd name="T29" fmla="*/ 300 h 301"/>
                <a:gd name="T30" fmla="*/ 168 w 213"/>
                <a:gd name="T31" fmla="*/ 282 h 301"/>
                <a:gd name="T32" fmla="*/ 194 w 213"/>
                <a:gd name="T33" fmla="*/ 256 h 301"/>
                <a:gd name="T34" fmla="*/ 212 w 213"/>
                <a:gd name="T35" fmla="*/ 229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3" h="301">
                  <a:moveTo>
                    <a:pt x="212" y="70"/>
                  </a:moveTo>
                  <a:lnTo>
                    <a:pt x="194" y="44"/>
                  </a:lnTo>
                  <a:lnTo>
                    <a:pt x="168" y="17"/>
                  </a:lnTo>
                  <a:lnTo>
                    <a:pt x="141" y="0"/>
                  </a:lnTo>
                  <a:lnTo>
                    <a:pt x="79" y="0"/>
                  </a:lnTo>
                  <a:lnTo>
                    <a:pt x="53" y="17"/>
                  </a:lnTo>
                  <a:lnTo>
                    <a:pt x="26" y="44"/>
                  </a:lnTo>
                  <a:lnTo>
                    <a:pt x="8" y="70"/>
                  </a:lnTo>
                  <a:lnTo>
                    <a:pt x="0" y="114"/>
                  </a:lnTo>
                  <a:lnTo>
                    <a:pt x="0" y="185"/>
                  </a:lnTo>
                  <a:lnTo>
                    <a:pt x="8" y="229"/>
                  </a:lnTo>
                  <a:lnTo>
                    <a:pt x="26" y="256"/>
                  </a:lnTo>
                  <a:lnTo>
                    <a:pt x="53" y="282"/>
                  </a:lnTo>
                  <a:lnTo>
                    <a:pt x="79" y="300"/>
                  </a:lnTo>
                  <a:lnTo>
                    <a:pt x="141" y="300"/>
                  </a:lnTo>
                  <a:lnTo>
                    <a:pt x="168" y="282"/>
                  </a:lnTo>
                  <a:lnTo>
                    <a:pt x="194" y="256"/>
                  </a:lnTo>
                  <a:lnTo>
                    <a:pt x="212" y="22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35" name="Freeform 83">
              <a:extLst>
                <a:ext uri="{FF2B5EF4-FFF2-40B4-BE49-F238E27FC236}">
                  <a16:creationId xmlns:a16="http://schemas.microsoft.com/office/drawing/2014/main" id="{A914C7C0-4FD7-4BAE-AF0F-16CC65D7ADE3}"/>
                </a:ext>
              </a:extLst>
            </p:cNvPr>
            <p:cNvSpPr>
              <a:spLocks noChangeArrowheads="1"/>
            </p:cNvSpPr>
            <p:nvPr/>
          </p:nvSpPr>
          <p:spPr bwMode="auto">
            <a:xfrm>
              <a:off x="1084" y="2025"/>
              <a:ext cx="44" cy="68"/>
            </a:xfrm>
            <a:custGeom>
              <a:avLst/>
              <a:gdLst>
                <a:gd name="T0" fmla="*/ 17 w 195"/>
                <a:gd name="T1" fmla="*/ 70 h 301"/>
                <a:gd name="T2" fmla="*/ 17 w 195"/>
                <a:gd name="T3" fmla="*/ 53 h 301"/>
                <a:gd name="T4" fmla="*/ 26 w 195"/>
                <a:gd name="T5" fmla="*/ 26 h 301"/>
                <a:gd name="T6" fmla="*/ 44 w 195"/>
                <a:gd name="T7" fmla="*/ 17 h 301"/>
                <a:gd name="T8" fmla="*/ 70 w 195"/>
                <a:gd name="T9" fmla="*/ 0 h 301"/>
                <a:gd name="T10" fmla="*/ 123 w 195"/>
                <a:gd name="T11" fmla="*/ 0 h 301"/>
                <a:gd name="T12" fmla="*/ 150 w 195"/>
                <a:gd name="T13" fmla="*/ 17 h 301"/>
                <a:gd name="T14" fmla="*/ 168 w 195"/>
                <a:gd name="T15" fmla="*/ 26 h 301"/>
                <a:gd name="T16" fmla="*/ 176 w 195"/>
                <a:gd name="T17" fmla="*/ 53 h 301"/>
                <a:gd name="T18" fmla="*/ 176 w 195"/>
                <a:gd name="T19" fmla="*/ 88 h 301"/>
                <a:gd name="T20" fmla="*/ 168 w 195"/>
                <a:gd name="T21" fmla="*/ 114 h 301"/>
                <a:gd name="T22" fmla="*/ 141 w 195"/>
                <a:gd name="T23" fmla="*/ 159 h 301"/>
                <a:gd name="T24" fmla="*/ 0 w 195"/>
                <a:gd name="T25" fmla="*/ 300 h 301"/>
                <a:gd name="T26" fmla="*/ 194 w 195"/>
                <a:gd name="T27" fmla="*/ 30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5" h="301">
                  <a:moveTo>
                    <a:pt x="17" y="70"/>
                  </a:moveTo>
                  <a:lnTo>
                    <a:pt x="17" y="53"/>
                  </a:lnTo>
                  <a:lnTo>
                    <a:pt x="26" y="26"/>
                  </a:lnTo>
                  <a:lnTo>
                    <a:pt x="44" y="17"/>
                  </a:lnTo>
                  <a:lnTo>
                    <a:pt x="70" y="0"/>
                  </a:lnTo>
                  <a:lnTo>
                    <a:pt x="123" y="0"/>
                  </a:lnTo>
                  <a:lnTo>
                    <a:pt x="150" y="17"/>
                  </a:lnTo>
                  <a:lnTo>
                    <a:pt x="168" y="26"/>
                  </a:lnTo>
                  <a:lnTo>
                    <a:pt x="176" y="53"/>
                  </a:lnTo>
                  <a:lnTo>
                    <a:pt x="176" y="88"/>
                  </a:lnTo>
                  <a:lnTo>
                    <a:pt x="168" y="114"/>
                  </a:lnTo>
                  <a:lnTo>
                    <a:pt x="141" y="159"/>
                  </a:lnTo>
                  <a:lnTo>
                    <a:pt x="0" y="300"/>
                  </a:lnTo>
                  <a:lnTo>
                    <a:pt x="194" y="30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36" name="Freeform 84">
              <a:extLst>
                <a:ext uri="{FF2B5EF4-FFF2-40B4-BE49-F238E27FC236}">
                  <a16:creationId xmlns:a16="http://schemas.microsoft.com/office/drawing/2014/main" id="{3AF86E49-2FB3-413E-9CB9-FBD70129A302}"/>
                </a:ext>
              </a:extLst>
            </p:cNvPr>
            <p:cNvSpPr>
              <a:spLocks noChangeArrowheads="1"/>
            </p:cNvSpPr>
            <p:nvPr/>
          </p:nvSpPr>
          <p:spPr bwMode="auto">
            <a:xfrm>
              <a:off x="1575" y="1486"/>
              <a:ext cx="44" cy="66"/>
            </a:xfrm>
            <a:custGeom>
              <a:avLst/>
              <a:gdLst>
                <a:gd name="T0" fmla="*/ 0 w 196"/>
                <a:gd name="T1" fmla="*/ 292 h 293"/>
                <a:gd name="T2" fmla="*/ 0 w 196"/>
                <a:gd name="T3" fmla="*/ 0 h 293"/>
                <a:gd name="T4" fmla="*/ 124 w 196"/>
                <a:gd name="T5" fmla="*/ 0 h 293"/>
                <a:gd name="T6" fmla="*/ 168 w 196"/>
                <a:gd name="T7" fmla="*/ 8 h 293"/>
                <a:gd name="T8" fmla="*/ 177 w 196"/>
                <a:gd name="T9" fmla="*/ 26 h 293"/>
                <a:gd name="T10" fmla="*/ 195 w 196"/>
                <a:gd name="T11" fmla="*/ 53 h 293"/>
                <a:gd name="T12" fmla="*/ 195 w 196"/>
                <a:gd name="T13" fmla="*/ 79 h 293"/>
                <a:gd name="T14" fmla="*/ 177 w 196"/>
                <a:gd name="T15" fmla="*/ 106 h 293"/>
                <a:gd name="T16" fmla="*/ 168 w 196"/>
                <a:gd name="T17" fmla="*/ 124 h 293"/>
                <a:gd name="T18" fmla="*/ 124 w 196"/>
                <a:gd name="T19" fmla="*/ 141 h 293"/>
                <a:gd name="T20" fmla="*/ 0 w 196"/>
                <a:gd name="T21" fmla="*/ 14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 h="293">
                  <a:moveTo>
                    <a:pt x="0" y="292"/>
                  </a:moveTo>
                  <a:lnTo>
                    <a:pt x="0" y="0"/>
                  </a:lnTo>
                  <a:lnTo>
                    <a:pt x="124" y="0"/>
                  </a:lnTo>
                  <a:lnTo>
                    <a:pt x="168" y="8"/>
                  </a:lnTo>
                  <a:lnTo>
                    <a:pt x="177" y="26"/>
                  </a:lnTo>
                  <a:lnTo>
                    <a:pt x="195" y="53"/>
                  </a:lnTo>
                  <a:lnTo>
                    <a:pt x="195" y="79"/>
                  </a:lnTo>
                  <a:lnTo>
                    <a:pt x="177" y="106"/>
                  </a:lnTo>
                  <a:lnTo>
                    <a:pt x="168" y="124"/>
                  </a:lnTo>
                  <a:lnTo>
                    <a:pt x="124" y="141"/>
                  </a:lnTo>
                  <a:lnTo>
                    <a:pt x="0"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37" name="Freeform 85">
              <a:extLst>
                <a:ext uri="{FF2B5EF4-FFF2-40B4-BE49-F238E27FC236}">
                  <a16:creationId xmlns:a16="http://schemas.microsoft.com/office/drawing/2014/main" id="{BF44FB52-AAB5-40C4-93F4-7D4A43B05619}"/>
                </a:ext>
              </a:extLst>
            </p:cNvPr>
            <p:cNvSpPr>
              <a:spLocks noChangeArrowheads="1"/>
            </p:cNvSpPr>
            <p:nvPr/>
          </p:nvSpPr>
          <p:spPr bwMode="auto">
            <a:xfrm>
              <a:off x="1575" y="1518"/>
              <a:ext cx="44" cy="34"/>
            </a:xfrm>
            <a:custGeom>
              <a:avLst/>
              <a:gdLst>
                <a:gd name="T0" fmla="*/ 124 w 196"/>
                <a:gd name="T1" fmla="*/ 0 h 152"/>
                <a:gd name="T2" fmla="*/ 168 w 196"/>
                <a:gd name="T3" fmla="*/ 8 h 152"/>
                <a:gd name="T4" fmla="*/ 177 w 196"/>
                <a:gd name="T5" fmla="*/ 26 h 152"/>
                <a:gd name="T6" fmla="*/ 195 w 196"/>
                <a:gd name="T7" fmla="*/ 53 h 152"/>
                <a:gd name="T8" fmla="*/ 195 w 196"/>
                <a:gd name="T9" fmla="*/ 98 h 152"/>
                <a:gd name="T10" fmla="*/ 177 w 196"/>
                <a:gd name="T11" fmla="*/ 124 h 152"/>
                <a:gd name="T12" fmla="*/ 168 w 196"/>
                <a:gd name="T13" fmla="*/ 142 h 152"/>
                <a:gd name="T14" fmla="*/ 124 w 196"/>
                <a:gd name="T15" fmla="*/ 151 h 152"/>
                <a:gd name="T16" fmla="*/ 0 w 196"/>
                <a:gd name="T17" fmla="*/ 15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152">
                  <a:moveTo>
                    <a:pt x="124" y="0"/>
                  </a:moveTo>
                  <a:lnTo>
                    <a:pt x="168" y="8"/>
                  </a:lnTo>
                  <a:lnTo>
                    <a:pt x="177" y="26"/>
                  </a:lnTo>
                  <a:lnTo>
                    <a:pt x="195" y="53"/>
                  </a:lnTo>
                  <a:lnTo>
                    <a:pt x="195" y="98"/>
                  </a:lnTo>
                  <a:lnTo>
                    <a:pt x="177" y="124"/>
                  </a:lnTo>
                  <a:lnTo>
                    <a:pt x="168" y="142"/>
                  </a:lnTo>
                  <a:lnTo>
                    <a:pt x="124" y="151"/>
                  </a:lnTo>
                  <a:lnTo>
                    <a:pt x="0"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38" name="Line 86">
              <a:extLst>
                <a:ext uri="{FF2B5EF4-FFF2-40B4-BE49-F238E27FC236}">
                  <a16:creationId xmlns:a16="http://schemas.microsoft.com/office/drawing/2014/main" id="{91CD0431-B864-4A8F-BFED-7083F495A40B}"/>
                </a:ext>
              </a:extLst>
            </p:cNvPr>
            <p:cNvSpPr>
              <a:spLocks noChangeShapeType="1"/>
            </p:cNvSpPr>
            <p:nvPr/>
          </p:nvSpPr>
          <p:spPr bwMode="auto">
            <a:xfrm flipV="1">
              <a:off x="1692" y="1493"/>
              <a:ext cx="1"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39" name="Line 87">
              <a:extLst>
                <a:ext uri="{FF2B5EF4-FFF2-40B4-BE49-F238E27FC236}">
                  <a16:creationId xmlns:a16="http://schemas.microsoft.com/office/drawing/2014/main" id="{981148F3-9905-4BF4-8372-190C76719A25}"/>
                </a:ext>
              </a:extLst>
            </p:cNvPr>
            <p:cNvSpPr>
              <a:spLocks noChangeShapeType="1"/>
            </p:cNvSpPr>
            <p:nvPr/>
          </p:nvSpPr>
          <p:spPr bwMode="auto">
            <a:xfrm>
              <a:off x="1665" y="1523"/>
              <a:ext cx="5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40" name="Freeform 88">
              <a:extLst>
                <a:ext uri="{FF2B5EF4-FFF2-40B4-BE49-F238E27FC236}">
                  <a16:creationId xmlns:a16="http://schemas.microsoft.com/office/drawing/2014/main" id="{11102D8B-712F-4137-9A93-B73C2BC08516}"/>
                </a:ext>
              </a:extLst>
            </p:cNvPr>
            <p:cNvSpPr>
              <a:spLocks noChangeArrowheads="1"/>
            </p:cNvSpPr>
            <p:nvPr/>
          </p:nvSpPr>
          <p:spPr bwMode="auto">
            <a:xfrm>
              <a:off x="967" y="2616"/>
              <a:ext cx="48" cy="66"/>
            </a:xfrm>
            <a:custGeom>
              <a:avLst/>
              <a:gdLst>
                <a:gd name="T0" fmla="*/ 203 w 213"/>
                <a:gd name="T1" fmla="*/ 44 h 293"/>
                <a:gd name="T2" fmla="*/ 212 w 213"/>
                <a:gd name="T3" fmla="*/ 70 h 293"/>
                <a:gd name="T4" fmla="*/ 203 w 213"/>
                <a:gd name="T5" fmla="*/ 44 h 293"/>
                <a:gd name="T6" fmla="*/ 177 w 213"/>
                <a:gd name="T7" fmla="*/ 17 h 293"/>
                <a:gd name="T8" fmla="*/ 141 w 213"/>
                <a:gd name="T9" fmla="*/ 0 h 293"/>
                <a:gd name="T10" fmla="*/ 88 w 213"/>
                <a:gd name="T11" fmla="*/ 0 h 293"/>
                <a:gd name="T12" fmla="*/ 62 w 213"/>
                <a:gd name="T13" fmla="*/ 17 h 293"/>
                <a:gd name="T14" fmla="*/ 35 w 213"/>
                <a:gd name="T15" fmla="*/ 44 h 293"/>
                <a:gd name="T16" fmla="*/ 17 w 213"/>
                <a:gd name="T17" fmla="*/ 70 h 293"/>
                <a:gd name="T18" fmla="*/ 0 w 213"/>
                <a:gd name="T19" fmla="*/ 115 h 293"/>
                <a:gd name="T20" fmla="*/ 0 w 213"/>
                <a:gd name="T21" fmla="*/ 186 h 293"/>
                <a:gd name="T22" fmla="*/ 17 w 213"/>
                <a:gd name="T23" fmla="*/ 221 h 293"/>
                <a:gd name="T24" fmla="*/ 35 w 213"/>
                <a:gd name="T25" fmla="*/ 257 h 293"/>
                <a:gd name="T26" fmla="*/ 62 w 213"/>
                <a:gd name="T27" fmla="*/ 283 h 293"/>
                <a:gd name="T28" fmla="*/ 88 w 213"/>
                <a:gd name="T29" fmla="*/ 292 h 293"/>
                <a:gd name="T30" fmla="*/ 141 w 213"/>
                <a:gd name="T31" fmla="*/ 292 h 293"/>
                <a:gd name="T32" fmla="*/ 177 w 213"/>
                <a:gd name="T33" fmla="*/ 283 h 293"/>
                <a:gd name="T34" fmla="*/ 203 w 213"/>
                <a:gd name="T35" fmla="*/ 257 h 293"/>
                <a:gd name="T36" fmla="*/ 212 w 213"/>
                <a:gd name="T37" fmla="*/ 22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3" h="293">
                  <a:moveTo>
                    <a:pt x="203" y="44"/>
                  </a:moveTo>
                  <a:lnTo>
                    <a:pt x="212" y="70"/>
                  </a:lnTo>
                  <a:lnTo>
                    <a:pt x="203" y="44"/>
                  </a:lnTo>
                  <a:lnTo>
                    <a:pt x="177" y="17"/>
                  </a:lnTo>
                  <a:lnTo>
                    <a:pt x="141" y="0"/>
                  </a:lnTo>
                  <a:lnTo>
                    <a:pt x="88" y="0"/>
                  </a:lnTo>
                  <a:lnTo>
                    <a:pt x="62" y="17"/>
                  </a:lnTo>
                  <a:lnTo>
                    <a:pt x="35" y="44"/>
                  </a:lnTo>
                  <a:lnTo>
                    <a:pt x="17" y="70"/>
                  </a:lnTo>
                  <a:lnTo>
                    <a:pt x="0" y="115"/>
                  </a:lnTo>
                  <a:lnTo>
                    <a:pt x="0" y="186"/>
                  </a:lnTo>
                  <a:lnTo>
                    <a:pt x="17" y="221"/>
                  </a:lnTo>
                  <a:lnTo>
                    <a:pt x="35" y="257"/>
                  </a:lnTo>
                  <a:lnTo>
                    <a:pt x="62" y="283"/>
                  </a:lnTo>
                  <a:lnTo>
                    <a:pt x="88" y="292"/>
                  </a:lnTo>
                  <a:lnTo>
                    <a:pt x="141" y="292"/>
                  </a:lnTo>
                  <a:lnTo>
                    <a:pt x="177" y="283"/>
                  </a:lnTo>
                  <a:lnTo>
                    <a:pt x="203" y="257"/>
                  </a:lnTo>
                  <a:lnTo>
                    <a:pt x="212" y="22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41" name="Freeform 89">
              <a:extLst>
                <a:ext uri="{FF2B5EF4-FFF2-40B4-BE49-F238E27FC236}">
                  <a16:creationId xmlns:a16="http://schemas.microsoft.com/office/drawing/2014/main" id="{982025D1-2049-42E0-B57A-3DD8DF56CA7F}"/>
                </a:ext>
              </a:extLst>
            </p:cNvPr>
            <p:cNvSpPr>
              <a:spLocks noChangeArrowheads="1"/>
            </p:cNvSpPr>
            <p:nvPr/>
          </p:nvSpPr>
          <p:spPr bwMode="auto">
            <a:xfrm>
              <a:off x="1033" y="2616"/>
              <a:ext cx="32" cy="66"/>
            </a:xfrm>
            <a:custGeom>
              <a:avLst/>
              <a:gdLst>
                <a:gd name="T0" fmla="*/ 0 w 143"/>
                <a:gd name="T1" fmla="*/ 53 h 293"/>
                <a:gd name="T2" fmla="*/ 71 w 143"/>
                <a:gd name="T3" fmla="*/ 44 h 293"/>
                <a:gd name="T4" fmla="*/ 142 w 143"/>
                <a:gd name="T5" fmla="*/ 0 h 293"/>
                <a:gd name="T6" fmla="*/ 142 w 143"/>
                <a:gd name="T7" fmla="*/ 292 h 293"/>
              </a:gdLst>
              <a:ahLst/>
              <a:cxnLst>
                <a:cxn ang="0">
                  <a:pos x="T0" y="T1"/>
                </a:cxn>
                <a:cxn ang="0">
                  <a:pos x="T2" y="T3"/>
                </a:cxn>
                <a:cxn ang="0">
                  <a:pos x="T4" y="T5"/>
                </a:cxn>
                <a:cxn ang="0">
                  <a:pos x="T6" y="T7"/>
                </a:cxn>
              </a:cxnLst>
              <a:rect l="0" t="0" r="r" b="b"/>
              <a:pathLst>
                <a:path w="143" h="293">
                  <a:moveTo>
                    <a:pt x="0" y="53"/>
                  </a:moveTo>
                  <a:lnTo>
                    <a:pt x="71" y="44"/>
                  </a:lnTo>
                  <a:lnTo>
                    <a:pt x="142" y="0"/>
                  </a:lnTo>
                  <a:lnTo>
                    <a:pt x="142" y="29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42" name="Line 90">
              <a:extLst>
                <a:ext uri="{FF2B5EF4-FFF2-40B4-BE49-F238E27FC236}">
                  <a16:creationId xmlns:a16="http://schemas.microsoft.com/office/drawing/2014/main" id="{73730866-A765-4031-A1A6-FB0D84DB9276}"/>
                </a:ext>
              </a:extLst>
            </p:cNvPr>
            <p:cNvSpPr>
              <a:spLocks noChangeShapeType="1"/>
            </p:cNvSpPr>
            <p:nvPr/>
          </p:nvSpPr>
          <p:spPr bwMode="auto">
            <a:xfrm>
              <a:off x="257" y="3017"/>
              <a:ext cx="1" cy="6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43" name="Line 91">
              <a:extLst>
                <a:ext uri="{FF2B5EF4-FFF2-40B4-BE49-F238E27FC236}">
                  <a16:creationId xmlns:a16="http://schemas.microsoft.com/office/drawing/2014/main" id="{FD094B6E-4F9E-4002-8C2D-3D85D8CAD1BF}"/>
                </a:ext>
              </a:extLst>
            </p:cNvPr>
            <p:cNvSpPr>
              <a:spLocks noChangeShapeType="1"/>
            </p:cNvSpPr>
            <p:nvPr/>
          </p:nvSpPr>
          <p:spPr bwMode="auto">
            <a:xfrm flipV="1">
              <a:off x="281" y="3036"/>
              <a:ext cx="1" cy="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44" name="Line 92">
              <a:extLst>
                <a:ext uri="{FF2B5EF4-FFF2-40B4-BE49-F238E27FC236}">
                  <a16:creationId xmlns:a16="http://schemas.microsoft.com/office/drawing/2014/main" id="{400E72D0-13AF-43FE-99E1-217EA2B5819F}"/>
                </a:ext>
              </a:extLst>
            </p:cNvPr>
            <p:cNvSpPr>
              <a:spLocks noChangeShapeType="1"/>
            </p:cNvSpPr>
            <p:nvPr/>
          </p:nvSpPr>
          <p:spPr bwMode="auto">
            <a:xfrm flipH="1">
              <a:off x="281" y="3042"/>
              <a:ext cx="12" cy="1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45" name="Freeform 93">
              <a:extLst>
                <a:ext uri="{FF2B5EF4-FFF2-40B4-BE49-F238E27FC236}">
                  <a16:creationId xmlns:a16="http://schemas.microsoft.com/office/drawing/2014/main" id="{164F2CBB-80DC-4CA1-8E62-0550790807A1}"/>
                </a:ext>
              </a:extLst>
            </p:cNvPr>
            <p:cNvSpPr>
              <a:spLocks noChangeArrowheads="1"/>
            </p:cNvSpPr>
            <p:nvPr/>
          </p:nvSpPr>
          <p:spPr bwMode="auto">
            <a:xfrm>
              <a:off x="291" y="3037"/>
              <a:ext cx="32" cy="44"/>
            </a:xfrm>
            <a:custGeom>
              <a:avLst/>
              <a:gdLst>
                <a:gd name="T0" fmla="*/ 0 w 143"/>
                <a:gd name="T1" fmla="*/ 13 h 195"/>
                <a:gd name="T2" fmla="*/ 22 w 143"/>
                <a:gd name="T3" fmla="*/ 0 h 195"/>
                <a:gd name="T4" fmla="*/ 80 w 143"/>
                <a:gd name="T5" fmla="*/ 0 h 195"/>
                <a:gd name="T6" fmla="*/ 115 w 143"/>
                <a:gd name="T7" fmla="*/ 13 h 195"/>
                <a:gd name="T8" fmla="*/ 142 w 143"/>
                <a:gd name="T9" fmla="*/ 57 h 195"/>
                <a:gd name="T10" fmla="*/ 142 w 143"/>
                <a:gd name="T11" fmla="*/ 194 h 195"/>
              </a:gdLst>
              <a:ahLst/>
              <a:cxnLst>
                <a:cxn ang="0">
                  <a:pos x="T0" y="T1"/>
                </a:cxn>
                <a:cxn ang="0">
                  <a:pos x="T2" y="T3"/>
                </a:cxn>
                <a:cxn ang="0">
                  <a:pos x="T4" y="T5"/>
                </a:cxn>
                <a:cxn ang="0">
                  <a:pos x="T6" y="T7"/>
                </a:cxn>
                <a:cxn ang="0">
                  <a:pos x="T8" y="T9"/>
                </a:cxn>
                <a:cxn ang="0">
                  <a:pos x="T10" y="T11"/>
                </a:cxn>
              </a:cxnLst>
              <a:rect l="0" t="0" r="r" b="b"/>
              <a:pathLst>
                <a:path w="143" h="195">
                  <a:moveTo>
                    <a:pt x="0" y="13"/>
                  </a:moveTo>
                  <a:lnTo>
                    <a:pt x="22" y="0"/>
                  </a:lnTo>
                  <a:lnTo>
                    <a:pt x="80" y="0"/>
                  </a:lnTo>
                  <a:lnTo>
                    <a:pt x="115" y="13"/>
                  </a:lnTo>
                  <a:lnTo>
                    <a:pt x="142" y="57"/>
                  </a:lnTo>
                  <a:lnTo>
                    <a:pt x="142" y="19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46" name="Freeform 94">
              <a:extLst>
                <a:ext uri="{FF2B5EF4-FFF2-40B4-BE49-F238E27FC236}">
                  <a16:creationId xmlns:a16="http://schemas.microsoft.com/office/drawing/2014/main" id="{707DD57D-2CE3-4BC4-B48E-42A5F083053F}"/>
                </a:ext>
              </a:extLst>
            </p:cNvPr>
            <p:cNvSpPr>
              <a:spLocks noChangeArrowheads="1"/>
            </p:cNvSpPr>
            <p:nvPr/>
          </p:nvSpPr>
          <p:spPr bwMode="auto">
            <a:xfrm>
              <a:off x="342" y="3038"/>
              <a:ext cx="38" cy="66"/>
            </a:xfrm>
            <a:custGeom>
              <a:avLst/>
              <a:gdLst>
                <a:gd name="T0" fmla="*/ 0 w 169"/>
                <a:gd name="T1" fmla="*/ 291 h 292"/>
                <a:gd name="T2" fmla="*/ 0 w 169"/>
                <a:gd name="T3" fmla="*/ 0 h 292"/>
                <a:gd name="T4" fmla="*/ 0 w 169"/>
                <a:gd name="T5" fmla="*/ 39 h 292"/>
                <a:gd name="T6" fmla="*/ 26 w 169"/>
                <a:gd name="T7" fmla="*/ 13 h 292"/>
                <a:gd name="T8" fmla="*/ 53 w 169"/>
                <a:gd name="T9" fmla="*/ 0 h 292"/>
                <a:gd name="T10" fmla="*/ 97 w 169"/>
                <a:gd name="T11" fmla="*/ 0 h 292"/>
                <a:gd name="T12" fmla="*/ 124 w 169"/>
                <a:gd name="T13" fmla="*/ 13 h 292"/>
                <a:gd name="T14" fmla="*/ 150 w 169"/>
                <a:gd name="T15" fmla="*/ 39 h 292"/>
                <a:gd name="T16" fmla="*/ 168 w 169"/>
                <a:gd name="T17" fmla="*/ 83 h 292"/>
                <a:gd name="T18" fmla="*/ 168 w 169"/>
                <a:gd name="T19" fmla="*/ 110 h 292"/>
                <a:gd name="T20" fmla="*/ 150 w 169"/>
                <a:gd name="T21" fmla="*/ 150 h 292"/>
                <a:gd name="T22" fmla="*/ 124 w 169"/>
                <a:gd name="T23" fmla="*/ 176 h 292"/>
                <a:gd name="T24" fmla="*/ 97 w 169"/>
                <a:gd name="T25" fmla="*/ 194 h 292"/>
                <a:gd name="T26" fmla="*/ 53 w 169"/>
                <a:gd name="T27" fmla="*/ 194 h 292"/>
                <a:gd name="T28" fmla="*/ 26 w 169"/>
                <a:gd name="T29" fmla="*/ 176 h 292"/>
                <a:gd name="T30" fmla="*/ 0 w 169"/>
                <a:gd name="T31" fmla="*/ 15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292">
                  <a:moveTo>
                    <a:pt x="0" y="291"/>
                  </a:moveTo>
                  <a:lnTo>
                    <a:pt x="0" y="0"/>
                  </a:lnTo>
                  <a:lnTo>
                    <a:pt x="0" y="39"/>
                  </a:lnTo>
                  <a:lnTo>
                    <a:pt x="26" y="13"/>
                  </a:lnTo>
                  <a:lnTo>
                    <a:pt x="53" y="0"/>
                  </a:lnTo>
                  <a:lnTo>
                    <a:pt x="97" y="0"/>
                  </a:lnTo>
                  <a:lnTo>
                    <a:pt x="124" y="13"/>
                  </a:lnTo>
                  <a:lnTo>
                    <a:pt x="150" y="39"/>
                  </a:lnTo>
                  <a:lnTo>
                    <a:pt x="168" y="83"/>
                  </a:lnTo>
                  <a:lnTo>
                    <a:pt x="168" y="110"/>
                  </a:lnTo>
                  <a:lnTo>
                    <a:pt x="150" y="150"/>
                  </a:lnTo>
                  <a:lnTo>
                    <a:pt x="124" y="176"/>
                  </a:lnTo>
                  <a:lnTo>
                    <a:pt x="97" y="194"/>
                  </a:lnTo>
                  <a:lnTo>
                    <a:pt x="53" y="194"/>
                  </a:lnTo>
                  <a:lnTo>
                    <a:pt x="26" y="176"/>
                  </a:lnTo>
                  <a:lnTo>
                    <a:pt x="0"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47" name="Line 95">
              <a:extLst>
                <a:ext uri="{FF2B5EF4-FFF2-40B4-BE49-F238E27FC236}">
                  <a16:creationId xmlns:a16="http://schemas.microsoft.com/office/drawing/2014/main" id="{0C019DCA-1745-4690-84B6-F0E46C5F0B83}"/>
                </a:ext>
              </a:extLst>
            </p:cNvPr>
            <p:cNvSpPr>
              <a:spLocks noChangeShapeType="1"/>
            </p:cNvSpPr>
            <p:nvPr/>
          </p:nvSpPr>
          <p:spPr bwMode="auto">
            <a:xfrm flipV="1">
              <a:off x="401" y="3036"/>
              <a:ext cx="1" cy="3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48" name="Freeform 96">
              <a:extLst>
                <a:ext uri="{FF2B5EF4-FFF2-40B4-BE49-F238E27FC236}">
                  <a16:creationId xmlns:a16="http://schemas.microsoft.com/office/drawing/2014/main" id="{C6BAF10E-57A3-4348-B41C-FCB1DF434445}"/>
                </a:ext>
              </a:extLst>
            </p:cNvPr>
            <p:cNvSpPr>
              <a:spLocks noChangeArrowheads="1"/>
            </p:cNvSpPr>
            <p:nvPr/>
          </p:nvSpPr>
          <p:spPr bwMode="auto">
            <a:xfrm>
              <a:off x="402" y="3069"/>
              <a:ext cx="34" cy="32"/>
            </a:xfrm>
            <a:custGeom>
              <a:avLst/>
              <a:gdLst>
                <a:gd name="T0" fmla="*/ 0 w 151"/>
                <a:gd name="T1" fmla="*/ 0 h 142"/>
                <a:gd name="T2" fmla="*/ 8 w 151"/>
                <a:gd name="T3" fmla="*/ 97 h 142"/>
                <a:gd name="T4" fmla="*/ 35 w 151"/>
                <a:gd name="T5" fmla="*/ 141 h 142"/>
                <a:gd name="T6" fmla="*/ 79 w 151"/>
                <a:gd name="T7" fmla="*/ 141 h 142"/>
                <a:gd name="T8" fmla="*/ 106 w 151"/>
                <a:gd name="T9" fmla="*/ 97 h 142"/>
                <a:gd name="T10" fmla="*/ 150 w 151"/>
                <a:gd name="T11" fmla="*/ 0 h 142"/>
              </a:gdLst>
              <a:ahLst/>
              <a:cxnLst>
                <a:cxn ang="0">
                  <a:pos x="T0" y="T1"/>
                </a:cxn>
                <a:cxn ang="0">
                  <a:pos x="T2" y="T3"/>
                </a:cxn>
                <a:cxn ang="0">
                  <a:pos x="T4" y="T5"/>
                </a:cxn>
                <a:cxn ang="0">
                  <a:pos x="T6" y="T7"/>
                </a:cxn>
                <a:cxn ang="0">
                  <a:pos x="T8" y="T9"/>
                </a:cxn>
                <a:cxn ang="0">
                  <a:pos x="T10" y="T11"/>
                </a:cxn>
              </a:cxnLst>
              <a:rect l="0" t="0" r="r" b="b"/>
              <a:pathLst>
                <a:path w="151" h="142">
                  <a:moveTo>
                    <a:pt x="0" y="0"/>
                  </a:moveTo>
                  <a:lnTo>
                    <a:pt x="8" y="97"/>
                  </a:lnTo>
                  <a:lnTo>
                    <a:pt x="35" y="141"/>
                  </a:lnTo>
                  <a:lnTo>
                    <a:pt x="79" y="141"/>
                  </a:lnTo>
                  <a:lnTo>
                    <a:pt x="106" y="97"/>
                  </a:lnTo>
                  <a:lnTo>
                    <a:pt x="15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49" name="Line 97">
              <a:extLst>
                <a:ext uri="{FF2B5EF4-FFF2-40B4-BE49-F238E27FC236}">
                  <a16:creationId xmlns:a16="http://schemas.microsoft.com/office/drawing/2014/main" id="{5A9B8C8B-A995-4D9D-9449-D4E2B1E8AAC6}"/>
                </a:ext>
              </a:extLst>
            </p:cNvPr>
            <p:cNvSpPr>
              <a:spLocks noChangeShapeType="1"/>
            </p:cNvSpPr>
            <p:nvPr/>
          </p:nvSpPr>
          <p:spPr bwMode="auto">
            <a:xfrm flipV="1">
              <a:off x="435" y="3036"/>
              <a:ext cx="1" cy="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50" name="Freeform 98">
              <a:extLst>
                <a:ext uri="{FF2B5EF4-FFF2-40B4-BE49-F238E27FC236}">
                  <a16:creationId xmlns:a16="http://schemas.microsoft.com/office/drawing/2014/main" id="{C1E8049B-61B2-4241-A0FD-E9A6F10E650F}"/>
                </a:ext>
              </a:extLst>
            </p:cNvPr>
            <p:cNvSpPr>
              <a:spLocks noChangeArrowheads="1"/>
            </p:cNvSpPr>
            <p:nvPr/>
          </p:nvSpPr>
          <p:spPr bwMode="auto">
            <a:xfrm>
              <a:off x="471" y="3017"/>
              <a:ext cx="32" cy="64"/>
            </a:xfrm>
            <a:custGeom>
              <a:avLst/>
              <a:gdLst>
                <a:gd name="T0" fmla="*/ 0 w 143"/>
                <a:gd name="T1" fmla="*/ 0 h 284"/>
                <a:gd name="T2" fmla="*/ 0 w 143"/>
                <a:gd name="T3" fmla="*/ 221 h 284"/>
                <a:gd name="T4" fmla="*/ 17 w 143"/>
                <a:gd name="T5" fmla="*/ 265 h 284"/>
                <a:gd name="T6" fmla="*/ 71 w 143"/>
                <a:gd name="T7" fmla="*/ 283 h 284"/>
                <a:gd name="T8" fmla="*/ 142 w 143"/>
                <a:gd name="T9" fmla="*/ 283 h 284"/>
              </a:gdLst>
              <a:ahLst/>
              <a:cxnLst>
                <a:cxn ang="0">
                  <a:pos x="T0" y="T1"/>
                </a:cxn>
                <a:cxn ang="0">
                  <a:pos x="T2" y="T3"/>
                </a:cxn>
                <a:cxn ang="0">
                  <a:pos x="T4" y="T5"/>
                </a:cxn>
                <a:cxn ang="0">
                  <a:pos x="T6" y="T7"/>
                </a:cxn>
                <a:cxn ang="0">
                  <a:pos x="T8" y="T9"/>
                </a:cxn>
              </a:cxnLst>
              <a:rect l="0" t="0" r="r" b="b"/>
              <a:pathLst>
                <a:path w="143" h="284">
                  <a:moveTo>
                    <a:pt x="0" y="0"/>
                  </a:moveTo>
                  <a:lnTo>
                    <a:pt x="0" y="221"/>
                  </a:lnTo>
                  <a:lnTo>
                    <a:pt x="17" y="265"/>
                  </a:lnTo>
                  <a:lnTo>
                    <a:pt x="71" y="283"/>
                  </a:lnTo>
                  <a:lnTo>
                    <a:pt x="142" y="28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51" name="Line 99">
              <a:extLst>
                <a:ext uri="{FF2B5EF4-FFF2-40B4-BE49-F238E27FC236}">
                  <a16:creationId xmlns:a16="http://schemas.microsoft.com/office/drawing/2014/main" id="{4DDABEA5-9152-4F97-9A80-2FB296FF2D6E}"/>
                </a:ext>
              </a:extLst>
            </p:cNvPr>
            <p:cNvSpPr>
              <a:spLocks noChangeShapeType="1"/>
            </p:cNvSpPr>
            <p:nvPr/>
          </p:nvSpPr>
          <p:spPr bwMode="auto">
            <a:xfrm flipH="1">
              <a:off x="461" y="3037"/>
              <a:ext cx="2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52" name="Freeform 100">
              <a:extLst>
                <a:ext uri="{FF2B5EF4-FFF2-40B4-BE49-F238E27FC236}">
                  <a16:creationId xmlns:a16="http://schemas.microsoft.com/office/drawing/2014/main" id="{DB68E75A-B575-41EE-8E65-794186369A7E}"/>
                </a:ext>
              </a:extLst>
            </p:cNvPr>
            <p:cNvSpPr>
              <a:spLocks noChangeArrowheads="1"/>
            </p:cNvSpPr>
            <p:nvPr/>
          </p:nvSpPr>
          <p:spPr bwMode="auto">
            <a:xfrm>
              <a:off x="237" y="3142"/>
              <a:ext cx="44" cy="66"/>
            </a:xfrm>
            <a:custGeom>
              <a:avLst/>
              <a:gdLst>
                <a:gd name="T0" fmla="*/ 195 w 196"/>
                <a:gd name="T1" fmla="*/ 35 h 292"/>
                <a:gd name="T2" fmla="*/ 168 w 196"/>
                <a:gd name="T3" fmla="*/ 8 h 292"/>
                <a:gd name="T4" fmla="*/ 124 w 196"/>
                <a:gd name="T5" fmla="*/ 0 h 292"/>
                <a:gd name="T6" fmla="*/ 71 w 196"/>
                <a:gd name="T7" fmla="*/ 0 h 292"/>
                <a:gd name="T8" fmla="*/ 26 w 196"/>
                <a:gd name="T9" fmla="*/ 8 h 292"/>
                <a:gd name="T10" fmla="*/ 0 w 196"/>
                <a:gd name="T11" fmla="*/ 35 h 292"/>
                <a:gd name="T12" fmla="*/ 0 w 196"/>
                <a:gd name="T13" fmla="*/ 70 h 292"/>
                <a:gd name="T14" fmla="*/ 17 w 196"/>
                <a:gd name="T15" fmla="*/ 97 h 292"/>
                <a:gd name="T16" fmla="*/ 26 w 196"/>
                <a:gd name="T17" fmla="*/ 106 h 292"/>
                <a:gd name="T18" fmla="*/ 53 w 196"/>
                <a:gd name="T19" fmla="*/ 123 h 292"/>
                <a:gd name="T20" fmla="*/ 142 w 196"/>
                <a:gd name="T21" fmla="*/ 150 h 292"/>
                <a:gd name="T22" fmla="*/ 168 w 196"/>
                <a:gd name="T23" fmla="*/ 159 h 292"/>
                <a:gd name="T24" fmla="*/ 177 w 196"/>
                <a:gd name="T25" fmla="*/ 176 h 292"/>
                <a:gd name="T26" fmla="*/ 195 w 196"/>
                <a:gd name="T27" fmla="*/ 203 h 292"/>
                <a:gd name="T28" fmla="*/ 195 w 196"/>
                <a:gd name="T29" fmla="*/ 247 h 292"/>
                <a:gd name="T30" fmla="*/ 168 w 196"/>
                <a:gd name="T31" fmla="*/ 273 h 292"/>
                <a:gd name="T32" fmla="*/ 124 w 196"/>
                <a:gd name="T33" fmla="*/ 291 h 292"/>
                <a:gd name="T34" fmla="*/ 71 w 196"/>
                <a:gd name="T35" fmla="*/ 291 h 292"/>
                <a:gd name="T36" fmla="*/ 26 w 196"/>
                <a:gd name="T37" fmla="*/ 273 h 292"/>
                <a:gd name="T38" fmla="*/ 0 w 196"/>
                <a:gd name="T39" fmla="*/ 247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6" h="292">
                  <a:moveTo>
                    <a:pt x="195" y="35"/>
                  </a:moveTo>
                  <a:lnTo>
                    <a:pt x="168" y="8"/>
                  </a:lnTo>
                  <a:lnTo>
                    <a:pt x="124" y="0"/>
                  </a:lnTo>
                  <a:lnTo>
                    <a:pt x="71" y="0"/>
                  </a:lnTo>
                  <a:lnTo>
                    <a:pt x="26" y="8"/>
                  </a:lnTo>
                  <a:lnTo>
                    <a:pt x="0" y="35"/>
                  </a:lnTo>
                  <a:lnTo>
                    <a:pt x="0" y="70"/>
                  </a:lnTo>
                  <a:lnTo>
                    <a:pt x="17" y="97"/>
                  </a:lnTo>
                  <a:lnTo>
                    <a:pt x="26" y="106"/>
                  </a:lnTo>
                  <a:lnTo>
                    <a:pt x="53" y="123"/>
                  </a:lnTo>
                  <a:lnTo>
                    <a:pt x="142" y="150"/>
                  </a:lnTo>
                  <a:lnTo>
                    <a:pt x="168" y="159"/>
                  </a:lnTo>
                  <a:lnTo>
                    <a:pt x="177" y="176"/>
                  </a:lnTo>
                  <a:lnTo>
                    <a:pt x="195" y="203"/>
                  </a:lnTo>
                  <a:lnTo>
                    <a:pt x="195" y="247"/>
                  </a:lnTo>
                  <a:lnTo>
                    <a:pt x="168" y="273"/>
                  </a:lnTo>
                  <a:lnTo>
                    <a:pt x="124" y="291"/>
                  </a:lnTo>
                  <a:lnTo>
                    <a:pt x="71" y="291"/>
                  </a:lnTo>
                  <a:lnTo>
                    <a:pt x="26" y="273"/>
                  </a:lnTo>
                  <a:lnTo>
                    <a:pt x="0" y="2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53" name="Freeform 101">
              <a:extLst>
                <a:ext uri="{FF2B5EF4-FFF2-40B4-BE49-F238E27FC236}">
                  <a16:creationId xmlns:a16="http://schemas.microsoft.com/office/drawing/2014/main" id="{C98A7C2B-95DD-4EDE-83E9-886237E98AD9}"/>
                </a:ext>
              </a:extLst>
            </p:cNvPr>
            <p:cNvSpPr>
              <a:spLocks noChangeArrowheads="1"/>
            </p:cNvSpPr>
            <p:nvPr/>
          </p:nvSpPr>
          <p:spPr bwMode="auto">
            <a:xfrm>
              <a:off x="299" y="3141"/>
              <a:ext cx="32" cy="32"/>
            </a:xfrm>
            <a:custGeom>
              <a:avLst/>
              <a:gdLst>
                <a:gd name="T0" fmla="*/ 0 w 142"/>
                <a:gd name="T1" fmla="*/ 44 h 143"/>
                <a:gd name="T2" fmla="*/ 92 w 142"/>
                <a:gd name="T3" fmla="*/ 142 h 143"/>
                <a:gd name="T4" fmla="*/ 141 w 142"/>
                <a:gd name="T5" fmla="*/ 44 h 143"/>
                <a:gd name="T6" fmla="*/ 92 w 142"/>
                <a:gd name="T7" fmla="*/ 0 h 143"/>
                <a:gd name="T8" fmla="*/ 0 w 142"/>
                <a:gd name="T9" fmla="*/ 44 h 143"/>
              </a:gdLst>
              <a:ahLst/>
              <a:cxnLst>
                <a:cxn ang="0">
                  <a:pos x="T0" y="T1"/>
                </a:cxn>
                <a:cxn ang="0">
                  <a:pos x="T2" y="T3"/>
                </a:cxn>
                <a:cxn ang="0">
                  <a:pos x="T4" y="T5"/>
                </a:cxn>
                <a:cxn ang="0">
                  <a:pos x="T6" y="T7"/>
                </a:cxn>
                <a:cxn ang="0">
                  <a:pos x="T8" y="T9"/>
                </a:cxn>
              </a:cxnLst>
              <a:rect l="0" t="0" r="r" b="b"/>
              <a:pathLst>
                <a:path w="142" h="143">
                  <a:moveTo>
                    <a:pt x="0" y="44"/>
                  </a:moveTo>
                  <a:lnTo>
                    <a:pt x="92" y="142"/>
                  </a:lnTo>
                  <a:lnTo>
                    <a:pt x="141" y="44"/>
                  </a:lnTo>
                  <a:lnTo>
                    <a:pt x="92" y="0"/>
                  </a:lnTo>
                  <a:lnTo>
                    <a:pt x="0" y="4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54" name="Line 102">
              <a:extLst>
                <a:ext uri="{FF2B5EF4-FFF2-40B4-BE49-F238E27FC236}">
                  <a16:creationId xmlns:a16="http://schemas.microsoft.com/office/drawing/2014/main" id="{2E1A5999-6B7E-43C4-BA21-F95F9CF693A7}"/>
                </a:ext>
              </a:extLst>
            </p:cNvPr>
            <p:cNvSpPr>
              <a:spLocks noChangeShapeType="1"/>
            </p:cNvSpPr>
            <p:nvPr/>
          </p:nvSpPr>
          <p:spPr bwMode="auto">
            <a:xfrm>
              <a:off x="303" y="3163"/>
              <a:ext cx="1"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55" name="Line 103">
              <a:extLst>
                <a:ext uri="{FF2B5EF4-FFF2-40B4-BE49-F238E27FC236}">
                  <a16:creationId xmlns:a16="http://schemas.microsoft.com/office/drawing/2014/main" id="{CEE150AB-DA2D-4C05-92ED-E72E524BA407}"/>
                </a:ext>
              </a:extLst>
            </p:cNvPr>
            <p:cNvSpPr>
              <a:spLocks noChangeShapeType="1"/>
            </p:cNvSpPr>
            <p:nvPr/>
          </p:nvSpPr>
          <p:spPr bwMode="auto">
            <a:xfrm flipV="1">
              <a:off x="363" y="3163"/>
              <a:ext cx="1" cy="5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56" name="Freeform 104">
              <a:extLst>
                <a:ext uri="{FF2B5EF4-FFF2-40B4-BE49-F238E27FC236}">
                  <a16:creationId xmlns:a16="http://schemas.microsoft.com/office/drawing/2014/main" id="{A2FF19B7-B9A5-4395-8C13-D6E5A027A3DC}"/>
                </a:ext>
              </a:extLst>
            </p:cNvPr>
            <p:cNvSpPr>
              <a:spLocks noChangeArrowheads="1"/>
            </p:cNvSpPr>
            <p:nvPr/>
          </p:nvSpPr>
          <p:spPr bwMode="auto">
            <a:xfrm>
              <a:off x="335" y="3213"/>
              <a:ext cx="32" cy="32"/>
            </a:xfrm>
            <a:custGeom>
              <a:avLst/>
              <a:gdLst>
                <a:gd name="T0" fmla="*/ 142 w 143"/>
                <a:gd name="T1" fmla="*/ 0 h 142"/>
                <a:gd name="T2" fmla="*/ 120 w 143"/>
                <a:gd name="T3" fmla="*/ 88 h 142"/>
                <a:gd name="T4" fmla="*/ 111 w 143"/>
                <a:gd name="T5" fmla="*/ 106 h 142"/>
                <a:gd name="T6" fmla="*/ 80 w 143"/>
                <a:gd name="T7" fmla="*/ 141 h 142"/>
                <a:gd name="T8" fmla="*/ 26 w 143"/>
                <a:gd name="T9" fmla="*/ 141 h 142"/>
                <a:gd name="T10" fmla="*/ 0 w 143"/>
                <a:gd name="T11" fmla="*/ 106 h 142"/>
              </a:gdLst>
              <a:ahLst/>
              <a:cxnLst>
                <a:cxn ang="0">
                  <a:pos x="T0" y="T1"/>
                </a:cxn>
                <a:cxn ang="0">
                  <a:pos x="T2" y="T3"/>
                </a:cxn>
                <a:cxn ang="0">
                  <a:pos x="T4" y="T5"/>
                </a:cxn>
                <a:cxn ang="0">
                  <a:pos x="T6" y="T7"/>
                </a:cxn>
                <a:cxn ang="0">
                  <a:pos x="T8" y="T9"/>
                </a:cxn>
                <a:cxn ang="0">
                  <a:pos x="T10" y="T11"/>
                </a:cxn>
              </a:cxnLst>
              <a:rect l="0" t="0" r="r" b="b"/>
              <a:pathLst>
                <a:path w="143" h="142">
                  <a:moveTo>
                    <a:pt x="142" y="0"/>
                  </a:moveTo>
                  <a:lnTo>
                    <a:pt x="120" y="88"/>
                  </a:lnTo>
                  <a:lnTo>
                    <a:pt x="111" y="106"/>
                  </a:lnTo>
                  <a:lnTo>
                    <a:pt x="80" y="141"/>
                  </a:lnTo>
                  <a:lnTo>
                    <a:pt x="26" y="141"/>
                  </a:lnTo>
                  <a:lnTo>
                    <a:pt x="0"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57" name="Freeform 105">
              <a:extLst>
                <a:ext uri="{FF2B5EF4-FFF2-40B4-BE49-F238E27FC236}">
                  <a16:creationId xmlns:a16="http://schemas.microsoft.com/office/drawing/2014/main" id="{CF296F75-8526-403A-8D45-0978F2638A0D}"/>
                </a:ext>
              </a:extLst>
            </p:cNvPr>
            <p:cNvSpPr>
              <a:spLocks noChangeArrowheads="1"/>
            </p:cNvSpPr>
            <p:nvPr/>
          </p:nvSpPr>
          <p:spPr bwMode="auto">
            <a:xfrm>
              <a:off x="326" y="3163"/>
              <a:ext cx="38" cy="44"/>
            </a:xfrm>
            <a:custGeom>
              <a:avLst/>
              <a:gdLst>
                <a:gd name="T0" fmla="*/ 168 w 169"/>
                <a:gd name="T1" fmla="*/ 35 h 196"/>
                <a:gd name="T2" fmla="*/ 141 w 169"/>
                <a:gd name="T3" fmla="*/ 8 h 196"/>
                <a:gd name="T4" fmla="*/ 115 w 169"/>
                <a:gd name="T5" fmla="*/ 0 h 196"/>
                <a:gd name="T6" fmla="*/ 70 w 169"/>
                <a:gd name="T7" fmla="*/ 0 h 196"/>
                <a:gd name="T8" fmla="*/ 44 w 169"/>
                <a:gd name="T9" fmla="*/ 8 h 196"/>
                <a:gd name="T10" fmla="*/ 8 w 169"/>
                <a:gd name="T11" fmla="*/ 35 h 196"/>
                <a:gd name="T12" fmla="*/ 0 w 169"/>
                <a:gd name="T13" fmla="*/ 80 h 196"/>
                <a:gd name="T14" fmla="*/ 0 w 169"/>
                <a:gd name="T15" fmla="*/ 106 h 196"/>
                <a:gd name="T16" fmla="*/ 8 w 169"/>
                <a:gd name="T17" fmla="*/ 151 h 196"/>
                <a:gd name="T18" fmla="*/ 44 w 169"/>
                <a:gd name="T19" fmla="*/ 177 h 196"/>
                <a:gd name="T20" fmla="*/ 70 w 169"/>
                <a:gd name="T21" fmla="*/ 195 h 196"/>
                <a:gd name="T22" fmla="*/ 115 w 169"/>
                <a:gd name="T23" fmla="*/ 195 h 196"/>
                <a:gd name="T24" fmla="*/ 141 w 169"/>
                <a:gd name="T25" fmla="*/ 177 h 196"/>
                <a:gd name="T26" fmla="*/ 168 w 169"/>
                <a:gd name="T27" fmla="*/ 15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96">
                  <a:moveTo>
                    <a:pt x="168" y="35"/>
                  </a:moveTo>
                  <a:lnTo>
                    <a:pt x="141" y="8"/>
                  </a:lnTo>
                  <a:lnTo>
                    <a:pt x="115" y="0"/>
                  </a:lnTo>
                  <a:lnTo>
                    <a:pt x="70" y="0"/>
                  </a:lnTo>
                  <a:lnTo>
                    <a:pt x="44" y="8"/>
                  </a:lnTo>
                  <a:lnTo>
                    <a:pt x="8" y="35"/>
                  </a:lnTo>
                  <a:lnTo>
                    <a:pt x="0" y="80"/>
                  </a:lnTo>
                  <a:lnTo>
                    <a:pt x="0" y="106"/>
                  </a:lnTo>
                  <a:lnTo>
                    <a:pt x="8" y="151"/>
                  </a:lnTo>
                  <a:lnTo>
                    <a:pt x="44" y="177"/>
                  </a:lnTo>
                  <a:lnTo>
                    <a:pt x="70" y="195"/>
                  </a:lnTo>
                  <a:lnTo>
                    <a:pt x="115" y="195"/>
                  </a:lnTo>
                  <a:lnTo>
                    <a:pt x="141" y="177"/>
                  </a:lnTo>
                  <a:lnTo>
                    <a:pt x="168"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58" name="Line 106">
              <a:extLst>
                <a:ext uri="{FF2B5EF4-FFF2-40B4-BE49-F238E27FC236}">
                  <a16:creationId xmlns:a16="http://schemas.microsoft.com/office/drawing/2014/main" id="{6901789F-88CB-46C0-BBE7-AC1371F2C38F}"/>
                </a:ext>
              </a:extLst>
            </p:cNvPr>
            <p:cNvSpPr>
              <a:spLocks noChangeShapeType="1"/>
            </p:cNvSpPr>
            <p:nvPr/>
          </p:nvSpPr>
          <p:spPr bwMode="auto">
            <a:xfrm flipV="1">
              <a:off x="385" y="3162"/>
              <a:ext cx="1" cy="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59" name="Freeform 107">
              <a:extLst>
                <a:ext uri="{FF2B5EF4-FFF2-40B4-BE49-F238E27FC236}">
                  <a16:creationId xmlns:a16="http://schemas.microsoft.com/office/drawing/2014/main" id="{AEAE2995-5575-46DB-91C7-CDAE56EB2C87}"/>
                </a:ext>
              </a:extLst>
            </p:cNvPr>
            <p:cNvSpPr>
              <a:spLocks noChangeArrowheads="1"/>
            </p:cNvSpPr>
            <p:nvPr/>
          </p:nvSpPr>
          <p:spPr bwMode="auto">
            <a:xfrm>
              <a:off x="386" y="3163"/>
              <a:ext cx="34" cy="44"/>
            </a:xfrm>
            <a:custGeom>
              <a:avLst/>
              <a:gdLst>
                <a:gd name="T0" fmla="*/ 0 w 151"/>
                <a:gd name="T1" fmla="*/ 53 h 196"/>
                <a:gd name="T2" fmla="*/ 35 w 151"/>
                <a:gd name="T3" fmla="*/ 8 h 196"/>
                <a:gd name="T4" fmla="*/ 70 w 151"/>
                <a:gd name="T5" fmla="*/ 0 h 196"/>
                <a:gd name="T6" fmla="*/ 106 w 151"/>
                <a:gd name="T7" fmla="*/ 0 h 196"/>
                <a:gd name="T8" fmla="*/ 141 w 151"/>
                <a:gd name="T9" fmla="*/ 8 h 196"/>
                <a:gd name="T10" fmla="*/ 150 w 151"/>
                <a:gd name="T11" fmla="*/ 53 h 196"/>
                <a:gd name="T12" fmla="*/ 150 w 151"/>
                <a:gd name="T13" fmla="*/ 195 h 196"/>
              </a:gdLst>
              <a:ahLst/>
              <a:cxnLst>
                <a:cxn ang="0">
                  <a:pos x="T0" y="T1"/>
                </a:cxn>
                <a:cxn ang="0">
                  <a:pos x="T2" y="T3"/>
                </a:cxn>
                <a:cxn ang="0">
                  <a:pos x="T4" y="T5"/>
                </a:cxn>
                <a:cxn ang="0">
                  <a:pos x="T6" y="T7"/>
                </a:cxn>
                <a:cxn ang="0">
                  <a:pos x="T8" y="T9"/>
                </a:cxn>
                <a:cxn ang="0">
                  <a:pos x="T10" y="T11"/>
                </a:cxn>
                <a:cxn ang="0">
                  <a:pos x="T12" y="T13"/>
                </a:cxn>
              </a:cxnLst>
              <a:rect l="0" t="0" r="r" b="b"/>
              <a:pathLst>
                <a:path w="151" h="196">
                  <a:moveTo>
                    <a:pt x="0" y="53"/>
                  </a:moveTo>
                  <a:lnTo>
                    <a:pt x="35" y="8"/>
                  </a:lnTo>
                  <a:lnTo>
                    <a:pt x="70" y="0"/>
                  </a:lnTo>
                  <a:lnTo>
                    <a:pt x="106" y="0"/>
                  </a:lnTo>
                  <a:lnTo>
                    <a:pt x="141" y="8"/>
                  </a:lnTo>
                  <a:lnTo>
                    <a:pt x="150" y="53"/>
                  </a:lnTo>
                  <a:lnTo>
                    <a:pt x="150" y="19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60" name="Freeform 108">
              <a:extLst>
                <a:ext uri="{FF2B5EF4-FFF2-40B4-BE49-F238E27FC236}">
                  <a16:creationId xmlns:a16="http://schemas.microsoft.com/office/drawing/2014/main" id="{3FDC39B9-199C-46AC-A10C-21C625BF663E}"/>
                </a:ext>
              </a:extLst>
            </p:cNvPr>
            <p:cNvSpPr>
              <a:spLocks noChangeArrowheads="1"/>
            </p:cNvSpPr>
            <p:nvPr/>
          </p:nvSpPr>
          <p:spPr bwMode="auto">
            <a:xfrm>
              <a:off x="446" y="3163"/>
              <a:ext cx="38" cy="44"/>
            </a:xfrm>
            <a:custGeom>
              <a:avLst/>
              <a:gdLst>
                <a:gd name="T0" fmla="*/ 168 w 169"/>
                <a:gd name="T1" fmla="*/ 195 h 196"/>
                <a:gd name="T2" fmla="*/ 168 w 169"/>
                <a:gd name="T3" fmla="*/ 0 h 196"/>
                <a:gd name="T4" fmla="*/ 168 w 169"/>
                <a:gd name="T5" fmla="*/ 35 h 196"/>
                <a:gd name="T6" fmla="*/ 141 w 169"/>
                <a:gd name="T7" fmla="*/ 8 h 196"/>
                <a:gd name="T8" fmla="*/ 115 w 169"/>
                <a:gd name="T9" fmla="*/ 0 h 196"/>
                <a:gd name="T10" fmla="*/ 70 w 169"/>
                <a:gd name="T11" fmla="*/ 0 h 196"/>
                <a:gd name="T12" fmla="*/ 44 w 169"/>
                <a:gd name="T13" fmla="*/ 8 h 196"/>
                <a:gd name="T14" fmla="*/ 8 w 169"/>
                <a:gd name="T15" fmla="*/ 35 h 196"/>
                <a:gd name="T16" fmla="*/ 0 w 169"/>
                <a:gd name="T17" fmla="*/ 80 h 196"/>
                <a:gd name="T18" fmla="*/ 0 w 169"/>
                <a:gd name="T19" fmla="*/ 106 h 196"/>
                <a:gd name="T20" fmla="*/ 8 w 169"/>
                <a:gd name="T21" fmla="*/ 151 h 196"/>
                <a:gd name="T22" fmla="*/ 44 w 169"/>
                <a:gd name="T23" fmla="*/ 177 h 196"/>
                <a:gd name="T24" fmla="*/ 70 w 169"/>
                <a:gd name="T25" fmla="*/ 195 h 196"/>
                <a:gd name="T26" fmla="*/ 115 w 169"/>
                <a:gd name="T27" fmla="*/ 195 h 196"/>
                <a:gd name="T28" fmla="*/ 141 w 169"/>
                <a:gd name="T29" fmla="*/ 177 h 196"/>
                <a:gd name="T30" fmla="*/ 168 w 169"/>
                <a:gd name="T31" fmla="*/ 15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196">
                  <a:moveTo>
                    <a:pt x="168" y="195"/>
                  </a:moveTo>
                  <a:lnTo>
                    <a:pt x="168" y="0"/>
                  </a:lnTo>
                  <a:lnTo>
                    <a:pt x="168" y="35"/>
                  </a:lnTo>
                  <a:lnTo>
                    <a:pt x="141" y="8"/>
                  </a:lnTo>
                  <a:lnTo>
                    <a:pt x="115" y="0"/>
                  </a:lnTo>
                  <a:lnTo>
                    <a:pt x="70" y="0"/>
                  </a:lnTo>
                  <a:lnTo>
                    <a:pt x="44" y="8"/>
                  </a:lnTo>
                  <a:lnTo>
                    <a:pt x="8" y="35"/>
                  </a:lnTo>
                  <a:lnTo>
                    <a:pt x="0" y="80"/>
                  </a:lnTo>
                  <a:lnTo>
                    <a:pt x="0" y="106"/>
                  </a:lnTo>
                  <a:lnTo>
                    <a:pt x="8" y="151"/>
                  </a:lnTo>
                  <a:lnTo>
                    <a:pt x="44" y="177"/>
                  </a:lnTo>
                  <a:lnTo>
                    <a:pt x="70" y="195"/>
                  </a:lnTo>
                  <a:lnTo>
                    <a:pt x="115" y="195"/>
                  </a:lnTo>
                  <a:lnTo>
                    <a:pt x="141" y="177"/>
                  </a:lnTo>
                  <a:lnTo>
                    <a:pt x="168"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61" name="Line 109">
              <a:extLst>
                <a:ext uri="{FF2B5EF4-FFF2-40B4-BE49-F238E27FC236}">
                  <a16:creationId xmlns:a16="http://schemas.microsoft.com/office/drawing/2014/main" id="{C5354523-36ED-483A-92CF-48B972F02E74}"/>
                </a:ext>
              </a:extLst>
            </p:cNvPr>
            <p:cNvSpPr>
              <a:spLocks noChangeShapeType="1"/>
            </p:cNvSpPr>
            <p:nvPr/>
          </p:nvSpPr>
          <p:spPr bwMode="auto">
            <a:xfrm flipV="1">
              <a:off x="505" y="3141"/>
              <a:ext cx="1" cy="6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62" name="Freeform 110">
              <a:extLst>
                <a:ext uri="{FF2B5EF4-FFF2-40B4-BE49-F238E27FC236}">
                  <a16:creationId xmlns:a16="http://schemas.microsoft.com/office/drawing/2014/main" id="{0D8E7B37-C986-4269-8953-7C554009B9F6}"/>
                </a:ext>
              </a:extLst>
            </p:cNvPr>
            <p:cNvSpPr>
              <a:spLocks noChangeArrowheads="1"/>
            </p:cNvSpPr>
            <p:nvPr/>
          </p:nvSpPr>
          <p:spPr bwMode="auto">
            <a:xfrm>
              <a:off x="1806" y="2474"/>
              <a:ext cx="48" cy="66"/>
            </a:xfrm>
            <a:custGeom>
              <a:avLst/>
              <a:gdLst>
                <a:gd name="T0" fmla="*/ 212 w 213"/>
                <a:gd name="T1" fmla="*/ 70 h 292"/>
                <a:gd name="T2" fmla="*/ 194 w 213"/>
                <a:gd name="T3" fmla="*/ 44 h 292"/>
                <a:gd name="T4" fmla="*/ 168 w 213"/>
                <a:gd name="T5" fmla="*/ 17 h 292"/>
                <a:gd name="T6" fmla="*/ 141 w 213"/>
                <a:gd name="T7" fmla="*/ 0 h 292"/>
                <a:gd name="T8" fmla="*/ 88 w 213"/>
                <a:gd name="T9" fmla="*/ 0 h 292"/>
                <a:gd name="T10" fmla="*/ 62 w 213"/>
                <a:gd name="T11" fmla="*/ 17 h 292"/>
                <a:gd name="T12" fmla="*/ 26 w 213"/>
                <a:gd name="T13" fmla="*/ 44 h 292"/>
                <a:gd name="T14" fmla="*/ 17 w 213"/>
                <a:gd name="T15" fmla="*/ 70 h 292"/>
                <a:gd name="T16" fmla="*/ 0 w 213"/>
                <a:gd name="T17" fmla="*/ 114 h 292"/>
                <a:gd name="T18" fmla="*/ 0 w 213"/>
                <a:gd name="T19" fmla="*/ 185 h 292"/>
                <a:gd name="T20" fmla="*/ 17 w 213"/>
                <a:gd name="T21" fmla="*/ 220 h 292"/>
                <a:gd name="T22" fmla="*/ 26 w 213"/>
                <a:gd name="T23" fmla="*/ 256 h 292"/>
                <a:gd name="T24" fmla="*/ 62 w 213"/>
                <a:gd name="T25" fmla="*/ 282 h 292"/>
                <a:gd name="T26" fmla="*/ 88 w 213"/>
                <a:gd name="T27" fmla="*/ 291 h 292"/>
                <a:gd name="T28" fmla="*/ 141 w 213"/>
                <a:gd name="T29" fmla="*/ 291 h 292"/>
                <a:gd name="T30" fmla="*/ 168 w 213"/>
                <a:gd name="T31" fmla="*/ 282 h 292"/>
                <a:gd name="T32" fmla="*/ 194 w 213"/>
                <a:gd name="T33" fmla="*/ 256 h 292"/>
                <a:gd name="T34" fmla="*/ 212 w 213"/>
                <a:gd name="T35" fmla="*/ 22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3" h="292">
                  <a:moveTo>
                    <a:pt x="212" y="70"/>
                  </a:moveTo>
                  <a:lnTo>
                    <a:pt x="194" y="44"/>
                  </a:lnTo>
                  <a:lnTo>
                    <a:pt x="168" y="17"/>
                  </a:lnTo>
                  <a:lnTo>
                    <a:pt x="141" y="0"/>
                  </a:lnTo>
                  <a:lnTo>
                    <a:pt x="88" y="0"/>
                  </a:lnTo>
                  <a:lnTo>
                    <a:pt x="62" y="17"/>
                  </a:lnTo>
                  <a:lnTo>
                    <a:pt x="26" y="44"/>
                  </a:lnTo>
                  <a:lnTo>
                    <a:pt x="17" y="70"/>
                  </a:lnTo>
                  <a:lnTo>
                    <a:pt x="0" y="114"/>
                  </a:lnTo>
                  <a:lnTo>
                    <a:pt x="0" y="185"/>
                  </a:lnTo>
                  <a:lnTo>
                    <a:pt x="17" y="220"/>
                  </a:lnTo>
                  <a:lnTo>
                    <a:pt x="26" y="256"/>
                  </a:lnTo>
                  <a:lnTo>
                    <a:pt x="62" y="282"/>
                  </a:lnTo>
                  <a:lnTo>
                    <a:pt x="88" y="291"/>
                  </a:lnTo>
                  <a:lnTo>
                    <a:pt x="141" y="291"/>
                  </a:lnTo>
                  <a:lnTo>
                    <a:pt x="168" y="282"/>
                  </a:lnTo>
                  <a:lnTo>
                    <a:pt x="194" y="256"/>
                  </a:lnTo>
                  <a:lnTo>
                    <a:pt x="212" y="22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63" name="Freeform 111">
              <a:extLst>
                <a:ext uri="{FF2B5EF4-FFF2-40B4-BE49-F238E27FC236}">
                  <a16:creationId xmlns:a16="http://schemas.microsoft.com/office/drawing/2014/main" id="{E8B45F22-DE7E-417F-9258-4C369A4C9790}"/>
                </a:ext>
              </a:extLst>
            </p:cNvPr>
            <p:cNvSpPr>
              <a:spLocks noChangeArrowheads="1"/>
            </p:cNvSpPr>
            <p:nvPr/>
          </p:nvSpPr>
          <p:spPr bwMode="auto">
            <a:xfrm>
              <a:off x="1872" y="2474"/>
              <a:ext cx="44" cy="66"/>
            </a:xfrm>
            <a:custGeom>
              <a:avLst/>
              <a:gdLst>
                <a:gd name="T0" fmla="*/ 26 w 195"/>
                <a:gd name="T1" fmla="*/ 0 h 292"/>
                <a:gd name="T2" fmla="*/ 176 w 195"/>
                <a:gd name="T3" fmla="*/ 0 h 292"/>
                <a:gd name="T4" fmla="*/ 97 w 195"/>
                <a:gd name="T5" fmla="*/ 114 h 292"/>
                <a:gd name="T6" fmla="*/ 141 w 195"/>
                <a:gd name="T7" fmla="*/ 114 h 292"/>
                <a:gd name="T8" fmla="*/ 168 w 195"/>
                <a:gd name="T9" fmla="*/ 123 h 292"/>
                <a:gd name="T10" fmla="*/ 176 w 195"/>
                <a:gd name="T11" fmla="*/ 141 h 292"/>
                <a:gd name="T12" fmla="*/ 194 w 195"/>
                <a:gd name="T13" fmla="*/ 185 h 292"/>
                <a:gd name="T14" fmla="*/ 194 w 195"/>
                <a:gd name="T15" fmla="*/ 212 h 292"/>
                <a:gd name="T16" fmla="*/ 176 w 195"/>
                <a:gd name="T17" fmla="*/ 256 h 292"/>
                <a:gd name="T18" fmla="*/ 150 w 195"/>
                <a:gd name="T19" fmla="*/ 282 h 292"/>
                <a:gd name="T20" fmla="*/ 114 w 195"/>
                <a:gd name="T21" fmla="*/ 291 h 292"/>
                <a:gd name="T22" fmla="*/ 70 w 195"/>
                <a:gd name="T23" fmla="*/ 291 h 292"/>
                <a:gd name="T24" fmla="*/ 26 w 195"/>
                <a:gd name="T25" fmla="*/ 282 h 292"/>
                <a:gd name="T26" fmla="*/ 8 w 195"/>
                <a:gd name="T27" fmla="*/ 265 h 292"/>
                <a:gd name="T28" fmla="*/ 0 w 195"/>
                <a:gd name="T29" fmla="*/ 238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5" h="292">
                  <a:moveTo>
                    <a:pt x="26" y="0"/>
                  </a:moveTo>
                  <a:lnTo>
                    <a:pt x="176" y="0"/>
                  </a:lnTo>
                  <a:lnTo>
                    <a:pt x="97" y="114"/>
                  </a:lnTo>
                  <a:lnTo>
                    <a:pt x="141" y="114"/>
                  </a:lnTo>
                  <a:lnTo>
                    <a:pt x="168" y="123"/>
                  </a:lnTo>
                  <a:lnTo>
                    <a:pt x="176" y="141"/>
                  </a:lnTo>
                  <a:lnTo>
                    <a:pt x="194" y="185"/>
                  </a:lnTo>
                  <a:lnTo>
                    <a:pt x="194" y="212"/>
                  </a:lnTo>
                  <a:lnTo>
                    <a:pt x="176" y="256"/>
                  </a:lnTo>
                  <a:lnTo>
                    <a:pt x="150" y="282"/>
                  </a:lnTo>
                  <a:lnTo>
                    <a:pt x="114" y="291"/>
                  </a:lnTo>
                  <a:lnTo>
                    <a:pt x="70" y="291"/>
                  </a:lnTo>
                  <a:lnTo>
                    <a:pt x="26" y="282"/>
                  </a:lnTo>
                  <a:lnTo>
                    <a:pt x="8" y="265"/>
                  </a:lnTo>
                  <a:lnTo>
                    <a:pt x="0" y="23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64" name="Freeform 112">
              <a:extLst>
                <a:ext uri="{FF2B5EF4-FFF2-40B4-BE49-F238E27FC236}">
                  <a16:creationId xmlns:a16="http://schemas.microsoft.com/office/drawing/2014/main" id="{7330C436-12F0-49AA-B23C-C59F540CF617}"/>
                </a:ext>
              </a:extLst>
            </p:cNvPr>
            <p:cNvSpPr>
              <a:spLocks noChangeArrowheads="1"/>
            </p:cNvSpPr>
            <p:nvPr/>
          </p:nvSpPr>
          <p:spPr bwMode="auto">
            <a:xfrm>
              <a:off x="2054" y="3497"/>
              <a:ext cx="32" cy="100"/>
            </a:xfrm>
            <a:custGeom>
              <a:avLst/>
              <a:gdLst>
                <a:gd name="T0" fmla="*/ 142 w 143"/>
                <a:gd name="T1" fmla="*/ 0 h 442"/>
                <a:gd name="T2" fmla="*/ 102 w 143"/>
                <a:gd name="T3" fmla="*/ 26 h 442"/>
                <a:gd name="T4" fmla="*/ 62 w 143"/>
                <a:gd name="T5" fmla="*/ 70 h 442"/>
                <a:gd name="T6" fmla="*/ 22 w 143"/>
                <a:gd name="T7" fmla="*/ 123 h 442"/>
                <a:gd name="T8" fmla="*/ 0 w 143"/>
                <a:gd name="T9" fmla="*/ 194 h 442"/>
                <a:gd name="T10" fmla="*/ 0 w 143"/>
                <a:gd name="T11" fmla="*/ 247 h 442"/>
                <a:gd name="T12" fmla="*/ 22 w 143"/>
                <a:gd name="T13" fmla="*/ 317 h 442"/>
                <a:gd name="T14" fmla="*/ 62 w 143"/>
                <a:gd name="T15" fmla="*/ 370 h 442"/>
                <a:gd name="T16" fmla="*/ 102 w 143"/>
                <a:gd name="T17" fmla="*/ 415 h 442"/>
                <a:gd name="T18" fmla="*/ 142 w 143"/>
                <a:gd name="T19" fmla="*/ 441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442">
                  <a:moveTo>
                    <a:pt x="142" y="0"/>
                  </a:moveTo>
                  <a:lnTo>
                    <a:pt x="102" y="26"/>
                  </a:lnTo>
                  <a:lnTo>
                    <a:pt x="62" y="70"/>
                  </a:lnTo>
                  <a:lnTo>
                    <a:pt x="22" y="123"/>
                  </a:lnTo>
                  <a:lnTo>
                    <a:pt x="0" y="194"/>
                  </a:lnTo>
                  <a:lnTo>
                    <a:pt x="0" y="247"/>
                  </a:lnTo>
                  <a:lnTo>
                    <a:pt x="22" y="317"/>
                  </a:lnTo>
                  <a:lnTo>
                    <a:pt x="62" y="370"/>
                  </a:lnTo>
                  <a:lnTo>
                    <a:pt x="102" y="415"/>
                  </a:lnTo>
                  <a:lnTo>
                    <a:pt x="142" y="4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65" name="Freeform 113">
              <a:extLst>
                <a:ext uri="{FF2B5EF4-FFF2-40B4-BE49-F238E27FC236}">
                  <a16:creationId xmlns:a16="http://schemas.microsoft.com/office/drawing/2014/main" id="{347FBEB6-5C58-47E3-BF35-AFA2088EE9FE}"/>
                </a:ext>
              </a:extLst>
            </p:cNvPr>
            <p:cNvSpPr>
              <a:spLocks noChangeArrowheads="1"/>
            </p:cNvSpPr>
            <p:nvPr/>
          </p:nvSpPr>
          <p:spPr bwMode="auto">
            <a:xfrm>
              <a:off x="2100" y="3510"/>
              <a:ext cx="44" cy="68"/>
            </a:xfrm>
            <a:custGeom>
              <a:avLst/>
              <a:gdLst>
                <a:gd name="T0" fmla="*/ 0 w 195"/>
                <a:gd name="T1" fmla="*/ 300 h 301"/>
                <a:gd name="T2" fmla="*/ 0 w 195"/>
                <a:gd name="T3" fmla="*/ 0 h 301"/>
                <a:gd name="T4" fmla="*/ 123 w 195"/>
                <a:gd name="T5" fmla="*/ 0 h 301"/>
                <a:gd name="T6" fmla="*/ 159 w 195"/>
                <a:gd name="T7" fmla="*/ 17 h 301"/>
                <a:gd name="T8" fmla="*/ 176 w 195"/>
                <a:gd name="T9" fmla="*/ 26 h 301"/>
                <a:gd name="T10" fmla="*/ 194 w 195"/>
                <a:gd name="T11" fmla="*/ 61 h 301"/>
                <a:gd name="T12" fmla="*/ 194 w 195"/>
                <a:gd name="T13" fmla="*/ 88 h 301"/>
                <a:gd name="T14" fmla="*/ 176 w 195"/>
                <a:gd name="T15" fmla="*/ 114 h 301"/>
                <a:gd name="T16" fmla="*/ 159 w 195"/>
                <a:gd name="T17" fmla="*/ 132 h 301"/>
                <a:gd name="T18" fmla="*/ 123 w 195"/>
                <a:gd name="T19" fmla="*/ 141 h 301"/>
                <a:gd name="T20" fmla="*/ 0 w 195"/>
                <a:gd name="T21" fmla="*/ 14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301">
                  <a:moveTo>
                    <a:pt x="0" y="300"/>
                  </a:moveTo>
                  <a:lnTo>
                    <a:pt x="0" y="0"/>
                  </a:lnTo>
                  <a:lnTo>
                    <a:pt x="123" y="0"/>
                  </a:lnTo>
                  <a:lnTo>
                    <a:pt x="159" y="17"/>
                  </a:lnTo>
                  <a:lnTo>
                    <a:pt x="176" y="26"/>
                  </a:lnTo>
                  <a:lnTo>
                    <a:pt x="194" y="61"/>
                  </a:lnTo>
                  <a:lnTo>
                    <a:pt x="194" y="88"/>
                  </a:lnTo>
                  <a:lnTo>
                    <a:pt x="176" y="114"/>
                  </a:lnTo>
                  <a:lnTo>
                    <a:pt x="159" y="132"/>
                  </a:lnTo>
                  <a:lnTo>
                    <a:pt x="123" y="141"/>
                  </a:lnTo>
                  <a:lnTo>
                    <a:pt x="0"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66" name="Freeform 114">
              <a:extLst>
                <a:ext uri="{FF2B5EF4-FFF2-40B4-BE49-F238E27FC236}">
                  <a16:creationId xmlns:a16="http://schemas.microsoft.com/office/drawing/2014/main" id="{27A47DE9-1418-40FD-8F22-1B22C16DC35E}"/>
                </a:ext>
              </a:extLst>
            </p:cNvPr>
            <p:cNvSpPr>
              <a:spLocks noChangeArrowheads="1"/>
            </p:cNvSpPr>
            <p:nvPr/>
          </p:nvSpPr>
          <p:spPr bwMode="auto">
            <a:xfrm>
              <a:off x="2100" y="3541"/>
              <a:ext cx="44" cy="36"/>
            </a:xfrm>
            <a:custGeom>
              <a:avLst/>
              <a:gdLst>
                <a:gd name="T0" fmla="*/ 123 w 195"/>
                <a:gd name="T1" fmla="*/ 0 h 160"/>
                <a:gd name="T2" fmla="*/ 159 w 195"/>
                <a:gd name="T3" fmla="*/ 17 h 160"/>
                <a:gd name="T4" fmla="*/ 176 w 195"/>
                <a:gd name="T5" fmla="*/ 26 h 160"/>
                <a:gd name="T6" fmla="*/ 194 w 195"/>
                <a:gd name="T7" fmla="*/ 53 h 160"/>
                <a:gd name="T8" fmla="*/ 194 w 195"/>
                <a:gd name="T9" fmla="*/ 97 h 160"/>
                <a:gd name="T10" fmla="*/ 176 w 195"/>
                <a:gd name="T11" fmla="*/ 124 h 160"/>
                <a:gd name="T12" fmla="*/ 159 w 195"/>
                <a:gd name="T13" fmla="*/ 141 h 160"/>
                <a:gd name="T14" fmla="*/ 123 w 195"/>
                <a:gd name="T15" fmla="*/ 159 h 160"/>
                <a:gd name="T16" fmla="*/ 0 w 195"/>
                <a:gd name="T17" fmla="*/ 15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160">
                  <a:moveTo>
                    <a:pt x="123" y="0"/>
                  </a:moveTo>
                  <a:lnTo>
                    <a:pt x="159" y="17"/>
                  </a:lnTo>
                  <a:lnTo>
                    <a:pt x="176" y="26"/>
                  </a:lnTo>
                  <a:lnTo>
                    <a:pt x="194" y="53"/>
                  </a:lnTo>
                  <a:lnTo>
                    <a:pt x="194" y="97"/>
                  </a:lnTo>
                  <a:lnTo>
                    <a:pt x="176" y="124"/>
                  </a:lnTo>
                  <a:lnTo>
                    <a:pt x="159" y="141"/>
                  </a:lnTo>
                  <a:lnTo>
                    <a:pt x="123" y="159"/>
                  </a:lnTo>
                  <a:lnTo>
                    <a:pt x="0" y="15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267" name="Freeform 115">
              <a:extLst>
                <a:ext uri="{FF2B5EF4-FFF2-40B4-BE49-F238E27FC236}">
                  <a16:creationId xmlns:a16="http://schemas.microsoft.com/office/drawing/2014/main" id="{11EE3065-A0D8-403C-9525-AD58675B1B91}"/>
                </a:ext>
              </a:extLst>
            </p:cNvPr>
            <p:cNvSpPr>
              <a:spLocks noChangeArrowheads="1"/>
            </p:cNvSpPr>
            <p:nvPr/>
          </p:nvSpPr>
          <p:spPr bwMode="auto">
            <a:xfrm>
              <a:off x="2166" y="3497"/>
              <a:ext cx="33" cy="100"/>
            </a:xfrm>
            <a:custGeom>
              <a:avLst/>
              <a:gdLst>
                <a:gd name="T0" fmla="*/ 0 w 144"/>
                <a:gd name="T1" fmla="*/ 0 h 442"/>
                <a:gd name="T2" fmla="*/ 35 w 144"/>
                <a:gd name="T3" fmla="*/ 26 h 442"/>
                <a:gd name="T4" fmla="*/ 76 w 144"/>
                <a:gd name="T5" fmla="*/ 70 h 442"/>
                <a:gd name="T6" fmla="*/ 116 w 144"/>
                <a:gd name="T7" fmla="*/ 123 h 442"/>
                <a:gd name="T8" fmla="*/ 143 w 144"/>
                <a:gd name="T9" fmla="*/ 194 h 442"/>
                <a:gd name="T10" fmla="*/ 143 w 144"/>
                <a:gd name="T11" fmla="*/ 247 h 442"/>
                <a:gd name="T12" fmla="*/ 116 w 144"/>
                <a:gd name="T13" fmla="*/ 317 h 442"/>
                <a:gd name="T14" fmla="*/ 76 w 144"/>
                <a:gd name="T15" fmla="*/ 370 h 442"/>
                <a:gd name="T16" fmla="*/ 35 w 144"/>
                <a:gd name="T17" fmla="*/ 415 h 442"/>
                <a:gd name="T18" fmla="*/ 0 w 144"/>
                <a:gd name="T19" fmla="*/ 441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442">
                  <a:moveTo>
                    <a:pt x="0" y="0"/>
                  </a:moveTo>
                  <a:lnTo>
                    <a:pt x="35" y="26"/>
                  </a:lnTo>
                  <a:lnTo>
                    <a:pt x="76" y="70"/>
                  </a:lnTo>
                  <a:lnTo>
                    <a:pt x="116" y="123"/>
                  </a:lnTo>
                  <a:lnTo>
                    <a:pt x="143" y="194"/>
                  </a:lnTo>
                  <a:lnTo>
                    <a:pt x="143" y="247"/>
                  </a:lnTo>
                  <a:lnTo>
                    <a:pt x="116" y="317"/>
                  </a:lnTo>
                  <a:lnTo>
                    <a:pt x="76" y="370"/>
                  </a:lnTo>
                  <a:lnTo>
                    <a:pt x="35" y="415"/>
                  </a:lnTo>
                  <a:lnTo>
                    <a:pt x="0" y="4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9268" name="Text Box 116">
            <a:extLst>
              <a:ext uri="{FF2B5EF4-FFF2-40B4-BE49-F238E27FC236}">
                <a16:creationId xmlns:a16="http://schemas.microsoft.com/office/drawing/2014/main" id="{E17888F3-9868-423B-80DF-03DEB87121D4}"/>
              </a:ext>
            </a:extLst>
          </p:cNvPr>
          <p:cNvSpPr txBox="1">
            <a:spLocks noChangeArrowheads="1"/>
          </p:cNvSpPr>
          <p:nvPr/>
        </p:nvSpPr>
        <p:spPr bwMode="auto">
          <a:xfrm>
            <a:off x="4395788" y="1954213"/>
            <a:ext cx="3994150" cy="119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sz="2600">
                <a:solidFill>
                  <a:srgbClr val="333333"/>
                </a:solidFill>
                <a:latin typeface="Tahoma" panose="020B0604030504040204" pitchFamily="34" charset="0"/>
              </a:rPr>
              <a:t>Vacuum tubes can amplify small signals but use high voltages.</a:t>
            </a:r>
          </a:p>
        </p:txBody>
      </p:sp>
      <p:pic>
        <p:nvPicPr>
          <p:cNvPr id="49269" name="Picture 117">
            <a:extLst>
              <a:ext uri="{FF2B5EF4-FFF2-40B4-BE49-F238E27FC236}">
                <a16:creationId xmlns:a16="http://schemas.microsoft.com/office/drawing/2014/main" id="{9DEF994C-509A-4B74-A0CE-8A1AFBF8E3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0850" y="3505200"/>
            <a:ext cx="4257675" cy="2711450"/>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a:extLst>
              <a:ext uri="{FF2B5EF4-FFF2-40B4-BE49-F238E27FC236}">
                <a16:creationId xmlns:a16="http://schemas.microsoft.com/office/drawing/2014/main" id="{EC45AC06-E78C-4F20-A1C2-BC4F77839E51}"/>
              </a:ext>
            </a:extLst>
          </p:cNvPr>
          <p:cNvSpPr>
            <a:spLocks noGrp="1" noChangeArrowheads="1"/>
          </p:cNvSpPr>
          <p:nvPr>
            <p:ph type="title"/>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Inductors</a:t>
            </a:r>
          </a:p>
        </p:txBody>
      </p:sp>
      <p:grpSp>
        <p:nvGrpSpPr>
          <p:cNvPr id="50178" name="Group 2">
            <a:extLst>
              <a:ext uri="{FF2B5EF4-FFF2-40B4-BE49-F238E27FC236}">
                <a16:creationId xmlns:a16="http://schemas.microsoft.com/office/drawing/2014/main" id="{B9DF1BD1-C791-4460-AD1D-0A8653BADD1A}"/>
              </a:ext>
            </a:extLst>
          </p:cNvPr>
          <p:cNvGrpSpPr>
            <a:grpSpLocks/>
          </p:cNvGrpSpPr>
          <p:nvPr/>
        </p:nvGrpSpPr>
        <p:grpSpPr bwMode="auto">
          <a:xfrm>
            <a:off x="806450" y="1328738"/>
            <a:ext cx="2660650" cy="2546350"/>
            <a:chOff x="508" y="837"/>
            <a:chExt cx="1676" cy="1604"/>
          </a:xfrm>
        </p:grpSpPr>
        <p:sp>
          <p:nvSpPr>
            <p:cNvPr id="50179" name="Freeform 3">
              <a:extLst>
                <a:ext uri="{FF2B5EF4-FFF2-40B4-BE49-F238E27FC236}">
                  <a16:creationId xmlns:a16="http://schemas.microsoft.com/office/drawing/2014/main" id="{61340034-CC1C-4C9C-B2EE-9D0B66D42D03}"/>
                </a:ext>
              </a:extLst>
            </p:cNvPr>
            <p:cNvSpPr>
              <a:spLocks noChangeArrowheads="1"/>
            </p:cNvSpPr>
            <p:nvPr/>
          </p:nvSpPr>
          <p:spPr bwMode="auto">
            <a:xfrm>
              <a:off x="698" y="2104"/>
              <a:ext cx="59" cy="71"/>
            </a:xfrm>
            <a:custGeom>
              <a:avLst/>
              <a:gdLst>
                <a:gd name="T0" fmla="*/ 10 w 262"/>
                <a:gd name="T1" fmla="*/ 43 h 313"/>
                <a:gd name="T2" fmla="*/ 3 w 262"/>
                <a:gd name="T3" fmla="*/ 70 h 313"/>
                <a:gd name="T4" fmla="*/ 0 w 262"/>
                <a:gd name="T5" fmla="*/ 97 h 313"/>
                <a:gd name="T6" fmla="*/ 3 w 262"/>
                <a:gd name="T7" fmla="*/ 123 h 313"/>
                <a:gd name="T8" fmla="*/ 10 w 262"/>
                <a:gd name="T9" fmla="*/ 154 h 313"/>
                <a:gd name="T10" fmla="*/ 23 w 262"/>
                <a:gd name="T11" fmla="*/ 187 h 313"/>
                <a:gd name="T12" fmla="*/ 40 w 262"/>
                <a:gd name="T13" fmla="*/ 217 h 313"/>
                <a:gd name="T14" fmla="*/ 60 w 262"/>
                <a:gd name="T15" fmla="*/ 245 h 313"/>
                <a:gd name="T16" fmla="*/ 87 w 262"/>
                <a:gd name="T17" fmla="*/ 271 h 313"/>
                <a:gd name="T18" fmla="*/ 114 w 262"/>
                <a:gd name="T19" fmla="*/ 285 h 313"/>
                <a:gd name="T20" fmla="*/ 137 w 262"/>
                <a:gd name="T21" fmla="*/ 301 h 313"/>
                <a:gd name="T22" fmla="*/ 164 w 262"/>
                <a:gd name="T23" fmla="*/ 312 h 313"/>
                <a:gd name="T24" fmla="*/ 190 w 262"/>
                <a:gd name="T25" fmla="*/ 312 h 313"/>
                <a:gd name="T26" fmla="*/ 207 w 262"/>
                <a:gd name="T27" fmla="*/ 312 h 313"/>
                <a:gd name="T28" fmla="*/ 228 w 262"/>
                <a:gd name="T29" fmla="*/ 301 h 313"/>
                <a:gd name="T30" fmla="*/ 244 w 262"/>
                <a:gd name="T31" fmla="*/ 288 h 313"/>
                <a:gd name="T32" fmla="*/ 254 w 262"/>
                <a:gd name="T33" fmla="*/ 271 h 313"/>
                <a:gd name="T34" fmla="*/ 261 w 262"/>
                <a:gd name="T35" fmla="*/ 245 h 313"/>
                <a:gd name="T36" fmla="*/ 261 w 262"/>
                <a:gd name="T37" fmla="*/ 217 h 313"/>
                <a:gd name="T38" fmla="*/ 261 w 262"/>
                <a:gd name="T39" fmla="*/ 191 h 313"/>
                <a:gd name="T40" fmla="*/ 251 w 262"/>
                <a:gd name="T41" fmla="*/ 161 h 313"/>
                <a:gd name="T42" fmla="*/ 237 w 262"/>
                <a:gd name="T43" fmla="*/ 127 h 313"/>
                <a:gd name="T44" fmla="*/ 221 w 262"/>
                <a:gd name="T45" fmla="*/ 97 h 313"/>
                <a:gd name="T46" fmla="*/ 201 w 262"/>
                <a:gd name="T47" fmla="*/ 70 h 313"/>
                <a:gd name="T48" fmla="*/ 174 w 262"/>
                <a:gd name="T49" fmla="*/ 43 h 313"/>
                <a:gd name="T50" fmla="*/ 154 w 262"/>
                <a:gd name="T51" fmla="*/ 26 h 313"/>
                <a:gd name="T52" fmla="*/ 127 w 262"/>
                <a:gd name="T53" fmla="*/ 13 h 313"/>
                <a:gd name="T54" fmla="*/ 100 w 262"/>
                <a:gd name="T55" fmla="*/ 3 h 313"/>
                <a:gd name="T56" fmla="*/ 74 w 262"/>
                <a:gd name="T57" fmla="*/ 0 h 313"/>
                <a:gd name="T58" fmla="*/ 53 w 262"/>
                <a:gd name="T59" fmla="*/ 3 h 313"/>
                <a:gd name="T60" fmla="*/ 34 w 262"/>
                <a:gd name="T61" fmla="*/ 13 h 313"/>
                <a:gd name="T62" fmla="*/ 20 w 262"/>
                <a:gd name="T63" fmla="*/ 26 h 313"/>
                <a:gd name="T64" fmla="*/ 10 w 262"/>
                <a:gd name="T65" fmla="*/ 4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2" h="313">
                  <a:moveTo>
                    <a:pt x="10" y="43"/>
                  </a:moveTo>
                  <a:lnTo>
                    <a:pt x="3" y="70"/>
                  </a:lnTo>
                  <a:lnTo>
                    <a:pt x="0" y="97"/>
                  </a:lnTo>
                  <a:lnTo>
                    <a:pt x="3" y="123"/>
                  </a:lnTo>
                  <a:lnTo>
                    <a:pt x="10" y="154"/>
                  </a:lnTo>
                  <a:lnTo>
                    <a:pt x="23" y="187"/>
                  </a:lnTo>
                  <a:lnTo>
                    <a:pt x="40" y="217"/>
                  </a:lnTo>
                  <a:lnTo>
                    <a:pt x="60" y="245"/>
                  </a:lnTo>
                  <a:lnTo>
                    <a:pt x="87" y="271"/>
                  </a:lnTo>
                  <a:lnTo>
                    <a:pt x="114" y="285"/>
                  </a:lnTo>
                  <a:lnTo>
                    <a:pt x="137" y="301"/>
                  </a:lnTo>
                  <a:lnTo>
                    <a:pt x="164" y="312"/>
                  </a:lnTo>
                  <a:lnTo>
                    <a:pt x="190" y="312"/>
                  </a:lnTo>
                  <a:lnTo>
                    <a:pt x="207" y="312"/>
                  </a:lnTo>
                  <a:lnTo>
                    <a:pt x="228" y="301"/>
                  </a:lnTo>
                  <a:lnTo>
                    <a:pt x="244" y="288"/>
                  </a:lnTo>
                  <a:lnTo>
                    <a:pt x="254" y="271"/>
                  </a:lnTo>
                  <a:lnTo>
                    <a:pt x="261" y="245"/>
                  </a:lnTo>
                  <a:lnTo>
                    <a:pt x="261" y="217"/>
                  </a:lnTo>
                  <a:lnTo>
                    <a:pt x="261" y="191"/>
                  </a:lnTo>
                  <a:lnTo>
                    <a:pt x="251" y="161"/>
                  </a:lnTo>
                  <a:lnTo>
                    <a:pt x="237" y="127"/>
                  </a:lnTo>
                  <a:lnTo>
                    <a:pt x="221" y="97"/>
                  </a:lnTo>
                  <a:lnTo>
                    <a:pt x="201" y="70"/>
                  </a:lnTo>
                  <a:lnTo>
                    <a:pt x="174" y="43"/>
                  </a:lnTo>
                  <a:lnTo>
                    <a:pt x="154" y="26"/>
                  </a:lnTo>
                  <a:lnTo>
                    <a:pt x="127" y="13"/>
                  </a:lnTo>
                  <a:lnTo>
                    <a:pt x="100" y="3"/>
                  </a:lnTo>
                  <a:lnTo>
                    <a:pt x="74" y="0"/>
                  </a:lnTo>
                  <a:lnTo>
                    <a:pt x="53" y="3"/>
                  </a:lnTo>
                  <a:lnTo>
                    <a:pt x="34" y="13"/>
                  </a:lnTo>
                  <a:lnTo>
                    <a:pt x="20" y="26"/>
                  </a:lnTo>
                  <a:lnTo>
                    <a:pt x="10" y="4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80" name="Line 4">
              <a:extLst>
                <a:ext uri="{FF2B5EF4-FFF2-40B4-BE49-F238E27FC236}">
                  <a16:creationId xmlns:a16="http://schemas.microsoft.com/office/drawing/2014/main" id="{2EF9D1ED-DED1-4D22-BE30-FEF3DA12833C}"/>
                </a:ext>
              </a:extLst>
            </p:cNvPr>
            <p:cNvSpPr>
              <a:spLocks noChangeShapeType="1"/>
            </p:cNvSpPr>
            <p:nvPr/>
          </p:nvSpPr>
          <p:spPr bwMode="auto">
            <a:xfrm flipV="1">
              <a:off x="706" y="1015"/>
              <a:ext cx="1222" cy="109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81" name="Line 5">
              <a:extLst>
                <a:ext uri="{FF2B5EF4-FFF2-40B4-BE49-F238E27FC236}">
                  <a16:creationId xmlns:a16="http://schemas.microsoft.com/office/drawing/2014/main" id="{77B3667F-2C4E-44CE-8D84-BF1EA58CB294}"/>
                </a:ext>
              </a:extLst>
            </p:cNvPr>
            <p:cNvSpPr>
              <a:spLocks noChangeShapeType="1"/>
            </p:cNvSpPr>
            <p:nvPr/>
          </p:nvSpPr>
          <p:spPr bwMode="auto">
            <a:xfrm flipH="1">
              <a:off x="749" y="1081"/>
              <a:ext cx="1223" cy="109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82" name="Freeform 6">
              <a:extLst>
                <a:ext uri="{FF2B5EF4-FFF2-40B4-BE49-F238E27FC236}">
                  <a16:creationId xmlns:a16="http://schemas.microsoft.com/office/drawing/2014/main" id="{B254CE88-E398-42DF-8A47-D9FA15847FA1}"/>
                </a:ext>
              </a:extLst>
            </p:cNvPr>
            <p:cNvSpPr>
              <a:spLocks noChangeArrowheads="1"/>
            </p:cNvSpPr>
            <p:nvPr/>
          </p:nvSpPr>
          <p:spPr bwMode="auto">
            <a:xfrm>
              <a:off x="827" y="2104"/>
              <a:ext cx="31" cy="22"/>
            </a:xfrm>
            <a:custGeom>
              <a:avLst/>
              <a:gdLst>
                <a:gd name="T0" fmla="*/ 0 w 135"/>
                <a:gd name="T1" fmla="*/ 0 h 98"/>
                <a:gd name="T2" fmla="*/ 16 w 135"/>
                <a:gd name="T3" fmla="*/ 17 h 98"/>
                <a:gd name="T4" fmla="*/ 66 w 135"/>
                <a:gd name="T5" fmla="*/ 57 h 98"/>
                <a:gd name="T6" fmla="*/ 124 w 135"/>
                <a:gd name="T7" fmla="*/ 94 h 98"/>
                <a:gd name="T8" fmla="*/ 134 w 135"/>
                <a:gd name="T9" fmla="*/ 97 h 98"/>
              </a:gdLst>
              <a:ahLst/>
              <a:cxnLst>
                <a:cxn ang="0">
                  <a:pos x="T0" y="T1"/>
                </a:cxn>
                <a:cxn ang="0">
                  <a:pos x="T2" y="T3"/>
                </a:cxn>
                <a:cxn ang="0">
                  <a:pos x="T4" y="T5"/>
                </a:cxn>
                <a:cxn ang="0">
                  <a:pos x="T6" y="T7"/>
                </a:cxn>
                <a:cxn ang="0">
                  <a:pos x="T8" y="T9"/>
                </a:cxn>
              </a:cxnLst>
              <a:rect l="0" t="0" r="r" b="b"/>
              <a:pathLst>
                <a:path w="135" h="98">
                  <a:moveTo>
                    <a:pt x="0" y="0"/>
                  </a:moveTo>
                  <a:lnTo>
                    <a:pt x="16" y="17"/>
                  </a:lnTo>
                  <a:lnTo>
                    <a:pt x="66" y="57"/>
                  </a:lnTo>
                  <a:lnTo>
                    <a:pt x="124" y="94"/>
                  </a:lnTo>
                  <a:lnTo>
                    <a:pt x="134" y="9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83" name="Freeform 7">
              <a:extLst>
                <a:ext uri="{FF2B5EF4-FFF2-40B4-BE49-F238E27FC236}">
                  <a16:creationId xmlns:a16="http://schemas.microsoft.com/office/drawing/2014/main" id="{382233DA-C93C-467C-A043-1101078E1E2C}"/>
                </a:ext>
              </a:extLst>
            </p:cNvPr>
            <p:cNvSpPr>
              <a:spLocks noChangeArrowheads="1"/>
            </p:cNvSpPr>
            <p:nvPr/>
          </p:nvSpPr>
          <p:spPr bwMode="auto">
            <a:xfrm>
              <a:off x="876" y="2135"/>
              <a:ext cx="44" cy="12"/>
            </a:xfrm>
            <a:custGeom>
              <a:avLst/>
              <a:gdLst>
                <a:gd name="T0" fmla="*/ 0 w 192"/>
                <a:gd name="T1" fmla="*/ 0 h 55"/>
                <a:gd name="T2" fmla="*/ 10 w 192"/>
                <a:gd name="T3" fmla="*/ 6 h 55"/>
                <a:gd name="T4" fmla="*/ 57 w 192"/>
                <a:gd name="T5" fmla="*/ 33 h 55"/>
                <a:gd name="T6" fmla="*/ 104 w 192"/>
                <a:gd name="T7" fmla="*/ 47 h 55"/>
                <a:gd name="T8" fmla="*/ 151 w 192"/>
                <a:gd name="T9" fmla="*/ 54 h 55"/>
                <a:gd name="T10" fmla="*/ 184 w 192"/>
                <a:gd name="T11" fmla="*/ 47 h 55"/>
                <a:gd name="T12" fmla="*/ 191 w 192"/>
                <a:gd name="T13" fmla="*/ 47 h 55"/>
              </a:gdLst>
              <a:ahLst/>
              <a:cxnLst>
                <a:cxn ang="0">
                  <a:pos x="T0" y="T1"/>
                </a:cxn>
                <a:cxn ang="0">
                  <a:pos x="T2" y="T3"/>
                </a:cxn>
                <a:cxn ang="0">
                  <a:pos x="T4" y="T5"/>
                </a:cxn>
                <a:cxn ang="0">
                  <a:pos x="T6" y="T7"/>
                </a:cxn>
                <a:cxn ang="0">
                  <a:pos x="T8" y="T9"/>
                </a:cxn>
                <a:cxn ang="0">
                  <a:pos x="T10" y="T11"/>
                </a:cxn>
                <a:cxn ang="0">
                  <a:pos x="T12" y="T13"/>
                </a:cxn>
              </a:cxnLst>
              <a:rect l="0" t="0" r="r" b="b"/>
              <a:pathLst>
                <a:path w="192" h="55">
                  <a:moveTo>
                    <a:pt x="0" y="0"/>
                  </a:moveTo>
                  <a:lnTo>
                    <a:pt x="10" y="6"/>
                  </a:lnTo>
                  <a:lnTo>
                    <a:pt x="57" y="33"/>
                  </a:lnTo>
                  <a:lnTo>
                    <a:pt x="104" y="47"/>
                  </a:lnTo>
                  <a:lnTo>
                    <a:pt x="151" y="54"/>
                  </a:lnTo>
                  <a:lnTo>
                    <a:pt x="184" y="47"/>
                  </a:lnTo>
                  <a:lnTo>
                    <a:pt x="191"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84" name="Freeform 8">
              <a:extLst>
                <a:ext uri="{FF2B5EF4-FFF2-40B4-BE49-F238E27FC236}">
                  <a16:creationId xmlns:a16="http://schemas.microsoft.com/office/drawing/2014/main" id="{9BAB7201-507E-4FBF-97B1-2D855A3EE41B}"/>
                </a:ext>
              </a:extLst>
            </p:cNvPr>
            <p:cNvSpPr>
              <a:spLocks noChangeArrowheads="1"/>
            </p:cNvSpPr>
            <p:nvPr/>
          </p:nvSpPr>
          <p:spPr bwMode="auto">
            <a:xfrm>
              <a:off x="939" y="2096"/>
              <a:ext cx="24" cy="36"/>
            </a:xfrm>
            <a:custGeom>
              <a:avLst/>
              <a:gdLst>
                <a:gd name="T0" fmla="*/ 0 w 105"/>
                <a:gd name="T1" fmla="*/ 157 h 158"/>
                <a:gd name="T2" fmla="*/ 3 w 105"/>
                <a:gd name="T3" fmla="*/ 157 h 158"/>
                <a:gd name="T4" fmla="*/ 30 w 105"/>
                <a:gd name="T5" fmla="*/ 134 h 158"/>
                <a:gd name="T6" fmla="*/ 50 w 105"/>
                <a:gd name="T7" fmla="*/ 107 h 158"/>
                <a:gd name="T8" fmla="*/ 74 w 105"/>
                <a:gd name="T9" fmla="*/ 80 h 158"/>
                <a:gd name="T10" fmla="*/ 87 w 105"/>
                <a:gd name="T11" fmla="*/ 50 h 158"/>
                <a:gd name="T12" fmla="*/ 104 w 105"/>
                <a:gd name="T13" fmla="*/ 6 h 158"/>
                <a:gd name="T14" fmla="*/ 104 w 105"/>
                <a:gd name="T15" fmla="*/ 0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58">
                  <a:moveTo>
                    <a:pt x="0" y="157"/>
                  </a:moveTo>
                  <a:lnTo>
                    <a:pt x="3" y="157"/>
                  </a:lnTo>
                  <a:lnTo>
                    <a:pt x="30" y="134"/>
                  </a:lnTo>
                  <a:lnTo>
                    <a:pt x="50" y="107"/>
                  </a:lnTo>
                  <a:lnTo>
                    <a:pt x="74" y="80"/>
                  </a:lnTo>
                  <a:lnTo>
                    <a:pt x="87" y="50"/>
                  </a:lnTo>
                  <a:lnTo>
                    <a:pt x="104" y="6"/>
                  </a:lnTo>
                  <a:lnTo>
                    <a:pt x="10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85" name="Freeform 9">
              <a:extLst>
                <a:ext uri="{FF2B5EF4-FFF2-40B4-BE49-F238E27FC236}">
                  <a16:creationId xmlns:a16="http://schemas.microsoft.com/office/drawing/2014/main" id="{801F50D3-1AB9-4EEA-8A56-626D2983366E}"/>
                </a:ext>
              </a:extLst>
            </p:cNvPr>
            <p:cNvSpPr>
              <a:spLocks noChangeArrowheads="1"/>
            </p:cNvSpPr>
            <p:nvPr/>
          </p:nvSpPr>
          <p:spPr bwMode="auto">
            <a:xfrm>
              <a:off x="960" y="2032"/>
              <a:ext cx="12" cy="43"/>
            </a:xfrm>
            <a:custGeom>
              <a:avLst/>
              <a:gdLst>
                <a:gd name="T0" fmla="*/ 54 w 55"/>
                <a:gd name="T1" fmla="*/ 190 h 191"/>
                <a:gd name="T2" fmla="*/ 54 w 55"/>
                <a:gd name="T3" fmla="*/ 150 h 191"/>
                <a:gd name="T4" fmla="*/ 47 w 55"/>
                <a:gd name="T5" fmla="*/ 83 h 191"/>
                <a:gd name="T6" fmla="*/ 13 w 55"/>
                <a:gd name="T7" fmla="*/ 16 h 191"/>
                <a:gd name="T8" fmla="*/ 0 w 55"/>
                <a:gd name="T9" fmla="*/ 0 h 191"/>
              </a:gdLst>
              <a:ahLst/>
              <a:cxnLst>
                <a:cxn ang="0">
                  <a:pos x="T0" y="T1"/>
                </a:cxn>
                <a:cxn ang="0">
                  <a:pos x="T2" y="T3"/>
                </a:cxn>
                <a:cxn ang="0">
                  <a:pos x="T4" y="T5"/>
                </a:cxn>
                <a:cxn ang="0">
                  <a:pos x="T6" y="T7"/>
                </a:cxn>
                <a:cxn ang="0">
                  <a:pos x="T8" y="T9"/>
                </a:cxn>
              </a:cxnLst>
              <a:rect l="0" t="0" r="r" b="b"/>
              <a:pathLst>
                <a:path w="55" h="191">
                  <a:moveTo>
                    <a:pt x="54" y="190"/>
                  </a:moveTo>
                  <a:lnTo>
                    <a:pt x="54" y="150"/>
                  </a:lnTo>
                  <a:lnTo>
                    <a:pt x="47" y="83"/>
                  </a:lnTo>
                  <a:lnTo>
                    <a:pt x="13" y="1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86" name="Freeform 10">
              <a:extLst>
                <a:ext uri="{FF2B5EF4-FFF2-40B4-BE49-F238E27FC236}">
                  <a16:creationId xmlns:a16="http://schemas.microsoft.com/office/drawing/2014/main" id="{7A13F1A9-7F54-4433-AEC4-023C57E1637E}"/>
                </a:ext>
              </a:extLst>
            </p:cNvPr>
            <p:cNvSpPr>
              <a:spLocks noChangeArrowheads="1"/>
            </p:cNvSpPr>
            <p:nvPr/>
          </p:nvSpPr>
          <p:spPr bwMode="auto">
            <a:xfrm>
              <a:off x="932" y="1973"/>
              <a:ext cx="21" cy="39"/>
            </a:xfrm>
            <a:custGeom>
              <a:avLst/>
              <a:gdLst>
                <a:gd name="T0" fmla="*/ 91 w 92"/>
                <a:gd name="T1" fmla="*/ 170 h 171"/>
                <a:gd name="T2" fmla="*/ 81 w 92"/>
                <a:gd name="T3" fmla="*/ 140 h 171"/>
                <a:gd name="T4" fmla="*/ 40 w 92"/>
                <a:gd name="T5" fmla="*/ 67 h 171"/>
                <a:gd name="T6" fmla="*/ 0 w 92"/>
                <a:gd name="T7" fmla="*/ 0 h 171"/>
              </a:gdLst>
              <a:ahLst/>
              <a:cxnLst>
                <a:cxn ang="0">
                  <a:pos x="T0" y="T1"/>
                </a:cxn>
                <a:cxn ang="0">
                  <a:pos x="T2" y="T3"/>
                </a:cxn>
                <a:cxn ang="0">
                  <a:pos x="T4" y="T5"/>
                </a:cxn>
                <a:cxn ang="0">
                  <a:pos x="T6" y="T7"/>
                </a:cxn>
              </a:cxnLst>
              <a:rect l="0" t="0" r="r" b="b"/>
              <a:pathLst>
                <a:path w="92" h="171">
                  <a:moveTo>
                    <a:pt x="91" y="170"/>
                  </a:moveTo>
                  <a:lnTo>
                    <a:pt x="81" y="140"/>
                  </a:lnTo>
                  <a:lnTo>
                    <a:pt x="40" y="6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87" name="Freeform 11">
              <a:extLst>
                <a:ext uri="{FF2B5EF4-FFF2-40B4-BE49-F238E27FC236}">
                  <a16:creationId xmlns:a16="http://schemas.microsoft.com/office/drawing/2014/main" id="{780FCF77-B5D5-4907-AB77-39BDBA5905D8}"/>
                </a:ext>
              </a:extLst>
            </p:cNvPr>
            <p:cNvSpPr>
              <a:spLocks noChangeArrowheads="1"/>
            </p:cNvSpPr>
            <p:nvPr/>
          </p:nvSpPr>
          <p:spPr bwMode="auto">
            <a:xfrm>
              <a:off x="888" y="1925"/>
              <a:ext cx="31" cy="31"/>
            </a:xfrm>
            <a:custGeom>
              <a:avLst/>
              <a:gdLst>
                <a:gd name="T0" fmla="*/ 137 w 138"/>
                <a:gd name="T1" fmla="*/ 134 h 135"/>
                <a:gd name="T2" fmla="*/ 94 w 138"/>
                <a:gd name="T3" fmla="*/ 88 h 135"/>
                <a:gd name="T4" fmla="*/ 36 w 138"/>
                <a:gd name="T5" fmla="*/ 30 h 135"/>
                <a:gd name="T6" fmla="*/ 0 w 138"/>
                <a:gd name="T7" fmla="*/ 0 h 135"/>
              </a:gdLst>
              <a:ahLst/>
              <a:cxnLst>
                <a:cxn ang="0">
                  <a:pos x="T0" y="T1"/>
                </a:cxn>
                <a:cxn ang="0">
                  <a:pos x="T2" y="T3"/>
                </a:cxn>
                <a:cxn ang="0">
                  <a:pos x="T4" y="T5"/>
                </a:cxn>
                <a:cxn ang="0">
                  <a:pos x="T6" y="T7"/>
                </a:cxn>
              </a:cxnLst>
              <a:rect l="0" t="0" r="r" b="b"/>
              <a:pathLst>
                <a:path w="138" h="135">
                  <a:moveTo>
                    <a:pt x="137" y="134"/>
                  </a:moveTo>
                  <a:lnTo>
                    <a:pt x="94" y="88"/>
                  </a:lnTo>
                  <a:lnTo>
                    <a:pt x="36" y="3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88" name="Freeform 12">
              <a:extLst>
                <a:ext uri="{FF2B5EF4-FFF2-40B4-BE49-F238E27FC236}">
                  <a16:creationId xmlns:a16="http://schemas.microsoft.com/office/drawing/2014/main" id="{C6CFC7EE-E70B-44AD-B902-62182A37D035}"/>
                </a:ext>
              </a:extLst>
            </p:cNvPr>
            <p:cNvSpPr>
              <a:spLocks noChangeArrowheads="1"/>
            </p:cNvSpPr>
            <p:nvPr/>
          </p:nvSpPr>
          <p:spPr bwMode="auto">
            <a:xfrm>
              <a:off x="829" y="1899"/>
              <a:ext cx="41" cy="14"/>
            </a:xfrm>
            <a:custGeom>
              <a:avLst/>
              <a:gdLst>
                <a:gd name="T0" fmla="*/ 178 w 179"/>
                <a:gd name="T1" fmla="*/ 60 h 61"/>
                <a:gd name="T2" fmla="*/ 125 w 179"/>
                <a:gd name="T3" fmla="*/ 33 h 61"/>
                <a:gd name="T4" fmla="*/ 85 w 179"/>
                <a:gd name="T5" fmla="*/ 13 h 61"/>
                <a:gd name="T6" fmla="*/ 37 w 179"/>
                <a:gd name="T7" fmla="*/ 3 h 61"/>
                <a:gd name="T8" fmla="*/ 0 w 179"/>
                <a:gd name="T9" fmla="*/ 0 h 61"/>
              </a:gdLst>
              <a:ahLst/>
              <a:cxnLst>
                <a:cxn ang="0">
                  <a:pos x="T0" y="T1"/>
                </a:cxn>
                <a:cxn ang="0">
                  <a:pos x="T2" y="T3"/>
                </a:cxn>
                <a:cxn ang="0">
                  <a:pos x="T4" y="T5"/>
                </a:cxn>
                <a:cxn ang="0">
                  <a:pos x="T6" y="T7"/>
                </a:cxn>
                <a:cxn ang="0">
                  <a:pos x="T8" y="T9"/>
                </a:cxn>
              </a:cxnLst>
              <a:rect l="0" t="0" r="r" b="b"/>
              <a:pathLst>
                <a:path w="179" h="61">
                  <a:moveTo>
                    <a:pt x="178" y="60"/>
                  </a:moveTo>
                  <a:lnTo>
                    <a:pt x="125" y="33"/>
                  </a:lnTo>
                  <a:lnTo>
                    <a:pt x="85" y="13"/>
                  </a:lnTo>
                  <a:lnTo>
                    <a:pt x="37"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89" name="Freeform 13">
              <a:extLst>
                <a:ext uri="{FF2B5EF4-FFF2-40B4-BE49-F238E27FC236}">
                  <a16:creationId xmlns:a16="http://schemas.microsoft.com/office/drawing/2014/main" id="{69C330ED-122F-4420-B0F4-603F2CF27576}"/>
                </a:ext>
              </a:extLst>
            </p:cNvPr>
            <p:cNvSpPr>
              <a:spLocks noChangeArrowheads="1"/>
            </p:cNvSpPr>
            <p:nvPr/>
          </p:nvSpPr>
          <p:spPr bwMode="auto">
            <a:xfrm>
              <a:off x="772" y="1899"/>
              <a:ext cx="35" cy="23"/>
            </a:xfrm>
            <a:custGeom>
              <a:avLst/>
              <a:gdLst>
                <a:gd name="T0" fmla="*/ 154 w 155"/>
                <a:gd name="T1" fmla="*/ 0 h 102"/>
                <a:gd name="T2" fmla="*/ 127 w 155"/>
                <a:gd name="T3" fmla="*/ 3 h 102"/>
                <a:gd name="T4" fmla="*/ 97 w 155"/>
                <a:gd name="T5" fmla="*/ 13 h 102"/>
                <a:gd name="T6" fmla="*/ 66 w 155"/>
                <a:gd name="T7" fmla="*/ 33 h 102"/>
                <a:gd name="T8" fmla="*/ 40 w 155"/>
                <a:gd name="T9" fmla="*/ 54 h 102"/>
                <a:gd name="T10" fmla="*/ 16 w 155"/>
                <a:gd name="T11" fmla="*/ 80 h 102"/>
                <a:gd name="T12" fmla="*/ 0 w 155"/>
                <a:gd name="T13" fmla="*/ 101 h 102"/>
              </a:gdLst>
              <a:ahLst/>
              <a:cxnLst>
                <a:cxn ang="0">
                  <a:pos x="T0" y="T1"/>
                </a:cxn>
                <a:cxn ang="0">
                  <a:pos x="T2" y="T3"/>
                </a:cxn>
                <a:cxn ang="0">
                  <a:pos x="T4" y="T5"/>
                </a:cxn>
                <a:cxn ang="0">
                  <a:pos x="T6" y="T7"/>
                </a:cxn>
                <a:cxn ang="0">
                  <a:pos x="T8" y="T9"/>
                </a:cxn>
                <a:cxn ang="0">
                  <a:pos x="T10" y="T11"/>
                </a:cxn>
                <a:cxn ang="0">
                  <a:pos x="T12" y="T13"/>
                </a:cxn>
              </a:cxnLst>
              <a:rect l="0" t="0" r="r" b="b"/>
              <a:pathLst>
                <a:path w="155" h="102">
                  <a:moveTo>
                    <a:pt x="154" y="0"/>
                  </a:moveTo>
                  <a:lnTo>
                    <a:pt x="127" y="3"/>
                  </a:lnTo>
                  <a:lnTo>
                    <a:pt x="97" y="13"/>
                  </a:lnTo>
                  <a:lnTo>
                    <a:pt x="66" y="33"/>
                  </a:lnTo>
                  <a:lnTo>
                    <a:pt x="40" y="54"/>
                  </a:lnTo>
                  <a:lnTo>
                    <a:pt x="16" y="80"/>
                  </a:lnTo>
                  <a:lnTo>
                    <a:pt x="0" y="10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90" name="Freeform 14">
              <a:extLst>
                <a:ext uri="{FF2B5EF4-FFF2-40B4-BE49-F238E27FC236}">
                  <a16:creationId xmlns:a16="http://schemas.microsoft.com/office/drawing/2014/main" id="{389A52B2-CD1A-4801-AF40-A354264CFDF0}"/>
                </a:ext>
              </a:extLst>
            </p:cNvPr>
            <p:cNvSpPr>
              <a:spLocks noChangeArrowheads="1"/>
            </p:cNvSpPr>
            <p:nvPr/>
          </p:nvSpPr>
          <p:spPr bwMode="auto">
            <a:xfrm>
              <a:off x="761" y="1943"/>
              <a:ext cx="12" cy="43"/>
            </a:xfrm>
            <a:custGeom>
              <a:avLst/>
              <a:gdLst>
                <a:gd name="T0" fmla="*/ 54 w 55"/>
                <a:gd name="T1" fmla="*/ 0 h 191"/>
                <a:gd name="T2" fmla="*/ 26 w 55"/>
                <a:gd name="T3" fmla="*/ 36 h 191"/>
                <a:gd name="T4" fmla="*/ 0 w 55"/>
                <a:gd name="T5" fmla="*/ 86 h 191"/>
                <a:gd name="T6" fmla="*/ 0 w 55"/>
                <a:gd name="T7" fmla="*/ 133 h 191"/>
                <a:gd name="T8" fmla="*/ 26 w 55"/>
                <a:gd name="T9" fmla="*/ 190 h 191"/>
              </a:gdLst>
              <a:ahLst/>
              <a:cxnLst>
                <a:cxn ang="0">
                  <a:pos x="T0" y="T1"/>
                </a:cxn>
                <a:cxn ang="0">
                  <a:pos x="T2" y="T3"/>
                </a:cxn>
                <a:cxn ang="0">
                  <a:pos x="T4" y="T5"/>
                </a:cxn>
                <a:cxn ang="0">
                  <a:pos x="T6" y="T7"/>
                </a:cxn>
                <a:cxn ang="0">
                  <a:pos x="T8" y="T9"/>
                </a:cxn>
              </a:cxnLst>
              <a:rect l="0" t="0" r="r" b="b"/>
              <a:pathLst>
                <a:path w="55" h="191">
                  <a:moveTo>
                    <a:pt x="54" y="0"/>
                  </a:moveTo>
                  <a:lnTo>
                    <a:pt x="26" y="36"/>
                  </a:lnTo>
                  <a:lnTo>
                    <a:pt x="0" y="86"/>
                  </a:lnTo>
                  <a:lnTo>
                    <a:pt x="0" y="133"/>
                  </a:lnTo>
                  <a:lnTo>
                    <a:pt x="26" y="1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91" name="Freeform 15">
              <a:extLst>
                <a:ext uri="{FF2B5EF4-FFF2-40B4-BE49-F238E27FC236}">
                  <a16:creationId xmlns:a16="http://schemas.microsoft.com/office/drawing/2014/main" id="{91E0C93D-00AA-405D-BE00-F39451C36FBB}"/>
                </a:ext>
              </a:extLst>
            </p:cNvPr>
            <p:cNvSpPr>
              <a:spLocks noChangeArrowheads="1"/>
            </p:cNvSpPr>
            <p:nvPr/>
          </p:nvSpPr>
          <p:spPr bwMode="auto">
            <a:xfrm>
              <a:off x="766" y="2007"/>
              <a:ext cx="14" cy="35"/>
            </a:xfrm>
            <a:custGeom>
              <a:avLst/>
              <a:gdLst>
                <a:gd name="T0" fmla="*/ 0 w 62"/>
                <a:gd name="T1" fmla="*/ 0 h 155"/>
                <a:gd name="T2" fmla="*/ 13 w 62"/>
                <a:gd name="T3" fmla="*/ 47 h 155"/>
                <a:gd name="T4" fmla="*/ 34 w 62"/>
                <a:gd name="T5" fmla="*/ 101 h 155"/>
                <a:gd name="T6" fmla="*/ 61 w 62"/>
                <a:gd name="T7" fmla="*/ 154 h 155"/>
              </a:gdLst>
              <a:ahLst/>
              <a:cxnLst>
                <a:cxn ang="0">
                  <a:pos x="T0" y="T1"/>
                </a:cxn>
                <a:cxn ang="0">
                  <a:pos x="T2" y="T3"/>
                </a:cxn>
                <a:cxn ang="0">
                  <a:pos x="T4" y="T5"/>
                </a:cxn>
                <a:cxn ang="0">
                  <a:pos x="T6" y="T7"/>
                </a:cxn>
              </a:cxnLst>
              <a:rect l="0" t="0" r="r" b="b"/>
              <a:pathLst>
                <a:path w="62" h="155">
                  <a:moveTo>
                    <a:pt x="0" y="0"/>
                  </a:moveTo>
                  <a:lnTo>
                    <a:pt x="13" y="47"/>
                  </a:lnTo>
                  <a:lnTo>
                    <a:pt x="34" y="101"/>
                  </a:lnTo>
                  <a:lnTo>
                    <a:pt x="61" y="15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92" name="Freeform 16">
              <a:extLst>
                <a:ext uri="{FF2B5EF4-FFF2-40B4-BE49-F238E27FC236}">
                  <a16:creationId xmlns:a16="http://schemas.microsoft.com/office/drawing/2014/main" id="{2300310F-E3A3-4C49-AB64-7C3797E78A73}"/>
                </a:ext>
              </a:extLst>
            </p:cNvPr>
            <p:cNvSpPr>
              <a:spLocks noChangeArrowheads="1"/>
            </p:cNvSpPr>
            <p:nvPr/>
          </p:nvSpPr>
          <p:spPr bwMode="auto">
            <a:xfrm>
              <a:off x="963" y="1983"/>
              <a:ext cx="30" cy="22"/>
            </a:xfrm>
            <a:custGeom>
              <a:avLst/>
              <a:gdLst>
                <a:gd name="T0" fmla="*/ 0 w 131"/>
                <a:gd name="T1" fmla="*/ 0 h 98"/>
                <a:gd name="T2" fmla="*/ 13 w 131"/>
                <a:gd name="T3" fmla="*/ 13 h 98"/>
                <a:gd name="T4" fmla="*/ 67 w 131"/>
                <a:gd name="T5" fmla="*/ 57 h 98"/>
                <a:gd name="T6" fmla="*/ 123 w 131"/>
                <a:gd name="T7" fmla="*/ 94 h 98"/>
                <a:gd name="T8" fmla="*/ 130 w 131"/>
                <a:gd name="T9" fmla="*/ 97 h 98"/>
              </a:gdLst>
              <a:ahLst/>
              <a:cxnLst>
                <a:cxn ang="0">
                  <a:pos x="T0" y="T1"/>
                </a:cxn>
                <a:cxn ang="0">
                  <a:pos x="T2" y="T3"/>
                </a:cxn>
                <a:cxn ang="0">
                  <a:pos x="T4" y="T5"/>
                </a:cxn>
                <a:cxn ang="0">
                  <a:pos x="T6" y="T7"/>
                </a:cxn>
                <a:cxn ang="0">
                  <a:pos x="T8" y="T9"/>
                </a:cxn>
              </a:cxnLst>
              <a:rect l="0" t="0" r="r" b="b"/>
              <a:pathLst>
                <a:path w="131" h="98">
                  <a:moveTo>
                    <a:pt x="0" y="0"/>
                  </a:moveTo>
                  <a:lnTo>
                    <a:pt x="13" y="13"/>
                  </a:lnTo>
                  <a:lnTo>
                    <a:pt x="67" y="57"/>
                  </a:lnTo>
                  <a:lnTo>
                    <a:pt x="123" y="94"/>
                  </a:lnTo>
                  <a:lnTo>
                    <a:pt x="130" y="9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93" name="Freeform 17">
              <a:extLst>
                <a:ext uri="{FF2B5EF4-FFF2-40B4-BE49-F238E27FC236}">
                  <a16:creationId xmlns:a16="http://schemas.microsoft.com/office/drawing/2014/main" id="{CA5C529A-CF06-489C-96FF-AF47AD3461A2}"/>
                </a:ext>
              </a:extLst>
            </p:cNvPr>
            <p:cNvSpPr>
              <a:spLocks noChangeArrowheads="1"/>
            </p:cNvSpPr>
            <p:nvPr/>
          </p:nvSpPr>
          <p:spPr bwMode="auto">
            <a:xfrm>
              <a:off x="1012" y="2014"/>
              <a:ext cx="43" cy="12"/>
            </a:xfrm>
            <a:custGeom>
              <a:avLst/>
              <a:gdLst>
                <a:gd name="T0" fmla="*/ 0 w 188"/>
                <a:gd name="T1" fmla="*/ 0 h 55"/>
                <a:gd name="T2" fmla="*/ 9 w 188"/>
                <a:gd name="T3" fmla="*/ 0 h 55"/>
                <a:gd name="T4" fmla="*/ 53 w 188"/>
                <a:gd name="T5" fmla="*/ 27 h 55"/>
                <a:gd name="T6" fmla="*/ 103 w 188"/>
                <a:gd name="T7" fmla="*/ 47 h 55"/>
                <a:gd name="T8" fmla="*/ 147 w 188"/>
                <a:gd name="T9" fmla="*/ 54 h 55"/>
                <a:gd name="T10" fmla="*/ 184 w 188"/>
                <a:gd name="T11" fmla="*/ 47 h 55"/>
                <a:gd name="T12" fmla="*/ 187 w 188"/>
                <a:gd name="T13" fmla="*/ 47 h 55"/>
              </a:gdLst>
              <a:ahLst/>
              <a:cxnLst>
                <a:cxn ang="0">
                  <a:pos x="T0" y="T1"/>
                </a:cxn>
                <a:cxn ang="0">
                  <a:pos x="T2" y="T3"/>
                </a:cxn>
                <a:cxn ang="0">
                  <a:pos x="T4" y="T5"/>
                </a:cxn>
                <a:cxn ang="0">
                  <a:pos x="T6" y="T7"/>
                </a:cxn>
                <a:cxn ang="0">
                  <a:pos x="T8" y="T9"/>
                </a:cxn>
                <a:cxn ang="0">
                  <a:pos x="T10" y="T11"/>
                </a:cxn>
                <a:cxn ang="0">
                  <a:pos x="T12" y="T13"/>
                </a:cxn>
              </a:cxnLst>
              <a:rect l="0" t="0" r="r" b="b"/>
              <a:pathLst>
                <a:path w="188" h="55">
                  <a:moveTo>
                    <a:pt x="0" y="0"/>
                  </a:moveTo>
                  <a:lnTo>
                    <a:pt x="9" y="0"/>
                  </a:lnTo>
                  <a:lnTo>
                    <a:pt x="53" y="27"/>
                  </a:lnTo>
                  <a:lnTo>
                    <a:pt x="103" y="47"/>
                  </a:lnTo>
                  <a:lnTo>
                    <a:pt x="147" y="54"/>
                  </a:lnTo>
                  <a:lnTo>
                    <a:pt x="184" y="47"/>
                  </a:lnTo>
                  <a:lnTo>
                    <a:pt x="187"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94" name="Freeform 18">
              <a:extLst>
                <a:ext uri="{FF2B5EF4-FFF2-40B4-BE49-F238E27FC236}">
                  <a16:creationId xmlns:a16="http://schemas.microsoft.com/office/drawing/2014/main" id="{8C8AA99A-F047-4973-BCD0-E73E04E9B2F0}"/>
                </a:ext>
              </a:extLst>
            </p:cNvPr>
            <p:cNvSpPr>
              <a:spLocks noChangeArrowheads="1"/>
            </p:cNvSpPr>
            <p:nvPr/>
          </p:nvSpPr>
          <p:spPr bwMode="auto">
            <a:xfrm>
              <a:off x="1075" y="1975"/>
              <a:ext cx="23" cy="37"/>
            </a:xfrm>
            <a:custGeom>
              <a:avLst/>
              <a:gdLst>
                <a:gd name="T0" fmla="*/ 0 w 102"/>
                <a:gd name="T1" fmla="*/ 160 h 161"/>
                <a:gd name="T2" fmla="*/ 26 w 102"/>
                <a:gd name="T3" fmla="*/ 137 h 161"/>
                <a:gd name="T4" fmla="*/ 54 w 102"/>
                <a:gd name="T5" fmla="*/ 113 h 161"/>
                <a:gd name="T6" fmla="*/ 70 w 102"/>
                <a:gd name="T7" fmla="*/ 83 h 161"/>
                <a:gd name="T8" fmla="*/ 84 w 102"/>
                <a:gd name="T9" fmla="*/ 53 h 161"/>
                <a:gd name="T10" fmla="*/ 101 w 102"/>
                <a:gd name="T11" fmla="*/ 6 h 161"/>
                <a:gd name="T12" fmla="*/ 101 w 102"/>
                <a:gd name="T13" fmla="*/ 0 h 161"/>
              </a:gdLst>
              <a:ahLst/>
              <a:cxnLst>
                <a:cxn ang="0">
                  <a:pos x="T0" y="T1"/>
                </a:cxn>
                <a:cxn ang="0">
                  <a:pos x="T2" y="T3"/>
                </a:cxn>
                <a:cxn ang="0">
                  <a:pos x="T4" y="T5"/>
                </a:cxn>
                <a:cxn ang="0">
                  <a:pos x="T6" y="T7"/>
                </a:cxn>
                <a:cxn ang="0">
                  <a:pos x="T8" y="T9"/>
                </a:cxn>
                <a:cxn ang="0">
                  <a:pos x="T10" y="T11"/>
                </a:cxn>
                <a:cxn ang="0">
                  <a:pos x="T12" y="T13"/>
                </a:cxn>
              </a:cxnLst>
              <a:rect l="0" t="0" r="r" b="b"/>
              <a:pathLst>
                <a:path w="102" h="161">
                  <a:moveTo>
                    <a:pt x="0" y="160"/>
                  </a:moveTo>
                  <a:lnTo>
                    <a:pt x="26" y="137"/>
                  </a:lnTo>
                  <a:lnTo>
                    <a:pt x="54" y="113"/>
                  </a:lnTo>
                  <a:lnTo>
                    <a:pt x="70" y="83"/>
                  </a:lnTo>
                  <a:lnTo>
                    <a:pt x="84" y="53"/>
                  </a:lnTo>
                  <a:lnTo>
                    <a:pt x="101" y="6"/>
                  </a:lnTo>
                  <a:lnTo>
                    <a:pt x="10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95" name="Freeform 19">
              <a:extLst>
                <a:ext uri="{FF2B5EF4-FFF2-40B4-BE49-F238E27FC236}">
                  <a16:creationId xmlns:a16="http://schemas.microsoft.com/office/drawing/2014/main" id="{E7BB26D3-D297-4AC7-A8CB-A583C504CE17}"/>
                </a:ext>
              </a:extLst>
            </p:cNvPr>
            <p:cNvSpPr>
              <a:spLocks noChangeArrowheads="1"/>
            </p:cNvSpPr>
            <p:nvPr/>
          </p:nvSpPr>
          <p:spPr bwMode="auto">
            <a:xfrm>
              <a:off x="1096" y="1911"/>
              <a:ext cx="12" cy="43"/>
            </a:xfrm>
            <a:custGeom>
              <a:avLst/>
              <a:gdLst>
                <a:gd name="T0" fmla="*/ 54 w 55"/>
                <a:gd name="T1" fmla="*/ 187 h 188"/>
                <a:gd name="T2" fmla="*/ 54 w 55"/>
                <a:gd name="T3" fmla="*/ 147 h 188"/>
                <a:gd name="T4" fmla="*/ 30 w 55"/>
                <a:gd name="T5" fmla="*/ 80 h 188"/>
                <a:gd name="T6" fmla="*/ 0 w 55"/>
                <a:gd name="T7" fmla="*/ 16 h 188"/>
                <a:gd name="T8" fmla="*/ 0 w 55"/>
                <a:gd name="T9" fmla="*/ 0 h 188"/>
              </a:gdLst>
              <a:ahLst/>
              <a:cxnLst>
                <a:cxn ang="0">
                  <a:pos x="T0" y="T1"/>
                </a:cxn>
                <a:cxn ang="0">
                  <a:pos x="T2" y="T3"/>
                </a:cxn>
                <a:cxn ang="0">
                  <a:pos x="T4" y="T5"/>
                </a:cxn>
                <a:cxn ang="0">
                  <a:pos x="T6" y="T7"/>
                </a:cxn>
                <a:cxn ang="0">
                  <a:pos x="T8" y="T9"/>
                </a:cxn>
              </a:cxnLst>
              <a:rect l="0" t="0" r="r" b="b"/>
              <a:pathLst>
                <a:path w="55" h="188">
                  <a:moveTo>
                    <a:pt x="54" y="187"/>
                  </a:moveTo>
                  <a:lnTo>
                    <a:pt x="54" y="147"/>
                  </a:lnTo>
                  <a:lnTo>
                    <a:pt x="30" y="80"/>
                  </a:lnTo>
                  <a:lnTo>
                    <a:pt x="0" y="1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96" name="Freeform 20">
              <a:extLst>
                <a:ext uri="{FF2B5EF4-FFF2-40B4-BE49-F238E27FC236}">
                  <a16:creationId xmlns:a16="http://schemas.microsoft.com/office/drawing/2014/main" id="{EE0D52FD-0E44-40C6-B1B5-06A75CF71789}"/>
                </a:ext>
              </a:extLst>
            </p:cNvPr>
            <p:cNvSpPr>
              <a:spLocks noChangeArrowheads="1"/>
            </p:cNvSpPr>
            <p:nvPr/>
          </p:nvSpPr>
          <p:spPr bwMode="auto">
            <a:xfrm>
              <a:off x="1067" y="1852"/>
              <a:ext cx="21" cy="38"/>
            </a:xfrm>
            <a:custGeom>
              <a:avLst/>
              <a:gdLst>
                <a:gd name="T0" fmla="*/ 90 w 91"/>
                <a:gd name="T1" fmla="*/ 167 h 168"/>
                <a:gd name="T2" fmla="*/ 81 w 91"/>
                <a:gd name="T3" fmla="*/ 141 h 168"/>
                <a:gd name="T4" fmla="*/ 43 w 91"/>
                <a:gd name="T5" fmla="*/ 67 h 168"/>
                <a:gd name="T6" fmla="*/ 0 w 91"/>
                <a:gd name="T7" fmla="*/ 0 h 168"/>
              </a:gdLst>
              <a:ahLst/>
              <a:cxnLst>
                <a:cxn ang="0">
                  <a:pos x="T0" y="T1"/>
                </a:cxn>
                <a:cxn ang="0">
                  <a:pos x="T2" y="T3"/>
                </a:cxn>
                <a:cxn ang="0">
                  <a:pos x="T4" y="T5"/>
                </a:cxn>
                <a:cxn ang="0">
                  <a:pos x="T6" y="T7"/>
                </a:cxn>
              </a:cxnLst>
              <a:rect l="0" t="0" r="r" b="b"/>
              <a:pathLst>
                <a:path w="91" h="168">
                  <a:moveTo>
                    <a:pt x="90" y="167"/>
                  </a:moveTo>
                  <a:lnTo>
                    <a:pt x="81" y="141"/>
                  </a:lnTo>
                  <a:lnTo>
                    <a:pt x="43" y="6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97" name="Freeform 21">
              <a:extLst>
                <a:ext uri="{FF2B5EF4-FFF2-40B4-BE49-F238E27FC236}">
                  <a16:creationId xmlns:a16="http://schemas.microsoft.com/office/drawing/2014/main" id="{19A7D7E1-208E-49CC-A62A-AFE48136D035}"/>
                </a:ext>
              </a:extLst>
            </p:cNvPr>
            <p:cNvSpPr>
              <a:spLocks noChangeArrowheads="1"/>
            </p:cNvSpPr>
            <p:nvPr/>
          </p:nvSpPr>
          <p:spPr bwMode="auto">
            <a:xfrm>
              <a:off x="1023" y="1804"/>
              <a:ext cx="31" cy="31"/>
            </a:xfrm>
            <a:custGeom>
              <a:avLst/>
              <a:gdLst>
                <a:gd name="T0" fmla="*/ 134 w 135"/>
                <a:gd name="T1" fmla="*/ 135 h 136"/>
                <a:gd name="T2" fmla="*/ 94 w 135"/>
                <a:gd name="T3" fmla="*/ 81 h 136"/>
                <a:gd name="T4" fmla="*/ 33 w 135"/>
                <a:gd name="T5" fmla="*/ 27 h 136"/>
                <a:gd name="T6" fmla="*/ 0 w 135"/>
                <a:gd name="T7" fmla="*/ 0 h 136"/>
              </a:gdLst>
              <a:ahLst/>
              <a:cxnLst>
                <a:cxn ang="0">
                  <a:pos x="T0" y="T1"/>
                </a:cxn>
                <a:cxn ang="0">
                  <a:pos x="T2" y="T3"/>
                </a:cxn>
                <a:cxn ang="0">
                  <a:pos x="T4" y="T5"/>
                </a:cxn>
                <a:cxn ang="0">
                  <a:pos x="T6" y="T7"/>
                </a:cxn>
              </a:cxnLst>
              <a:rect l="0" t="0" r="r" b="b"/>
              <a:pathLst>
                <a:path w="135" h="136">
                  <a:moveTo>
                    <a:pt x="134" y="135"/>
                  </a:moveTo>
                  <a:lnTo>
                    <a:pt x="94" y="81"/>
                  </a:lnTo>
                  <a:lnTo>
                    <a:pt x="33" y="2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98" name="Freeform 22">
              <a:extLst>
                <a:ext uri="{FF2B5EF4-FFF2-40B4-BE49-F238E27FC236}">
                  <a16:creationId xmlns:a16="http://schemas.microsoft.com/office/drawing/2014/main" id="{4009C2CF-3F73-4269-9330-B8ED09D299D6}"/>
                </a:ext>
              </a:extLst>
            </p:cNvPr>
            <p:cNvSpPr>
              <a:spLocks noChangeArrowheads="1"/>
            </p:cNvSpPr>
            <p:nvPr/>
          </p:nvSpPr>
          <p:spPr bwMode="auto">
            <a:xfrm>
              <a:off x="964" y="1777"/>
              <a:ext cx="42" cy="15"/>
            </a:xfrm>
            <a:custGeom>
              <a:avLst/>
              <a:gdLst>
                <a:gd name="T0" fmla="*/ 184 w 185"/>
                <a:gd name="T1" fmla="*/ 67 h 68"/>
                <a:gd name="T2" fmla="*/ 130 w 185"/>
                <a:gd name="T3" fmla="*/ 40 h 68"/>
                <a:gd name="T4" fmla="*/ 87 w 185"/>
                <a:gd name="T5" fmla="*/ 20 h 68"/>
                <a:gd name="T6" fmla="*/ 40 w 185"/>
                <a:gd name="T7" fmla="*/ 6 h 68"/>
                <a:gd name="T8" fmla="*/ 0 w 185"/>
                <a:gd name="T9" fmla="*/ 0 h 68"/>
              </a:gdLst>
              <a:ahLst/>
              <a:cxnLst>
                <a:cxn ang="0">
                  <a:pos x="T0" y="T1"/>
                </a:cxn>
                <a:cxn ang="0">
                  <a:pos x="T2" y="T3"/>
                </a:cxn>
                <a:cxn ang="0">
                  <a:pos x="T4" y="T5"/>
                </a:cxn>
                <a:cxn ang="0">
                  <a:pos x="T6" y="T7"/>
                </a:cxn>
                <a:cxn ang="0">
                  <a:pos x="T8" y="T9"/>
                </a:cxn>
              </a:cxnLst>
              <a:rect l="0" t="0" r="r" b="b"/>
              <a:pathLst>
                <a:path w="185" h="68">
                  <a:moveTo>
                    <a:pt x="184" y="67"/>
                  </a:moveTo>
                  <a:lnTo>
                    <a:pt x="130" y="40"/>
                  </a:lnTo>
                  <a:lnTo>
                    <a:pt x="87" y="20"/>
                  </a:lnTo>
                  <a:lnTo>
                    <a:pt x="40" y="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199" name="Freeform 23">
              <a:extLst>
                <a:ext uri="{FF2B5EF4-FFF2-40B4-BE49-F238E27FC236}">
                  <a16:creationId xmlns:a16="http://schemas.microsoft.com/office/drawing/2014/main" id="{5443367A-DB58-4050-AC98-4CF88DCFB091}"/>
                </a:ext>
              </a:extLst>
            </p:cNvPr>
            <p:cNvSpPr>
              <a:spLocks noChangeArrowheads="1"/>
            </p:cNvSpPr>
            <p:nvPr/>
          </p:nvSpPr>
          <p:spPr bwMode="auto">
            <a:xfrm>
              <a:off x="908" y="1777"/>
              <a:ext cx="35" cy="25"/>
            </a:xfrm>
            <a:custGeom>
              <a:avLst/>
              <a:gdLst>
                <a:gd name="T0" fmla="*/ 154 w 155"/>
                <a:gd name="T1" fmla="*/ 0 h 109"/>
                <a:gd name="T2" fmla="*/ 124 w 155"/>
                <a:gd name="T3" fmla="*/ 10 h 109"/>
                <a:gd name="T4" fmla="*/ 93 w 155"/>
                <a:gd name="T5" fmla="*/ 23 h 109"/>
                <a:gd name="T6" fmla="*/ 64 w 155"/>
                <a:gd name="T7" fmla="*/ 40 h 109"/>
                <a:gd name="T8" fmla="*/ 36 w 155"/>
                <a:gd name="T9" fmla="*/ 61 h 109"/>
                <a:gd name="T10" fmla="*/ 17 w 155"/>
                <a:gd name="T11" fmla="*/ 84 h 109"/>
                <a:gd name="T12" fmla="*/ 0 w 155"/>
                <a:gd name="T13" fmla="*/ 108 h 109"/>
              </a:gdLst>
              <a:ahLst/>
              <a:cxnLst>
                <a:cxn ang="0">
                  <a:pos x="T0" y="T1"/>
                </a:cxn>
                <a:cxn ang="0">
                  <a:pos x="T2" y="T3"/>
                </a:cxn>
                <a:cxn ang="0">
                  <a:pos x="T4" y="T5"/>
                </a:cxn>
                <a:cxn ang="0">
                  <a:pos x="T6" y="T7"/>
                </a:cxn>
                <a:cxn ang="0">
                  <a:pos x="T8" y="T9"/>
                </a:cxn>
                <a:cxn ang="0">
                  <a:pos x="T10" y="T11"/>
                </a:cxn>
                <a:cxn ang="0">
                  <a:pos x="T12" y="T13"/>
                </a:cxn>
              </a:cxnLst>
              <a:rect l="0" t="0" r="r" b="b"/>
              <a:pathLst>
                <a:path w="155" h="109">
                  <a:moveTo>
                    <a:pt x="154" y="0"/>
                  </a:moveTo>
                  <a:lnTo>
                    <a:pt x="124" y="10"/>
                  </a:lnTo>
                  <a:lnTo>
                    <a:pt x="93" y="23"/>
                  </a:lnTo>
                  <a:lnTo>
                    <a:pt x="64" y="40"/>
                  </a:lnTo>
                  <a:lnTo>
                    <a:pt x="36" y="61"/>
                  </a:lnTo>
                  <a:lnTo>
                    <a:pt x="17" y="84"/>
                  </a:lnTo>
                  <a:lnTo>
                    <a:pt x="0" y="10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00" name="Freeform 24">
              <a:extLst>
                <a:ext uri="{FF2B5EF4-FFF2-40B4-BE49-F238E27FC236}">
                  <a16:creationId xmlns:a16="http://schemas.microsoft.com/office/drawing/2014/main" id="{6171DC1E-0FC3-48D3-BD6D-EF948E30F85F}"/>
                </a:ext>
              </a:extLst>
            </p:cNvPr>
            <p:cNvSpPr>
              <a:spLocks noChangeArrowheads="1"/>
            </p:cNvSpPr>
            <p:nvPr/>
          </p:nvSpPr>
          <p:spPr bwMode="auto">
            <a:xfrm>
              <a:off x="896" y="1822"/>
              <a:ext cx="12" cy="43"/>
            </a:xfrm>
            <a:custGeom>
              <a:avLst/>
              <a:gdLst>
                <a:gd name="T0" fmla="*/ 54 w 55"/>
                <a:gd name="T1" fmla="*/ 0 h 191"/>
                <a:gd name="T2" fmla="*/ 13 w 55"/>
                <a:gd name="T3" fmla="*/ 36 h 191"/>
                <a:gd name="T4" fmla="*/ 0 w 55"/>
                <a:gd name="T5" fmla="*/ 86 h 191"/>
                <a:gd name="T6" fmla="*/ 0 w 55"/>
                <a:gd name="T7" fmla="*/ 133 h 191"/>
                <a:gd name="T8" fmla="*/ 13 w 55"/>
                <a:gd name="T9" fmla="*/ 190 h 191"/>
              </a:gdLst>
              <a:ahLst/>
              <a:cxnLst>
                <a:cxn ang="0">
                  <a:pos x="T0" y="T1"/>
                </a:cxn>
                <a:cxn ang="0">
                  <a:pos x="T2" y="T3"/>
                </a:cxn>
                <a:cxn ang="0">
                  <a:pos x="T4" y="T5"/>
                </a:cxn>
                <a:cxn ang="0">
                  <a:pos x="T6" y="T7"/>
                </a:cxn>
                <a:cxn ang="0">
                  <a:pos x="T8" y="T9"/>
                </a:cxn>
              </a:cxnLst>
              <a:rect l="0" t="0" r="r" b="b"/>
              <a:pathLst>
                <a:path w="55" h="191">
                  <a:moveTo>
                    <a:pt x="54" y="0"/>
                  </a:moveTo>
                  <a:lnTo>
                    <a:pt x="13" y="36"/>
                  </a:lnTo>
                  <a:lnTo>
                    <a:pt x="0" y="86"/>
                  </a:lnTo>
                  <a:lnTo>
                    <a:pt x="0" y="133"/>
                  </a:lnTo>
                  <a:lnTo>
                    <a:pt x="13" y="1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01" name="Freeform 25">
              <a:extLst>
                <a:ext uri="{FF2B5EF4-FFF2-40B4-BE49-F238E27FC236}">
                  <a16:creationId xmlns:a16="http://schemas.microsoft.com/office/drawing/2014/main" id="{54914D4D-3C74-4F48-A299-B64134117224}"/>
                </a:ext>
              </a:extLst>
            </p:cNvPr>
            <p:cNvSpPr>
              <a:spLocks noChangeArrowheads="1"/>
            </p:cNvSpPr>
            <p:nvPr/>
          </p:nvSpPr>
          <p:spPr bwMode="auto">
            <a:xfrm>
              <a:off x="902" y="1886"/>
              <a:ext cx="13" cy="34"/>
            </a:xfrm>
            <a:custGeom>
              <a:avLst/>
              <a:gdLst>
                <a:gd name="T0" fmla="*/ 0 w 57"/>
                <a:gd name="T1" fmla="*/ 0 h 152"/>
                <a:gd name="T2" fmla="*/ 13 w 57"/>
                <a:gd name="T3" fmla="*/ 43 h 152"/>
                <a:gd name="T4" fmla="*/ 33 w 57"/>
                <a:gd name="T5" fmla="*/ 97 h 152"/>
                <a:gd name="T6" fmla="*/ 56 w 57"/>
                <a:gd name="T7" fmla="*/ 151 h 152"/>
              </a:gdLst>
              <a:ahLst/>
              <a:cxnLst>
                <a:cxn ang="0">
                  <a:pos x="T0" y="T1"/>
                </a:cxn>
                <a:cxn ang="0">
                  <a:pos x="T2" y="T3"/>
                </a:cxn>
                <a:cxn ang="0">
                  <a:pos x="T4" y="T5"/>
                </a:cxn>
                <a:cxn ang="0">
                  <a:pos x="T6" y="T7"/>
                </a:cxn>
              </a:cxnLst>
              <a:rect l="0" t="0" r="r" b="b"/>
              <a:pathLst>
                <a:path w="57" h="152">
                  <a:moveTo>
                    <a:pt x="0" y="0"/>
                  </a:moveTo>
                  <a:lnTo>
                    <a:pt x="13" y="43"/>
                  </a:lnTo>
                  <a:lnTo>
                    <a:pt x="33" y="97"/>
                  </a:lnTo>
                  <a:lnTo>
                    <a:pt x="56"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02" name="Freeform 26">
              <a:extLst>
                <a:ext uri="{FF2B5EF4-FFF2-40B4-BE49-F238E27FC236}">
                  <a16:creationId xmlns:a16="http://schemas.microsoft.com/office/drawing/2014/main" id="{17A01E68-3B8F-4125-9DA4-E965B979373C}"/>
                </a:ext>
              </a:extLst>
            </p:cNvPr>
            <p:cNvSpPr>
              <a:spLocks noChangeArrowheads="1"/>
            </p:cNvSpPr>
            <p:nvPr/>
          </p:nvSpPr>
          <p:spPr bwMode="auto">
            <a:xfrm>
              <a:off x="1098" y="1863"/>
              <a:ext cx="30" cy="22"/>
            </a:xfrm>
            <a:custGeom>
              <a:avLst/>
              <a:gdLst>
                <a:gd name="T0" fmla="*/ 0 w 132"/>
                <a:gd name="T1" fmla="*/ 0 h 95"/>
                <a:gd name="T2" fmla="*/ 17 w 132"/>
                <a:gd name="T3" fmla="*/ 13 h 95"/>
                <a:gd name="T4" fmla="*/ 67 w 132"/>
                <a:gd name="T5" fmla="*/ 54 h 95"/>
                <a:gd name="T6" fmla="*/ 124 w 132"/>
                <a:gd name="T7" fmla="*/ 94 h 95"/>
                <a:gd name="T8" fmla="*/ 131 w 132"/>
                <a:gd name="T9" fmla="*/ 94 h 95"/>
              </a:gdLst>
              <a:ahLst/>
              <a:cxnLst>
                <a:cxn ang="0">
                  <a:pos x="T0" y="T1"/>
                </a:cxn>
                <a:cxn ang="0">
                  <a:pos x="T2" y="T3"/>
                </a:cxn>
                <a:cxn ang="0">
                  <a:pos x="T4" y="T5"/>
                </a:cxn>
                <a:cxn ang="0">
                  <a:pos x="T6" y="T7"/>
                </a:cxn>
                <a:cxn ang="0">
                  <a:pos x="T8" y="T9"/>
                </a:cxn>
              </a:cxnLst>
              <a:rect l="0" t="0" r="r" b="b"/>
              <a:pathLst>
                <a:path w="132" h="95">
                  <a:moveTo>
                    <a:pt x="0" y="0"/>
                  </a:moveTo>
                  <a:lnTo>
                    <a:pt x="17" y="13"/>
                  </a:lnTo>
                  <a:lnTo>
                    <a:pt x="67" y="54"/>
                  </a:lnTo>
                  <a:lnTo>
                    <a:pt x="124" y="94"/>
                  </a:lnTo>
                  <a:lnTo>
                    <a:pt x="131" y="9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03" name="Freeform 27">
              <a:extLst>
                <a:ext uri="{FF2B5EF4-FFF2-40B4-BE49-F238E27FC236}">
                  <a16:creationId xmlns:a16="http://schemas.microsoft.com/office/drawing/2014/main" id="{14DA5601-3964-4E19-B167-E587D87BE849}"/>
                </a:ext>
              </a:extLst>
            </p:cNvPr>
            <p:cNvSpPr>
              <a:spLocks noChangeArrowheads="1"/>
            </p:cNvSpPr>
            <p:nvPr/>
          </p:nvSpPr>
          <p:spPr bwMode="auto">
            <a:xfrm>
              <a:off x="1148" y="1893"/>
              <a:ext cx="43" cy="12"/>
            </a:xfrm>
            <a:custGeom>
              <a:avLst/>
              <a:gdLst>
                <a:gd name="T0" fmla="*/ 0 w 188"/>
                <a:gd name="T1" fmla="*/ 0 h 55"/>
                <a:gd name="T2" fmla="*/ 6 w 188"/>
                <a:gd name="T3" fmla="*/ 6 h 55"/>
                <a:gd name="T4" fmla="*/ 53 w 188"/>
                <a:gd name="T5" fmla="*/ 34 h 55"/>
                <a:gd name="T6" fmla="*/ 100 w 188"/>
                <a:gd name="T7" fmla="*/ 54 h 55"/>
                <a:gd name="T8" fmla="*/ 147 w 188"/>
                <a:gd name="T9" fmla="*/ 54 h 55"/>
                <a:gd name="T10" fmla="*/ 180 w 188"/>
                <a:gd name="T11" fmla="*/ 54 h 55"/>
                <a:gd name="T12" fmla="*/ 187 w 188"/>
                <a:gd name="T13" fmla="*/ 47 h 55"/>
              </a:gdLst>
              <a:ahLst/>
              <a:cxnLst>
                <a:cxn ang="0">
                  <a:pos x="T0" y="T1"/>
                </a:cxn>
                <a:cxn ang="0">
                  <a:pos x="T2" y="T3"/>
                </a:cxn>
                <a:cxn ang="0">
                  <a:pos x="T4" y="T5"/>
                </a:cxn>
                <a:cxn ang="0">
                  <a:pos x="T6" y="T7"/>
                </a:cxn>
                <a:cxn ang="0">
                  <a:pos x="T8" y="T9"/>
                </a:cxn>
                <a:cxn ang="0">
                  <a:pos x="T10" y="T11"/>
                </a:cxn>
                <a:cxn ang="0">
                  <a:pos x="T12" y="T13"/>
                </a:cxn>
              </a:cxnLst>
              <a:rect l="0" t="0" r="r" b="b"/>
              <a:pathLst>
                <a:path w="188" h="55">
                  <a:moveTo>
                    <a:pt x="0" y="0"/>
                  </a:moveTo>
                  <a:lnTo>
                    <a:pt x="6" y="6"/>
                  </a:lnTo>
                  <a:lnTo>
                    <a:pt x="53" y="34"/>
                  </a:lnTo>
                  <a:lnTo>
                    <a:pt x="100" y="54"/>
                  </a:lnTo>
                  <a:lnTo>
                    <a:pt x="147" y="54"/>
                  </a:lnTo>
                  <a:lnTo>
                    <a:pt x="180" y="54"/>
                  </a:lnTo>
                  <a:lnTo>
                    <a:pt x="187"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04" name="Freeform 28">
              <a:extLst>
                <a:ext uri="{FF2B5EF4-FFF2-40B4-BE49-F238E27FC236}">
                  <a16:creationId xmlns:a16="http://schemas.microsoft.com/office/drawing/2014/main" id="{3EA4E117-EB15-46B3-B0B4-EF9EFF40AC6C}"/>
                </a:ext>
              </a:extLst>
            </p:cNvPr>
            <p:cNvSpPr>
              <a:spLocks noChangeArrowheads="1"/>
            </p:cNvSpPr>
            <p:nvPr/>
          </p:nvSpPr>
          <p:spPr bwMode="auto">
            <a:xfrm>
              <a:off x="1211" y="1855"/>
              <a:ext cx="23" cy="36"/>
            </a:xfrm>
            <a:custGeom>
              <a:avLst/>
              <a:gdLst>
                <a:gd name="T0" fmla="*/ 0 w 101"/>
                <a:gd name="T1" fmla="*/ 157 h 158"/>
                <a:gd name="T2" fmla="*/ 27 w 101"/>
                <a:gd name="T3" fmla="*/ 137 h 158"/>
                <a:gd name="T4" fmla="*/ 50 w 101"/>
                <a:gd name="T5" fmla="*/ 113 h 158"/>
                <a:gd name="T6" fmla="*/ 70 w 101"/>
                <a:gd name="T7" fmla="*/ 83 h 158"/>
                <a:gd name="T8" fmla="*/ 84 w 101"/>
                <a:gd name="T9" fmla="*/ 50 h 158"/>
                <a:gd name="T10" fmla="*/ 97 w 101"/>
                <a:gd name="T11" fmla="*/ 6 h 158"/>
                <a:gd name="T12" fmla="*/ 100 w 101"/>
                <a:gd name="T13" fmla="*/ 0 h 158"/>
              </a:gdLst>
              <a:ahLst/>
              <a:cxnLst>
                <a:cxn ang="0">
                  <a:pos x="T0" y="T1"/>
                </a:cxn>
                <a:cxn ang="0">
                  <a:pos x="T2" y="T3"/>
                </a:cxn>
                <a:cxn ang="0">
                  <a:pos x="T4" y="T5"/>
                </a:cxn>
                <a:cxn ang="0">
                  <a:pos x="T6" y="T7"/>
                </a:cxn>
                <a:cxn ang="0">
                  <a:pos x="T8" y="T9"/>
                </a:cxn>
                <a:cxn ang="0">
                  <a:pos x="T10" y="T11"/>
                </a:cxn>
                <a:cxn ang="0">
                  <a:pos x="T12" y="T13"/>
                </a:cxn>
              </a:cxnLst>
              <a:rect l="0" t="0" r="r" b="b"/>
              <a:pathLst>
                <a:path w="101" h="158">
                  <a:moveTo>
                    <a:pt x="0" y="157"/>
                  </a:moveTo>
                  <a:lnTo>
                    <a:pt x="27" y="137"/>
                  </a:lnTo>
                  <a:lnTo>
                    <a:pt x="50" y="113"/>
                  </a:lnTo>
                  <a:lnTo>
                    <a:pt x="70" y="83"/>
                  </a:lnTo>
                  <a:lnTo>
                    <a:pt x="84" y="50"/>
                  </a:lnTo>
                  <a:lnTo>
                    <a:pt x="97" y="6"/>
                  </a:lnTo>
                  <a:lnTo>
                    <a:pt x="10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05" name="Freeform 29">
              <a:extLst>
                <a:ext uri="{FF2B5EF4-FFF2-40B4-BE49-F238E27FC236}">
                  <a16:creationId xmlns:a16="http://schemas.microsoft.com/office/drawing/2014/main" id="{767458E8-A75B-4D4E-B127-E1946A194286}"/>
                </a:ext>
              </a:extLst>
            </p:cNvPr>
            <p:cNvSpPr>
              <a:spLocks noChangeArrowheads="1"/>
            </p:cNvSpPr>
            <p:nvPr/>
          </p:nvSpPr>
          <p:spPr bwMode="auto">
            <a:xfrm>
              <a:off x="1230" y="1790"/>
              <a:ext cx="12" cy="43"/>
            </a:xfrm>
            <a:custGeom>
              <a:avLst/>
              <a:gdLst>
                <a:gd name="T0" fmla="*/ 53 w 54"/>
                <a:gd name="T1" fmla="*/ 188 h 189"/>
                <a:gd name="T2" fmla="*/ 53 w 54"/>
                <a:gd name="T3" fmla="*/ 151 h 189"/>
                <a:gd name="T4" fmla="*/ 47 w 54"/>
                <a:gd name="T5" fmla="*/ 83 h 189"/>
                <a:gd name="T6" fmla="*/ 19 w 54"/>
                <a:gd name="T7" fmla="*/ 16 h 189"/>
                <a:gd name="T8" fmla="*/ 0 w 54"/>
                <a:gd name="T9" fmla="*/ 0 h 189"/>
              </a:gdLst>
              <a:ahLst/>
              <a:cxnLst>
                <a:cxn ang="0">
                  <a:pos x="T0" y="T1"/>
                </a:cxn>
                <a:cxn ang="0">
                  <a:pos x="T2" y="T3"/>
                </a:cxn>
                <a:cxn ang="0">
                  <a:pos x="T4" y="T5"/>
                </a:cxn>
                <a:cxn ang="0">
                  <a:pos x="T6" y="T7"/>
                </a:cxn>
                <a:cxn ang="0">
                  <a:pos x="T8" y="T9"/>
                </a:cxn>
              </a:cxnLst>
              <a:rect l="0" t="0" r="r" b="b"/>
              <a:pathLst>
                <a:path w="54" h="189">
                  <a:moveTo>
                    <a:pt x="53" y="188"/>
                  </a:moveTo>
                  <a:lnTo>
                    <a:pt x="53" y="151"/>
                  </a:lnTo>
                  <a:lnTo>
                    <a:pt x="47" y="83"/>
                  </a:lnTo>
                  <a:lnTo>
                    <a:pt x="19" y="1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06" name="Freeform 30">
              <a:extLst>
                <a:ext uri="{FF2B5EF4-FFF2-40B4-BE49-F238E27FC236}">
                  <a16:creationId xmlns:a16="http://schemas.microsoft.com/office/drawing/2014/main" id="{DB33BEAC-5F67-4495-8EE8-5A72E890C8D2}"/>
                </a:ext>
              </a:extLst>
            </p:cNvPr>
            <p:cNvSpPr>
              <a:spLocks noChangeArrowheads="1"/>
            </p:cNvSpPr>
            <p:nvPr/>
          </p:nvSpPr>
          <p:spPr bwMode="auto">
            <a:xfrm>
              <a:off x="1202" y="1732"/>
              <a:ext cx="22" cy="38"/>
            </a:xfrm>
            <a:custGeom>
              <a:avLst/>
              <a:gdLst>
                <a:gd name="T0" fmla="*/ 94 w 95"/>
                <a:gd name="T1" fmla="*/ 167 h 168"/>
                <a:gd name="T2" fmla="*/ 80 w 95"/>
                <a:gd name="T3" fmla="*/ 137 h 168"/>
                <a:gd name="T4" fmla="*/ 43 w 95"/>
                <a:gd name="T5" fmla="*/ 67 h 168"/>
                <a:gd name="T6" fmla="*/ 0 w 95"/>
                <a:gd name="T7" fmla="*/ 0 h 168"/>
              </a:gdLst>
              <a:ahLst/>
              <a:cxnLst>
                <a:cxn ang="0">
                  <a:pos x="T0" y="T1"/>
                </a:cxn>
                <a:cxn ang="0">
                  <a:pos x="T2" y="T3"/>
                </a:cxn>
                <a:cxn ang="0">
                  <a:pos x="T4" y="T5"/>
                </a:cxn>
                <a:cxn ang="0">
                  <a:pos x="T6" y="T7"/>
                </a:cxn>
              </a:cxnLst>
              <a:rect l="0" t="0" r="r" b="b"/>
              <a:pathLst>
                <a:path w="95" h="168">
                  <a:moveTo>
                    <a:pt x="94" y="167"/>
                  </a:moveTo>
                  <a:lnTo>
                    <a:pt x="80" y="137"/>
                  </a:lnTo>
                  <a:lnTo>
                    <a:pt x="43" y="6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07" name="Freeform 31">
              <a:extLst>
                <a:ext uri="{FF2B5EF4-FFF2-40B4-BE49-F238E27FC236}">
                  <a16:creationId xmlns:a16="http://schemas.microsoft.com/office/drawing/2014/main" id="{BD535AD0-122B-444B-8BA2-34BA1D1463E9}"/>
                </a:ext>
              </a:extLst>
            </p:cNvPr>
            <p:cNvSpPr>
              <a:spLocks noChangeArrowheads="1"/>
            </p:cNvSpPr>
            <p:nvPr/>
          </p:nvSpPr>
          <p:spPr bwMode="auto">
            <a:xfrm>
              <a:off x="1158" y="1683"/>
              <a:ext cx="31" cy="31"/>
            </a:xfrm>
            <a:custGeom>
              <a:avLst/>
              <a:gdLst>
                <a:gd name="T0" fmla="*/ 137 w 138"/>
                <a:gd name="T1" fmla="*/ 134 h 135"/>
                <a:gd name="T2" fmla="*/ 94 w 138"/>
                <a:gd name="T3" fmla="*/ 84 h 135"/>
                <a:gd name="T4" fmla="*/ 34 w 138"/>
                <a:gd name="T5" fmla="*/ 27 h 135"/>
                <a:gd name="T6" fmla="*/ 0 w 138"/>
                <a:gd name="T7" fmla="*/ 0 h 135"/>
              </a:gdLst>
              <a:ahLst/>
              <a:cxnLst>
                <a:cxn ang="0">
                  <a:pos x="T0" y="T1"/>
                </a:cxn>
                <a:cxn ang="0">
                  <a:pos x="T2" y="T3"/>
                </a:cxn>
                <a:cxn ang="0">
                  <a:pos x="T4" y="T5"/>
                </a:cxn>
                <a:cxn ang="0">
                  <a:pos x="T6" y="T7"/>
                </a:cxn>
              </a:cxnLst>
              <a:rect l="0" t="0" r="r" b="b"/>
              <a:pathLst>
                <a:path w="138" h="135">
                  <a:moveTo>
                    <a:pt x="137" y="134"/>
                  </a:moveTo>
                  <a:lnTo>
                    <a:pt x="94" y="84"/>
                  </a:lnTo>
                  <a:lnTo>
                    <a:pt x="34" y="2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08" name="Freeform 32">
              <a:extLst>
                <a:ext uri="{FF2B5EF4-FFF2-40B4-BE49-F238E27FC236}">
                  <a16:creationId xmlns:a16="http://schemas.microsoft.com/office/drawing/2014/main" id="{6DB8627E-0279-4040-8EF9-4624CD5D5AA1}"/>
                </a:ext>
              </a:extLst>
            </p:cNvPr>
            <p:cNvSpPr>
              <a:spLocks noChangeArrowheads="1"/>
            </p:cNvSpPr>
            <p:nvPr/>
          </p:nvSpPr>
          <p:spPr bwMode="auto">
            <a:xfrm>
              <a:off x="1099" y="1657"/>
              <a:ext cx="41" cy="15"/>
            </a:xfrm>
            <a:custGeom>
              <a:avLst/>
              <a:gdLst>
                <a:gd name="T0" fmla="*/ 181 w 182"/>
                <a:gd name="T1" fmla="*/ 64 h 65"/>
                <a:gd name="T2" fmla="*/ 127 w 182"/>
                <a:gd name="T3" fmla="*/ 36 h 65"/>
                <a:gd name="T4" fmla="*/ 83 w 182"/>
                <a:gd name="T5" fmla="*/ 20 h 65"/>
                <a:gd name="T6" fmla="*/ 40 w 182"/>
                <a:gd name="T7" fmla="*/ 6 h 65"/>
                <a:gd name="T8" fmla="*/ 0 w 182"/>
                <a:gd name="T9" fmla="*/ 0 h 65"/>
              </a:gdLst>
              <a:ahLst/>
              <a:cxnLst>
                <a:cxn ang="0">
                  <a:pos x="T0" y="T1"/>
                </a:cxn>
                <a:cxn ang="0">
                  <a:pos x="T2" y="T3"/>
                </a:cxn>
                <a:cxn ang="0">
                  <a:pos x="T4" y="T5"/>
                </a:cxn>
                <a:cxn ang="0">
                  <a:pos x="T6" y="T7"/>
                </a:cxn>
                <a:cxn ang="0">
                  <a:pos x="T8" y="T9"/>
                </a:cxn>
              </a:cxnLst>
              <a:rect l="0" t="0" r="r" b="b"/>
              <a:pathLst>
                <a:path w="182" h="65">
                  <a:moveTo>
                    <a:pt x="181" y="64"/>
                  </a:moveTo>
                  <a:lnTo>
                    <a:pt x="127" y="36"/>
                  </a:lnTo>
                  <a:lnTo>
                    <a:pt x="83" y="20"/>
                  </a:lnTo>
                  <a:lnTo>
                    <a:pt x="40" y="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09" name="Freeform 33">
              <a:extLst>
                <a:ext uri="{FF2B5EF4-FFF2-40B4-BE49-F238E27FC236}">
                  <a16:creationId xmlns:a16="http://schemas.microsoft.com/office/drawing/2014/main" id="{5B5CB68A-4B5F-4ADD-9B6B-0FC3FF4672FE}"/>
                </a:ext>
              </a:extLst>
            </p:cNvPr>
            <p:cNvSpPr>
              <a:spLocks noChangeArrowheads="1"/>
            </p:cNvSpPr>
            <p:nvPr/>
          </p:nvSpPr>
          <p:spPr bwMode="auto">
            <a:xfrm>
              <a:off x="1042" y="1657"/>
              <a:ext cx="36" cy="24"/>
            </a:xfrm>
            <a:custGeom>
              <a:avLst/>
              <a:gdLst>
                <a:gd name="T0" fmla="*/ 156 w 157"/>
                <a:gd name="T1" fmla="*/ 0 h 105"/>
                <a:gd name="T2" fmla="*/ 126 w 157"/>
                <a:gd name="T3" fmla="*/ 6 h 105"/>
                <a:gd name="T4" fmla="*/ 93 w 157"/>
                <a:gd name="T5" fmla="*/ 20 h 105"/>
                <a:gd name="T6" fmla="*/ 63 w 157"/>
                <a:gd name="T7" fmla="*/ 36 h 105"/>
                <a:gd name="T8" fmla="*/ 36 w 157"/>
                <a:gd name="T9" fmla="*/ 60 h 105"/>
                <a:gd name="T10" fmla="*/ 13 w 157"/>
                <a:gd name="T11" fmla="*/ 83 h 105"/>
                <a:gd name="T12" fmla="*/ 0 w 157"/>
                <a:gd name="T13" fmla="*/ 104 h 105"/>
              </a:gdLst>
              <a:ahLst/>
              <a:cxnLst>
                <a:cxn ang="0">
                  <a:pos x="T0" y="T1"/>
                </a:cxn>
                <a:cxn ang="0">
                  <a:pos x="T2" y="T3"/>
                </a:cxn>
                <a:cxn ang="0">
                  <a:pos x="T4" y="T5"/>
                </a:cxn>
                <a:cxn ang="0">
                  <a:pos x="T6" y="T7"/>
                </a:cxn>
                <a:cxn ang="0">
                  <a:pos x="T8" y="T9"/>
                </a:cxn>
                <a:cxn ang="0">
                  <a:pos x="T10" y="T11"/>
                </a:cxn>
                <a:cxn ang="0">
                  <a:pos x="T12" y="T13"/>
                </a:cxn>
              </a:cxnLst>
              <a:rect l="0" t="0" r="r" b="b"/>
              <a:pathLst>
                <a:path w="157" h="105">
                  <a:moveTo>
                    <a:pt x="156" y="0"/>
                  </a:moveTo>
                  <a:lnTo>
                    <a:pt x="126" y="6"/>
                  </a:lnTo>
                  <a:lnTo>
                    <a:pt x="93" y="20"/>
                  </a:lnTo>
                  <a:lnTo>
                    <a:pt x="63" y="36"/>
                  </a:lnTo>
                  <a:lnTo>
                    <a:pt x="36" y="60"/>
                  </a:lnTo>
                  <a:lnTo>
                    <a:pt x="13" y="83"/>
                  </a:lnTo>
                  <a:lnTo>
                    <a:pt x="0" y="10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10" name="Freeform 34">
              <a:extLst>
                <a:ext uri="{FF2B5EF4-FFF2-40B4-BE49-F238E27FC236}">
                  <a16:creationId xmlns:a16="http://schemas.microsoft.com/office/drawing/2014/main" id="{2AED62AB-3CC4-4742-9867-39F8CA315549}"/>
                </a:ext>
              </a:extLst>
            </p:cNvPr>
            <p:cNvSpPr>
              <a:spLocks noChangeArrowheads="1"/>
            </p:cNvSpPr>
            <p:nvPr/>
          </p:nvSpPr>
          <p:spPr bwMode="auto">
            <a:xfrm>
              <a:off x="1031" y="1701"/>
              <a:ext cx="12" cy="44"/>
            </a:xfrm>
            <a:custGeom>
              <a:avLst/>
              <a:gdLst>
                <a:gd name="T0" fmla="*/ 54 w 55"/>
                <a:gd name="T1" fmla="*/ 0 h 192"/>
                <a:gd name="T2" fmla="*/ 20 w 55"/>
                <a:gd name="T3" fmla="*/ 40 h 192"/>
                <a:gd name="T4" fmla="*/ 0 w 55"/>
                <a:gd name="T5" fmla="*/ 87 h 192"/>
                <a:gd name="T6" fmla="*/ 0 w 55"/>
                <a:gd name="T7" fmla="*/ 137 h 192"/>
                <a:gd name="T8" fmla="*/ 20 w 55"/>
                <a:gd name="T9" fmla="*/ 191 h 192"/>
              </a:gdLst>
              <a:ahLst/>
              <a:cxnLst>
                <a:cxn ang="0">
                  <a:pos x="T0" y="T1"/>
                </a:cxn>
                <a:cxn ang="0">
                  <a:pos x="T2" y="T3"/>
                </a:cxn>
                <a:cxn ang="0">
                  <a:pos x="T4" y="T5"/>
                </a:cxn>
                <a:cxn ang="0">
                  <a:pos x="T6" y="T7"/>
                </a:cxn>
                <a:cxn ang="0">
                  <a:pos x="T8" y="T9"/>
                </a:cxn>
              </a:cxnLst>
              <a:rect l="0" t="0" r="r" b="b"/>
              <a:pathLst>
                <a:path w="55" h="192">
                  <a:moveTo>
                    <a:pt x="54" y="0"/>
                  </a:moveTo>
                  <a:lnTo>
                    <a:pt x="20" y="40"/>
                  </a:lnTo>
                  <a:lnTo>
                    <a:pt x="0" y="87"/>
                  </a:lnTo>
                  <a:lnTo>
                    <a:pt x="0" y="137"/>
                  </a:lnTo>
                  <a:lnTo>
                    <a:pt x="20" y="19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11" name="Freeform 35">
              <a:extLst>
                <a:ext uri="{FF2B5EF4-FFF2-40B4-BE49-F238E27FC236}">
                  <a16:creationId xmlns:a16="http://schemas.microsoft.com/office/drawing/2014/main" id="{5AEA13A4-A186-4326-A7D8-CE69E8220EFA}"/>
                </a:ext>
              </a:extLst>
            </p:cNvPr>
            <p:cNvSpPr>
              <a:spLocks noChangeArrowheads="1"/>
            </p:cNvSpPr>
            <p:nvPr/>
          </p:nvSpPr>
          <p:spPr bwMode="auto">
            <a:xfrm>
              <a:off x="1037" y="1765"/>
              <a:ext cx="14" cy="34"/>
            </a:xfrm>
            <a:custGeom>
              <a:avLst/>
              <a:gdLst>
                <a:gd name="T0" fmla="*/ 0 w 61"/>
                <a:gd name="T1" fmla="*/ 0 h 152"/>
                <a:gd name="T2" fmla="*/ 13 w 61"/>
                <a:gd name="T3" fmla="*/ 47 h 152"/>
                <a:gd name="T4" fmla="*/ 34 w 61"/>
                <a:gd name="T5" fmla="*/ 101 h 152"/>
                <a:gd name="T6" fmla="*/ 60 w 61"/>
                <a:gd name="T7" fmla="*/ 151 h 152"/>
              </a:gdLst>
              <a:ahLst/>
              <a:cxnLst>
                <a:cxn ang="0">
                  <a:pos x="T0" y="T1"/>
                </a:cxn>
                <a:cxn ang="0">
                  <a:pos x="T2" y="T3"/>
                </a:cxn>
                <a:cxn ang="0">
                  <a:pos x="T4" y="T5"/>
                </a:cxn>
                <a:cxn ang="0">
                  <a:pos x="T6" y="T7"/>
                </a:cxn>
              </a:cxnLst>
              <a:rect l="0" t="0" r="r" b="b"/>
              <a:pathLst>
                <a:path w="61" h="152">
                  <a:moveTo>
                    <a:pt x="0" y="0"/>
                  </a:moveTo>
                  <a:lnTo>
                    <a:pt x="13" y="47"/>
                  </a:lnTo>
                  <a:lnTo>
                    <a:pt x="34" y="101"/>
                  </a:lnTo>
                  <a:lnTo>
                    <a:pt x="60"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12" name="Freeform 36">
              <a:extLst>
                <a:ext uri="{FF2B5EF4-FFF2-40B4-BE49-F238E27FC236}">
                  <a16:creationId xmlns:a16="http://schemas.microsoft.com/office/drawing/2014/main" id="{71D866A8-7223-43A7-94B0-F7BAC33B9069}"/>
                </a:ext>
              </a:extLst>
            </p:cNvPr>
            <p:cNvSpPr>
              <a:spLocks noChangeArrowheads="1"/>
            </p:cNvSpPr>
            <p:nvPr/>
          </p:nvSpPr>
          <p:spPr bwMode="auto">
            <a:xfrm>
              <a:off x="1232" y="1742"/>
              <a:ext cx="31" cy="22"/>
            </a:xfrm>
            <a:custGeom>
              <a:avLst/>
              <a:gdLst>
                <a:gd name="T0" fmla="*/ 0 w 136"/>
                <a:gd name="T1" fmla="*/ 0 h 98"/>
                <a:gd name="T2" fmla="*/ 17 w 136"/>
                <a:gd name="T3" fmla="*/ 13 h 98"/>
                <a:gd name="T4" fmla="*/ 71 w 136"/>
                <a:gd name="T5" fmla="*/ 57 h 98"/>
                <a:gd name="T6" fmla="*/ 128 w 136"/>
                <a:gd name="T7" fmla="*/ 90 h 98"/>
                <a:gd name="T8" fmla="*/ 135 w 136"/>
                <a:gd name="T9" fmla="*/ 97 h 98"/>
              </a:gdLst>
              <a:ahLst/>
              <a:cxnLst>
                <a:cxn ang="0">
                  <a:pos x="T0" y="T1"/>
                </a:cxn>
                <a:cxn ang="0">
                  <a:pos x="T2" y="T3"/>
                </a:cxn>
                <a:cxn ang="0">
                  <a:pos x="T4" y="T5"/>
                </a:cxn>
                <a:cxn ang="0">
                  <a:pos x="T6" y="T7"/>
                </a:cxn>
                <a:cxn ang="0">
                  <a:pos x="T8" y="T9"/>
                </a:cxn>
              </a:cxnLst>
              <a:rect l="0" t="0" r="r" b="b"/>
              <a:pathLst>
                <a:path w="136" h="98">
                  <a:moveTo>
                    <a:pt x="0" y="0"/>
                  </a:moveTo>
                  <a:lnTo>
                    <a:pt x="17" y="13"/>
                  </a:lnTo>
                  <a:lnTo>
                    <a:pt x="71" y="57"/>
                  </a:lnTo>
                  <a:lnTo>
                    <a:pt x="128" y="90"/>
                  </a:lnTo>
                  <a:lnTo>
                    <a:pt x="135" y="9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13" name="Freeform 37">
              <a:extLst>
                <a:ext uri="{FF2B5EF4-FFF2-40B4-BE49-F238E27FC236}">
                  <a16:creationId xmlns:a16="http://schemas.microsoft.com/office/drawing/2014/main" id="{DB95593C-37E6-4484-9FDA-245D5CB89CF1}"/>
                </a:ext>
              </a:extLst>
            </p:cNvPr>
            <p:cNvSpPr>
              <a:spLocks noChangeArrowheads="1"/>
            </p:cNvSpPr>
            <p:nvPr/>
          </p:nvSpPr>
          <p:spPr bwMode="auto">
            <a:xfrm>
              <a:off x="1282" y="1773"/>
              <a:ext cx="44" cy="12"/>
            </a:xfrm>
            <a:custGeom>
              <a:avLst/>
              <a:gdLst>
                <a:gd name="T0" fmla="*/ 0 w 192"/>
                <a:gd name="T1" fmla="*/ 0 h 55"/>
                <a:gd name="T2" fmla="*/ 6 w 192"/>
                <a:gd name="T3" fmla="*/ 6 h 55"/>
                <a:gd name="T4" fmla="*/ 53 w 192"/>
                <a:gd name="T5" fmla="*/ 37 h 55"/>
                <a:gd name="T6" fmla="*/ 100 w 192"/>
                <a:gd name="T7" fmla="*/ 54 h 55"/>
                <a:gd name="T8" fmla="*/ 147 w 192"/>
                <a:gd name="T9" fmla="*/ 54 h 55"/>
                <a:gd name="T10" fmla="*/ 184 w 192"/>
                <a:gd name="T11" fmla="*/ 54 h 55"/>
                <a:gd name="T12" fmla="*/ 191 w 192"/>
                <a:gd name="T13" fmla="*/ 44 h 55"/>
              </a:gdLst>
              <a:ahLst/>
              <a:cxnLst>
                <a:cxn ang="0">
                  <a:pos x="T0" y="T1"/>
                </a:cxn>
                <a:cxn ang="0">
                  <a:pos x="T2" y="T3"/>
                </a:cxn>
                <a:cxn ang="0">
                  <a:pos x="T4" y="T5"/>
                </a:cxn>
                <a:cxn ang="0">
                  <a:pos x="T6" y="T7"/>
                </a:cxn>
                <a:cxn ang="0">
                  <a:pos x="T8" y="T9"/>
                </a:cxn>
                <a:cxn ang="0">
                  <a:pos x="T10" y="T11"/>
                </a:cxn>
                <a:cxn ang="0">
                  <a:pos x="T12" y="T13"/>
                </a:cxn>
              </a:cxnLst>
              <a:rect l="0" t="0" r="r" b="b"/>
              <a:pathLst>
                <a:path w="192" h="55">
                  <a:moveTo>
                    <a:pt x="0" y="0"/>
                  </a:moveTo>
                  <a:lnTo>
                    <a:pt x="6" y="6"/>
                  </a:lnTo>
                  <a:lnTo>
                    <a:pt x="53" y="37"/>
                  </a:lnTo>
                  <a:lnTo>
                    <a:pt x="100" y="54"/>
                  </a:lnTo>
                  <a:lnTo>
                    <a:pt x="147" y="54"/>
                  </a:lnTo>
                  <a:lnTo>
                    <a:pt x="184" y="54"/>
                  </a:lnTo>
                  <a:lnTo>
                    <a:pt x="191" y="4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14" name="Freeform 38">
              <a:extLst>
                <a:ext uri="{FF2B5EF4-FFF2-40B4-BE49-F238E27FC236}">
                  <a16:creationId xmlns:a16="http://schemas.microsoft.com/office/drawing/2014/main" id="{B0A1CE94-7835-4C07-AA0D-C28889EB231C}"/>
                </a:ext>
              </a:extLst>
            </p:cNvPr>
            <p:cNvSpPr>
              <a:spLocks noChangeArrowheads="1"/>
            </p:cNvSpPr>
            <p:nvPr/>
          </p:nvSpPr>
          <p:spPr bwMode="auto">
            <a:xfrm>
              <a:off x="1345" y="1734"/>
              <a:ext cx="24" cy="36"/>
            </a:xfrm>
            <a:custGeom>
              <a:avLst/>
              <a:gdLst>
                <a:gd name="T0" fmla="*/ 0 w 106"/>
                <a:gd name="T1" fmla="*/ 157 h 158"/>
                <a:gd name="T2" fmla="*/ 27 w 106"/>
                <a:gd name="T3" fmla="*/ 137 h 158"/>
                <a:gd name="T4" fmla="*/ 51 w 106"/>
                <a:gd name="T5" fmla="*/ 110 h 158"/>
                <a:gd name="T6" fmla="*/ 71 w 106"/>
                <a:gd name="T7" fmla="*/ 83 h 158"/>
                <a:gd name="T8" fmla="*/ 84 w 106"/>
                <a:gd name="T9" fmla="*/ 50 h 158"/>
                <a:gd name="T10" fmla="*/ 102 w 106"/>
                <a:gd name="T11" fmla="*/ 3 h 158"/>
                <a:gd name="T12" fmla="*/ 105 w 106"/>
                <a:gd name="T13" fmla="*/ 0 h 158"/>
              </a:gdLst>
              <a:ahLst/>
              <a:cxnLst>
                <a:cxn ang="0">
                  <a:pos x="T0" y="T1"/>
                </a:cxn>
                <a:cxn ang="0">
                  <a:pos x="T2" y="T3"/>
                </a:cxn>
                <a:cxn ang="0">
                  <a:pos x="T4" y="T5"/>
                </a:cxn>
                <a:cxn ang="0">
                  <a:pos x="T6" y="T7"/>
                </a:cxn>
                <a:cxn ang="0">
                  <a:pos x="T8" y="T9"/>
                </a:cxn>
                <a:cxn ang="0">
                  <a:pos x="T10" y="T11"/>
                </a:cxn>
                <a:cxn ang="0">
                  <a:pos x="T12" y="T13"/>
                </a:cxn>
              </a:cxnLst>
              <a:rect l="0" t="0" r="r" b="b"/>
              <a:pathLst>
                <a:path w="106" h="158">
                  <a:moveTo>
                    <a:pt x="0" y="157"/>
                  </a:moveTo>
                  <a:lnTo>
                    <a:pt x="27" y="137"/>
                  </a:lnTo>
                  <a:lnTo>
                    <a:pt x="51" y="110"/>
                  </a:lnTo>
                  <a:lnTo>
                    <a:pt x="71" y="83"/>
                  </a:lnTo>
                  <a:lnTo>
                    <a:pt x="84" y="50"/>
                  </a:lnTo>
                  <a:lnTo>
                    <a:pt x="102" y="3"/>
                  </a:lnTo>
                  <a:lnTo>
                    <a:pt x="10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15" name="Freeform 39">
              <a:extLst>
                <a:ext uri="{FF2B5EF4-FFF2-40B4-BE49-F238E27FC236}">
                  <a16:creationId xmlns:a16="http://schemas.microsoft.com/office/drawing/2014/main" id="{9A6E12DD-6A65-4E56-8E4C-A58573A02BB3}"/>
                </a:ext>
              </a:extLst>
            </p:cNvPr>
            <p:cNvSpPr>
              <a:spLocks noChangeArrowheads="1"/>
            </p:cNvSpPr>
            <p:nvPr/>
          </p:nvSpPr>
          <p:spPr bwMode="auto">
            <a:xfrm>
              <a:off x="1366" y="1669"/>
              <a:ext cx="12" cy="44"/>
            </a:xfrm>
            <a:custGeom>
              <a:avLst/>
              <a:gdLst>
                <a:gd name="T0" fmla="*/ 53 w 54"/>
                <a:gd name="T1" fmla="*/ 191 h 192"/>
                <a:gd name="T2" fmla="*/ 53 w 54"/>
                <a:gd name="T3" fmla="*/ 154 h 192"/>
                <a:gd name="T4" fmla="*/ 33 w 54"/>
                <a:gd name="T5" fmla="*/ 87 h 192"/>
                <a:gd name="T6" fmla="*/ 13 w 54"/>
                <a:gd name="T7" fmla="*/ 20 h 192"/>
                <a:gd name="T8" fmla="*/ 0 w 54"/>
                <a:gd name="T9" fmla="*/ 0 h 192"/>
              </a:gdLst>
              <a:ahLst/>
              <a:cxnLst>
                <a:cxn ang="0">
                  <a:pos x="T0" y="T1"/>
                </a:cxn>
                <a:cxn ang="0">
                  <a:pos x="T2" y="T3"/>
                </a:cxn>
                <a:cxn ang="0">
                  <a:pos x="T4" y="T5"/>
                </a:cxn>
                <a:cxn ang="0">
                  <a:pos x="T6" y="T7"/>
                </a:cxn>
                <a:cxn ang="0">
                  <a:pos x="T8" y="T9"/>
                </a:cxn>
              </a:cxnLst>
              <a:rect l="0" t="0" r="r" b="b"/>
              <a:pathLst>
                <a:path w="54" h="192">
                  <a:moveTo>
                    <a:pt x="53" y="191"/>
                  </a:moveTo>
                  <a:lnTo>
                    <a:pt x="53" y="154"/>
                  </a:lnTo>
                  <a:lnTo>
                    <a:pt x="33" y="87"/>
                  </a:lnTo>
                  <a:lnTo>
                    <a:pt x="13" y="2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16" name="Freeform 40">
              <a:extLst>
                <a:ext uri="{FF2B5EF4-FFF2-40B4-BE49-F238E27FC236}">
                  <a16:creationId xmlns:a16="http://schemas.microsoft.com/office/drawing/2014/main" id="{202F0D83-0789-413B-8458-F59B11232358}"/>
                </a:ext>
              </a:extLst>
            </p:cNvPr>
            <p:cNvSpPr>
              <a:spLocks noChangeArrowheads="1"/>
            </p:cNvSpPr>
            <p:nvPr/>
          </p:nvSpPr>
          <p:spPr bwMode="auto">
            <a:xfrm>
              <a:off x="1338" y="1611"/>
              <a:ext cx="21" cy="39"/>
            </a:xfrm>
            <a:custGeom>
              <a:avLst/>
              <a:gdLst>
                <a:gd name="T0" fmla="*/ 91 w 92"/>
                <a:gd name="T1" fmla="*/ 171 h 172"/>
                <a:gd name="T2" fmla="*/ 81 w 92"/>
                <a:gd name="T3" fmla="*/ 138 h 172"/>
                <a:gd name="T4" fmla="*/ 44 w 92"/>
                <a:gd name="T5" fmla="*/ 66 h 172"/>
                <a:gd name="T6" fmla="*/ 0 w 92"/>
                <a:gd name="T7" fmla="*/ 0 h 172"/>
              </a:gdLst>
              <a:ahLst/>
              <a:cxnLst>
                <a:cxn ang="0">
                  <a:pos x="T0" y="T1"/>
                </a:cxn>
                <a:cxn ang="0">
                  <a:pos x="T2" y="T3"/>
                </a:cxn>
                <a:cxn ang="0">
                  <a:pos x="T4" y="T5"/>
                </a:cxn>
                <a:cxn ang="0">
                  <a:pos x="T6" y="T7"/>
                </a:cxn>
              </a:cxnLst>
              <a:rect l="0" t="0" r="r" b="b"/>
              <a:pathLst>
                <a:path w="92" h="172">
                  <a:moveTo>
                    <a:pt x="91" y="171"/>
                  </a:moveTo>
                  <a:lnTo>
                    <a:pt x="81" y="138"/>
                  </a:lnTo>
                  <a:lnTo>
                    <a:pt x="44" y="6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17" name="Freeform 41">
              <a:extLst>
                <a:ext uri="{FF2B5EF4-FFF2-40B4-BE49-F238E27FC236}">
                  <a16:creationId xmlns:a16="http://schemas.microsoft.com/office/drawing/2014/main" id="{8D7E592A-4D8E-47E5-8103-A67B24E77DCB}"/>
                </a:ext>
              </a:extLst>
            </p:cNvPr>
            <p:cNvSpPr>
              <a:spLocks noChangeArrowheads="1"/>
            </p:cNvSpPr>
            <p:nvPr/>
          </p:nvSpPr>
          <p:spPr bwMode="auto">
            <a:xfrm>
              <a:off x="1293" y="1562"/>
              <a:ext cx="32" cy="31"/>
            </a:xfrm>
            <a:custGeom>
              <a:avLst/>
              <a:gdLst>
                <a:gd name="T0" fmla="*/ 141 w 142"/>
                <a:gd name="T1" fmla="*/ 137 h 138"/>
                <a:gd name="T2" fmla="*/ 94 w 142"/>
                <a:gd name="T3" fmla="*/ 87 h 138"/>
                <a:gd name="T4" fmla="*/ 36 w 142"/>
                <a:gd name="T5" fmla="*/ 29 h 138"/>
                <a:gd name="T6" fmla="*/ 0 w 142"/>
                <a:gd name="T7" fmla="*/ 0 h 138"/>
              </a:gdLst>
              <a:ahLst/>
              <a:cxnLst>
                <a:cxn ang="0">
                  <a:pos x="T0" y="T1"/>
                </a:cxn>
                <a:cxn ang="0">
                  <a:pos x="T2" y="T3"/>
                </a:cxn>
                <a:cxn ang="0">
                  <a:pos x="T4" y="T5"/>
                </a:cxn>
                <a:cxn ang="0">
                  <a:pos x="T6" y="T7"/>
                </a:cxn>
              </a:cxnLst>
              <a:rect l="0" t="0" r="r" b="b"/>
              <a:pathLst>
                <a:path w="142" h="138">
                  <a:moveTo>
                    <a:pt x="141" y="137"/>
                  </a:moveTo>
                  <a:lnTo>
                    <a:pt x="94" y="87"/>
                  </a:lnTo>
                  <a:lnTo>
                    <a:pt x="36" y="29"/>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18" name="Freeform 42">
              <a:extLst>
                <a:ext uri="{FF2B5EF4-FFF2-40B4-BE49-F238E27FC236}">
                  <a16:creationId xmlns:a16="http://schemas.microsoft.com/office/drawing/2014/main" id="{A8A3BEC5-5388-42DC-9AE5-4C012BDF4D68}"/>
                </a:ext>
              </a:extLst>
            </p:cNvPr>
            <p:cNvSpPr>
              <a:spLocks noChangeArrowheads="1"/>
            </p:cNvSpPr>
            <p:nvPr/>
          </p:nvSpPr>
          <p:spPr bwMode="auto">
            <a:xfrm>
              <a:off x="1235" y="1536"/>
              <a:ext cx="40" cy="14"/>
            </a:xfrm>
            <a:custGeom>
              <a:avLst/>
              <a:gdLst>
                <a:gd name="T0" fmla="*/ 177 w 178"/>
                <a:gd name="T1" fmla="*/ 61 h 62"/>
                <a:gd name="T2" fmla="*/ 127 w 178"/>
                <a:gd name="T3" fmla="*/ 34 h 62"/>
                <a:gd name="T4" fmla="*/ 83 w 178"/>
                <a:gd name="T5" fmla="*/ 20 h 62"/>
                <a:gd name="T6" fmla="*/ 36 w 178"/>
                <a:gd name="T7" fmla="*/ 6 h 62"/>
                <a:gd name="T8" fmla="*/ 0 w 178"/>
                <a:gd name="T9" fmla="*/ 0 h 62"/>
              </a:gdLst>
              <a:ahLst/>
              <a:cxnLst>
                <a:cxn ang="0">
                  <a:pos x="T0" y="T1"/>
                </a:cxn>
                <a:cxn ang="0">
                  <a:pos x="T2" y="T3"/>
                </a:cxn>
                <a:cxn ang="0">
                  <a:pos x="T4" y="T5"/>
                </a:cxn>
                <a:cxn ang="0">
                  <a:pos x="T6" y="T7"/>
                </a:cxn>
                <a:cxn ang="0">
                  <a:pos x="T8" y="T9"/>
                </a:cxn>
              </a:cxnLst>
              <a:rect l="0" t="0" r="r" b="b"/>
              <a:pathLst>
                <a:path w="178" h="62">
                  <a:moveTo>
                    <a:pt x="177" y="61"/>
                  </a:moveTo>
                  <a:lnTo>
                    <a:pt x="127" y="34"/>
                  </a:lnTo>
                  <a:lnTo>
                    <a:pt x="83" y="20"/>
                  </a:lnTo>
                  <a:lnTo>
                    <a:pt x="36" y="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19" name="Freeform 43">
              <a:extLst>
                <a:ext uri="{FF2B5EF4-FFF2-40B4-BE49-F238E27FC236}">
                  <a16:creationId xmlns:a16="http://schemas.microsoft.com/office/drawing/2014/main" id="{D001C506-53C0-4DAF-8762-B894BD1F2E15}"/>
                </a:ext>
              </a:extLst>
            </p:cNvPr>
            <p:cNvSpPr>
              <a:spLocks noChangeArrowheads="1"/>
            </p:cNvSpPr>
            <p:nvPr/>
          </p:nvSpPr>
          <p:spPr bwMode="auto">
            <a:xfrm>
              <a:off x="1178" y="1536"/>
              <a:ext cx="35" cy="24"/>
            </a:xfrm>
            <a:custGeom>
              <a:avLst/>
              <a:gdLst>
                <a:gd name="T0" fmla="*/ 154 w 155"/>
                <a:gd name="T1" fmla="*/ 0 h 105"/>
                <a:gd name="T2" fmla="*/ 128 w 155"/>
                <a:gd name="T3" fmla="*/ 6 h 105"/>
                <a:gd name="T4" fmla="*/ 94 w 155"/>
                <a:gd name="T5" fmla="*/ 20 h 105"/>
                <a:gd name="T6" fmla="*/ 64 w 155"/>
                <a:gd name="T7" fmla="*/ 34 h 105"/>
                <a:gd name="T8" fmla="*/ 37 w 155"/>
                <a:gd name="T9" fmla="*/ 57 h 105"/>
                <a:gd name="T10" fmla="*/ 13 w 155"/>
                <a:gd name="T11" fmla="*/ 84 h 105"/>
                <a:gd name="T12" fmla="*/ 0 w 155"/>
                <a:gd name="T13" fmla="*/ 104 h 105"/>
              </a:gdLst>
              <a:ahLst/>
              <a:cxnLst>
                <a:cxn ang="0">
                  <a:pos x="T0" y="T1"/>
                </a:cxn>
                <a:cxn ang="0">
                  <a:pos x="T2" y="T3"/>
                </a:cxn>
                <a:cxn ang="0">
                  <a:pos x="T4" y="T5"/>
                </a:cxn>
                <a:cxn ang="0">
                  <a:pos x="T6" y="T7"/>
                </a:cxn>
                <a:cxn ang="0">
                  <a:pos x="T8" y="T9"/>
                </a:cxn>
                <a:cxn ang="0">
                  <a:pos x="T10" y="T11"/>
                </a:cxn>
                <a:cxn ang="0">
                  <a:pos x="T12" y="T13"/>
                </a:cxn>
              </a:cxnLst>
              <a:rect l="0" t="0" r="r" b="b"/>
              <a:pathLst>
                <a:path w="155" h="105">
                  <a:moveTo>
                    <a:pt x="154" y="0"/>
                  </a:moveTo>
                  <a:lnTo>
                    <a:pt x="128" y="6"/>
                  </a:lnTo>
                  <a:lnTo>
                    <a:pt x="94" y="20"/>
                  </a:lnTo>
                  <a:lnTo>
                    <a:pt x="64" y="34"/>
                  </a:lnTo>
                  <a:lnTo>
                    <a:pt x="37" y="57"/>
                  </a:lnTo>
                  <a:lnTo>
                    <a:pt x="13" y="84"/>
                  </a:lnTo>
                  <a:lnTo>
                    <a:pt x="0" y="10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20" name="Freeform 44">
              <a:extLst>
                <a:ext uri="{FF2B5EF4-FFF2-40B4-BE49-F238E27FC236}">
                  <a16:creationId xmlns:a16="http://schemas.microsoft.com/office/drawing/2014/main" id="{F5D44D1B-3DBD-4A0A-9D9E-6D132FB8E9DE}"/>
                </a:ext>
              </a:extLst>
            </p:cNvPr>
            <p:cNvSpPr>
              <a:spLocks noChangeArrowheads="1"/>
            </p:cNvSpPr>
            <p:nvPr/>
          </p:nvSpPr>
          <p:spPr bwMode="auto">
            <a:xfrm>
              <a:off x="1166" y="1580"/>
              <a:ext cx="12" cy="44"/>
            </a:xfrm>
            <a:custGeom>
              <a:avLst/>
              <a:gdLst>
                <a:gd name="T0" fmla="*/ 53 w 54"/>
                <a:gd name="T1" fmla="*/ 0 h 192"/>
                <a:gd name="T2" fmla="*/ 26 w 54"/>
                <a:gd name="T3" fmla="*/ 40 h 192"/>
                <a:gd name="T4" fmla="*/ 0 w 54"/>
                <a:gd name="T5" fmla="*/ 84 h 192"/>
                <a:gd name="T6" fmla="*/ 0 w 54"/>
                <a:gd name="T7" fmla="*/ 134 h 192"/>
                <a:gd name="T8" fmla="*/ 40 w 54"/>
                <a:gd name="T9" fmla="*/ 191 h 192"/>
              </a:gdLst>
              <a:ahLst/>
              <a:cxnLst>
                <a:cxn ang="0">
                  <a:pos x="T0" y="T1"/>
                </a:cxn>
                <a:cxn ang="0">
                  <a:pos x="T2" y="T3"/>
                </a:cxn>
                <a:cxn ang="0">
                  <a:pos x="T4" y="T5"/>
                </a:cxn>
                <a:cxn ang="0">
                  <a:pos x="T6" y="T7"/>
                </a:cxn>
                <a:cxn ang="0">
                  <a:pos x="T8" y="T9"/>
                </a:cxn>
              </a:cxnLst>
              <a:rect l="0" t="0" r="r" b="b"/>
              <a:pathLst>
                <a:path w="54" h="192">
                  <a:moveTo>
                    <a:pt x="53" y="0"/>
                  </a:moveTo>
                  <a:lnTo>
                    <a:pt x="26" y="40"/>
                  </a:lnTo>
                  <a:lnTo>
                    <a:pt x="0" y="84"/>
                  </a:lnTo>
                  <a:lnTo>
                    <a:pt x="0" y="134"/>
                  </a:lnTo>
                  <a:lnTo>
                    <a:pt x="40" y="19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21" name="Freeform 45">
              <a:extLst>
                <a:ext uri="{FF2B5EF4-FFF2-40B4-BE49-F238E27FC236}">
                  <a16:creationId xmlns:a16="http://schemas.microsoft.com/office/drawing/2014/main" id="{14C7F565-A51B-4126-A53E-EF0354108C1A}"/>
                </a:ext>
              </a:extLst>
            </p:cNvPr>
            <p:cNvSpPr>
              <a:spLocks noChangeArrowheads="1"/>
            </p:cNvSpPr>
            <p:nvPr/>
          </p:nvSpPr>
          <p:spPr bwMode="auto">
            <a:xfrm>
              <a:off x="1172" y="1645"/>
              <a:ext cx="14" cy="34"/>
            </a:xfrm>
            <a:custGeom>
              <a:avLst/>
              <a:gdLst>
                <a:gd name="T0" fmla="*/ 0 w 61"/>
                <a:gd name="T1" fmla="*/ 0 h 151"/>
                <a:gd name="T2" fmla="*/ 13 w 61"/>
                <a:gd name="T3" fmla="*/ 46 h 151"/>
                <a:gd name="T4" fmla="*/ 36 w 61"/>
                <a:gd name="T5" fmla="*/ 100 h 151"/>
                <a:gd name="T6" fmla="*/ 60 w 61"/>
                <a:gd name="T7" fmla="*/ 150 h 151"/>
              </a:gdLst>
              <a:ahLst/>
              <a:cxnLst>
                <a:cxn ang="0">
                  <a:pos x="T0" y="T1"/>
                </a:cxn>
                <a:cxn ang="0">
                  <a:pos x="T2" y="T3"/>
                </a:cxn>
                <a:cxn ang="0">
                  <a:pos x="T4" y="T5"/>
                </a:cxn>
                <a:cxn ang="0">
                  <a:pos x="T6" y="T7"/>
                </a:cxn>
              </a:cxnLst>
              <a:rect l="0" t="0" r="r" b="b"/>
              <a:pathLst>
                <a:path w="61" h="151">
                  <a:moveTo>
                    <a:pt x="0" y="0"/>
                  </a:moveTo>
                  <a:lnTo>
                    <a:pt x="13" y="46"/>
                  </a:lnTo>
                  <a:lnTo>
                    <a:pt x="36" y="100"/>
                  </a:lnTo>
                  <a:lnTo>
                    <a:pt x="60"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22" name="Freeform 46">
              <a:extLst>
                <a:ext uri="{FF2B5EF4-FFF2-40B4-BE49-F238E27FC236}">
                  <a16:creationId xmlns:a16="http://schemas.microsoft.com/office/drawing/2014/main" id="{AA52B076-941E-4F3A-BB25-9C2A9F16F560}"/>
                </a:ext>
              </a:extLst>
            </p:cNvPr>
            <p:cNvSpPr>
              <a:spLocks noChangeArrowheads="1"/>
            </p:cNvSpPr>
            <p:nvPr/>
          </p:nvSpPr>
          <p:spPr bwMode="auto">
            <a:xfrm>
              <a:off x="1368" y="1620"/>
              <a:ext cx="30" cy="22"/>
            </a:xfrm>
            <a:custGeom>
              <a:avLst/>
              <a:gdLst>
                <a:gd name="T0" fmla="*/ 0 w 131"/>
                <a:gd name="T1" fmla="*/ 0 h 99"/>
                <a:gd name="T2" fmla="*/ 16 w 131"/>
                <a:gd name="T3" fmla="*/ 17 h 99"/>
                <a:gd name="T4" fmla="*/ 70 w 131"/>
                <a:gd name="T5" fmla="*/ 60 h 99"/>
                <a:gd name="T6" fmla="*/ 123 w 131"/>
                <a:gd name="T7" fmla="*/ 95 h 99"/>
                <a:gd name="T8" fmla="*/ 130 w 131"/>
                <a:gd name="T9" fmla="*/ 98 h 99"/>
              </a:gdLst>
              <a:ahLst/>
              <a:cxnLst>
                <a:cxn ang="0">
                  <a:pos x="T0" y="T1"/>
                </a:cxn>
                <a:cxn ang="0">
                  <a:pos x="T2" y="T3"/>
                </a:cxn>
                <a:cxn ang="0">
                  <a:pos x="T4" y="T5"/>
                </a:cxn>
                <a:cxn ang="0">
                  <a:pos x="T6" y="T7"/>
                </a:cxn>
                <a:cxn ang="0">
                  <a:pos x="T8" y="T9"/>
                </a:cxn>
              </a:cxnLst>
              <a:rect l="0" t="0" r="r" b="b"/>
              <a:pathLst>
                <a:path w="131" h="99">
                  <a:moveTo>
                    <a:pt x="0" y="0"/>
                  </a:moveTo>
                  <a:lnTo>
                    <a:pt x="16" y="17"/>
                  </a:lnTo>
                  <a:lnTo>
                    <a:pt x="70" y="60"/>
                  </a:lnTo>
                  <a:lnTo>
                    <a:pt x="123" y="95"/>
                  </a:lnTo>
                  <a:lnTo>
                    <a:pt x="130" y="9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23" name="Freeform 47">
              <a:extLst>
                <a:ext uri="{FF2B5EF4-FFF2-40B4-BE49-F238E27FC236}">
                  <a16:creationId xmlns:a16="http://schemas.microsoft.com/office/drawing/2014/main" id="{D38E0675-54A9-4FEA-A404-A0DE7EDA567E}"/>
                </a:ext>
              </a:extLst>
            </p:cNvPr>
            <p:cNvSpPr>
              <a:spLocks noChangeArrowheads="1"/>
            </p:cNvSpPr>
            <p:nvPr/>
          </p:nvSpPr>
          <p:spPr bwMode="auto">
            <a:xfrm>
              <a:off x="1417" y="1652"/>
              <a:ext cx="44" cy="12"/>
            </a:xfrm>
            <a:custGeom>
              <a:avLst/>
              <a:gdLst>
                <a:gd name="T0" fmla="*/ 0 w 192"/>
                <a:gd name="T1" fmla="*/ 0 h 55"/>
                <a:gd name="T2" fmla="*/ 13 w 192"/>
                <a:gd name="T3" fmla="*/ 6 h 55"/>
                <a:gd name="T4" fmla="*/ 57 w 192"/>
                <a:gd name="T5" fmla="*/ 31 h 55"/>
                <a:gd name="T6" fmla="*/ 104 w 192"/>
                <a:gd name="T7" fmla="*/ 44 h 55"/>
                <a:gd name="T8" fmla="*/ 151 w 192"/>
                <a:gd name="T9" fmla="*/ 54 h 55"/>
                <a:gd name="T10" fmla="*/ 185 w 192"/>
                <a:gd name="T11" fmla="*/ 44 h 55"/>
                <a:gd name="T12" fmla="*/ 191 w 192"/>
                <a:gd name="T13" fmla="*/ 44 h 55"/>
              </a:gdLst>
              <a:ahLst/>
              <a:cxnLst>
                <a:cxn ang="0">
                  <a:pos x="T0" y="T1"/>
                </a:cxn>
                <a:cxn ang="0">
                  <a:pos x="T2" y="T3"/>
                </a:cxn>
                <a:cxn ang="0">
                  <a:pos x="T4" y="T5"/>
                </a:cxn>
                <a:cxn ang="0">
                  <a:pos x="T6" y="T7"/>
                </a:cxn>
                <a:cxn ang="0">
                  <a:pos x="T8" y="T9"/>
                </a:cxn>
                <a:cxn ang="0">
                  <a:pos x="T10" y="T11"/>
                </a:cxn>
                <a:cxn ang="0">
                  <a:pos x="T12" y="T13"/>
                </a:cxn>
              </a:cxnLst>
              <a:rect l="0" t="0" r="r" b="b"/>
              <a:pathLst>
                <a:path w="192" h="55">
                  <a:moveTo>
                    <a:pt x="0" y="0"/>
                  </a:moveTo>
                  <a:lnTo>
                    <a:pt x="13" y="6"/>
                  </a:lnTo>
                  <a:lnTo>
                    <a:pt x="57" y="31"/>
                  </a:lnTo>
                  <a:lnTo>
                    <a:pt x="104" y="44"/>
                  </a:lnTo>
                  <a:lnTo>
                    <a:pt x="151" y="54"/>
                  </a:lnTo>
                  <a:lnTo>
                    <a:pt x="185" y="44"/>
                  </a:lnTo>
                  <a:lnTo>
                    <a:pt x="191" y="4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24" name="Freeform 48">
              <a:extLst>
                <a:ext uri="{FF2B5EF4-FFF2-40B4-BE49-F238E27FC236}">
                  <a16:creationId xmlns:a16="http://schemas.microsoft.com/office/drawing/2014/main" id="{E0CFE474-F8BB-4311-8AC3-B8D48C02AB1E}"/>
                </a:ext>
              </a:extLst>
            </p:cNvPr>
            <p:cNvSpPr>
              <a:spLocks noChangeArrowheads="1"/>
            </p:cNvSpPr>
            <p:nvPr/>
          </p:nvSpPr>
          <p:spPr bwMode="auto">
            <a:xfrm>
              <a:off x="1481" y="1613"/>
              <a:ext cx="23" cy="36"/>
            </a:xfrm>
            <a:custGeom>
              <a:avLst/>
              <a:gdLst>
                <a:gd name="T0" fmla="*/ 0 w 101"/>
                <a:gd name="T1" fmla="*/ 158 h 159"/>
                <a:gd name="T2" fmla="*/ 27 w 101"/>
                <a:gd name="T3" fmla="*/ 135 h 159"/>
                <a:gd name="T4" fmla="*/ 50 w 101"/>
                <a:gd name="T5" fmla="*/ 108 h 159"/>
                <a:gd name="T6" fmla="*/ 67 w 101"/>
                <a:gd name="T7" fmla="*/ 80 h 159"/>
                <a:gd name="T8" fmla="*/ 84 w 101"/>
                <a:gd name="T9" fmla="*/ 50 h 159"/>
                <a:gd name="T10" fmla="*/ 97 w 101"/>
                <a:gd name="T11" fmla="*/ 3 h 159"/>
                <a:gd name="T12" fmla="*/ 100 w 101"/>
                <a:gd name="T13" fmla="*/ 0 h 159"/>
              </a:gdLst>
              <a:ahLst/>
              <a:cxnLst>
                <a:cxn ang="0">
                  <a:pos x="T0" y="T1"/>
                </a:cxn>
                <a:cxn ang="0">
                  <a:pos x="T2" y="T3"/>
                </a:cxn>
                <a:cxn ang="0">
                  <a:pos x="T4" y="T5"/>
                </a:cxn>
                <a:cxn ang="0">
                  <a:pos x="T6" y="T7"/>
                </a:cxn>
                <a:cxn ang="0">
                  <a:pos x="T8" y="T9"/>
                </a:cxn>
                <a:cxn ang="0">
                  <a:pos x="T10" y="T11"/>
                </a:cxn>
                <a:cxn ang="0">
                  <a:pos x="T12" y="T13"/>
                </a:cxn>
              </a:cxnLst>
              <a:rect l="0" t="0" r="r" b="b"/>
              <a:pathLst>
                <a:path w="101" h="159">
                  <a:moveTo>
                    <a:pt x="0" y="158"/>
                  </a:moveTo>
                  <a:lnTo>
                    <a:pt x="27" y="135"/>
                  </a:lnTo>
                  <a:lnTo>
                    <a:pt x="50" y="108"/>
                  </a:lnTo>
                  <a:lnTo>
                    <a:pt x="67" y="80"/>
                  </a:lnTo>
                  <a:lnTo>
                    <a:pt x="84" y="50"/>
                  </a:lnTo>
                  <a:lnTo>
                    <a:pt x="97" y="3"/>
                  </a:lnTo>
                  <a:lnTo>
                    <a:pt x="10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25" name="Freeform 49">
              <a:extLst>
                <a:ext uri="{FF2B5EF4-FFF2-40B4-BE49-F238E27FC236}">
                  <a16:creationId xmlns:a16="http://schemas.microsoft.com/office/drawing/2014/main" id="{76E86985-6FAF-448F-A3F1-9A1D1005DBD7}"/>
                </a:ext>
              </a:extLst>
            </p:cNvPr>
            <p:cNvSpPr>
              <a:spLocks noChangeArrowheads="1"/>
            </p:cNvSpPr>
            <p:nvPr/>
          </p:nvSpPr>
          <p:spPr bwMode="auto">
            <a:xfrm>
              <a:off x="1501" y="1548"/>
              <a:ext cx="12" cy="43"/>
            </a:xfrm>
            <a:custGeom>
              <a:avLst/>
              <a:gdLst>
                <a:gd name="T0" fmla="*/ 54 w 55"/>
                <a:gd name="T1" fmla="*/ 190 h 191"/>
                <a:gd name="T2" fmla="*/ 54 w 55"/>
                <a:gd name="T3" fmla="*/ 150 h 191"/>
                <a:gd name="T4" fmla="*/ 40 w 55"/>
                <a:gd name="T5" fmla="*/ 86 h 191"/>
                <a:gd name="T6" fmla="*/ 13 w 55"/>
                <a:gd name="T7" fmla="*/ 20 h 191"/>
                <a:gd name="T8" fmla="*/ 0 w 55"/>
                <a:gd name="T9" fmla="*/ 0 h 191"/>
              </a:gdLst>
              <a:ahLst/>
              <a:cxnLst>
                <a:cxn ang="0">
                  <a:pos x="T0" y="T1"/>
                </a:cxn>
                <a:cxn ang="0">
                  <a:pos x="T2" y="T3"/>
                </a:cxn>
                <a:cxn ang="0">
                  <a:pos x="T4" y="T5"/>
                </a:cxn>
                <a:cxn ang="0">
                  <a:pos x="T6" y="T7"/>
                </a:cxn>
                <a:cxn ang="0">
                  <a:pos x="T8" y="T9"/>
                </a:cxn>
              </a:cxnLst>
              <a:rect l="0" t="0" r="r" b="b"/>
              <a:pathLst>
                <a:path w="55" h="191">
                  <a:moveTo>
                    <a:pt x="54" y="190"/>
                  </a:moveTo>
                  <a:lnTo>
                    <a:pt x="54" y="150"/>
                  </a:lnTo>
                  <a:lnTo>
                    <a:pt x="40" y="86"/>
                  </a:lnTo>
                  <a:lnTo>
                    <a:pt x="13" y="2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26" name="Freeform 50">
              <a:extLst>
                <a:ext uri="{FF2B5EF4-FFF2-40B4-BE49-F238E27FC236}">
                  <a16:creationId xmlns:a16="http://schemas.microsoft.com/office/drawing/2014/main" id="{F725CCA7-CF46-444D-A810-360DCF813328}"/>
                </a:ext>
              </a:extLst>
            </p:cNvPr>
            <p:cNvSpPr>
              <a:spLocks noChangeArrowheads="1"/>
            </p:cNvSpPr>
            <p:nvPr/>
          </p:nvSpPr>
          <p:spPr bwMode="auto">
            <a:xfrm>
              <a:off x="1473" y="1489"/>
              <a:ext cx="21" cy="39"/>
            </a:xfrm>
            <a:custGeom>
              <a:avLst/>
              <a:gdLst>
                <a:gd name="T0" fmla="*/ 90 w 91"/>
                <a:gd name="T1" fmla="*/ 170 h 171"/>
                <a:gd name="T2" fmla="*/ 77 w 91"/>
                <a:gd name="T3" fmla="*/ 140 h 171"/>
                <a:gd name="T4" fmla="*/ 40 w 91"/>
                <a:gd name="T5" fmla="*/ 66 h 171"/>
                <a:gd name="T6" fmla="*/ 0 w 91"/>
                <a:gd name="T7" fmla="*/ 0 h 171"/>
              </a:gdLst>
              <a:ahLst/>
              <a:cxnLst>
                <a:cxn ang="0">
                  <a:pos x="T0" y="T1"/>
                </a:cxn>
                <a:cxn ang="0">
                  <a:pos x="T2" y="T3"/>
                </a:cxn>
                <a:cxn ang="0">
                  <a:pos x="T4" y="T5"/>
                </a:cxn>
                <a:cxn ang="0">
                  <a:pos x="T6" y="T7"/>
                </a:cxn>
              </a:cxnLst>
              <a:rect l="0" t="0" r="r" b="b"/>
              <a:pathLst>
                <a:path w="91" h="171">
                  <a:moveTo>
                    <a:pt x="90" y="170"/>
                  </a:moveTo>
                  <a:lnTo>
                    <a:pt x="77" y="140"/>
                  </a:lnTo>
                  <a:lnTo>
                    <a:pt x="40" y="6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27" name="Freeform 51">
              <a:extLst>
                <a:ext uri="{FF2B5EF4-FFF2-40B4-BE49-F238E27FC236}">
                  <a16:creationId xmlns:a16="http://schemas.microsoft.com/office/drawing/2014/main" id="{79CAA732-99D7-4E11-B368-89576D83D9D0}"/>
                </a:ext>
              </a:extLst>
            </p:cNvPr>
            <p:cNvSpPr>
              <a:spLocks noChangeArrowheads="1"/>
            </p:cNvSpPr>
            <p:nvPr/>
          </p:nvSpPr>
          <p:spPr bwMode="auto">
            <a:xfrm>
              <a:off x="1429" y="1442"/>
              <a:ext cx="31" cy="31"/>
            </a:xfrm>
            <a:custGeom>
              <a:avLst/>
              <a:gdLst>
                <a:gd name="T0" fmla="*/ 137 w 138"/>
                <a:gd name="T1" fmla="*/ 134 h 135"/>
                <a:gd name="T2" fmla="*/ 94 w 138"/>
                <a:gd name="T3" fmla="*/ 83 h 135"/>
                <a:gd name="T4" fmla="*/ 34 w 138"/>
                <a:gd name="T5" fmla="*/ 26 h 135"/>
                <a:gd name="T6" fmla="*/ 0 w 138"/>
                <a:gd name="T7" fmla="*/ 0 h 135"/>
              </a:gdLst>
              <a:ahLst/>
              <a:cxnLst>
                <a:cxn ang="0">
                  <a:pos x="T0" y="T1"/>
                </a:cxn>
                <a:cxn ang="0">
                  <a:pos x="T2" y="T3"/>
                </a:cxn>
                <a:cxn ang="0">
                  <a:pos x="T4" y="T5"/>
                </a:cxn>
                <a:cxn ang="0">
                  <a:pos x="T6" y="T7"/>
                </a:cxn>
              </a:cxnLst>
              <a:rect l="0" t="0" r="r" b="b"/>
              <a:pathLst>
                <a:path w="138" h="135">
                  <a:moveTo>
                    <a:pt x="137" y="134"/>
                  </a:moveTo>
                  <a:lnTo>
                    <a:pt x="94" y="83"/>
                  </a:lnTo>
                  <a:lnTo>
                    <a:pt x="34" y="2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28" name="Freeform 52">
              <a:extLst>
                <a:ext uri="{FF2B5EF4-FFF2-40B4-BE49-F238E27FC236}">
                  <a16:creationId xmlns:a16="http://schemas.microsoft.com/office/drawing/2014/main" id="{9E109A13-C74F-4266-974E-E693F638DB91}"/>
                </a:ext>
              </a:extLst>
            </p:cNvPr>
            <p:cNvSpPr>
              <a:spLocks noChangeArrowheads="1"/>
            </p:cNvSpPr>
            <p:nvPr/>
          </p:nvSpPr>
          <p:spPr bwMode="auto">
            <a:xfrm>
              <a:off x="1370" y="1416"/>
              <a:ext cx="41" cy="14"/>
            </a:xfrm>
            <a:custGeom>
              <a:avLst/>
              <a:gdLst>
                <a:gd name="T0" fmla="*/ 180 w 181"/>
                <a:gd name="T1" fmla="*/ 61 h 62"/>
                <a:gd name="T2" fmla="*/ 130 w 181"/>
                <a:gd name="T3" fmla="*/ 34 h 62"/>
                <a:gd name="T4" fmla="*/ 83 w 181"/>
                <a:gd name="T5" fmla="*/ 13 h 62"/>
                <a:gd name="T6" fmla="*/ 36 w 181"/>
                <a:gd name="T7" fmla="*/ 3 h 62"/>
                <a:gd name="T8" fmla="*/ 0 w 181"/>
                <a:gd name="T9" fmla="*/ 0 h 62"/>
              </a:gdLst>
              <a:ahLst/>
              <a:cxnLst>
                <a:cxn ang="0">
                  <a:pos x="T0" y="T1"/>
                </a:cxn>
                <a:cxn ang="0">
                  <a:pos x="T2" y="T3"/>
                </a:cxn>
                <a:cxn ang="0">
                  <a:pos x="T4" y="T5"/>
                </a:cxn>
                <a:cxn ang="0">
                  <a:pos x="T6" y="T7"/>
                </a:cxn>
                <a:cxn ang="0">
                  <a:pos x="T8" y="T9"/>
                </a:cxn>
              </a:cxnLst>
              <a:rect l="0" t="0" r="r" b="b"/>
              <a:pathLst>
                <a:path w="181" h="62">
                  <a:moveTo>
                    <a:pt x="180" y="61"/>
                  </a:moveTo>
                  <a:lnTo>
                    <a:pt x="130" y="34"/>
                  </a:lnTo>
                  <a:lnTo>
                    <a:pt x="83" y="13"/>
                  </a:lnTo>
                  <a:lnTo>
                    <a:pt x="36"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29" name="Freeform 53">
              <a:extLst>
                <a:ext uri="{FF2B5EF4-FFF2-40B4-BE49-F238E27FC236}">
                  <a16:creationId xmlns:a16="http://schemas.microsoft.com/office/drawing/2014/main" id="{A5F7DDB0-91E3-4F0D-BE02-4A5BF01333F1}"/>
                </a:ext>
              </a:extLst>
            </p:cNvPr>
            <p:cNvSpPr>
              <a:spLocks noChangeArrowheads="1"/>
            </p:cNvSpPr>
            <p:nvPr/>
          </p:nvSpPr>
          <p:spPr bwMode="auto">
            <a:xfrm>
              <a:off x="1313" y="1416"/>
              <a:ext cx="35" cy="24"/>
            </a:xfrm>
            <a:custGeom>
              <a:avLst/>
              <a:gdLst>
                <a:gd name="T0" fmla="*/ 154 w 155"/>
                <a:gd name="T1" fmla="*/ 0 h 105"/>
                <a:gd name="T2" fmla="*/ 127 w 155"/>
                <a:gd name="T3" fmla="*/ 3 h 105"/>
                <a:gd name="T4" fmla="*/ 97 w 155"/>
                <a:gd name="T5" fmla="*/ 17 h 105"/>
                <a:gd name="T6" fmla="*/ 67 w 155"/>
                <a:gd name="T7" fmla="*/ 34 h 105"/>
                <a:gd name="T8" fmla="*/ 40 w 155"/>
                <a:gd name="T9" fmla="*/ 54 h 105"/>
                <a:gd name="T10" fmla="*/ 13 w 155"/>
                <a:gd name="T11" fmla="*/ 81 h 105"/>
                <a:gd name="T12" fmla="*/ 0 w 155"/>
                <a:gd name="T13" fmla="*/ 104 h 105"/>
              </a:gdLst>
              <a:ahLst/>
              <a:cxnLst>
                <a:cxn ang="0">
                  <a:pos x="T0" y="T1"/>
                </a:cxn>
                <a:cxn ang="0">
                  <a:pos x="T2" y="T3"/>
                </a:cxn>
                <a:cxn ang="0">
                  <a:pos x="T4" y="T5"/>
                </a:cxn>
                <a:cxn ang="0">
                  <a:pos x="T6" y="T7"/>
                </a:cxn>
                <a:cxn ang="0">
                  <a:pos x="T8" y="T9"/>
                </a:cxn>
                <a:cxn ang="0">
                  <a:pos x="T10" y="T11"/>
                </a:cxn>
                <a:cxn ang="0">
                  <a:pos x="T12" y="T13"/>
                </a:cxn>
              </a:cxnLst>
              <a:rect l="0" t="0" r="r" b="b"/>
              <a:pathLst>
                <a:path w="155" h="105">
                  <a:moveTo>
                    <a:pt x="154" y="0"/>
                  </a:moveTo>
                  <a:lnTo>
                    <a:pt x="127" y="3"/>
                  </a:lnTo>
                  <a:lnTo>
                    <a:pt x="97" y="17"/>
                  </a:lnTo>
                  <a:lnTo>
                    <a:pt x="67" y="34"/>
                  </a:lnTo>
                  <a:lnTo>
                    <a:pt x="40" y="54"/>
                  </a:lnTo>
                  <a:lnTo>
                    <a:pt x="13" y="81"/>
                  </a:lnTo>
                  <a:lnTo>
                    <a:pt x="0" y="10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30" name="Freeform 54">
              <a:extLst>
                <a:ext uri="{FF2B5EF4-FFF2-40B4-BE49-F238E27FC236}">
                  <a16:creationId xmlns:a16="http://schemas.microsoft.com/office/drawing/2014/main" id="{9A69392F-BD01-4B5E-8E70-D14CED5FFE67}"/>
                </a:ext>
              </a:extLst>
            </p:cNvPr>
            <p:cNvSpPr>
              <a:spLocks noChangeArrowheads="1"/>
            </p:cNvSpPr>
            <p:nvPr/>
          </p:nvSpPr>
          <p:spPr bwMode="auto">
            <a:xfrm>
              <a:off x="1301" y="1459"/>
              <a:ext cx="12" cy="44"/>
            </a:xfrm>
            <a:custGeom>
              <a:avLst/>
              <a:gdLst>
                <a:gd name="T0" fmla="*/ 54 w 55"/>
                <a:gd name="T1" fmla="*/ 0 h 192"/>
                <a:gd name="T2" fmla="*/ 10 w 55"/>
                <a:gd name="T3" fmla="*/ 41 h 192"/>
                <a:gd name="T4" fmla="*/ 10 w 55"/>
                <a:gd name="T5" fmla="*/ 88 h 192"/>
                <a:gd name="T6" fmla="*/ 0 w 55"/>
                <a:gd name="T7" fmla="*/ 135 h 192"/>
                <a:gd name="T8" fmla="*/ 10 w 55"/>
                <a:gd name="T9" fmla="*/ 191 h 192"/>
              </a:gdLst>
              <a:ahLst/>
              <a:cxnLst>
                <a:cxn ang="0">
                  <a:pos x="T0" y="T1"/>
                </a:cxn>
                <a:cxn ang="0">
                  <a:pos x="T2" y="T3"/>
                </a:cxn>
                <a:cxn ang="0">
                  <a:pos x="T4" y="T5"/>
                </a:cxn>
                <a:cxn ang="0">
                  <a:pos x="T6" y="T7"/>
                </a:cxn>
                <a:cxn ang="0">
                  <a:pos x="T8" y="T9"/>
                </a:cxn>
              </a:cxnLst>
              <a:rect l="0" t="0" r="r" b="b"/>
              <a:pathLst>
                <a:path w="55" h="192">
                  <a:moveTo>
                    <a:pt x="54" y="0"/>
                  </a:moveTo>
                  <a:lnTo>
                    <a:pt x="10" y="41"/>
                  </a:lnTo>
                  <a:lnTo>
                    <a:pt x="10" y="88"/>
                  </a:lnTo>
                  <a:lnTo>
                    <a:pt x="0" y="135"/>
                  </a:lnTo>
                  <a:lnTo>
                    <a:pt x="10" y="19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31" name="Freeform 55">
              <a:extLst>
                <a:ext uri="{FF2B5EF4-FFF2-40B4-BE49-F238E27FC236}">
                  <a16:creationId xmlns:a16="http://schemas.microsoft.com/office/drawing/2014/main" id="{91367EC0-597B-4B54-BBF7-6FEF3FE09A97}"/>
                </a:ext>
              </a:extLst>
            </p:cNvPr>
            <p:cNvSpPr>
              <a:spLocks noChangeArrowheads="1"/>
            </p:cNvSpPr>
            <p:nvPr/>
          </p:nvSpPr>
          <p:spPr bwMode="auto">
            <a:xfrm>
              <a:off x="1307" y="1523"/>
              <a:ext cx="13" cy="35"/>
            </a:xfrm>
            <a:custGeom>
              <a:avLst/>
              <a:gdLst>
                <a:gd name="T0" fmla="*/ 0 w 58"/>
                <a:gd name="T1" fmla="*/ 0 h 154"/>
                <a:gd name="T2" fmla="*/ 13 w 58"/>
                <a:gd name="T3" fmla="*/ 46 h 154"/>
                <a:gd name="T4" fmla="*/ 34 w 58"/>
                <a:gd name="T5" fmla="*/ 103 h 154"/>
                <a:gd name="T6" fmla="*/ 57 w 58"/>
                <a:gd name="T7" fmla="*/ 153 h 154"/>
              </a:gdLst>
              <a:ahLst/>
              <a:cxnLst>
                <a:cxn ang="0">
                  <a:pos x="T0" y="T1"/>
                </a:cxn>
                <a:cxn ang="0">
                  <a:pos x="T2" y="T3"/>
                </a:cxn>
                <a:cxn ang="0">
                  <a:pos x="T4" y="T5"/>
                </a:cxn>
                <a:cxn ang="0">
                  <a:pos x="T6" y="T7"/>
                </a:cxn>
              </a:cxnLst>
              <a:rect l="0" t="0" r="r" b="b"/>
              <a:pathLst>
                <a:path w="58" h="154">
                  <a:moveTo>
                    <a:pt x="0" y="0"/>
                  </a:moveTo>
                  <a:lnTo>
                    <a:pt x="13" y="46"/>
                  </a:lnTo>
                  <a:lnTo>
                    <a:pt x="34" y="103"/>
                  </a:lnTo>
                  <a:lnTo>
                    <a:pt x="57" y="15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32" name="Freeform 56">
              <a:extLst>
                <a:ext uri="{FF2B5EF4-FFF2-40B4-BE49-F238E27FC236}">
                  <a16:creationId xmlns:a16="http://schemas.microsoft.com/office/drawing/2014/main" id="{DAD1FB47-EAAD-4578-AB9B-FD46313AA9B8}"/>
                </a:ext>
              </a:extLst>
            </p:cNvPr>
            <p:cNvSpPr>
              <a:spLocks noChangeArrowheads="1"/>
            </p:cNvSpPr>
            <p:nvPr/>
          </p:nvSpPr>
          <p:spPr bwMode="auto">
            <a:xfrm>
              <a:off x="1503" y="1500"/>
              <a:ext cx="30" cy="22"/>
            </a:xfrm>
            <a:custGeom>
              <a:avLst/>
              <a:gdLst>
                <a:gd name="T0" fmla="*/ 0 w 132"/>
                <a:gd name="T1" fmla="*/ 0 h 98"/>
                <a:gd name="T2" fmla="*/ 17 w 132"/>
                <a:gd name="T3" fmla="*/ 16 h 98"/>
                <a:gd name="T4" fmla="*/ 70 w 132"/>
                <a:gd name="T5" fmla="*/ 57 h 98"/>
                <a:gd name="T6" fmla="*/ 128 w 132"/>
                <a:gd name="T7" fmla="*/ 94 h 98"/>
                <a:gd name="T8" fmla="*/ 131 w 132"/>
                <a:gd name="T9" fmla="*/ 97 h 98"/>
              </a:gdLst>
              <a:ahLst/>
              <a:cxnLst>
                <a:cxn ang="0">
                  <a:pos x="T0" y="T1"/>
                </a:cxn>
                <a:cxn ang="0">
                  <a:pos x="T2" y="T3"/>
                </a:cxn>
                <a:cxn ang="0">
                  <a:pos x="T4" y="T5"/>
                </a:cxn>
                <a:cxn ang="0">
                  <a:pos x="T6" y="T7"/>
                </a:cxn>
                <a:cxn ang="0">
                  <a:pos x="T8" y="T9"/>
                </a:cxn>
              </a:cxnLst>
              <a:rect l="0" t="0" r="r" b="b"/>
              <a:pathLst>
                <a:path w="132" h="98">
                  <a:moveTo>
                    <a:pt x="0" y="0"/>
                  </a:moveTo>
                  <a:lnTo>
                    <a:pt x="17" y="16"/>
                  </a:lnTo>
                  <a:lnTo>
                    <a:pt x="70" y="57"/>
                  </a:lnTo>
                  <a:lnTo>
                    <a:pt x="128" y="94"/>
                  </a:lnTo>
                  <a:lnTo>
                    <a:pt x="131" y="9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33" name="Freeform 57">
              <a:extLst>
                <a:ext uri="{FF2B5EF4-FFF2-40B4-BE49-F238E27FC236}">
                  <a16:creationId xmlns:a16="http://schemas.microsoft.com/office/drawing/2014/main" id="{7A2333D0-256F-4AF8-B3C5-FD991FE378EA}"/>
                </a:ext>
              </a:extLst>
            </p:cNvPr>
            <p:cNvSpPr>
              <a:spLocks noChangeArrowheads="1"/>
            </p:cNvSpPr>
            <p:nvPr/>
          </p:nvSpPr>
          <p:spPr bwMode="auto">
            <a:xfrm>
              <a:off x="1553" y="1531"/>
              <a:ext cx="43" cy="12"/>
            </a:xfrm>
            <a:custGeom>
              <a:avLst/>
              <a:gdLst>
                <a:gd name="T0" fmla="*/ 0 w 191"/>
                <a:gd name="T1" fmla="*/ 0 h 55"/>
                <a:gd name="T2" fmla="*/ 10 w 191"/>
                <a:gd name="T3" fmla="*/ 6 h 55"/>
                <a:gd name="T4" fmla="*/ 57 w 191"/>
                <a:gd name="T5" fmla="*/ 33 h 55"/>
                <a:gd name="T6" fmla="*/ 100 w 191"/>
                <a:gd name="T7" fmla="*/ 47 h 55"/>
                <a:gd name="T8" fmla="*/ 150 w 191"/>
                <a:gd name="T9" fmla="*/ 54 h 55"/>
                <a:gd name="T10" fmla="*/ 183 w 191"/>
                <a:gd name="T11" fmla="*/ 47 h 55"/>
                <a:gd name="T12" fmla="*/ 190 w 191"/>
                <a:gd name="T13" fmla="*/ 47 h 55"/>
              </a:gdLst>
              <a:ahLst/>
              <a:cxnLst>
                <a:cxn ang="0">
                  <a:pos x="T0" y="T1"/>
                </a:cxn>
                <a:cxn ang="0">
                  <a:pos x="T2" y="T3"/>
                </a:cxn>
                <a:cxn ang="0">
                  <a:pos x="T4" y="T5"/>
                </a:cxn>
                <a:cxn ang="0">
                  <a:pos x="T6" y="T7"/>
                </a:cxn>
                <a:cxn ang="0">
                  <a:pos x="T8" y="T9"/>
                </a:cxn>
                <a:cxn ang="0">
                  <a:pos x="T10" y="T11"/>
                </a:cxn>
                <a:cxn ang="0">
                  <a:pos x="T12" y="T13"/>
                </a:cxn>
              </a:cxnLst>
              <a:rect l="0" t="0" r="r" b="b"/>
              <a:pathLst>
                <a:path w="191" h="55">
                  <a:moveTo>
                    <a:pt x="0" y="0"/>
                  </a:moveTo>
                  <a:lnTo>
                    <a:pt x="10" y="6"/>
                  </a:lnTo>
                  <a:lnTo>
                    <a:pt x="57" y="33"/>
                  </a:lnTo>
                  <a:lnTo>
                    <a:pt x="100" y="47"/>
                  </a:lnTo>
                  <a:lnTo>
                    <a:pt x="150" y="54"/>
                  </a:lnTo>
                  <a:lnTo>
                    <a:pt x="183" y="47"/>
                  </a:lnTo>
                  <a:lnTo>
                    <a:pt x="19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34" name="Freeform 58">
              <a:extLst>
                <a:ext uri="{FF2B5EF4-FFF2-40B4-BE49-F238E27FC236}">
                  <a16:creationId xmlns:a16="http://schemas.microsoft.com/office/drawing/2014/main" id="{A31781C3-0462-4545-911A-A7E55CAE844B}"/>
                </a:ext>
              </a:extLst>
            </p:cNvPr>
            <p:cNvSpPr>
              <a:spLocks noChangeArrowheads="1"/>
            </p:cNvSpPr>
            <p:nvPr/>
          </p:nvSpPr>
          <p:spPr bwMode="auto">
            <a:xfrm>
              <a:off x="1616" y="1492"/>
              <a:ext cx="23" cy="36"/>
            </a:xfrm>
            <a:custGeom>
              <a:avLst/>
              <a:gdLst>
                <a:gd name="T0" fmla="*/ 0 w 101"/>
                <a:gd name="T1" fmla="*/ 158 h 159"/>
                <a:gd name="T2" fmla="*/ 27 w 101"/>
                <a:gd name="T3" fmla="*/ 134 h 159"/>
                <a:gd name="T4" fmla="*/ 50 w 101"/>
                <a:gd name="T5" fmla="*/ 108 h 159"/>
                <a:gd name="T6" fmla="*/ 70 w 101"/>
                <a:gd name="T7" fmla="*/ 81 h 159"/>
                <a:gd name="T8" fmla="*/ 86 w 101"/>
                <a:gd name="T9" fmla="*/ 50 h 159"/>
                <a:gd name="T10" fmla="*/ 100 w 101"/>
                <a:gd name="T11" fmla="*/ 6 h 159"/>
                <a:gd name="T12" fmla="*/ 100 w 101"/>
                <a:gd name="T13" fmla="*/ 0 h 159"/>
              </a:gdLst>
              <a:ahLst/>
              <a:cxnLst>
                <a:cxn ang="0">
                  <a:pos x="T0" y="T1"/>
                </a:cxn>
                <a:cxn ang="0">
                  <a:pos x="T2" y="T3"/>
                </a:cxn>
                <a:cxn ang="0">
                  <a:pos x="T4" y="T5"/>
                </a:cxn>
                <a:cxn ang="0">
                  <a:pos x="T6" y="T7"/>
                </a:cxn>
                <a:cxn ang="0">
                  <a:pos x="T8" y="T9"/>
                </a:cxn>
                <a:cxn ang="0">
                  <a:pos x="T10" y="T11"/>
                </a:cxn>
                <a:cxn ang="0">
                  <a:pos x="T12" y="T13"/>
                </a:cxn>
              </a:cxnLst>
              <a:rect l="0" t="0" r="r" b="b"/>
              <a:pathLst>
                <a:path w="101" h="159">
                  <a:moveTo>
                    <a:pt x="0" y="158"/>
                  </a:moveTo>
                  <a:lnTo>
                    <a:pt x="27" y="134"/>
                  </a:lnTo>
                  <a:lnTo>
                    <a:pt x="50" y="108"/>
                  </a:lnTo>
                  <a:lnTo>
                    <a:pt x="70" y="81"/>
                  </a:lnTo>
                  <a:lnTo>
                    <a:pt x="86" y="50"/>
                  </a:lnTo>
                  <a:lnTo>
                    <a:pt x="100" y="6"/>
                  </a:lnTo>
                  <a:lnTo>
                    <a:pt x="10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35" name="Freeform 59">
              <a:extLst>
                <a:ext uri="{FF2B5EF4-FFF2-40B4-BE49-F238E27FC236}">
                  <a16:creationId xmlns:a16="http://schemas.microsoft.com/office/drawing/2014/main" id="{D041FEF7-EE6A-4A7A-9017-030C7F463DD3}"/>
                </a:ext>
              </a:extLst>
            </p:cNvPr>
            <p:cNvSpPr>
              <a:spLocks noChangeArrowheads="1"/>
            </p:cNvSpPr>
            <p:nvPr/>
          </p:nvSpPr>
          <p:spPr bwMode="auto">
            <a:xfrm>
              <a:off x="1636" y="1428"/>
              <a:ext cx="12" cy="44"/>
            </a:xfrm>
            <a:custGeom>
              <a:avLst/>
              <a:gdLst>
                <a:gd name="T0" fmla="*/ 54 w 55"/>
                <a:gd name="T1" fmla="*/ 191 h 192"/>
                <a:gd name="T2" fmla="*/ 54 w 55"/>
                <a:gd name="T3" fmla="*/ 151 h 192"/>
                <a:gd name="T4" fmla="*/ 40 w 55"/>
                <a:gd name="T5" fmla="*/ 84 h 192"/>
                <a:gd name="T6" fmla="*/ 13 w 55"/>
                <a:gd name="T7" fmla="*/ 17 h 192"/>
                <a:gd name="T8" fmla="*/ 0 w 55"/>
                <a:gd name="T9" fmla="*/ 0 h 192"/>
              </a:gdLst>
              <a:ahLst/>
              <a:cxnLst>
                <a:cxn ang="0">
                  <a:pos x="T0" y="T1"/>
                </a:cxn>
                <a:cxn ang="0">
                  <a:pos x="T2" y="T3"/>
                </a:cxn>
                <a:cxn ang="0">
                  <a:pos x="T4" y="T5"/>
                </a:cxn>
                <a:cxn ang="0">
                  <a:pos x="T6" y="T7"/>
                </a:cxn>
                <a:cxn ang="0">
                  <a:pos x="T8" y="T9"/>
                </a:cxn>
              </a:cxnLst>
              <a:rect l="0" t="0" r="r" b="b"/>
              <a:pathLst>
                <a:path w="55" h="192">
                  <a:moveTo>
                    <a:pt x="54" y="191"/>
                  </a:moveTo>
                  <a:lnTo>
                    <a:pt x="54" y="151"/>
                  </a:lnTo>
                  <a:lnTo>
                    <a:pt x="40" y="84"/>
                  </a:lnTo>
                  <a:lnTo>
                    <a:pt x="13" y="1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36" name="Freeform 60">
              <a:extLst>
                <a:ext uri="{FF2B5EF4-FFF2-40B4-BE49-F238E27FC236}">
                  <a16:creationId xmlns:a16="http://schemas.microsoft.com/office/drawing/2014/main" id="{4006DCC3-03D2-49FA-81B1-DC049E60BFF2}"/>
                </a:ext>
              </a:extLst>
            </p:cNvPr>
            <p:cNvSpPr>
              <a:spLocks noChangeArrowheads="1"/>
            </p:cNvSpPr>
            <p:nvPr/>
          </p:nvSpPr>
          <p:spPr bwMode="auto">
            <a:xfrm>
              <a:off x="1608" y="1368"/>
              <a:ext cx="21" cy="39"/>
            </a:xfrm>
            <a:custGeom>
              <a:avLst/>
              <a:gdLst>
                <a:gd name="T0" fmla="*/ 90 w 91"/>
                <a:gd name="T1" fmla="*/ 170 h 171"/>
                <a:gd name="T2" fmla="*/ 80 w 91"/>
                <a:gd name="T3" fmla="*/ 144 h 171"/>
                <a:gd name="T4" fmla="*/ 40 w 91"/>
                <a:gd name="T5" fmla="*/ 69 h 171"/>
                <a:gd name="T6" fmla="*/ 0 w 91"/>
                <a:gd name="T7" fmla="*/ 0 h 171"/>
              </a:gdLst>
              <a:ahLst/>
              <a:cxnLst>
                <a:cxn ang="0">
                  <a:pos x="T0" y="T1"/>
                </a:cxn>
                <a:cxn ang="0">
                  <a:pos x="T2" y="T3"/>
                </a:cxn>
                <a:cxn ang="0">
                  <a:pos x="T4" y="T5"/>
                </a:cxn>
                <a:cxn ang="0">
                  <a:pos x="T6" y="T7"/>
                </a:cxn>
              </a:cxnLst>
              <a:rect l="0" t="0" r="r" b="b"/>
              <a:pathLst>
                <a:path w="91" h="171">
                  <a:moveTo>
                    <a:pt x="90" y="170"/>
                  </a:moveTo>
                  <a:lnTo>
                    <a:pt x="80" y="144"/>
                  </a:lnTo>
                  <a:lnTo>
                    <a:pt x="40" y="69"/>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37" name="Freeform 61">
              <a:extLst>
                <a:ext uri="{FF2B5EF4-FFF2-40B4-BE49-F238E27FC236}">
                  <a16:creationId xmlns:a16="http://schemas.microsoft.com/office/drawing/2014/main" id="{9BAA494D-A91A-403A-9EBA-74AAF2DB5E14}"/>
                </a:ext>
              </a:extLst>
            </p:cNvPr>
            <p:cNvSpPr>
              <a:spLocks noChangeArrowheads="1"/>
            </p:cNvSpPr>
            <p:nvPr/>
          </p:nvSpPr>
          <p:spPr bwMode="auto">
            <a:xfrm>
              <a:off x="1563" y="1321"/>
              <a:ext cx="32" cy="30"/>
            </a:xfrm>
            <a:custGeom>
              <a:avLst/>
              <a:gdLst>
                <a:gd name="T0" fmla="*/ 141 w 142"/>
                <a:gd name="T1" fmla="*/ 133 h 134"/>
                <a:gd name="T2" fmla="*/ 94 w 142"/>
                <a:gd name="T3" fmla="*/ 83 h 134"/>
                <a:gd name="T4" fmla="*/ 36 w 142"/>
                <a:gd name="T5" fmla="*/ 26 h 134"/>
                <a:gd name="T6" fmla="*/ 0 w 142"/>
                <a:gd name="T7" fmla="*/ 0 h 134"/>
              </a:gdLst>
              <a:ahLst/>
              <a:cxnLst>
                <a:cxn ang="0">
                  <a:pos x="T0" y="T1"/>
                </a:cxn>
                <a:cxn ang="0">
                  <a:pos x="T2" y="T3"/>
                </a:cxn>
                <a:cxn ang="0">
                  <a:pos x="T4" y="T5"/>
                </a:cxn>
                <a:cxn ang="0">
                  <a:pos x="T6" y="T7"/>
                </a:cxn>
              </a:cxnLst>
              <a:rect l="0" t="0" r="r" b="b"/>
              <a:pathLst>
                <a:path w="142" h="134">
                  <a:moveTo>
                    <a:pt x="141" y="133"/>
                  </a:moveTo>
                  <a:lnTo>
                    <a:pt x="94" y="83"/>
                  </a:lnTo>
                  <a:lnTo>
                    <a:pt x="36" y="2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38" name="Freeform 62">
              <a:extLst>
                <a:ext uri="{FF2B5EF4-FFF2-40B4-BE49-F238E27FC236}">
                  <a16:creationId xmlns:a16="http://schemas.microsoft.com/office/drawing/2014/main" id="{62529AD9-2A42-4736-BEFF-175C16793A19}"/>
                </a:ext>
              </a:extLst>
            </p:cNvPr>
            <p:cNvSpPr>
              <a:spLocks noChangeArrowheads="1"/>
            </p:cNvSpPr>
            <p:nvPr/>
          </p:nvSpPr>
          <p:spPr bwMode="auto">
            <a:xfrm>
              <a:off x="1505" y="1295"/>
              <a:ext cx="41" cy="15"/>
            </a:xfrm>
            <a:custGeom>
              <a:avLst/>
              <a:gdLst>
                <a:gd name="T0" fmla="*/ 181 w 182"/>
                <a:gd name="T1" fmla="*/ 64 h 65"/>
                <a:gd name="T2" fmla="*/ 127 w 182"/>
                <a:gd name="T3" fmla="*/ 37 h 65"/>
                <a:gd name="T4" fmla="*/ 81 w 182"/>
                <a:gd name="T5" fmla="*/ 16 h 65"/>
                <a:gd name="T6" fmla="*/ 37 w 182"/>
                <a:gd name="T7" fmla="*/ 6 h 65"/>
                <a:gd name="T8" fmla="*/ 0 w 182"/>
                <a:gd name="T9" fmla="*/ 0 h 65"/>
              </a:gdLst>
              <a:ahLst/>
              <a:cxnLst>
                <a:cxn ang="0">
                  <a:pos x="T0" y="T1"/>
                </a:cxn>
                <a:cxn ang="0">
                  <a:pos x="T2" y="T3"/>
                </a:cxn>
                <a:cxn ang="0">
                  <a:pos x="T4" y="T5"/>
                </a:cxn>
                <a:cxn ang="0">
                  <a:pos x="T6" y="T7"/>
                </a:cxn>
                <a:cxn ang="0">
                  <a:pos x="T8" y="T9"/>
                </a:cxn>
              </a:cxnLst>
              <a:rect l="0" t="0" r="r" b="b"/>
              <a:pathLst>
                <a:path w="182" h="65">
                  <a:moveTo>
                    <a:pt x="181" y="64"/>
                  </a:moveTo>
                  <a:lnTo>
                    <a:pt x="127" y="37"/>
                  </a:lnTo>
                  <a:lnTo>
                    <a:pt x="81" y="16"/>
                  </a:lnTo>
                  <a:lnTo>
                    <a:pt x="37" y="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39" name="Freeform 63">
              <a:extLst>
                <a:ext uri="{FF2B5EF4-FFF2-40B4-BE49-F238E27FC236}">
                  <a16:creationId xmlns:a16="http://schemas.microsoft.com/office/drawing/2014/main" id="{2E41F8C3-563D-4876-8FB9-F306F1921874}"/>
                </a:ext>
              </a:extLst>
            </p:cNvPr>
            <p:cNvSpPr>
              <a:spLocks noChangeArrowheads="1"/>
            </p:cNvSpPr>
            <p:nvPr/>
          </p:nvSpPr>
          <p:spPr bwMode="auto">
            <a:xfrm>
              <a:off x="1448" y="1295"/>
              <a:ext cx="36" cy="24"/>
            </a:xfrm>
            <a:custGeom>
              <a:avLst/>
              <a:gdLst>
                <a:gd name="T0" fmla="*/ 156 w 157"/>
                <a:gd name="T1" fmla="*/ 0 h 104"/>
                <a:gd name="T2" fmla="*/ 130 w 157"/>
                <a:gd name="T3" fmla="*/ 6 h 104"/>
                <a:gd name="T4" fmla="*/ 96 w 157"/>
                <a:gd name="T5" fmla="*/ 16 h 104"/>
                <a:gd name="T6" fmla="*/ 66 w 157"/>
                <a:gd name="T7" fmla="*/ 36 h 104"/>
                <a:gd name="T8" fmla="*/ 40 w 157"/>
                <a:gd name="T9" fmla="*/ 56 h 104"/>
                <a:gd name="T10" fmla="*/ 16 w 157"/>
                <a:gd name="T11" fmla="*/ 80 h 104"/>
                <a:gd name="T12" fmla="*/ 0 w 157"/>
                <a:gd name="T13" fmla="*/ 103 h 104"/>
              </a:gdLst>
              <a:ahLst/>
              <a:cxnLst>
                <a:cxn ang="0">
                  <a:pos x="T0" y="T1"/>
                </a:cxn>
                <a:cxn ang="0">
                  <a:pos x="T2" y="T3"/>
                </a:cxn>
                <a:cxn ang="0">
                  <a:pos x="T4" y="T5"/>
                </a:cxn>
                <a:cxn ang="0">
                  <a:pos x="T6" y="T7"/>
                </a:cxn>
                <a:cxn ang="0">
                  <a:pos x="T8" y="T9"/>
                </a:cxn>
                <a:cxn ang="0">
                  <a:pos x="T10" y="T11"/>
                </a:cxn>
                <a:cxn ang="0">
                  <a:pos x="T12" y="T13"/>
                </a:cxn>
              </a:cxnLst>
              <a:rect l="0" t="0" r="r" b="b"/>
              <a:pathLst>
                <a:path w="157" h="104">
                  <a:moveTo>
                    <a:pt x="156" y="0"/>
                  </a:moveTo>
                  <a:lnTo>
                    <a:pt x="130" y="6"/>
                  </a:lnTo>
                  <a:lnTo>
                    <a:pt x="96" y="16"/>
                  </a:lnTo>
                  <a:lnTo>
                    <a:pt x="66" y="36"/>
                  </a:lnTo>
                  <a:lnTo>
                    <a:pt x="40" y="56"/>
                  </a:lnTo>
                  <a:lnTo>
                    <a:pt x="16" y="80"/>
                  </a:lnTo>
                  <a:lnTo>
                    <a:pt x="0" y="10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40" name="Freeform 64">
              <a:extLst>
                <a:ext uri="{FF2B5EF4-FFF2-40B4-BE49-F238E27FC236}">
                  <a16:creationId xmlns:a16="http://schemas.microsoft.com/office/drawing/2014/main" id="{B9F2563C-C2EC-45D9-BB41-CFCD9D91716C}"/>
                </a:ext>
              </a:extLst>
            </p:cNvPr>
            <p:cNvSpPr>
              <a:spLocks noChangeArrowheads="1"/>
            </p:cNvSpPr>
            <p:nvPr/>
          </p:nvSpPr>
          <p:spPr bwMode="auto">
            <a:xfrm>
              <a:off x="1436" y="1338"/>
              <a:ext cx="12" cy="44"/>
            </a:xfrm>
            <a:custGeom>
              <a:avLst/>
              <a:gdLst>
                <a:gd name="T0" fmla="*/ 53 w 54"/>
                <a:gd name="T1" fmla="*/ 0 h 192"/>
                <a:gd name="T2" fmla="*/ 30 w 54"/>
                <a:gd name="T3" fmla="*/ 37 h 192"/>
                <a:gd name="T4" fmla="*/ 0 w 54"/>
                <a:gd name="T5" fmla="*/ 88 h 192"/>
                <a:gd name="T6" fmla="*/ 0 w 54"/>
                <a:gd name="T7" fmla="*/ 135 h 192"/>
                <a:gd name="T8" fmla="*/ 30 w 54"/>
                <a:gd name="T9" fmla="*/ 191 h 192"/>
              </a:gdLst>
              <a:ahLst/>
              <a:cxnLst>
                <a:cxn ang="0">
                  <a:pos x="T0" y="T1"/>
                </a:cxn>
                <a:cxn ang="0">
                  <a:pos x="T2" y="T3"/>
                </a:cxn>
                <a:cxn ang="0">
                  <a:pos x="T4" y="T5"/>
                </a:cxn>
                <a:cxn ang="0">
                  <a:pos x="T6" y="T7"/>
                </a:cxn>
                <a:cxn ang="0">
                  <a:pos x="T8" y="T9"/>
                </a:cxn>
              </a:cxnLst>
              <a:rect l="0" t="0" r="r" b="b"/>
              <a:pathLst>
                <a:path w="54" h="192">
                  <a:moveTo>
                    <a:pt x="53" y="0"/>
                  </a:moveTo>
                  <a:lnTo>
                    <a:pt x="30" y="37"/>
                  </a:lnTo>
                  <a:lnTo>
                    <a:pt x="0" y="88"/>
                  </a:lnTo>
                  <a:lnTo>
                    <a:pt x="0" y="135"/>
                  </a:lnTo>
                  <a:lnTo>
                    <a:pt x="30" y="19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41" name="Freeform 65">
              <a:extLst>
                <a:ext uri="{FF2B5EF4-FFF2-40B4-BE49-F238E27FC236}">
                  <a16:creationId xmlns:a16="http://schemas.microsoft.com/office/drawing/2014/main" id="{3E08FA78-4AFF-41E5-B85A-7A27055C56F0}"/>
                </a:ext>
              </a:extLst>
            </p:cNvPr>
            <p:cNvSpPr>
              <a:spLocks noChangeArrowheads="1"/>
            </p:cNvSpPr>
            <p:nvPr/>
          </p:nvSpPr>
          <p:spPr bwMode="auto">
            <a:xfrm>
              <a:off x="1442" y="1403"/>
              <a:ext cx="15" cy="34"/>
            </a:xfrm>
            <a:custGeom>
              <a:avLst/>
              <a:gdLst>
                <a:gd name="T0" fmla="*/ 0 w 65"/>
                <a:gd name="T1" fmla="*/ 0 h 151"/>
                <a:gd name="T2" fmla="*/ 13 w 65"/>
                <a:gd name="T3" fmla="*/ 43 h 151"/>
                <a:gd name="T4" fmla="*/ 36 w 65"/>
                <a:gd name="T5" fmla="*/ 100 h 151"/>
                <a:gd name="T6" fmla="*/ 64 w 65"/>
                <a:gd name="T7" fmla="*/ 150 h 151"/>
              </a:gdLst>
              <a:ahLst/>
              <a:cxnLst>
                <a:cxn ang="0">
                  <a:pos x="T0" y="T1"/>
                </a:cxn>
                <a:cxn ang="0">
                  <a:pos x="T2" y="T3"/>
                </a:cxn>
                <a:cxn ang="0">
                  <a:pos x="T4" y="T5"/>
                </a:cxn>
                <a:cxn ang="0">
                  <a:pos x="T6" y="T7"/>
                </a:cxn>
              </a:cxnLst>
              <a:rect l="0" t="0" r="r" b="b"/>
              <a:pathLst>
                <a:path w="65" h="151">
                  <a:moveTo>
                    <a:pt x="0" y="0"/>
                  </a:moveTo>
                  <a:lnTo>
                    <a:pt x="13" y="43"/>
                  </a:lnTo>
                  <a:lnTo>
                    <a:pt x="36" y="100"/>
                  </a:lnTo>
                  <a:lnTo>
                    <a:pt x="64"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42" name="Freeform 66">
              <a:extLst>
                <a:ext uri="{FF2B5EF4-FFF2-40B4-BE49-F238E27FC236}">
                  <a16:creationId xmlns:a16="http://schemas.microsoft.com/office/drawing/2014/main" id="{D0E368CC-2024-409B-9342-245C996EC7D7}"/>
                </a:ext>
              </a:extLst>
            </p:cNvPr>
            <p:cNvSpPr>
              <a:spLocks noChangeArrowheads="1"/>
            </p:cNvSpPr>
            <p:nvPr/>
          </p:nvSpPr>
          <p:spPr bwMode="auto">
            <a:xfrm>
              <a:off x="1638" y="1379"/>
              <a:ext cx="31" cy="22"/>
            </a:xfrm>
            <a:custGeom>
              <a:avLst/>
              <a:gdLst>
                <a:gd name="T0" fmla="*/ 0 w 135"/>
                <a:gd name="T1" fmla="*/ 0 h 95"/>
                <a:gd name="T2" fmla="*/ 17 w 135"/>
                <a:gd name="T3" fmla="*/ 13 h 95"/>
                <a:gd name="T4" fmla="*/ 67 w 135"/>
                <a:gd name="T5" fmla="*/ 54 h 95"/>
                <a:gd name="T6" fmla="*/ 124 w 135"/>
                <a:gd name="T7" fmla="*/ 94 h 95"/>
                <a:gd name="T8" fmla="*/ 134 w 135"/>
                <a:gd name="T9" fmla="*/ 94 h 95"/>
              </a:gdLst>
              <a:ahLst/>
              <a:cxnLst>
                <a:cxn ang="0">
                  <a:pos x="T0" y="T1"/>
                </a:cxn>
                <a:cxn ang="0">
                  <a:pos x="T2" y="T3"/>
                </a:cxn>
                <a:cxn ang="0">
                  <a:pos x="T4" y="T5"/>
                </a:cxn>
                <a:cxn ang="0">
                  <a:pos x="T6" y="T7"/>
                </a:cxn>
                <a:cxn ang="0">
                  <a:pos x="T8" y="T9"/>
                </a:cxn>
              </a:cxnLst>
              <a:rect l="0" t="0" r="r" b="b"/>
              <a:pathLst>
                <a:path w="135" h="95">
                  <a:moveTo>
                    <a:pt x="0" y="0"/>
                  </a:moveTo>
                  <a:lnTo>
                    <a:pt x="17" y="13"/>
                  </a:lnTo>
                  <a:lnTo>
                    <a:pt x="67" y="54"/>
                  </a:lnTo>
                  <a:lnTo>
                    <a:pt x="124" y="94"/>
                  </a:lnTo>
                  <a:lnTo>
                    <a:pt x="134" y="9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43" name="Freeform 67">
              <a:extLst>
                <a:ext uri="{FF2B5EF4-FFF2-40B4-BE49-F238E27FC236}">
                  <a16:creationId xmlns:a16="http://schemas.microsoft.com/office/drawing/2014/main" id="{E9F13A73-87F2-42E8-8440-761178696525}"/>
                </a:ext>
              </a:extLst>
            </p:cNvPr>
            <p:cNvSpPr>
              <a:spLocks noChangeArrowheads="1"/>
            </p:cNvSpPr>
            <p:nvPr/>
          </p:nvSpPr>
          <p:spPr bwMode="auto">
            <a:xfrm>
              <a:off x="1688" y="1410"/>
              <a:ext cx="44" cy="12"/>
            </a:xfrm>
            <a:custGeom>
              <a:avLst/>
              <a:gdLst>
                <a:gd name="T0" fmla="*/ 0 w 192"/>
                <a:gd name="T1" fmla="*/ 0 h 55"/>
                <a:gd name="T2" fmla="*/ 10 w 192"/>
                <a:gd name="T3" fmla="*/ 6 h 55"/>
                <a:gd name="T4" fmla="*/ 57 w 192"/>
                <a:gd name="T5" fmla="*/ 33 h 55"/>
                <a:gd name="T6" fmla="*/ 103 w 192"/>
                <a:gd name="T7" fmla="*/ 54 h 55"/>
                <a:gd name="T8" fmla="*/ 150 w 192"/>
                <a:gd name="T9" fmla="*/ 54 h 55"/>
                <a:gd name="T10" fmla="*/ 184 w 192"/>
                <a:gd name="T11" fmla="*/ 54 h 55"/>
                <a:gd name="T12" fmla="*/ 191 w 192"/>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192" h="55">
                  <a:moveTo>
                    <a:pt x="0" y="0"/>
                  </a:moveTo>
                  <a:lnTo>
                    <a:pt x="10" y="6"/>
                  </a:lnTo>
                  <a:lnTo>
                    <a:pt x="57" y="33"/>
                  </a:lnTo>
                  <a:lnTo>
                    <a:pt x="103" y="54"/>
                  </a:lnTo>
                  <a:lnTo>
                    <a:pt x="150" y="54"/>
                  </a:lnTo>
                  <a:lnTo>
                    <a:pt x="184" y="54"/>
                  </a:lnTo>
                  <a:lnTo>
                    <a:pt x="191" y="5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44" name="Freeform 68">
              <a:extLst>
                <a:ext uri="{FF2B5EF4-FFF2-40B4-BE49-F238E27FC236}">
                  <a16:creationId xmlns:a16="http://schemas.microsoft.com/office/drawing/2014/main" id="{39E973E0-7496-42D7-817D-C5A366C48BAC}"/>
                </a:ext>
              </a:extLst>
            </p:cNvPr>
            <p:cNvSpPr>
              <a:spLocks noChangeArrowheads="1"/>
            </p:cNvSpPr>
            <p:nvPr/>
          </p:nvSpPr>
          <p:spPr bwMode="auto">
            <a:xfrm>
              <a:off x="1751" y="1371"/>
              <a:ext cx="24" cy="36"/>
            </a:xfrm>
            <a:custGeom>
              <a:avLst/>
              <a:gdLst>
                <a:gd name="T0" fmla="*/ 0 w 104"/>
                <a:gd name="T1" fmla="*/ 157 h 158"/>
                <a:gd name="T2" fmla="*/ 26 w 104"/>
                <a:gd name="T3" fmla="*/ 138 h 158"/>
                <a:gd name="T4" fmla="*/ 53 w 104"/>
                <a:gd name="T5" fmla="*/ 110 h 158"/>
                <a:gd name="T6" fmla="*/ 70 w 104"/>
                <a:gd name="T7" fmla="*/ 84 h 158"/>
                <a:gd name="T8" fmla="*/ 87 w 104"/>
                <a:gd name="T9" fmla="*/ 50 h 158"/>
                <a:gd name="T10" fmla="*/ 103 w 104"/>
                <a:gd name="T11" fmla="*/ 6 h 158"/>
                <a:gd name="T12" fmla="*/ 103 w 104"/>
                <a:gd name="T13" fmla="*/ 0 h 158"/>
              </a:gdLst>
              <a:ahLst/>
              <a:cxnLst>
                <a:cxn ang="0">
                  <a:pos x="T0" y="T1"/>
                </a:cxn>
                <a:cxn ang="0">
                  <a:pos x="T2" y="T3"/>
                </a:cxn>
                <a:cxn ang="0">
                  <a:pos x="T4" y="T5"/>
                </a:cxn>
                <a:cxn ang="0">
                  <a:pos x="T6" y="T7"/>
                </a:cxn>
                <a:cxn ang="0">
                  <a:pos x="T8" y="T9"/>
                </a:cxn>
                <a:cxn ang="0">
                  <a:pos x="T10" y="T11"/>
                </a:cxn>
                <a:cxn ang="0">
                  <a:pos x="T12" y="T13"/>
                </a:cxn>
              </a:cxnLst>
              <a:rect l="0" t="0" r="r" b="b"/>
              <a:pathLst>
                <a:path w="104" h="158">
                  <a:moveTo>
                    <a:pt x="0" y="157"/>
                  </a:moveTo>
                  <a:lnTo>
                    <a:pt x="26" y="138"/>
                  </a:lnTo>
                  <a:lnTo>
                    <a:pt x="53" y="110"/>
                  </a:lnTo>
                  <a:lnTo>
                    <a:pt x="70" y="84"/>
                  </a:lnTo>
                  <a:lnTo>
                    <a:pt x="87" y="50"/>
                  </a:lnTo>
                  <a:lnTo>
                    <a:pt x="103" y="6"/>
                  </a:lnTo>
                  <a:lnTo>
                    <a:pt x="10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45" name="Freeform 69">
              <a:extLst>
                <a:ext uri="{FF2B5EF4-FFF2-40B4-BE49-F238E27FC236}">
                  <a16:creationId xmlns:a16="http://schemas.microsoft.com/office/drawing/2014/main" id="{106551CD-89C3-41B7-9EE5-243E608FAE94}"/>
                </a:ext>
              </a:extLst>
            </p:cNvPr>
            <p:cNvSpPr>
              <a:spLocks noChangeArrowheads="1"/>
            </p:cNvSpPr>
            <p:nvPr/>
          </p:nvSpPr>
          <p:spPr bwMode="auto">
            <a:xfrm>
              <a:off x="1771" y="1307"/>
              <a:ext cx="12" cy="43"/>
            </a:xfrm>
            <a:custGeom>
              <a:avLst/>
              <a:gdLst>
                <a:gd name="T0" fmla="*/ 54 w 55"/>
                <a:gd name="T1" fmla="*/ 187 h 188"/>
                <a:gd name="T2" fmla="*/ 54 w 55"/>
                <a:gd name="T3" fmla="*/ 150 h 188"/>
                <a:gd name="T4" fmla="*/ 40 w 55"/>
                <a:gd name="T5" fmla="*/ 84 h 188"/>
                <a:gd name="T6" fmla="*/ 13 w 55"/>
                <a:gd name="T7" fmla="*/ 20 h 188"/>
                <a:gd name="T8" fmla="*/ 0 w 55"/>
                <a:gd name="T9" fmla="*/ 0 h 188"/>
              </a:gdLst>
              <a:ahLst/>
              <a:cxnLst>
                <a:cxn ang="0">
                  <a:pos x="T0" y="T1"/>
                </a:cxn>
                <a:cxn ang="0">
                  <a:pos x="T2" y="T3"/>
                </a:cxn>
                <a:cxn ang="0">
                  <a:pos x="T4" y="T5"/>
                </a:cxn>
                <a:cxn ang="0">
                  <a:pos x="T6" y="T7"/>
                </a:cxn>
                <a:cxn ang="0">
                  <a:pos x="T8" y="T9"/>
                </a:cxn>
              </a:cxnLst>
              <a:rect l="0" t="0" r="r" b="b"/>
              <a:pathLst>
                <a:path w="55" h="188">
                  <a:moveTo>
                    <a:pt x="54" y="187"/>
                  </a:moveTo>
                  <a:lnTo>
                    <a:pt x="54" y="150"/>
                  </a:lnTo>
                  <a:lnTo>
                    <a:pt x="40" y="84"/>
                  </a:lnTo>
                  <a:lnTo>
                    <a:pt x="13" y="2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46" name="Freeform 70">
              <a:extLst>
                <a:ext uri="{FF2B5EF4-FFF2-40B4-BE49-F238E27FC236}">
                  <a16:creationId xmlns:a16="http://schemas.microsoft.com/office/drawing/2014/main" id="{85662DF1-7245-460B-98E9-17583B9FA6BE}"/>
                </a:ext>
              </a:extLst>
            </p:cNvPr>
            <p:cNvSpPr>
              <a:spLocks noChangeArrowheads="1"/>
            </p:cNvSpPr>
            <p:nvPr/>
          </p:nvSpPr>
          <p:spPr bwMode="auto">
            <a:xfrm>
              <a:off x="1744" y="1248"/>
              <a:ext cx="21" cy="39"/>
            </a:xfrm>
            <a:custGeom>
              <a:avLst/>
              <a:gdLst>
                <a:gd name="T0" fmla="*/ 91 w 92"/>
                <a:gd name="T1" fmla="*/ 170 h 171"/>
                <a:gd name="T2" fmla="*/ 77 w 92"/>
                <a:gd name="T3" fmla="*/ 140 h 171"/>
                <a:gd name="T4" fmla="*/ 44 w 92"/>
                <a:gd name="T5" fmla="*/ 69 h 171"/>
                <a:gd name="T6" fmla="*/ 0 w 92"/>
                <a:gd name="T7" fmla="*/ 0 h 171"/>
              </a:gdLst>
              <a:ahLst/>
              <a:cxnLst>
                <a:cxn ang="0">
                  <a:pos x="T0" y="T1"/>
                </a:cxn>
                <a:cxn ang="0">
                  <a:pos x="T2" y="T3"/>
                </a:cxn>
                <a:cxn ang="0">
                  <a:pos x="T4" y="T5"/>
                </a:cxn>
                <a:cxn ang="0">
                  <a:pos x="T6" y="T7"/>
                </a:cxn>
              </a:cxnLst>
              <a:rect l="0" t="0" r="r" b="b"/>
              <a:pathLst>
                <a:path w="92" h="171">
                  <a:moveTo>
                    <a:pt x="91" y="170"/>
                  </a:moveTo>
                  <a:lnTo>
                    <a:pt x="77" y="140"/>
                  </a:lnTo>
                  <a:lnTo>
                    <a:pt x="44" y="69"/>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47" name="Freeform 71">
              <a:extLst>
                <a:ext uri="{FF2B5EF4-FFF2-40B4-BE49-F238E27FC236}">
                  <a16:creationId xmlns:a16="http://schemas.microsoft.com/office/drawing/2014/main" id="{E9CF94CA-C0BD-456D-92BF-FA9B3DC906CB}"/>
                </a:ext>
              </a:extLst>
            </p:cNvPr>
            <p:cNvSpPr>
              <a:spLocks noChangeArrowheads="1"/>
            </p:cNvSpPr>
            <p:nvPr/>
          </p:nvSpPr>
          <p:spPr bwMode="auto">
            <a:xfrm>
              <a:off x="1699" y="1201"/>
              <a:ext cx="32" cy="30"/>
            </a:xfrm>
            <a:custGeom>
              <a:avLst/>
              <a:gdLst>
                <a:gd name="T0" fmla="*/ 138 w 139"/>
                <a:gd name="T1" fmla="*/ 133 h 134"/>
                <a:gd name="T2" fmla="*/ 94 w 139"/>
                <a:gd name="T3" fmla="*/ 80 h 134"/>
                <a:gd name="T4" fmla="*/ 37 w 139"/>
                <a:gd name="T5" fmla="*/ 27 h 134"/>
                <a:gd name="T6" fmla="*/ 0 w 139"/>
                <a:gd name="T7" fmla="*/ 0 h 134"/>
              </a:gdLst>
              <a:ahLst/>
              <a:cxnLst>
                <a:cxn ang="0">
                  <a:pos x="T0" y="T1"/>
                </a:cxn>
                <a:cxn ang="0">
                  <a:pos x="T2" y="T3"/>
                </a:cxn>
                <a:cxn ang="0">
                  <a:pos x="T4" y="T5"/>
                </a:cxn>
                <a:cxn ang="0">
                  <a:pos x="T6" y="T7"/>
                </a:cxn>
              </a:cxnLst>
              <a:rect l="0" t="0" r="r" b="b"/>
              <a:pathLst>
                <a:path w="139" h="134">
                  <a:moveTo>
                    <a:pt x="138" y="133"/>
                  </a:moveTo>
                  <a:lnTo>
                    <a:pt x="94" y="80"/>
                  </a:lnTo>
                  <a:lnTo>
                    <a:pt x="37" y="2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48" name="Freeform 72">
              <a:extLst>
                <a:ext uri="{FF2B5EF4-FFF2-40B4-BE49-F238E27FC236}">
                  <a16:creationId xmlns:a16="http://schemas.microsoft.com/office/drawing/2014/main" id="{16BF598D-BD33-402B-8334-4834D5B060C8}"/>
                </a:ext>
              </a:extLst>
            </p:cNvPr>
            <p:cNvSpPr>
              <a:spLocks noChangeArrowheads="1"/>
            </p:cNvSpPr>
            <p:nvPr/>
          </p:nvSpPr>
          <p:spPr bwMode="auto">
            <a:xfrm>
              <a:off x="1640" y="1174"/>
              <a:ext cx="41" cy="15"/>
            </a:xfrm>
            <a:custGeom>
              <a:avLst/>
              <a:gdLst>
                <a:gd name="T0" fmla="*/ 180 w 181"/>
                <a:gd name="T1" fmla="*/ 66 h 67"/>
                <a:gd name="T2" fmla="*/ 126 w 181"/>
                <a:gd name="T3" fmla="*/ 40 h 67"/>
                <a:gd name="T4" fmla="*/ 83 w 181"/>
                <a:gd name="T5" fmla="*/ 19 h 67"/>
                <a:gd name="T6" fmla="*/ 36 w 181"/>
                <a:gd name="T7" fmla="*/ 6 h 67"/>
                <a:gd name="T8" fmla="*/ 0 w 181"/>
                <a:gd name="T9" fmla="*/ 0 h 67"/>
              </a:gdLst>
              <a:ahLst/>
              <a:cxnLst>
                <a:cxn ang="0">
                  <a:pos x="T0" y="T1"/>
                </a:cxn>
                <a:cxn ang="0">
                  <a:pos x="T2" y="T3"/>
                </a:cxn>
                <a:cxn ang="0">
                  <a:pos x="T4" y="T5"/>
                </a:cxn>
                <a:cxn ang="0">
                  <a:pos x="T6" y="T7"/>
                </a:cxn>
                <a:cxn ang="0">
                  <a:pos x="T8" y="T9"/>
                </a:cxn>
              </a:cxnLst>
              <a:rect l="0" t="0" r="r" b="b"/>
              <a:pathLst>
                <a:path w="181" h="67">
                  <a:moveTo>
                    <a:pt x="180" y="66"/>
                  </a:moveTo>
                  <a:lnTo>
                    <a:pt x="126" y="40"/>
                  </a:lnTo>
                  <a:lnTo>
                    <a:pt x="83" y="19"/>
                  </a:lnTo>
                  <a:lnTo>
                    <a:pt x="36" y="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49" name="Freeform 73">
              <a:extLst>
                <a:ext uri="{FF2B5EF4-FFF2-40B4-BE49-F238E27FC236}">
                  <a16:creationId xmlns:a16="http://schemas.microsoft.com/office/drawing/2014/main" id="{926EF54C-72EF-4DB2-9D64-C801985E6BC4}"/>
                </a:ext>
              </a:extLst>
            </p:cNvPr>
            <p:cNvSpPr>
              <a:spLocks noChangeArrowheads="1"/>
            </p:cNvSpPr>
            <p:nvPr/>
          </p:nvSpPr>
          <p:spPr bwMode="auto">
            <a:xfrm>
              <a:off x="1584" y="1174"/>
              <a:ext cx="34" cy="24"/>
            </a:xfrm>
            <a:custGeom>
              <a:avLst/>
              <a:gdLst>
                <a:gd name="T0" fmla="*/ 150 w 151"/>
                <a:gd name="T1" fmla="*/ 0 h 107"/>
                <a:gd name="T2" fmla="*/ 123 w 151"/>
                <a:gd name="T3" fmla="*/ 9 h 107"/>
                <a:gd name="T4" fmla="*/ 93 w 151"/>
                <a:gd name="T5" fmla="*/ 19 h 107"/>
                <a:gd name="T6" fmla="*/ 63 w 151"/>
                <a:gd name="T7" fmla="*/ 40 h 107"/>
                <a:gd name="T8" fmla="*/ 36 w 151"/>
                <a:gd name="T9" fmla="*/ 59 h 107"/>
                <a:gd name="T10" fmla="*/ 13 w 151"/>
                <a:gd name="T11" fmla="*/ 83 h 107"/>
                <a:gd name="T12" fmla="*/ 0 w 151"/>
                <a:gd name="T13" fmla="*/ 106 h 107"/>
              </a:gdLst>
              <a:ahLst/>
              <a:cxnLst>
                <a:cxn ang="0">
                  <a:pos x="T0" y="T1"/>
                </a:cxn>
                <a:cxn ang="0">
                  <a:pos x="T2" y="T3"/>
                </a:cxn>
                <a:cxn ang="0">
                  <a:pos x="T4" y="T5"/>
                </a:cxn>
                <a:cxn ang="0">
                  <a:pos x="T6" y="T7"/>
                </a:cxn>
                <a:cxn ang="0">
                  <a:pos x="T8" y="T9"/>
                </a:cxn>
                <a:cxn ang="0">
                  <a:pos x="T10" y="T11"/>
                </a:cxn>
                <a:cxn ang="0">
                  <a:pos x="T12" y="T13"/>
                </a:cxn>
              </a:cxnLst>
              <a:rect l="0" t="0" r="r" b="b"/>
              <a:pathLst>
                <a:path w="151" h="107">
                  <a:moveTo>
                    <a:pt x="150" y="0"/>
                  </a:moveTo>
                  <a:lnTo>
                    <a:pt x="123" y="9"/>
                  </a:lnTo>
                  <a:lnTo>
                    <a:pt x="93" y="19"/>
                  </a:lnTo>
                  <a:lnTo>
                    <a:pt x="63" y="40"/>
                  </a:lnTo>
                  <a:lnTo>
                    <a:pt x="36" y="59"/>
                  </a:lnTo>
                  <a:lnTo>
                    <a:pt x="13" y="83"/>
                  </a:lnTo>
                  <a:lnTo>
                    <a:pt x="0"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50" name="Freeform 74">
              <a:extLst>
                <a:ext uri="{FF2B5EF4-FFF2-40B4-BE49-F238E27FC236}">
                  <a16:creationId xmlns:a16="http://schemas.microsoft.com/office/drawing/2014/main" id="{F5033DB2-0332-4989-B429-45CBF3F266DF}"/>
                </a:ext>
              </a:extLst>
            </p:cNvPr>
            <p:cNvSpPr>
              <a:spLocks noChangeArrowheads="1"/>
            </p:cNvSpPr>
            <p:nvPr/>
          </p:nvSpPr>
          <p:spPr bwMode="auto">
            <a:xfrm>
              <a:off x="1572" y="1218"/>
              <a:ext cx="12" cy="43"/>
            </a:xfrm>
            <a:custGeom>
              <a:avLst/>
              <a:gdLst>
                <a:gd name="T0" fmla="*/ 54 w 55"/>
                <a:gd name="T1" fmla="*/ 0 h 188"/>
                <a:gd name="T2" fmla="*/ 27 w 55"/>
                <a:gd name="T3" fmla="*/ 36 h 188"/>
                <a:gd name="T4" fmla="*/ 0 w 55"/>
                <a:gd name="T5" fmla="*/ 83 h 188"/>
                <a:gd name="T6" fmla="*/ 0 w 55"/>
                <a:gd name="T7" fmla="*/ 130 h 188"/>
                <a:gd name="T8" fmla="*/ 27 w 55"/>
                <a:gd name="T9" fmla="*/ 187 h 188"/>
              </a:gdLst>
              <a:ahLst/>
              <a:cxnLst>
                <a:cxn ang="0">
                  <a:pos x="T0" y="T1"/>
                </a:cxn>
                <a:cxn ang="0">
                  <a:pos x="T2" y="T3"/>
                </a:cxn>
                <a:cxn ang="0">
                  <a:pos x="T4" y="T5"/>
                </a:cxn>
                <a:cxn ang="0">
                  <a:pos x="T6" y="T7"/>
                </a:cxn>
                <a:cxn ang="0">
                  <a:pos x="T8" y="T9"/>
                </a:cxn>
              </a:cxnLst>
              <a:rect l="0" t="0" r="r" b="b"/>
              <a:pathLst>
                <a:path w="55" h="188">
                  <a:moveTo>
                    <a:pt x="54" y="0"/>
                  </a:moveTo>
                  <a:lnTo>
                    <a:pt x="27" y="36"/>
                  </a:lnTo>
                  <a:lnTo>
                    <a:pt x="0" y="83"/>
                  </a:lnTo>
                  <a:lnTo>
                    <a:pt x="0" y="130"/>
                  </a:lnTo>
                  <a:lnTo>
                    <a:pt x="27" y="18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51" name="Freeform 75">
              <a:extLst>
                <a:ext uri="{FF2B5EF4-FFF2-40B4-BE49-F238E27FC236}">
                  <a16:creationId xmlns:a16="http://schemas.microsoft.com/office/drawing/2014/main" id="{B2077F09-B343-4AE4-A31A-0A453151BD6B}"/>
                </a:ext>
              </a:extLst>
            </p:cNvPr>
            <p:cNvSpPr>
              <a:spLocks noChangeArrowheads="1"/>
            </p:cNvSpPr>
            <p:nvPr/>
          </p:nvSpPr>
          <p:spPr bwMode="auto">
            <a:xfrm>
              <a:off x="1578" y="1283"/>
              <a:ext cx="14" cy="34"/>
            </a:xfrm>
            <a:custGeom>
              <a:avLst/>
              <a:gdLst>
                <a:gd name="T0" fmla="*/ 0 w 61"/>
                <a:gd name="T1" fmla="*/ 0 h 151"/>
                <a:gd name="T2" fmla="*/ 13 w 61"/>
                <a:gd name="T3" fmla="*/ 43 h 151"/>
                <a:gd name="T4" fmla="*/ 37 w 61"/>
                <a:gd name="T5" fmla="*/ 97 h 151"/>
                <a:gd name="T6" fmla="*/ 60 w 61"/>
                <a:gd name="T7" fmla="*/ 150 h 151"/>
              </a:gdLst>
              <a:ahLst/>
              <a:cxnLst>
                <a:cxn ang="0">
                  <a:pos x="T0" y="T1"/>
                </a:cxn>
                <a:cxn ang="0">
                  <a:pos x="T2" y="T3"/>
                </a:cxn>
                <a:cxn ang="0">
                  <a:pos x="T4" y="T5"/>
                </a:cxn>
                <a:cxn ang="0">
                  <a:pos x="T6" y="T7"/>
                </a:cxn>
              </a:cxnLst>
              <a:rect l="0" t="0" r="r" b="b"/>
              <a:pathLst>
                <a:path w="61" h="151">
                  <a:moveTo>
                    <a:pt x="0" y="0"/>
                  </a:moveTo>
                  <a:lnTo>
                    <a:pt x="13" y="43"/>
                  </a:lnTo>
                  <a:lnTo>
                    <a:pt x="37" y="97"/>
                  </a:lnTo>
                  <a:lnTo>
                    <a:pt x="60"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52" name="Freeform 76">
              <a:extLst>
                <a:ext uri="{FF2B5EF4-FFF2-40B4-BE49-F238E27FC236}">
                  <a16:creationId xmlns:a16="http://schemas.microsoft.com/office/drawing/2014/main" id="{B03C24A4-63B5-4AA6-86FE-541305F063C6}"/>
                </a:ext>
              </a:extLst>
            </p:cNvPr>
            <p:cNvSpPr>
              <a:spLocks noChangeArrowheads="1"/>
            </p:cNvSpPr>
            <p:nvPr/>
          </p:nvSpPr>
          <p:spPr bwMode="auto">
            <a:xfrm>
              <a:off x="1774" y="1258"/>
              <a:ext cx="30" cy="22"/>
            </a:xfrm>
            <a:custGeom>
              <a:avLst/>
              <a:gdLst>
                <a:gd name="T0" fmla="*/ 0 w 132"/>
                <a:gd name="T1" fmla="*/ 0 h 98"/>
                <a:gd name="T2" fmla="*/ 13 w 132"/>
                <a:gd name="T3" fmla="*/ 13 h 98"/>
                <a:gd name="T4" fmla="*/ 67 w 132"/>
                <a:gd name="T5" fmla="*/ 57 h 98"/>
                <a:gd name="T6" fmla="*/ 121 w 132"/>
                <a:gd name="T7" fmla="*/ 94 h 98"/>
                <a:gd name="T8" fmla="*/ 131 w 132"/>
                <a:gd name="T9" fmla="*/ 97 h 98"/>
              </a:gdLst>
              <a:ahLst/>
              <a:cxnLst>
                <a:cxn ang="0">
                  <a:pos x="T0" y="T1"/>
                </a:cxn>
                <a:cxn ang="0">
                  <a:pos x="T2" y="T3"/>
                </a:cxn>
                <a:cxn ang="0">
                  <a:pos x="T4" y="T5"/>
                </a:cxn>
                <a:cxn ang="0">
                  <a:pos x="T6" y="T7"/>
                </a:cxn>
                <a:cxn ang="0">
                  <a:pos x="T8" y="T9"/>
                </a:cxn>
              </a:cxnLst>
              <a:rect l="0" t="0" r="r" b="b"/>
              <a:pathLst>
                <a:path w="132" h="98">
                  <a:moveTo>
                    <a:pt x="0" y="0"/>
                  </a:moveTo>
                  <a:lnTo>
                    <a:pt x="13" y="13"/>
                  </a:lnTo>
                  <a:lnTo>
                    <a:pt x="67" y="57"/>
                  </a:lnTo>
                  <a:lnTo>
                    <a:pt x="121" y="94"/>
                  </a:lnTo>
                  <a:lnTo>
                    <a:pt x="131" y="9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53" name="Freeform 77">
              <a:extLst>
                <a:ext uri="{FF2B5EF4-FFF2-40B4-BE49-F238E27FC236}">
                  <a16:creationId xmlns:a16="http://schemas.microsoft.com/office/drawing/2014/main" id="{98587C12-6E30-4CFB-9F57-3AABE9187569}"/>
                </a:ext>
              </a:extLst>
            </p:cNvPr>
            <p:cNvSpPr>
              <a:spLocks noChangeArrowheads="1"/>
            </p:cNvSpPr>
            <p:nvPr/>
          </p:nvSpPr>
          <p:spPr bwMode="auto">
            <a:xfrm>
              <a:off x="1823" y="1289"/>
              <a:ext cx="43" cy="12"/>
            </a:xfrm>
            <a:custGeom>
              <a:avLst/>
              <a:gdLst>
                <a:gd name="T0" fmla="*/ 0 w 191"/>
                <a:gd name="T1" fmla="*/ 0 h 55"/>
                <a:gd name="T2" fmla="*/ 13 w 191"/>
                <a:gd name="T3" fmla="*/ 6 h 55"/>
                <a:gd name="T4" fmla="*/ 57 w 191"/>
                <a:gd name="T5" fmla="*/ 33 h 55"/>
                <a:gd name="T6" fmla="*/ 103 w 191"/>
                <a:gd name="T7" fmla="*/ 47 h 55"/>
                <a:gd name="T8" fmla="*/ 150 w 191"/>
                <a:gd name="T9" fmla="*/ 54 h 55"/>
                <a:gd name="T10" fmla="*/ 187 w 191"/>
                <a:gd name="T11" fmla="*/ 47 h 55"/>
                <a:gd name="T12" fmla="*/ 190 w 191"/>
                <a:gd name="T13" fmla="*/ 47 h 55"/>
              </a:gdLst>
              <a:ahLst/>
              <a:cxnLst>
                <a:cxn ang="0">
                  <a:pos x="T0" y="T1"/>
                </a:cxn>
                <a:cxn ang="0">
                  <a:pos x="T2" y="T3"/>
                </a:cxn>
                <a:cxn ang="0">
                  <a:pos x="T4" y="T5"/>
                </a:cxn>
                <a:cxn ang="0">
                  <a:pos x="T6" y="T7"/>
                </a:cxn>
                <a:cxn ang="0">
                  <a:pos x="T8" y="T9"/>
                </a:cxn>
                <a:cxn ang="0">
                  <a:pos x="T10" y="T11"/>
                </a:cxn>
                <a:cxn ang="0">
                  <a:pos x="T12" y="T13"/>
                </a:cxn>
              </a:cxnLst>
              <a:rect l="0" t="0" r="r" b="b"/>
              <a:pathLst>
                <a:path w="191" h="55">
                  <a:moveTo>
                    <a:pt x="0" y="0"/>
                  </a:moveTo>
                  <a:lnTo>
                    <a:pt x="13" y="6"/>
                  </a:lnTo>
                  <a:lnTo>
                    <a:pt x="57" y="33"/>
                  </a:lnTo>
                  <a:lnTo>
                    <a:pt x="103" y="47"/>
                  </a:lnTo>
                  <a:lnTo>
                    <a:pt x="150" y="54"/>
                  </a:lnTo>
                  <a:lnTo>
                    <a:pt x="187" y="47"/>
                  </a:lnTo>
                  <a:lnTo>
                    <a:pt x="19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54" name="Freeform 78">
              <a:extLst>
                <a:ext uri="{FF2B5EF4-FFF2-40B4-BE49-F238E27FC236}">
                  <a16:creationId xmlns:a16="http://schemas.microsoft.com/office/drawing/2014/main" id="{C90856CA-275B-4B79-9AB5-7708BA96A409}"/>
                </a:ext>
              </a:extLst>
            </p:cNvPr>
            <p:cNvSpPr>
              <a:spLocks noChangeArrowheads="1"/>
            </p:cNvSpPr>
            <p:nvPr/>
          </p:nvSpPr>
          <p:spPr bwMode="auto">
            <a:xfrm>
              <a:off x="1886" y="1251"/>
              <a:ext cx="24" cy="36"/>
            </a:xfrm>
            <a:custGeom>
              <a:avLst/>
              <a:gdLst>
                <a:gd name="T0" fmla="*/ 0 w 105"/>
                <a:gd name="T1" fmla="*/ 157 h 158"/>
                <a:gd name="T2" fmla="*/ 0 w 105"/>
                <a:gd name="T3" fmla="*/ 154 h 158"/>
                <a:gd name="T4" fmla="*/ 27 w 105"/>
                <a:gd name="T5" fmla="*/ 134 h 158"/>
                <a:gd name="T6" fmla="*/ 50 w 105"/>
                <a:gd name="T7" fmla="*/ 110 h 158"/>
                <a:gd name="T8" fmla="*/ 71 w 105"/>
                <a:gd name="T9" fmla="*/ 84 h 158"/>
                <a:gd name="T10" fmla="*/ 84 w 105"/>
                <a:gd name="T11" fmla="*/ 50 h 158"/>
                <a:gd name="T12" fmla="*/ 101 w 105"/>
                <a:gd name="T13" fmla="*/ 6 h 158"/>
                <a:gd name="T14" fmla="*/ 104 w 105"/>
                <a:gd name="T15" fmla="*/ 0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58">
                  <a:moveTo>
                    <a:pt x="0" y="157"/>
                  </a:moveTo>
                  <a:lnTo>
                    <a:pt x="0" y="154"/>
                  </a:lnTo>
                  <a:lnTo>
                    <a:pt x="27" y="134"/>
                  </a:lnTo>
                  <a:lnTo>
                    <a:pt x="50" y="110"/>
                  </a:lnTo>
                  <a:lnTo>
                    <a:pt x="71" y="84"/>
                  </a:lnTo>
                  <a:lnTo>
                    <a:pt x="84" y="50"/>
                  </a:lnTo>
                  <a:lnTo>
                    <a:pt x="101" y="6"/>
                  </a:lnTo>
                  <a:lnTo>
                    <a:pt x="10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55" name="Freeform 79">
              <a:extLst>
                <a:ext uri="{FF2B5EF4-FFF2-40B4-BE49-F238E27FC236}">
                  <a16:creationId xmlns:a16="http://schemas.microsoft.com/office/drawing/2014/main" id="{662A055A-49E5-4458-8BF1-886F0019944A}"/>
                </a:ext>
              </a:extLst>
            </p:cNvPr>
            <p:cNvSpPr>
              <a:spLocks noChangeArrowheads="1"/>
            </p:cNvSpPr>
            <p:nvPr/>
          </p:nvSpPr>
          <p:spPr bwMode="auto">
            <a:xfrm>
              <a:off x="1906" y="1186"/>
              <a:ext cx="12" cy="43"/>
            </a:xfrm>
            <a:custGeom>
              <a:avLst/>
              <a:gdLst>
                <a:gd name="T0" fmla="*/ 54 w 55"/>
                <a:gd name="T1" fmla="*/ 190 h 191"/>
                <a:gd name="T2" fmla="*/ 54 w 55"/>
                <a:gd name="T3" fmla="*/ 153 h 191"/>
                <a:gd name="T4" fmla="*/ 34 w 55"/>
                <a:gd name="T5" fmla="*/ 87 h 191"/>
                <a:gd name="T6" fmla="*/ 7 w 55"/>
                <a:gd name="T7" fmla="*/ 19 h 191"/>
                <a:gd name="T8" fmla="*/ 0 w 55"/>
                <a:gd name="T9" fmla="*/ 0 h 191"/>
              </a:gdLst>
              <a:ahLst/>
              <a:cxnLst>
                <a:cxn ang="0">
                  <a:pos x="T0" y="T1"/>
                </a:cxn>
                <a:cxn ang="0">
                  <a:pos x="T2" y="T3"/>
                </a:cxn>
                <a:cxn ang="0">
                  <a:pos x="T4" y="T5"/>
                </a:cxn>
                <a:cxn ang="0">
                  <a:pos x="T6" y="T7"/>
                </a:cxn>
                <a:cxn ang="0">
                  <a:pos x="T8" y="T9"/>
                </a:cxn>
              </a:cxnLst>
              <a:rect l="0" t="0" r="r" b="b"/>
              <a:pathLst>
                <a:path w="55" h="191">
                  <a:moveTo>
                    <a:pt x="54" y="190"/>
                  </a:moveTo>
                  <a:lnTo>
                    <a:pt x="54" y="153"/>
                  </a:lnTo>
                  <a:lnTo>
                    <a:pt x="34" y="87"/>
                  </a:lnTo>
                  <a:lnTo>
                    <a:pt x="7" y="19"/>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56" name="Freeform 80">
              <a:extLst>
                <a:ext uri="{FF2B5EF4-FFF2-40B4-BE49-F238E27FC236}">
                  <a16:creationId xmlns:a16="http://schemas.microsoft.com/office/drawing/2014/main" id="{9985807C-FEC5-43DE-91EF-66CB418EA8C4}"/>
                </a:ext>
              </a:extLst>
            </p:cNvPr>
            <p:cNvSpPr>
              <a:spLocks noChangeArrowheads="1"/>
            </p:cNvSpPr>
            <p:nvPr/>
          </p:nvSpPr>
          <p:spPr bwMode="auto">
            <a:xfrm>
              <a:off x="1879" y="1128"/>
              <a:ext cx="21" cy="37"/>
            </a:xfrm>
            <a:custGeom>
              <a:avLst/>
              <a:gdLst>
                <a:gd name="T0" fmla="*/ 90 w 91"/>
                <a:gd name="T1" fmla="*/ 164 h 165"/>
                <a:gd name="T2" fmla="*/ 80 w 91"/>
                <a:gd name="T3" fmla="*/ 138 h 165"/>
                <a:gd name="T4" fmla="*/ 40 w 91"/>
                <a:gd name="T5" fmla="*/ 63 h 165"/>
                <a:gd name="T6" fmla="*/ 0 w 91"/>
                <a:gd name="T7" fmla="*/ 0 h 165"/>
              </a:gdLst>
              <a:ahLst/>
              <a:cxnLst>
                <a:cxn ang="0">
                  <a:pos x="T0" y="T1"/>
                </a:cxn>
                <a:cxn ang="0">
                  <a:pos x="T2" y="T3"/>
                </a:cxn>
                <a:cxn ang="0">
                  <a:pos x="T4" y="T5"/>
                </a:cxn>
                <a:cxn ang="0">
                  <a:pos x="T6" y="T7"/>
                </a:cxn>
              </a:cxnLst>
              <a:rect l="0" t="0" r="r" b="b"/>
              <a:pathLst>
                <a:path w="91" h="165">
                  <a:moveTo>
                    <a:pt x="90" y="164"/>
                  </a:moveTo>
                  <a:lnTo>
                    <a:pt x="80" y="138"/>
                  </a:lnTo>
                  <a:lnTo>
                    <a:pt x="40" y="6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57" name="Freeform 81">
              <a:extLst>
                <a:ext uri="{FF2B5EF4-FFF2-40B4-BE49-F238E27FC236}">
                  <a16:creationId xmlns:a16="http://schemas.microsoft.com/office/drawing/2014/main" id="{BE940268-FFDF-4C47-BFC5-8799D8235160}"/>
                </a:ext>
              </a:extLst>
            </p:cNvPr>
            <p:cNvSpPr>
              <a:spLocks noChangeArrowheads="1"/>
            </p:cNvSpPr>
            <p:nvPr/>
          </p:nvSpPr>
          <p:spPr bwMode="auto">
            <a:xfrm>
              <a:off x="1834" y="1079"/>
              <a:ext cx="31" cy="31"/>
            </a:xfrm>
            <a:custGeom>
              <a:avLst/>
              <a:gdLst>
                <a:gd name="T0" fmla="*/ 137 w 138"/>
                <a:gd name="T1" fmla="*/ 135 h 136"/>
                <a:gd name="T2" fmla="*/ 97 w 138"/>
                <a:gd name="T3" fmla="*/ 84 h 136"/>
                <a:gd name="T4" fmla="*/ 36 w 138"/>
                <a:gd name="T5" fmla="*/ 27 h 136"/>
                <a:gd name="T6" fmla="*/ 0 w 138"/>
                <a:gd name="T7" fmla="*/ 0 h 136"/>
              </a:gdLst>
              <a:ahLst/>
              <a:cxnLst>
                <a:cxn ang="0">
                  <a:pos x="T0" y="T1"/>
                </a:cxn>
                <a:cxn ang="0">
                  <a:pos x="T2" y="T3"/>
                </a:cxn>
                <a:cxn ang="0">
                  <a:pos x="T4" y="T5"/>
                </a:cxn>
                <a:cxn ang="0">
                  <a:pos x="T6" y="T7"/>
                </a:cxn>
              </a:cxnLst>
              <a:rect l="0" t="0" r="r" b="b"/>
              <a:pathLst>
                <a:path w="138" h="136">
                  <a:moveTo>
                    <a:pt x="137" y="135"/>
                  </a:moveTo>
                  <a:lnTo>
                    <a:pt x="97" y="84"/>
                  </a:lnTo>
                  <a:lnTo>
                    <a:pt x="36" y="2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58" name="Freeform 82">
              <a:extLst>
                <a:ext uri="{FF2B5EF4-FFF2-40B4-BE49-F238E27FC236}">
                  <a16:creationId xmlns:a16="http://schemas.microsoft.com/office/drawing/2014/main" id="{DB443FC7-0354-4EFF-AA55-1F2782CE7436}"/>
                </a:ext>
              </a:extLst>
            </p:cNvPr>
            <p:cNvSpPr>
              <a:spLocks noChangeArrowheads="1"/>
            </p:cNvSpPr>
            <p:nvPr/>
          </p:nvSpPr>
          <p:spPr bwMode="auto">
            <a:xfrm>
              <a:off x="1775" y="1053"/>
              <a:ext cx="42" cy="15"/>
            </a:xfrm>
            <a:custGeom>
              <a:avLst/>
              <a:gdLst>
                <a:gd name="T0" fmla="*/ 185 w 186"/>
                <a:gd name="T1" fmla="*/ 63 h 64"/>
                <a:gd name="T2" fmla="*/ 131 w 186"/>
                <a:gd name="T3" fmla="*/ 36 h 64"/>
                <a:gd name="T4" fmla="*/ 88 w 186"/>
                <a:gd name="T5" fmla="*/ 20 h 64"/>
                <a:gd name="T6" fmla="*/ 41 w 186"/>
                <a:gd name="T7" fmla="*/ 6 h 64"/>
                <a:gd name="T8" fmla="*/ 0 w 186"/>
                <a:gd name="T9" fmla="*/ 0 h 64"/>
              </a:gdLst>
              <a:ahLst/>
              <a:cxnLst>
                <a:cxn ang="0">
                  <a:pos x="T0" y="T1"/>
                </a:cxn>
                <a:cxn ang="0">
                  <a:pos x="T2" y="T3"/>
                </a:cxn>
                <a:cxn ang="0">
                  <a:pos x="T4" y="T5"/>
                </a:cxn>
                <a:cxn ang="0">
                  <a:pos x="T6" y="T7"/>
                </a:cxn>
                <a:cxn ang="0">
                  <a:pos x="T8" y="T9"/>
                </a:cxn>
              </a:cxnLst>
              <a:rect l="0" t="0" r="r" b="b"/>
              <a:pathLst>
                <a:path w="186" h="64">
                  <a:moveTo>
                    <a:pt x="185" y="63"/>
                  </a:moveTo>
                  <a:lnTo>
                    <a:pt x="131" y="36"/>
                  </a:lnTo>
                  <a:lnTo>
                    <a:pt x="88" y="20"/>
                  </a:lnTo>
                  <a:lnTo>
                    <a:pt x="41" y="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59" name="Freeform 83">
              <a:extLst>
                <a:ext uri="{FF2B5EF4-FFF2-40B4-BE49-F238E27FC236}">
                  <a16:creationId xmlns:a16="http://schemas.microsoft.com/office/drawing/2014/main" id="{830C9CAB-4736-4A7A-AA45-225873246B4C}"/>
                </a:ext>
              </a:extLst>
            </p:cNvPr>
            <p:cNvSpPr>
              <a:spLocks noChangeArrowheads="1"/>
            </p:cNvSpPr>
            <p:nvPr/>
          </p:nvSpPr>
          <p:spPr bwMode="auto">
            <a:xfrm>
              <a:off x="1718" y="1053"/>
              <a:ext cx="36" cy="24"/>
            </a:xfrm>
            <a:custGeom>
              <a:avLst/>
              <a:gdLst>
                <a:gd name="T0" fmla="*/ 157 w 158"/>
                <a:gd name="T1" fmla="*/ 0 h 105"/>
                <a:gd name="T2" fmla="*/ 131 w 158"/>
                <a:gd name="T3" fmla="*/ 6 h 105"/>
                <a:gd name="T4" fmla="*/ 97 w 158"/>
                <a:gd name="T5" fmla="*/ 20 h 105"/>
                <a:gd name="T6" fmla="*/ 66 w 158"/>
                <a:gd name="T7" fmla="*/ 36 h 105"/>
                <a:gd name="T8" fmla="*/ 40 w 158"/>
                <a:gd name="T9" fmla="*/ 60 h 105"/>
                <a:gd name="T10" fmla="*/ 16 w 158"/>
                <a:gd name="T11" fmla="*/ 83 h 105"/>
                <a:gd name="T12" fmla="*/ 0 w 158"/>
                <a:gd name="T13" fmla="*/ 104 h 105"/>
              </a:gdLst>
              <a:ahLst/>
              <a:cxnLst>
                <a:cxn ang="0">
                  <a:pos x="T0" y="T1"/>
                </a:cxn>
                <a:cxn ang="0">
                  <a:pos x="T2" y="T3"/>
                </a:cxn>
                <a:cxn ang="0">
                  <a:pos x="T4" y="T5"/>
                </a:cxn>
                <a:cxn ang="0">
                  <a:pos x="T6" y="T7"/>
                </a:cxn>
                <a:cxn ang="0">
                  <a:pos x="T8" y="T9"/>
                </a:cxn>
                <a:cxn ang="0">
                  <a:pos x="T10" y="T11"/>
                </a:cxn>
                <a:cxn ang="0">
                  <a:pos x="T12" y="T13"/>
                </a:cxn>
              </a:cxnLst>
              <a:rect l="0" t="0" r="r" b="b"/>
              <a:pathLst>
                <a:path w="158" h="105">
                  <a:moveTo>
                    <a:pt x="157" y="0"/>
                  </a:moveTo>
                  <a:lnTo>
                    <a:pt x="131" y="6"/>
                  </a:lnTo>
                  <a:lnTo>
                    <a:pt x="97" y="20"/>
                  </a:lnTo>
                  <a:lnTo>
                    <a:pt x="66" y="36"/>
                  </a:lnTo>
                  <a:lnTo>
                    <a:pt x="40" y="60"/>
                  </a:lnTo>
                  <a:lnTo>
                    <a:pt x="16" y="83"/>
                  </a:lnTo>
                  <a:lnTo>
                    <a:pt x="0" y="10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60" name="Freeform 84">
              <a:extLst>
                <a:ext uri="{FF2B5EF4-FFF2-40B4-BE49-F238E27FC236}">
                  <a16:creationId xmlns:a16="http://schemas.microsoft.com/office/drawing/2014/main" id="{6864DA51-02F4-4ED1-B808-70345035AE9C}"/>
                </a:ext>
              </a:extLst>
            </p:cNvPr>
            <p:cNvSpPr>
              <a:spLocks noChangeArrowheads="1"/>
            </p:cNvSpPr>
            <p:nvPr/>
          </p:nvSpPr>
          <p:spPr bwMode="auto">
            <a:xfrm>
              <a:off x="1707" y="1097"/>
              <a:ext cx="12" cy="44"/>
            </a:xfrm>
            <a:custGeom>
              <a:avLst/>
              <a:gdLst>
                <a:gd name="T0" fmla="*/ 54 w 55"/>
                <a:gd name="T1" fmla="*/ 0 h 193"/>
                <a:gd name="T2" fmla="*/ 13 w 55"/>
                <a:gd name="T3" fmla="*/ 41 h 193"/>
                <a:gd name="T4" fmla="*/ 0 w 55"/>
                <a:gd name="T5" fmla="*/ 88 h 193"/>
                <a:gd name="T6" fmla="*/ 0 w 55"/>
                <a:gd name="T7" fmla="*/ 138 h 193"/>
                <a:gd name="T8" fmla="*/ 13 w 55"/>
                <a:gd name="T9" fmla="*/ 192 h 193"/>
              </a:gdLst>
              <a:ahLst/>
              <a:cxnLst>
                <a:cxn ang="0">
                  <a:pos x="T0" y="T1"/>
                </a:cxn>
                <a:cxn ang="0">
                  <a:pos x="T2" y="T3"/>
                </a:cxn>
                <a:cxn ang="0">
                  <a:pos x="T4" y="T5"/>
                </a:cxn>
                <a:cxn ang="0">
                  <a:pos x="T6" y="T7"/>
                </a:cxn>
                <a:cxn ang="0">
                  <a:pos x="T8" y="T9"/>
                </a:cxn>
              </a:cxnLst>
              <a:rect l="0" t="0" r="r" b="b"/>
              <a:pathLst>
                <a:path w="55" h="193">
                  <a:moveTo>
                    <a:pt x="54" y="0"/>
                  </a:moveTo>
                  <a:lnTo>
                    <a:pt x="13" y="41"/>
                  </a:lnTo>
                  <a:lnTo>
                    <a:pt x="0" y="88"/>
                  </a:lnTo>
                  <a:lnTo>
                    <a:pt x="0" y="138"/>
                  </a:lnTo>
                  <a:lnTo>
                    <a:pt x="13" y="19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61" name="Freeform 85">
              <a:extLst>
                <a:ext uri="{FF2B5EF4-FFF2-40B4-BE49-F238E27FC236}">
                  <a16:creationId xmlns:a16="http://schemas.microsoft.com/office/drawing/2014/main" id="{BC7731FB-182B-45E3-844F-C76D722344A2}"/>
                </a:ext>
              </a:extLst>
            </p:cNvPr>
            <p:cNvSpPr>
              <a:spLocks noChangeArrowheads="1"/>
            </p:cNvSpPr>
            <p:nvPr/>
          </p:nvSpPr>
          <p:spPr bwMode="auto">
            <a:xfrm>
              <a:off x="1713" y="1161"/>
              <a:ext cx="14" cy="34"/>
            </a:xfrm>
            <a:custGeom>
              <a:avLst/>
              <a:gdLst>
                <a:gd name="T0" fmla="*/ 0 w 62"/>
                <a:gd name="T1" fmla="*/ 0 h 152"/>
                <a:gd name="T2" fmla="*/ 13 w 62"/>
                <a:gd name="T3" fmla="*/ 47 h 152"/>
                <a:gd name="T4" fmla="*/ 34 w 62"/>
                <a:gd name="T5" fmla="*/ 101 h 152"/>
                <a:gd name="T6" fmla="*/ 61 w 62"/>
                <a:gd name="T7" fmla="*/ 151 h 152"/>
              </a:gdLst>
              <a:ahLst/>
              <a:cxnLst>
                <a:cxn ang="0">
                  <a:pos x="T0" y="T1"/>
                </a:cxn>
                <a:cxn ang="0">
                  <a:pos x="T2" y="T3"/>
                </a:cxn>
                <a:cxn ang="0">
                  <a:pos x="T4" y="T5"/>
                </a:cxn>
                <a:cxn ang="0">
                  <a:pos x="T6" y="T7"/>
                </a:cxn>
              </a:cxnLst>
              <a:rect l="0" t="0" r="r" b="b"/>
              <a:pathLst>
                <a:path w="62" h="152">
                  <a:moveTo>
                    <a:pt x="0" y="0"/>
                  </a:moveTo>
                  <a:lnTo>
                    <a:pt x="13" y="47"/>
                  </a:lnTo>
                  <a:lnTo>
                    <a:pt x="34" y="101"/>
                  </a:lnTo>
                  <a:lnTo>
                    <a:pt x="61"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62" name="Line 86">
              <a:extLst>
                <a:ext uri="{FF2B5EF4-FFF2-40B4-BE49-F238E27FC236}">
                  <a16:creationId xmlns:a16="http://schemas.microsoft.com/office/drawing/2014/main" id="{1D9C4CCF-41C7-462A-AAD3-890EDCCF6098}"/>
                </a:ext>
              </a:extLst>
            </p:cNvPr>
            <p:cNvSpPr>
              <a:spLocks noChangeShapeType="1"/>
            </p:cNvSpPr>
            <p:nvPr/>
          </p:nvSpPr>
          <p:spPr bwMode="auto">
            <a:xfrm flipV="1">
              <a:off x="1925" y="1015"/>
              <a:ext cx="3" cy="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63" name="Freeform 87">
              <a:extLst>
                <a:ext uri="{FF2B5EF4-FFF2-40B4-BE49-F238E27FC236}">
                  <a16:creationId xmlns:a16="http://schemas.microsoft.com/office/drawing/2014/main" id="{2E18486C-29A7-4F3E-A0DE-238A8192271F}"/>
                </a:ext>
              </a:extLst>
            </p:cNvPr>
            <p:cNvSpPr>
              <a:spLocks noChangeArrowheads="1"/>
            </p:cNvSpPr>
            <p:nvPr/>
          </p:nvSpPr>
          <p:spPr bwMode="auto">
            <a:xfrm>
              <a:off x="1928" y="1013"/>
              <a:ext cx="52" cy="69"/>
            </a:xfrm>
            <a:custGeom>
              <a:avLst/>
              <a:gdLst>
                <a:gd name="T0" fmla="*/ 190 w 229"/>
                <a:gd name="T1" fmla="*/ 304 h 305"/>
                <a:gd name="T2" fmla="*/ 208 w 229"/>
                <a:gd name="T3" fmla="*/ 290 h 305"/>
                <a:gd name="T4" fmla="*/ 218 w 229"/>
                <a:gd name="T5" fmla="*/ 271 h 305"/>
                <a:gd name="T6" fmla="*/ 228 w 229"/>
                <a:gd name="T7" fmla="*/ 247 h 305"/>
                <a:gd name="T8" fmla="*/ 228 w 229"/>
                <a:gd name="T9" fmla="*/ 217 h 305"/>
                <a:gd name="T10" fmla="*/ 225 w 229"/>
                <a:gd name="T11" fmla="*/ 190 h 305"/>
                <a:gd name="T12" fmla="*/ 218 w 229"/>
                <a:gd name="T13" fmla="*/ 160 h 305"/>
                <a:gd name="T14" fmla="*/ 204 w 229"/>
                <a:gd name="T15" fmla="*/ 130 h 305"/>
                <a:gd name="T16" fmla="*/ 187 w 229"/>
                <a:gd name="T17" fmla="*/ 100 h 305"/>
                <a:gd name="T18" fmla="*/ 164 w 229"/>
                <a:gd name="T19" fmla="*/ 69 h 305"/>
                <a:gd name="T20" fmla="*/ 137 w 229"/>
                <a:gd name="T21" fmla="*/ 46 h 305"/>
                <a:gd name="T22" fmla="*/ 117 w 229"/>
                <a:gd name="T23" fmla="*/ 26 h 305"/>
                <a:gd name="T24" fmla="*/ 91 w 229"/>
                <a:gd name="T25" fmla="*/ 12 h 305"/>
                <a:gd name="T26" fmla="*/ 67 w 229"/>
                <a:gd name="T27" fmla="*/ 3 h 305"/>
                <a:gd name="T28" fmla="*/ 37 w 229"/>
                <a:gd name="T29" fmla="*/ 0 h 305"/>
                <a:gd name="T30" fmla="*/ 17 w 229"/>
                <a:gd name="T31" fmla="*/ 3 h 305"/>
                <a:gd name="T32" fmla="*/ 0 w 229"/>
                <a:gd name="T33" fmla="*/ 1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305">
                  <a:moveTo>
                    <a:pt x="190" y="304"/>
                  </a:moveTo>
                  <a:lnTo>
                    <a:pt x="208" y="290"/>
                  </a:lnTo>
                  <a:lnTo>
                    <a:pt x="218" y="271"/>
                  </a:lnTo>
                  <a:lnTo>
                    <a:pt x="228" y="247"/>
                  </a:lnTo>
                  <a:lnTo>
                    <a:pt x="228" y="217"/>
                  </a:lnTo>
                  <a:lnTo>
                    <a:pt x="225" y="190"/>
                  </a:lnTo>
                  <a:lnTo>
                    <a:pt x="218" y="160"/>
                  </a:lnTo>
                  <a:lnTo>
                    <a:pt x="204" y="130"/>
                  </a:lnTo>
                  <a:lnTo>
                    <a:pt x="187" y="100"/>
                  </a:lnTo>
                  <a:lnTo>
                    <a:pt x="164" y="69"/>
                  </a:lnTo>
                  <a:lnTo>
                    <a:pt x="137" y="46"/>
                  </a:lnTo>
                  <a:lnTo>
                    <a:pt x="117" y="26"/>
                  </a:lnTo>
                  <a:lnTo>
                    <a:pt x="91" y="12"/>
                  </a:lnTo>
                  <a:lnTo>
                    <a:pt x="67" y="3"/>
                  </a:lnTo>
                  <a:lnTo>
                    <a:pt x="37" y="0"/>
                  </a:lnTo>
                  <a:lnTo>
                    <a:pt x="17" y="3"/>
                  </a:lnTo>
                  <a:lnTo>
                    <a:pt x="0" y="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64" name="Freeform 88">
              <a:extLst>
                <a:ext uri="{FF2B5EF4-FFF2-40B4-BE49-F238E27FC236}">
                  <a16:creationId xmlns:a16="http://schemas.microsoft.com/office/drawing/2014/main" id="{951FC9B3-4558-434C-84B3-87DF30D12FDD}"/>
                </a:ext>
              </a:extLst>
            </p:cNvPr>
            <p:cNvSpPr>
              <a:spLocks noChangeArrowheads="1"/>
            </p:cNvSpPr>
            <p:nvPr/>
          </p:nvSpPr>
          <p:spPr bwMode="auto">
            <a:xfrm>
              <a:off x="508" y="2169"/>
              <a:ext cx="188" cy="168"/>
            </a:xfrm>
            <a:custGeom>
              <a:avLst/>
              <a:gdLst>
                <a:gd name="T0" fmla="*/ 826 w 827"/>
                <a:gd name="T1" fmla="*/ 0 h 740"/>
                <a:gd name="T2" fmla="*/ 0 w 827"/>
                <a:gd name="T3" fmla="*/ 739 h 740"/>
                <a:gd name="T4" fmla="*/ 230 w 827"/>
                <a:gd name="T5" fmla="*/ 539 h 740"/>
                <a:gd name="T6" fmla="*/ 244 w 827"/>
                <a:gd name="T7" fmla="*/ 552 h 740"/>
                <a:gd name="T8" fmla="*/ 0 w 827"/>
                <a:gd name="T9" fmla="*/ 739 h 740"/>
                <a:gd name="T10" fmla="*/ 257 w 827"/>
                <a:gd name="T11" fmla="*/ 559 h 740"/>
                <a:gd name="T12" fmla="*/ 270 w 827"/>
                <a:gd name="T13" fmla="*/ 566 h 740"/>
                <a:gd name="T14" fmla="*/ 0 w 827"/>
                <a:gd name="T15" fmla="*/ 739 h 740"/>
                <a:gd name="T16" fmla="*/ 287 w 827"/>
                <a:gd name="T17" fmla="*/ 569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7" h="740">
                  <a:moveTo>
                    <a:pt x="826" y="0"/>
                  </a:moveTo>
                  <a:lnTo>
                    <a:pt x="0" y="739"/>
                  </a:lnTo>
                  <a:lnTo>
                    <a:pt x="230" y="539"/>
                  </a:lnTo>
                  <a:lnTo>
                    <a:pt x="244" y="552"/>
                  </a:lnTo>
                  <a:lnTo>
                    <a:pt x="0" y="739"/>
                  </a:lnTo>
                  <a:lnTo>
                    <a:pt x="257" y="559"/>
                  </a:lnTo>
                  <a:lnTo>
                    <a:pt x="270" y="566"/>
                  </a:lnTo>
                  <a:lnTo>
                    <a:pt x="0" y="739"/>
                  </a:lnTo>
                  <a:lnTo>
                    <a:pt x="287" y="56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65" name="Freeform 89">
              <a:extLst>
                <a:ext uri="{FF2B5EF4-FFF2-40B4-BE49-F238E27FC236}">
                  <a16:creationId xmlns:a16="http://schemas.microsoft.com/office/drawing/2014/main" id="{FB6E1BD3-DAEE-4288-BE76-2A0663314E91}"/>
                </a:ext>
              </a:extLst>
            </p:cNvPr>
            <p:cNvSpPr>
              <a:spLocks noChangeArrowheads="1"/>
            </p:cNvSpPr>
            <p:nvPr/>
          </p:nvSpPr>
          <p:spPr bwMode="auto">
            <a:xfrm>
              <a:off x="508" y="2275"/>
              <a:ext cx="69" cy="61"/>
            </a:xfrm>
            <a:custGeom>
              <a:avLst/>
              <a:gdLst>
                <a:gd name="T0" fmla="*/ 220 w 305"/>
                <a:gd name="T1" fmla="*/ 57 h 271"/>
                <a:gd name="T2" fmla="*/ 0 w 305"/>
                <a:gd name="T3" fmla="*/ 270 h 271"/>
                <a:gd name="T4" fmla="*/ 194 w 305"/>
                <a:gd name="T5" fmla="*/ 0 h 271"/>
                <a:gd name="T6" fmla="*/ 194 w 305"/>
                <a:gd name="T7" fmla="*/ 17 h 271"/>
                <a:gd name="T8" fmla="*/ 0 w 305"/>
                <a:gd name="T9" fmla="*/ 270 h 271"/>
                <a:gd name="T10" fmla="*/ 201 w 305"/>
                <a:gd name="T11" fmla="*/ 29 h 271"/>
                <a:gd name="T12" fmla="*/ 208 w 305"/>
                <a:gd name="T13" fmla="*/ 43 h 271"/>
                <a:gd name="T14" fmla="*/ 0 w 305"/>
                <a:gd name="T15" fmla="*/ 270 h 271"/>
                <a:gd name="T16" fmla="*/ 304 w 305"/>
                <a:gd name="T17" fmla="*/ 10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5" h="271">
                  <a:moveTo>
                    <a:pt x="220" y="57"/>
                  </a:moveTo>
                  <a:lnTo>
                    <a:pt x="0" y="270"/>
                  </a:lnTo>
                  <a:lnTo>
                    <a:pt x="194" y="0"/>
                  </a:lnTo>
                  <a:lnTo>
                    <a:pt x="194" y="17"/>
                  </a:lnTo>
                  <a:lnTo>
                    <a:pt x="0" y="270"/>
                  </a:lnTo>
                  <a:lnTo>
                    <a:pt x="201" y="29"/>
                  </a:lnTo>
                  <a:lnTo>
                    <a:pt x="208" y="43"/>
                  </a:lnTo>
                  <a:lnTo>
                    <a:pt x="0" y="270"/>
                  </a:lnTo>
                  <a:lnTo>
                    <a:pt x="304" y="10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66" name="Line 90">
              <a:extLst>
                <a:ext uri="{FF2B5EF4-FFF2-40B4-BE49-F238E27FC236}">
                  <a16:creationId xmlns:a16="http://schemas.microsoft.com/office/drawing/2014/main" id="{3663A4EA-9471-43BA-81CF-4F73690F7CFE}"/>
                </a:ext>
              </a:extLst>
            </p:cNvPr>
            <p:cNvSpPr>
              <a:spLocks noChangeShapeType="1"/>
            </p:cNvSpPr>
            <p:nvPr/>
          </p:nvSpPr>
          <p:spPr bwMode="auto">
            <a:xfrm flipH="1">
              <a:off x="507" y="2270"/>
              <a:ext cx="46" cy="6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67" name="Freeform 91">
              <a:extLst>
                <a:ext uri="{FF2B5EF4-FFF2-40B4-BE49-F238E27FC236}">
                  <a16:creationId xmlns:a16="http://schemas.microsoft.com/office/drawing/2014/main" id="{28D74EAE-02F6-4E47-B532-8FF30CE9EF6C}"/>
                </a:ext>
              </a:extLst>
            </p:cNvPr>
            <p:cNvSpPr>
              <a:spLocks noChangeArrowheads="1"/>
            </p:cNvSpPr>
            <p:nvPr/>
          </p:nvSpPr>
          <p:spPr bwMode="auto">
            <a:xfrm>
              <a:off x="2001" y="959"/>
              <a:ext cx="66" cy="43"/>
            </a:xfrm>
            <a:custGeom>
              <a:avLst/>
              <a:gdLst>
                <a:gd name="T0" fmla="*/ 0 w 292"/>
                <a:gd name="T1" fmla="*/ 190 h 191"/>
                <a:gd name="T2" fmla="*/ 234 w 292"/>
                <a:gd name="T3" fmla="*/ 0 h 191"/>
                <a:gd name="T4" fmla="*/ 247 w 292"/>
                <a:gd name="T5" fmla="*/ 9 h 191"/>
                <a:gd name="T6" fmla="*/ 0 w 292"/>
                <a:gd name="T7" fmla="*/ 190 h 191"/>
                <a:gd name="T8" fmla="*/ 260 w 292"/>
                <a:gd name="T9" fmla="*/ 19 h 191"/>
                <a:gd name="T10" fmla="*/ 277 w 292"/>
                <a:gd name="T11" fmla="*/ 26 h 191"/>
                <a:gd name="T12" fmla="*/ 0 w 292"/>
                <a:gd name="T13" fmla="*/ 190 h 191"/>
                <a:gd name="T14" fmla="*/ 291 w 292"/>
                <a:gd name="T15" fmla="*/ 33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2" h="191">
                  <a:moveTo>
                    <a:pt x="0" y="190"/>
                  </a:moveTo>
                  <a:lnTo>
                    <a:pt x="234" y="0"/>
                  </a:lnTo>
                  <a:lnTo>
                    <a:pt x="247" y="9"/>
                  </a:lnTo>
                  <a:lnTo>
                    <a:pt x="0" y="190"/>
                  </a:lnTo>
                  <a:lnTo>
                    <a:pt x="260" y="19"/>
                  </a:lnTo>
                  <a:lnTo>
                    <a:pt x="277" y="26"/>
                  </a:lnTo>
                  <a:lnTo>
                    <a:pt x="0" y="190"/>
                  </a:lnTo>
                  <a:lnTo>
                    <a:pt x="291" y="3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68" name="Freeform 92">
              <a:extLst>
                <a:ext uri="{FF2B5EF4-FFF2-40B4-BE49-F238E27FC236}">
                  <a16:creationId xmlns:a16="http://schemas.microsoft.com/office/drawing/2014/main" id="{D005F12A-601D-4BDD-92E5-5627A1A2983B}"/>
                </a:ext>
              </a:extLst>
            </p:cNvPr>
            <p:cNvSpPr>
              <a:spLocks noChangeArrowheads="1"/>
            </p:cNvSpPr>
            <p:nvPr/>
          </p:nvSpPr>
          <p:spPr bwMode="auto">
            <a:xfrm>
              <a:off x="2001" y="942"/>
              <a:ext cx="71" cy="60"/>
            </a:xfrm>
            <a:custGeom>
              <a:avLst/>
              <a:gdLst>
                <a:gd name="T0" fmla="*/ 223 w 311"/>
                <a:gd name="T1" fmla="*/ 60 h 265"/>
                <a:gd name="T2" fmla="*/ 0 w 311"/>
                <a:gd name="T3" fmla="*/ 264 h 265"/>
                <a:gd name="T4" fmla="*/ 200 w 311"/>
                <a:gd name="T5" fmla="*/ 0 h 265"/>
                <a:gd name="T6" fmla="*/ 204 w 311"/>
                <a:gd name="T7" fmla="*/ 13 h 265"/>
                <a:gd name="T8" fmla="*/ 0 w 311"/>
                <a:gd name="T9" fmla="*/ 264 h 265"/>
                <a:gd name="T10" fmla="*/ 204 w 311"/>
                <a:gd name="T11" fmla="*/ 30 h 265"/>
                <a:gd name="T12" fmla="*/ 213 w 311"/>
                <a:gd name="T13" fmla="*/ 43 h 265"/>
                <a:gd name="T14" fmla="*/ 0 w 311"/>
                <a:gd name="T15" fmla="*/ 264 h 265"/>
                <a:gd name="T16" fmla="*/ 310 w 311"/>
                <a:gd name="T17" fmla="*/ 10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1" h="265">
                  <a:moveTo>
                    <a:pt x="223" y="60"/>
                  </a:moveTo>
                  <a:lnTo>
                    <a:pt x="0" y="264"/>
                  </a:lnTo>
                  <a:lnTo>
                    <a:pt x="200" y="0"/>
                  </a:lnTo>
                  <a:lnTo>
                    <a:pt x="204" y="13"/>
                  </a:lnTo>
                  <a:lnTo>
                    <a:pt x="0" y="264"/>
                  </a:lnTo>
                  <a:lnTo>
                    <a:pt x="204" y="30"/>
                  </a:lnTo>
                  <a:lnTo>
                    <a:pt x="213" y="43"/>
                  </a:lnTo>
                  <a:lnTo>
                    <a:pt x="0" y="264"/>
                  </a:lnTo>
                  <a:lnTo>
                    <a:pt x="310" y="10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69" name="Line 93">
              <a:extLst>
                <a:ext uri="{FF2B5EF4-FFF2-40B4-BE49-F238E27FC236}">
                  <a16:creationId xmlns:a16="http://schemas.microsoft.com/office/drawing/2014/main" id="{73036AEC-6075-4823-8819-43ECA2B531AE}"/>
                </a:ext>
              </a:extLst>
            </p:cNvPr>
            <p:cNvSpPr>
              <a:spLocks noChangeShapeType="1"/>
            </p:cNvSpPr>
            <p:nvPr/>
          </p:nvSpPr>
          <p:spPr bwMode="auto">
            <a:xfrm flipH="1">
              <a:off x="2000" y="938"/>
              <a:ext cx="47" cy="6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70" name="Freeform 94">
              <a:extLst>
                <a:ext uri="{FF2B5EF4-FFF2-40B4-BE49-F238E27FC236}">
                  <a16:creationId xmlns:a16="http://schemas.microsoft.com/office/drawing/2014/main" id="{3FF4321F-0A0F-41CD-9484-E27AB2579BEA}"/>
                </a:ext>
              </a:extLst>
            </p:cNvPr>
            <p:cNvSpPr>
              <a:spLocks noChangeArrowheads="1"/>
            </p:cNvSpPr>
            <p:nvPr/>
          </p:nvSpPr>
          <p:spPr bwMode="auto">
            <a:xfrm>
              <a:off x="942" y="2283"/>
              <a:ext cx="35" cy="49"/>
            </a:xfrm>
            <a:custGeom>
              <a:avLst/>
              <a:gdLst>
                <a:gd name="T0" fmla="*/ 144 w 155"/>
                <a:gd name="T1" fmla="*/ 30 h 215"/>
                <a:gd name="T2" fmla="*/ 154 w 155"/>
                <a:gd name="T3" fmla="*/ 50 h 215"/>
                <a:gd name="T4" fmla="*/ 144 w 155"/>
                <a:gd name="T5" fmla="*/ 30 h 215"/>
                <a:gd name="T6" fmla="*/ 124 w 155"/>
                <a:gd name="T7" fmla="*/ 10 h 215"/>
                <a:gd name="T8" fmla="*/ 104 w 155"/>
                <a:gd name="T9" fmla="*/ 0 h 215"/>
                <a:gd name="T10" fmla="*/ 64 w 155"/>
                <a:gd name="T11" fmla="*/ 0 h 215"/>
                <a:gd name="T12" fmla="*/ 40 w 155"/>
                <a:gd name="T13" fmla="*/ 10 h 215"/>
                <a:gd name="T14" fmla="*/ 20 w 155"/>
                <a:gd name="T15" fmla="*/ 30 h 215"/>
                <a:gd name="T16" fmla="*/ 13 w 155"/>
                <a:gd name="T17" fmla="*/ 50 h 215"/>
                <a:gd name="T18" fmla="*/ 0 w 155"/>
                <a:gd name="T19" fmla="*/ 84 h 215"/>
                <a:gd name="T20" fmla="*/ 0 w 155"/>
                <a:gd name="T21" fmla="*/ 134 h 215"/>
                <a:gd name="T22" fmla="*/ 13 w 155"/>
                <a:gd name="T23" fmla="*/ 164 h 215"/>
                <a:gd name="T24" fmla="*/ 20 w 155"/>
                <a:gd name="T25" fmla="*/ 184 h 215"/>
                <a:gd name="T26" fmla="*/ 40 w 155"/>
                <a:gd name="T27" fmla="*/ 204 h 215"/>
                <a:gd name="T28" fmla="*/ 64 w 155"/>
                <a:gd name="T29" fmla="*/ 214 h 215"/>
                <a:gd name="T30" fmla="*/ 104 w 155"/>
                <a:gd name="T31" fmla="*/ 214 h 215"/>
                <a:gd name="T32" fmla="*/ 124 w 155"/>
                <a:gd name="T33" fmla="*/ 204 h 215"/>
                <a:gd name="T34" fmla="*/ 144 w 155"/>
                <a:gd name="T35" fmla="*/ 184 h 215"/>
                <a:gd name="T36" fmla="*/ 154 w 155"/>
                <a:gd name="T37" fmla="*/ 16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5" h="215">
                  <a:moveTo>
                    <a:pt x="144" y="30"/>
                  </a:moveTo>
                  <a:lnTo>
                    <a:pt x="154" y="50"/>
                  </a:lnTo>
                  <a:lnTo>
                    <a:pt x="144" y="30"/>
                  </a:lnTo>
                  <a:lnTo>
                    <a:pt x="124" y="10"/>
                  </a:lnTo>
                  <a:lnTo>
                    <a:pt x="104" y="0"/>
                  </a:lnTo>
                  <a:lnTo>
                    <a:pt x="64" y="0"/>
                  </a:lnTo>
                  <a:lnTo>
                    <a:pt x="40" y="10"/>
                  </a:lnTo>
                  <a:lnTo>
                    <a:pt x="20" y="30"/>
                  </a:lnTo>
                  <a:lnTo>
                    <a:pt x="13" y="50"/>
                  </a:lnTo>
                  <a:lnTo>
                    <a:pt x="0" y="84"/>
                  </a:lnTo>
                  <a:lnTo>
                    <a:pt x="0" y="134"/>
                  </a:lnTo>
                  <a:lnTo>
                    <a:pt x="13" y="164"/>
                  </a:lnTo>
                  <a:lnTo>
                    <a:pt x="20" y="184"/>
                  </a:lnTo>
                  <a:lnTo>
                    <a:pt x="40" y="204"/>
                  </a:lnTo>
                  <a:lnTo>
                    <a:pt x="64" y="214"/>
                  </a:lnTo>
                  <a:lnTo>
                    <a:pt x="104" y="214"/>
                  </a:lnTo>
                  <a:lnTo>
                    <a:pt x="124" y="204"/>
                  </a:lnTo>
                  <a:lnTo>
                    <a:pt x="144" y="184"/>
                  </a:lnTo>
                  <a:lnTo>
                    <a:pt x="154" y="16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71" name="Freeform 95">
              <a:extLst>
                <a:ext uri="{FF2B5EF4-FFF2-40B4-BE49-F238E27FC236}">
                  <a16:creationId xmlns:a16="http://schemas.microsoft.com/office/drawing/2014/main" id="{20EBBA74-F458-43C8-9052-B9B40FF7D01E}"/>
                </a:ext>
              </a:extLst>
            </p:cNvPr>
            <p:cNvSpPr>
              <a:spLocks noChangeArrowheads="1"/>
            </p:cNvSpPr>
            <p:nvPr/>
          </p:nvSpPr>
          <p:spPr bwMode="auto">
            <a:xfrm>
              <a:off x="991" y="2299"/>
              <a:ext cx="30" cy="32"/>
            </a:xfrm>
            <a:custGeom>
              <a:avLst/>
              <a:gdLst>
                <a:gd name="T0" fmla="*/ 30 w 132"/>
                <a:gd name="T1" fmla="*/ 10 h 141"/>
                <a:gd name="T2" fmla="*/ 50 w 132"/>
                <a:gd name="T3" fmla="*/ 0 h 141"/>
                <a:gd name="T4" fmla="*/ 30 w 132"/>
                <a:gd name="T5" fmla="*/ 10 h 141"/>
                <a:gd name="T6" fmla="*/ 10 w 132"/>
                <a:gd name="T7" fmla="*/ 29 h 141"/>
                <a:gd name="T8" fmla="*/ 0 w 132"/>
                <a:gd name="T9" fmla="*/ 60 h 141"/>
                <a:gd name="T10" fmla="*/ 0 w 132"/>
                <a:gd name="T11" fmla="*/ 80 h 141"/>
                <a:gd name="T12" fmla="*/ 10 w 132"/>
                <a:gd name="T13" fmla="*/ 110 h 141"/>
                <a:gd name="T14" fmla="*/ 30 w 132"/>
                <a:gd name="T15" fmla="*/ 130 h 141"/>
                <a:gd name="T16" fmla="*/ 50 w 132"/>
                <a:gd name="T17" fmla="*/ 140 h 141"/>
                <a:gd name="T18" fmla="*/ 81 w 132"/>
                <a:gd name="T19" fmla="*/ 140 h 141"/>
                <a:gd name="T20" fmla="*/ 104 w 132"/>
                <a:gd name="T21" fmla="*/ 130 h 141"/>
                <a:gd name="T22" fmla="*/ 124 w 132"/>
                <a:gd name="T23" fmla="*/ 110 h 141"/>
                <a:gd name="T24" fmla="*/ 131 w 132"/>
                <a:gd name="T25" fmla="*/ 80 h 141"/>
                <a:gd name="T26" fmla="*/ 131 w 132"/>
                <a:gd name="T27" fmla="*/ 60 h 141"/>
                <a:gd name="T28" fmla="*/ 124 w 132"/>
                <a:gd name="T29" fmla="*/ 29 h 141"/>
                <a:gd name="T30" fmla="*/ 104 w 132"/>
                <a:gd name="T31" fmla="*/ 10 h 141"/>
                <a:gd name="T32" fmla="*/ 81 w 132"/>
                <a:gd name="T33" fmla="*/ 0 h 141"/>
                <a:gd name="T34" fmla="*/ 50 w 132"/>
                <a:gd name="T3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41">
                  <a:moveTo>
                    <a:pt x="30" y="10"/>
                  </a:moveTo>
                  <a:lnTo>
                    <a:pt x="50" y="0"/>
                  </a:lnTo>
                  <a:lnTo>
                    <a:pt x="30" y="10"/>
                  </a:lnTo>
                  <a:lnTo>
                    <a:pt x="10" y="29"/>
                  </a:lnTo>
                  <a:lnTo>
                    <a:pt x="0" y="60"/>
                  </a:lnTo>
                  <a:lnTo>
                    <a:pt x="0" y="80"/>
                  </a:lnTo>
                  <a:lnTo>
                    <a:pt x="10" y="110"/>
                  </a:lnTo>
                  <a:lnTo>
                    <a:pt x="30" y="130"/>
                  </a:lnTo>
                  <a:lnTo>
                    <a:pt x="50" y="140"/>
                  </a:lnTo>
                  <a:lnTo>
                    <a:pt x="81" y="140"/>
                  </a:lnTo>
                  <a:lnTo>
                    <a:pt x="104" y="130"/>
                  </a:lnTo>
                  <a:lnTo>
                    <a:pt x="124" y="110"/>
                  </a:lnTo>
                  <a:lnTo>
                    <a:pt x="131" y="80"/>
                  </a:lnTo>
                  <a:lnTo>
                    <a:pt x="131" y="60"/>
                  </a:lnTo>
                  <a:lnTo>
                    <a:pt x="124" y="29"/>
                  </a:lnTo>
                  <a:lnTo>
                    <a:pt x="104" y="10"/>
                  </a:lnTo>
                  <a:lnTo>
                    <a:pt x="81" y="0"/>
                  </a:lnTo>
                  <a:lnTo>
                    <a:pt x="5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72" name="Line 96">
              <a:extLst>
                <a:ext uri="{FF2B5EF4-FFF2-40B4-BE49-F238E27FC236}">
                  <a16:creationId xmlns:a16="http://schemas.microsoft.com/office/drawing/2014/main" id="{0024E9EC-0A8A-485A-89F4-9F0451FBFD93}"/>
                </a:ext>
              </a:extLst>
            </p:cNvPr>
            <p:cNvSpPr>
              <a:spLocks noChangeShapeType="1"/>
            </p:cNvSpPr>
            <p:nvPr/>
          </p:nvSpPr>
          <p:spPr bwMode="auto">
            <a:xfrm>
              <a:off x="1035" y="2299"/>
              <a:ext cx="1"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73" name="Freeform 97">
              <a:extLst>
                <a:ext uri="{FF2B5EF4-FFF2-40B4-BE49-F238E27FC236}">
                  <a16:creationId xmlns:a16="http://schemas.microsoft.com/office/drawing/2014/main" id="{BF2B18E8-3823-4F8D-8884-1762DAEADFED}"/>
                </a:ext>
              </a:extLst>
            </p:cNvPr>
            <p:cNvSpPr>
              <a:spLocks noChangeArrowheads="1"/>
            </p:cNvSpPr>
            <p:nvPr/>
          </p:nvSpPr>
          <p:spPr bwMode="auto">
            <a:xfrm>
              <a:off x="1035" y="2299"/>
              <a:ext cx="26" cy="32"/>
            </a:xfrm>
            <a:custGeom>
              <a:avLst/>
              <a:gdLst>
                <a:gd name="T0" fmla="*/ 0 w 115"/>
                <a:gd name="T1" fmla="*/ 40 h 141"/>
                <a:gd name="T2" fmla="*/ 30 w 115"/>
                <a:gd name="T3" fmla="*/ 10 h 141"/>
                <a:gd name="T4" fmla="*/ 50 w 115"/>
                <a:gd name="T5" fmla="*/ 0 h 141"/>
                <a:gd name="T6" fmla="*/ 84 w 115"/>
                <a:gd name="T7" fmla="*/ 0 h 141"/>
                <a:gd name="T8" fmla="*/ 104 w 115"/>
                <a:gd name="T9" fmla="*/ 10 h 141"/>
                <a:gd name="T10" fmla="*/ 114 w 115"/>
                <a:gd name="T11" fmla="*/ 40 h 141"/>
                <a:gd name="T12" fmla="*/ 114 w 115"/>
                <a:gd name="T13" fmla="*/ 140 h 141"/>
              </a:gdLst>
              <a:ahLst/>
              <a:cxnLst>
                <a:cxn ang="0">
                  <a:pos x="T0" y="T1"/>
                </a:cxn>
                <a:cxn ang="0">
                  <a:pos x="T2" y="T3"/>
                </a:cxn>
                <a:cxn ang="0">
                  <a:pos x="T4" y="T5"/>
                </a:cxn>
                <a:cxn ang="0">
                  <a:pos x="T6" y="T7"/>
                </a:cxn>
                <a:cxn ang="0">
                  <a:pos x="T8" y="T9"/>
                </a:cxn>
                <a:cxn ang="0">
                  <a:pos x="T10" y="T11"/>
                </a:cxn>
                <a:cxn ang="0">
                  <a:pos x="T12" y="T13"/>
                </a:cxn>
              </a:cxnLst>
              <a:rect l="0" t="0" r="r" b="b"/>
              <a:pathLst>
                <a:path w="115" h="141">
                  <a:moveTo>
                    <a:pt x="0" y="40"/>
                  </a:moveTo>
                  <a:lnTo>
                    <a:pt x="30" y="10"/>
                  </a:lnTo>
                  <a:lnTo>
                    <a:pt x="50" y="0"/>
                  </a:lnTo>
                  <a:lnTo>
                    <a:pt x="84" y="0"/>
                  </a:lnTo>
                  <a:lnTo>
                    <a:pt x="104" y="10"/>
                  </a:lnTo>
                  <a:lnTo>
                    <a:pt x="114" y="40"/>
                  </a:lnTo>
                  <a:lnTo>
                    <a:pt x="114" y="14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74" name="Line 98">
              <a:extLst>
                <a:ext uri="{FF2B5EF4-FFF2-40B4-BE49-F238E27FC236}">
                  <a16:creationId xmlns:a16="http://schemas.microsoft.com/office/drawing/2014/main" id="{2FB78D29-D0BF-4E5B-A214-67A1C3FACE33}"/>
                </a:ext>
              </a:extLst>
            </p:cNvPr>
            <p:cNvSpPr>
              <a:spLocks noChangeShapeType="1"/>
            </p:cNvSpPr>
            <p:nvPr/>
          </p:nvSpPr>
          <p:spPr bwMode="auto">
            <a:xfrm flipV="1">
              <a:off x="1107" y="2281"/>
              <a:ext cx="1" cy="5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75" name="Line 99">
              <a:extLst>
                <a:ext uri="{FF2B5EF4-FFF2-40B4-BE49-F238E27FC236}">
                  <a16:creationId xmlns:a16="http://schemas.microsoft.com/office/drawing/2014/main" id="{C618F6A6-9108-44BD-AB3C-6E6A79C9116C}"/>
                </a:ext>
              </a:extLst>
            </p:cNvPr>
            <p:cNvSpPr>
              <a:spLocks noChangeShapeType="1"/>
            </p:cNvSpPr>
            <p:nvPr/>
          </p:nvSpPr>
          <p:spPr bwMode="auto">
            <a:xfrm>
              <a:off x="1102" y="2302"/>
              <a:ext cx="5" cy="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76" name="Freeform 100">
              <a:extLst>
                <a:ext uri="{FF2B5EF4-FFF2-40B4-BE49-F238E27FC236}">
                  <a16:creationId xmlns:a16="http://schemas.microsoft.com/office/drawing/2014/main" id="{77D1EB7D-B25D-42E0-ADA2-A4DF5FE01397}"/>
                </a:ext>
              </a:extLst>
            </p:cNvPr>
            <p:cNvSpPr>
              <a:spLocks noChangeArrowheads="1"/>
            </p:cNvSpPr>
            <p:nvPr/>
          </p:nvSpPr>
          <p:spPr bwMode="auto">
            <a:xfrm>
              <a:off x="1079" y="2299"/>
              <a:ext cx="28" cy="32"/>
            </a:xfrm>
            <a:custGeom>
              <a:avLst/>
              <a:gdLst>
                <a:gd name="T0" fmla="*/ 103 w 125"/>
                <a:gd name="T1" fmla="*/ 10 h 141"/>
                <a:gd name="T2" fmla="*/ 84 w 125"/>
                <a:gd name="T3" fmla="*/ 0 h 141"/>
                <a:gd name="T4" fmla="*/ 53 w 125"/>
                <a:gd name="T5" fmla="*/ 0 h 141"/>
                <a:gd name="T6" fmla="*/ 33 w 125"/>
                <a:gd name="T7" fmla="*/ 10 h 141"/>
                <a:gd name="T8" fmla="*/ 9 w 125"/>
                <a:gd name="T9" fmla="*/ 29 h 141"/>
                <a:gd name="T10" fmla="*/ 0 w 125"/>
                <a:gd name="T11" fmla="*/ 60 h 141"/>
                <a:gd name="T12" fmla="*/ 0 w 125"/>
                <a:gd name="T13" fmla="*/ 80 h 141"/>
                <a:gd name="T14" fmla="*/ 9 w 125"/>
                <a:gd name="T15" fmla="*/ 110 h 141"/>
                <a:gd name="T16" fmla="*/ 33 w 125"/>
                <a:gd name="T17" fmla="*/ 130 h 141"/>
                <a:gd name="T18" fmla="*/ 53 w 125"/>
                <a:gd name="T19" fmla="*/ 140 h 141"/>
                <a:gd name="T20" fmla="*/ 84 w 125"/>
                <a:gd name="T21" fmla="*/ 140 h 141"/>
                <a:gd name="T22" fmla="*/ 103 w 125"/>
                <a:gd name="T23" fmla="*/ 130 h 141"/>
                <a:gd name="T24" fmla="*/ 124 w 125"/>
                <a:gd name="T25" fmla="*/ 11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41">
                  <a:moveTo>
                    <a:pt x="103" y="10"/>
                  </a:moveTo>
                  <a:lnTo>
                    <a:pt x="84" y="0"/>
                  </a:lnTo>
                  <a:lnTo>
                    <a:pt x="53" y="0"/>
                  </a:lnTo>
                  <a:lnTo>
                    <a:pt x="33" y="10"/>
                  </a:lnTo>
                  <a:lnTo>
                    <a:pt x="9" y="29"/>
                  </a:lnTo>
                  <a:lnTo>
                    <a:pt x="0" y="60"/>
                  </a:lnTo>
                  <a:lnTo>
                    <a:pt x="0" y="80"/>
                  </a:lnTo>
                  <a:lnTo>
                    <a:pt x="9" y="110"/>
                  </a:lnTo>
                  <a:lnTo>
                    <a:pt x="33" y="130"/>
                  </a:lnTo>
                  <a:lnTo>
                    <a:pt x="53" y="140"/>
                  </a:lnTo>
                  <a:lnTo>
                    <a:pt x="84" y="140"/>
                  </a:lnTo>
                  <a:lnTo>
                    <a:pt x="103" y="130"/>
                  </a:lnTo>
                  <a:lnTo>
                    <a:pt x="124" y="11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77" name="Line 101">
              <a:extLst>
                <a:ext uri="{FF2B5EF4-FFF2-40B4-BE49-F238E27FC236}">
                  <a16:creationId xmlns:a16="http://schemas.microsoft.com/office/drawing/2014/main" id="{05648A20-8FFC-443F-BED9-B500F380AA9F}"/>
                </a:ext>
              </a:extLst>
            </p:cNvPr>
            <p:cNvSpPr>
              <a:spLocks noChangeShapeType="1"/>
            </p:cNvSpPr>
            <p:nvPr/>
          </p:nvSpPr>
          <p:spPr bwMode="auto">
            <a:xfrm flipV="1">
              <a:off x="1123" y="2298"/>
              <a:ext cx="1" cy="2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78" name="Freeform 102">
              <a:extLst>
                <a:ext uri="{FF2B5EF4-FFF2-40B4-BE49-F238E27FC236}">
                  <a16:creationId xmlns:a16="http://schemas.microsoft.com/office/drawing/2014/main" id="{70EE5224-97F4-4853-B8DF-C784AE47B0B6}"/>
                </a:ext>
              </a:extLst>
            </p:cNvPr>
            <p:cNvSpPr>
              <a:spLocks noChangeArrowheads="1"/>
            </p:cNvSpPr>
            <p:nvPr/>
          </p:nvSpPr>
          <p:spPr bwMode="auto">
            <a:xfrm>
              <a:off x="1123" y="2322"/>
              <a:ext cx="25" cy="12"/>
            </a:xfrm>
            <a:custGeom>
              <a:avLst/>
              <a:gdLst>
                <a:gd name="T0" fmla="*/ 0 w 112"/>
                <a:gd name="T1" fmla="*/ 0 h 54"/>
                <a:gd name="T2" fmla="*/ 10 w 112"/>
                <a:gd name="T3" fmla="*/ 40 h 54"/>
                <a:gd name="T4" fmla="*/ 30 w 112"/>
                <a:gd name="T5" fmla="*/ 53 h 54"/>
                <a:gd name="T6" fmla="*/ 60 w 112"/>
                <a:gd name="T7" fmla="*/ 53 h 54"/>
                <a:gd name="T8" fmla="*/ 81 w 112"/>
                <a:gd name="T9" fmla="*/ 40 h 54"/>
                <a:gd name="T10" fmla="*/ 111 w 112"/>
                <a:gd name="T11" fmla="*/ 0 h 54"/>
              </a:gdLst>
              <a:ahLst/>
              <a:cxnLst>
                <a:cxn ang="0">
                  <a:pos x="T0" y="T1"/>
                </a:cxn>
                <a:cxn ang="0">
                  <a:pos x="T2" y="T3"/>
                </a:cxn>
                <a:cxn ang="0">
                  <a:pos x="T4" y="T5"/>
                </a:cxn>
                <a:cxn ang="0">
                  <a:pos x="T6" y="T7"/>
                </a:cxn>
                <a:cxn ang="0">
                  <a:pos x="T8" y="T9"/>
                </a:cxn>
                <a:cxn ang="0">
                  <a:pos x="T10" y="T11"/>
                </a:cxn>
              </a:cxnLst>
              <a:rect l="0" t="0" r="r" b="b"/>
              <a:pathLst>
                <a:path w="112" h="54">
                  <a:moveTo>
                    <a:pt x="0" y="0"/>
                  </a:moveTo>
                  <a:lnTo>
                    <a:pt x="10" y="40"/>
                  </a:lnTo>
                  <a:lnTo>
                    <a:pt x="30" y="53"/>
                  </a:lnTo>
                  <a:lnTo>
                    <a:pt x="60" y="53"/>
                  </a:lnTo>
                  <a:lnTo>
                    <a:pt x="81" y="40"/>
                  </a:lnTo>
                  <a:lnTo>
                    <a:pt x="11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79" name="Line 103">
              <a:extLst>
                <a:ext uri="{FF2B5EF4-FFF2-40B4-BE49-F238E27FC236}">
                  <a16:creationId xmlns:a16="http://schemas.microsoft.com/office/drawing/2014/main" id="{843214DD-D517-4619-A9EE-0A30736BE614}"/>
                </a:ext>
              </a:extLst>
            </p:cNvPr>
            <p:cNvSpPr>
              <a:spLocks noChangeShapeType="1"/>
            </p:cNvSpPr>
            <p:nvPr/>
          </p:nvSpPr>
          <p:spPr bwMode="auto">
            <a:xfrm flipV="1">
              <a:off x="1148" y="2298"/>
              <a:ext cx="1" cy="3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80" name="Line 104">
              <a:extLst>
                <a:ext uri="{FF2B5EF4-FFF2-40B4-BE49-F238E27FC236}">
                  <a16:creationId xmlns:a16="http://schemas.microsoft.com/office/drawing/2014/main" id="{78DA0D19-DBF7-45CF-80C8-B794D8638034}"/>
                </a:ext>
              </a:extLst>
            </p:cNvPr>
            <p:cNvSpPr>
              <a:spLocks noChangeShapeType="1"/>
            </p:cNvSpPr>
            <p:nvPr/>
          </p:nvSpPr>
          <p:spPr bwMode="auto">
            <a:xfrm>
              <a:off x="1191" y="2302"/>
              <a:ext cx="5" cy="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81" name="Freeform 105">
              <a:extLst>
                <a:ext uri="{FF2B5EF4-FFF2-40B4-BE49-F238E27FC236}">
                  <a16:creationId xmlns:a16="http://schemas.microsoft.com/office/drawing/2014/main" id="{89035E94-D697-428A-87E9-47B7C3433253}"/>
                </a:ext>
              </a:extLst>
            </p:cNvPr>
            <p:cNvSpPr>
              <a:spLocks noChangeArrowheads="1"/>
            </p:cNvSpPr>
            <p:nvPr/>
          </p:nvSpPr>
          <p:spPr bwMode="auto">
            <a:xfrm>
              <a:off x="1167" y="2299"/>
              <a:ext cx="29" cy="32"/>
            </a:xfrm>
            <a:custGeom>
              <a:avLst/>
              <a:gdLst>
                <a:gd name="T0" fmla="*/ 104 w 126"/>
                <a:gd name="T1" fmla="*/ 10 h 141"/>
                <a:gd name="T2" fmla="*/ 84 w 126"/>
                <a:gd name="T3" fmla="*/ 0 h 141"/>
                <a:gd name="T4" fmla="*/ 50 w 126"/>
                <a:gd name="T5" fmla="*/ 0 h 141"/>
                <a:gd name="T6" fmla="*/ 34 w 126"/>
                <a:gd name="T7" fmla="*/ 10 h 141"/>
                <a:gd name="T8" fmla="*/ 10 w 126"/>
                <a:gd name="T9" fmla="*/ 29 h 141"/>
                <a:gd name="T10" fmla="*/ 0 w 126"/>
                <a:gd name="T11" fmla="*/ 60 h 141"/>
                <a:gd name="T12" fmla="*/ 0 w 126"/>
                <a:gd name="T13" fmla="*/ 80 h 141"/>
                <a:gd name="T14" fmla="*/ 10 w 126"/>
                <a:gd name="T15" fmla="*/ 110 h 141"/>
                <a:gd name="T16" fmla="*/ 34 w 126"/>
                <a:gd name="T17" fmla="*/ 130 h 141"/>
                <a:gd name="T18" fmla="*/ 50 w 126"/>
                <a:gd name="T19" fmla="*/ 140 h 141"/>
                <a:gd name="T20" fmla="*/ 84 w 126"/>
                <a:gd name="T21" fmla="*/ 140 h 141"/>
                <a:gd name="T22" fmla="*/ 104 w 126"/>
                <a:gd name="T23" fmla="*/ 130 h 141"/>
                <a:gd name="T24" fmla="*/ 125 w 126"/>
                <a:gd name="T25" fmla="*/ 11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141">
                  <a:moveTo>
                    <a:pt x="104" y="10"/>
                  </a:moveTo>
                  <a:lnTo>
                    <a:pt x="84" y="0"/>
                  </a:lnTo>
                  <a:lnTo>
                    <a:pt x="50" y="0"/>
                  </a:lnTo>
                  <a:lnTo>
                    <a:pt x="34" y="10"/>
                  </a:lnTo>
                  <a:lnTo>
                    <a:pt x="10" y="29"/>
                  </a:lnTo>
                  <a:lnTo>
                    <a:pt x="0" y="60"/>
                  </a:lnTo>
                  <a:lnTo>
                    <a:pt x="0" y="80"/>
                  </a:lnTo>
                  <a:lnTo>
                    <a:pt x="10" y="110"/>
                  </a:lnTo>
                  <a:lnTo>
                    <a:pt x="34" y="130"/>
                  </a:lnTo>
                  <a:lnTo>
                    <a:pt x="50" y="140"/>
                  </a:lnTo>
                  <a:lnTo>
                    <a:pt x="84" y="140"/>
                  </a:lnTo>
                  <a:lnTo>
                    <a:pt x="104" y="130"/>
                  </a:lnTo>
                  <a:lnTo>
                    <a:pt x="125" y="11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82" name="Line 106">
              <a:extLst>
                <a:ext uri="{FF2B5EF4-FFF2-40B4-BE49-F238E27FC236}">
                  <a16:creationId xmlns:a16="http://schemas.microsoft.com/office/drawing/2014/main" id="{4B278DAB-CC9F-4537-8791-8C80754A932E}"/>
                </a:ext>
              </a:extLst>
            </p:cNvPr>
            <p:cNvSpPr>
              <a:spLocks noChangeShapeType="1"/>
            </p:cNvSpPr>
            <p:nvPr/>
          </p:nvSpPr>
          <p:spPr bwMode="auto">
            <a:xfrm flipV="1">
              <a:off x="1217" y="2282"/>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83" name="Freeform 107">
              <a:extLst>
                <a:ext uri="{FF2B5EF4-FFF2-40B4-BE49-F238E27FC236}">
                  <a16:creationId xmlns:a16="http://schemas.microsoft.com/office/drawing/2014/main" id="{7626FCE0-A349-45D3-AEE5-A757D0F15C23}"/>
                </a:ext>
              </a:extLst>
            </p:cNvPr>
            <p:cNvSpPr>
              <a:spLocks noChangeArrowheads="1"/>
            </p:cNvSpPr>
            <p:nvPr/>
          </p:nvSpPr>
          <p:spPr bwMode="auto">
            <a:xfrm>
              <a:off x="1217" y="2322"/>
              <a:ext cx="12" cy="12"/>
            </a:xfrm>
            <a:custGeom>
              <a:avLst/>
              <a:gdLst>
                <a:gd name="T0" fmla="*/ 0 w 55"/>
                <a:gd name="T1" fmla="*/ 0 h 54"/>
                <a:gd name="T2" fmla="*/ 6 w 55"/>
                <a:gd name="T3" fmla="*/ 40 h 54"/>
                <a:gd name="T4" fmla="*/ 30 w 55"/>
                <a:gd name="T5" fmla="*/ 53 h 54"/>
                <a:gd name="T6" fmla="*/ 54 w 55"/>
                <a:gd name="T7" fmla="*/ 53 h 54"/>
              </a:gdLst>
              <a:ahLst/>
              <a:cxnLst>
                <a:cxn ang="0">
                  <a:pos x="T0" y="T1"/>
                </a:cxn>
                <a:cxn ang="0">
                  <a:pos x="T2" y="T3"/>
                </a:cxn>
                <a:cxn ang="0">
                  <a:pos x="T4" y="T5"/>
                </a:cxn>
                <a:cxn ang="0">
                  <a:pos x="T6" y="T7"/>
                </a:cxn>
              </a:cxnLst>
              <a:rect l="0" t="0" r="r" b="b"/>
              <a:pathLst>
                <a:path w="55" h="54">
                  <a:moveTo>
                    <a:pt x="0" y="0"/>
                  </a:moveTo>
                  <a:lnTo>
                    <a:pt x="6" y="40"/>
                  </a:lnTo>
                  <a:lnTo>
                    <a:pt x="30" y="53"/>
                  </a:lnTo>
                  <a:lnTo>
                    <a:pt x="54" y="5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84" name="Line 108">
              <a:extLst>
                <a:ext uri="{FF2B5EF4-FFF2-40B4-BE49-F238E27FC236}">
                  <a16:creationId xmlns:a16="http://schemas.microsoft.com/office/drawing/2014/main" id="{AC9C93D5-D052-4258-94FE-1C2B903BFDAE}"/>
                </a:ext>
              </a:extLst>
            </p:cNvPr>
            <p:cNvSpPr>
              <a:spLocks noChangeShapeType="1"/>
            </p:cNvSpPr>
            <p:nvPr/>
          </p:nvSpPr>
          <p:spPr bwMode="auto">
            <a:xfrm flipH="1">
              <a:off x="1207" y="2299"/>
              <a:ext cx="1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85" name="Freeform 109">
              <a:extLst>
                <a:ext uri="{FF2B5EF4-FFF2-40B4-BE49-F238E27FC236}">
                  <a16:creationId xmlns:a16="http://schemas.microsoft.com/office/drawing/2014/main" id="{19C44040-7695-418A-BE77-574F416F3905}"/>
                </a:ext>
              </a:extLst>
            </p:cNvPr>
            <p:cNvSpPr>
              <a:spLocks noChangeArrowheads="1"/>
            </p:cNvSpPr>
            <p:nvPr/>
          </p:nvSpPr>
          <p:spPr bwMode="auto">
            <a:xfrm>
              <a:off x="1242" y="2299"/>
              <a:ext cx="31" cy="32"/>
            </a:xfrm>
            <a:custGeom>
              <a:avLst/>
              <a:gdLst>
                <a:gd name="T0" fmla="*/ 29 w 135"/>
                <a:gd name="T1" fmla="*/ 10 h 141"/>
                <a:gd name="T2" fmla="*/ 53 w 135"/>
                <a:gd name="T3" fmla="*/ 0 h 141"/>
                <a:gd name="T4" fmla="*/ 29 w 135"/>
                <a:gd name="T5" fmla="*/ 10 h 141"/>
                <a:gd name="T6" fmla="*/ 12 w 135"/>
                <a:gd name="T7" fmla="*/ 29 h 141"/>
                <a:gd name="T8" fmla="*/ 0 w 135"/>
                <a:gd name="T9" fmla="*/ 60 h 141"/>
                <a:gd name="T10" fmla="*/ 0 w 135"/>
                <a:gd name="T11" fmla="*/ 80 h 141"/>
                <a:gd name="T12" fmla="*/ 12 w 135"/>
                <a:gd name="T13" fmla="*/ 110 h 141"/>
                <a:gd name="T14" fmla="*/ 29 w 135"/>
                <a:gd name="T15" fmla="*/ 130 h 141"/>
                <a:gd name="T16" fmla="*/ 53 w 135"/>
                <a:gd name="T17" fmla="*/ 140 h 141"/>
                <a:gd name="T18" fmla="*/ 83 w 135"/>
                <a:gd name="T19" fmla="*/ 140 h 141"/>
                <a:gd name="T20" fmla="*/ 107 w 135"/>
                <a:gd name="T21" fmla="*/ 130 h 141"/>
                <a:gd name="T22" fmla="*/ 124 w 135"/>
                <a:gd name="T23" fmla="*/ 110 h 141"/>
                <a:gd name="T24" fmla="*/ 134 w 135"/>
                <a:gd name="T25" fmla="*/ 80 h 141"/>
                <a:gd name="T26" fmla="*/ 134 w 135"/>
                <a:gd name="T27" fmla="*/ 60 h 141"/>
                <a:gd name="T28" fmla="*/ 124 w 135"/>
                <a:gd name="T29" fmla="*/ 29 h 141"/>
                <a:gd name="T30" fmla="*/ 107 w 135"/>
                <a:gd name="T31" fmla="*/ 10 h 141"/>
                <a:gd name="T32" fmla="*/ 83 w 135"/>
                <a:gd name="T33" fmla="*/ 0 h 141"/>
                <a:gd name="T34" fmla="*/ 53 w 135"/>
                <a:gd name="T3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141">
                  <a:moveTo>
                    <a:pt x="29" y="10"/>
                  </a:moveTo>
                  <a:lnTo>
                    <a:pt x="53" y="0"/>
                  </a:lnTo>
                  <a:lnTo>
                    <a:pt x="29" y="10"/>
                  </a:lnTo>
                  <a:lnTo>
                    <a:pt x="12" y="29"/>
                  </a:lnTo>
                  <a:lnTo>
                    <a:pt x="0" y="60"/>
                  </a:lnTo>
                  <a:lnTo>
                    <a:pt x="0" y="80"/>
                  </a:lnTo>
                  <a:lnTo>
                    <a:pt x="12" y="110"/>
                  </a:lnTo>
                  <a:lnTo>
                    <a:pt x="29" y="130"/>
                  </a:lnTo>
                  <a:lnTo>
                    <a:pt x="53" y="140"/>
                  </a:lnTo>
                  <a:lnTo>
                    <a:pt x="83" y="140"/>
                  </a:lnTo>
                  <a:lnTo>
                    <a:pt x="107" y="130"/>
                  </a:lnTo>
                  <a:lnTo>
                    <a:pt x="124" y="110"/>
                  </a:lnTo>
                  <a:lnTo>
                    <a:pt x="134" y="80"/>
                  </a:lnTo>
                  <a:lnTo>
                    <a:pt x="134" y="60"/>
                  </a:lnTo>
                  <a:lnTo>
                    <a:pt x="124" y="29"/>
                  </a:lnTo>
                  <a:lnTo>
                    <a:pt x="107" y="10"/>
                  </a:lnTo>
                  <a:lnTo>
                    <a:pt x="83" y="0"/>
                  </a:lnTo>
                  <a:lnTo>
                    <a:pt x="5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86" name="Line 110">
              <a:extLst>
                <a:ext uri="{FF2B5EF4-FFF2-40B4-BE49-F238E27FC236}">
                  <a16:creationId xmlns:a16="http://schemas.microsoft.com/office/drawing/2014/main" id="{249E5186-6479-44B2-B083-D1B5115320A5}"/>
                </a:ext>
              </a:extLst>
            </p:cNvPr>
            <p:cNvSpPr>
              <a:spLocks noChangeShapeType="1"/>
            </p:cNvSpPr>
            <p:nvPr/>
          </p:nvSpPr>
          <p:spPr bwMode="auto">
            <a:xfrm>
              <a:off x="1286" y="2299"/>
              <a:ext cx="1"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87" name="Freeform 111">
              <a:extLst>
                <a:ext uri="{FF2B5EF4-FFF2-40B4-BE49-F238E27FC236}">
                  <a16:creationId xmlns:a16="http://schemas.microsoft.com/office/drawing/2014/main" id="{51D1C967-F6D2-4F81-BA50-3EDB2BC25E4C}"/>
                </a:ext>
              </a:extLst>
            </p:cNvPr>
            <p:cNvSpPr>
              <a:spLocks noChangeArrowheads="1"/>
            </p:cNvSpPr>
            <p:nvPr/>
          </p:nvSpPr>
          <p:spPr bwMode="auto">
            <a:xfrm>
              <a:off x="1286" y="2299"/>
              <a:ext cx="19" cy="14"/>
            </a:xfrm>
            <a:custGeom>
              <a:avLst/>
              <a:gdLst>
                <a:gd name="T0" fmla="*/ 0 w 85"/>
                <a:gd name="T1" fmla="*/ 60 h 61"/>
                <a:gd name="T2" fmla="*/ 9 w 85"/>
                <a:gd name="T3" fmla="*/ 29 h 61"/>
                <a:gd name="T4" fmla="*/ 30 w 85"/>
                <a:gd name="T5" fmla="*/ 10 h 61"/>
                <a:gd name="T6" fmla="*/ 50 w 85"/>
                <a:gd name="T7" fmla="*/ 0 h 61"/>
                <a:gd name="T8" fmla="*/ 84 w 85"/>
                <a:gd name="T9" fmla="*/ 0 h 61"/>
              </a:gdLst>
              <a:ahLst/>
              <a:cxnLst>
                <a:cxn ang="0">
                  <a:pos x="T0" y="T1"/>
                </a:cxn>
                <a:cxn ang="0">
                  <a:pos x="T2" y="T3"/>
                </a:cxn>
                <a:cxn ang="0">
                  <a:pos x="T4" y="T5"/>
                </a:cxn>
                <a:cxn ang="0">
                  <a:pos x="T6" y="T7"/>
                </a:cxn>
                <a:cxn ang="0">
                  <a:pos x="T8" y="T9"/>
                </a:cxn>
              </a:cxnLst>
              <a:rect l="0" t="0" r="r" b="b"/>
              <a:pathLst>
                <a:path w="85" h="61">
                  <a:moveTo>
                    <a:pt x="0" y="60"/>
                  </a:moveTo>
                  <a:lnTo>
                    <a:pt x="9" y="29"/>
                  </a:lnTo>
                  <a:lnTo>
                    <a:pt x="30" y="10"/>
                  </a:lnTo>
                  <a:lnTo>
                    <a:pt x="50" y="0"/>
                  </a:lnTo>
                  <a:lnTo>
                    <a:pt x="8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88" name="Freeform 112">
              <a:extLst>
                <a:ext uri="{FF2B5EF4-FFF2-40B4-BE49-F238E27FC236}">
                  <a16:creationId xmlns:a16="http://schemas.microsoft.com/office/drawing/2014/main" id="{BD94552B-096A-45E5-BA6A-2830ACA9F65D}"/>
                </a:ext>
              </a:extLst>
            </p:cNvPr>
            <p:cNvSpPr>
              <a:spLocks noChangeArrowheads="1"/>
            </p:cNvSpPr>
            <p:nvPr/>
          </p:nvSpPr>
          <p:spPr bwMode="auto">
            <a:xfrm>
              <a:off x="942" y="2376"/>
              <a:ext cx="35" cy="49"/>
            </a:xfrm>
            <a:custGeom>
              <a:avLst/>
              <a:gdLst>
                <a:gd name="T0" fmla="*/ 144 w 155"/>
                <a:gd name="T1" fmla="*/ 29 h 215"/>
                <a:gd name="T2" fmla="*/ 154 w 155"/>
                <a:gd name="T3" fmla="*/ 53 h 215"/>
                <a:gd name="T4" fmla="*/ 144 w 155"/>
                <a:gd name="T5" fmla="*/ 29 h 215"/>
                <a:gd name="T6" fmla="*/ 124 w 155"/>
                <a:gd name="T7" fmla="*/ 10 h 215"/>
                <a:gd name="T8" fmla="*/ 104 w 155"/>
                <a:gd name="T9" fmla="*/ 0 h 215"/>
                <a:gd name="T10" fmla="*/ 64 w 155"/>
                <a:gd name="T11" fmla="*/ 0 h 215"/>
                <a:gd name="T12" fmla="*/ 40 w 155"/>
                <a:gd name="T13" fmla="*/ 10 h 215"/>
                <a:gd name="T14" fmla="*/ 20 w 155"/>
                <a:gd name="T15" fmla="*/ 29 h 215"/>
                <a:gd name="T16" fmla="*/ 13 w 155"/>
                <a:gd name="T17" fmla="*/ 53 h 215"/>
                <a:gd name="T18" fmla="*/ 0 w 155"/>
                <a:gd name="T19" fmla="*/ 80 h 215"/>
                <a:gd name="T20" fmla="*/ 0 w 155"/>
                <a:gd name="T21" fmla="*/ 134 h 215"/>
                <a:gd name="T22" fmla="*/ 13 w 155"/>
                <a:gd name="T23" fmla="*/ 164 h 215"/>
                <a:gd name="T24" fmla="*/ 20 w 155"/>
                <a:gd name="T25" fmla="*/ 188 h 215"/>
                <a:gd name="T26" fmla="*/ 40 w 155"/>
                <a:gd name="T27" fmla="*/ 204 h 215"/>
                <a:gd name="T28" fmla="*/ 64 w 155"/>
                <a:gd name="T29" fmla="*/ 214 h 215"/>
                <a:gd name="T30" fmla="*/ 104 w 155"/>
                <a:gd name="T31" fmla="*/ 214 h 215"/>
                <a:gd name="T32" fmla="*/ 124 w 155"/>
                <a:gd name="T33" fmla="*/ 204 h 215"/>
                <a:gd name="T34" fmla="*/ 144 w 155"/>
                <a:gd name="T35" fmla="*/ 188 h 215"/>
                <a:gd name="T36" fmla="*/ 154 w 155"/>
                <a:gd name="T37" fmla="*/ 16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5" h="215">
                  <a:moveTo>
                    <a:pt x="144" y="29"/>
                  </a:moveTo>
                  <a:lnTo>
                    <a:pt x="154" y="53"/>
                  </a:lnTo>
                  <a:lnTo>
                    <a:pt x="144" y="29"/>
                  </a:lnTo>
                  <a:lnTo>
                    <a:pt x="124" y="10"/>
                  </a:lnTo>
                  <a:lnTo>
                    <a:pt x="104" y="0"/>
                  </a:lnTo>
                  <a:lnTo>
                    <a:pt x="64" y="0"/>
                  </a:lnTo>
                  <a:lnTo>
                    <a:pt x="40" y="10"/>
                  </a:lnTo>
                  <a:lnTo>
                    <a:pt x="20" y="29"/>
                  </a:lnTo>
                  <a:lnTo>
                    <a:pt x="13" y="53"/>
                  </a:lnTo>
                  <a:lnTo>
                    <a:pt x="0" y="80"/>
                  </a:lnTo>
                  <a:lnTo>
                    <a:pt x="0" y="134"/>
                  </a:lnTo>
                  <a:lnTo>
                    <a:pt x="13" y="164"/>
                  </a:lnTo>
                  <a:lnTo>
                    <a:pt x="20" y="188"/>
                  </a:lnTo>
                  <a:lnTo>
                    <a:pt x="40" y="204"/>
                  </a:lnTo>
                  <a:lnTo>
                    <a:pt x="64" y="214"/>
                  </a:lnTo>
                  <a:lnTo>
                    <a:pt x="104" y="214"/>
                  </a:lnTo>
                  <a:lnTo>
                    <a:pt x="124" y="204"/>
                  </a:lnTo>
                  <a:lnTo>
                    <a:pt x="144" y="188"/>
                  </a:lnTo>
                  <a:lnTo>
                    <a:pt x="154" y="16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89" name="Freeform 113">
              <a:extLst>
                <a:ext uri="{FF2B5EF4-FFF2-40B4-BE49-F238E27FC236}">
                  <a16:creationId xmlns:a16="http://schemas.microsoft.com/office/drawing/2014/main" id="{5AB2BF49-A6D4-4704-B34E-0AA68ECABE77}"/>
                </a:ext>
              </a:extLst>
            </p:cNvPr>
            <p:cNvSpPr>
              <a:spLocks noChangeArrowheads="1"/>
            </p:cNvSpPr>
            <p:nvPr/>
          </p:nvSpPr>
          <p:spPr bwMode="auto">
            <a:xfrm>
              <a:off x="991" y="2392"/>
              <a:ext cx="28" cy="33"/>
            </a:xfrm>
            <a:custGeom>
              <a:avLst/>
              <a:gdLst>
                <a:gd name="T0" fmla="*/ 124 w 125"/>
                <a:gd name="T1" fmla="*/ 144 h 145"/>
                <a:gd name="T2" fmla="*/ 124 w 125"/>
                <a:gd name="T3" fmla="*/ 0 h 145"/>
                <a:gd name="T4" fmla="*/ 124 w 125"/>
                <a:gd name="T5" fmla="*/ 34 h 145"/>
                <a:gd name="T6" fmla="*/ 104 w 125"/>
                <a:gd name="T7" fmla="*/ 10 h 145"/>
                <a:gd name="T8" fmla="*/ 81 w 125"/>
                <a:gd name="T9" fmla="*/ 0 h 145"/>
                <a:gd name="T10" fmla="*/ 50 w 125"/>
                <a:gd name="T11" fmla="*/ 0 h 145"/>
                <a:gd name="T12" fmla="*/ 30 w 125"/>
                <a:gd name="T13" fmla="*/ 10 h 145"/>
                <a:gd name="T14" fmla="*/ 10 w 125"/>
                <a:gd name="T15" fmla="*/ 34 h 145"/>
                <a:gd name="T16" fmla="*/ 0 w 125"/>
                <a:gd name="T17" fmla="*/ 64 h 145"/>
                <a:gd name="T18" fmla="*/ 0 w 125"/>
                <a:gd name="T19" fmla="*/ 83 h 145"/>
                <a:gd name="T20" fmla="*/ 10 w 125"/>
                <a:gd name="T21" fmla="*/ 118 h 145"/>
                <a:gd name="T22" fmla="*/ 30 w 125"/>
                <a:gd name="T23" fmla="*/ 134 h 145"/>
                <a:gd name="T24" fmla="*/ 50 w 125"/>
                <a:gd name="T25" fmla="*/ 144 h 145"/>
                <a:gd name="T26" fmla="*/ 81 w 125"/>
                <a:gd name="T27" fmla="*/ 144 h 145"/>
                <a:gd name="T28" fmla="*/ 104 w 125"/>
                <a:gd name="T29" fmla="*/ 134 h 145"/>
                <a:gd name="T30" fmla="*/ 124 w 125"/>
                <a:gd name="T31" fmla="*/ 118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5" h="145">
                  <a:moveTo>
                    <a:pt x="124" y="144"/>
                  </a:moveTo>
                  <a:lnTo>
                    <a:pt x="124" y="0"/>
                  </a:lnTo>
                  <a:lnTo>
                    <a:pt x="124" y="34"/>
                  </a:lnTo>
                  <a:lnTo>
                    <a:pt x="104" y="10"/>
                  </a:lnTo>
                  <a:lnTo>
                    <a:pt x="81" y="0"/>
                  </a:lnTo>
                  <a:lnTo>
                    <a:pt x="50" y="0"/>
                  </a:lnTo>
                  <a:lnTo>
                    <a:pt x="30" y="10"/>
                  </a:lnTo>
                  <a:lnTo>
                    <a:pt x="10" y="34"/>
                  </a:lnTo>
                  <a:lnTo>
                    <a:pt x="0" y="64"/>
                  </a:lnTo>
                  <a:lnTo>
                    <a:pt x="0" y="83"/>
                  </a:lnTo>
                  <a:lnTo>
                    <a:pt x="10" y="118"/>
                  </a:lnTo>
                  <a:lnTo>
                    <a:pt x="30" y="134"/>
                  </a:lnTo>
                  <a:lnTo>
                    <a:pt x="50" y="144"/>
                  </a:lnTo>
                  <a:lnTo>
                    <a:pt x="81" y="144"/>
                  </a:lnTo>
                  <a:lnTo>
                    <a:pt x="104" y="134"/>
                  </a:lnTo>
                  <a:lnTo>
                    <a:pt x="124" y="11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90" name="Line 114">
              <a:extLst>
                <a:ext uri="{FF2B5EF4-FFF2-40B4-BE49-F238E27FC236}">
                  <a16:creationId xmlns:a16="http://schemas.microsoft.com/office/drawing/2014/main" id="{D160D5CD-34C0-4F11-9AD7-7609BC82BB1D}"/>
                </a:ext>
              </a:extLst>
            </p:cNvPr>
            <p:cNvSpPr>
              <a:spLocks noChangeShapeType="1"/>
            </p:cNvSpPr>
            <p:nvPr/>
          </p:nvSpPr>
          <p:spPr bwMode="auto">
            <a:xfrm flipV="1">
              <a:off x="1035" y="2390"/>
              <a:ext cx="1"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91" name="Line 115">
              <a:extLst>
                <a:ext uri="{FF2B5EF4-FFF2-40B4-BE49-F238E27FC236}">
                  <a16:creationId xmlns:a16="http://schemas.microsoft.com/office/drawing/2014/main" id="{257E4388-9284-4F5E-85D5-80D112C7F129}"/>
                </a:ext>
              </a:extLst>
            </p:cNvPr>
            <p:cNvSpPr>
              <a:spLocks noChangeShapeType="1"/>
            </p:cNvSpPr>
            <p:nvPr/>
          </p:nvSpPr>
          <p:spPr bwMode="auto">
            <a:xfrm flipH="1">
              <a:off x="1034" y="2399"/>
              <a:ext cx="4"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92" name="Freeform 116">
              <a:extLst>
                <a:ext uri="{FF2B5EF4-FFF2-40B4-BE49-F238E27FC236}">
                  <a16:creationId xmlns:a16="http://schemas.microsoft.com/office/drawing/2014/main" id="{495A12F2-C140-44A7-8BA2-D50B3B0E6D32}"/>
                </a:ext>
              </a:extLst>
            </p:cNvPr>
            <p:cNvSpPr>
              <a:spLocks noChangeArrowheads="1"/>
            </p:cNvSpPr>
            <p:nvPr/>
          </p:nvSpPr>
          <p:spPr bwMode="auto">
            <a:xfrm>
              <a:off x="1037" y="2392"/>
              <a:ext cx="17" cy="12"/>
            </a:xfrm>
            <a:custGeom>
              <a:avLst/>
              <a:gdLst>
                <a:gd name="T0" fmla="*/ 0 w 75"/>
                <a:gd name="T1" fmla="*/ 54 h 55"/>
                <a:gd name="T2" fmla="*/ 20 w 75"/>
                <a:gd name="T3" fmla="*/ 13 h 55"/>
                <a:gd name="T4" fmla="*/ 40 w 75"/>
                <a:gd name="T5" fmla="*/ 0 h 55"/>
                <a:gd name="T6" fmla="*/ 74 w 75"/>
                <a:gd name="T7" fmla="*/ 0 h 55"/>
              </a:gdLst>
              <a:ahLst/>
              <a:cxnLst>
                <a:cxn ang="0">
                  <a:pos x="T0" y="T1"/>
                </a:cxn>
                <a:cxn ang="0">
                  <a:pos x="T2" y="T3"/>
                </a:cxn>
                <a:cxn ang="0">
                  <a:pos x="T4" y="T5"/>
                </a:cxn>
                <a:cxn ang="0">
                  <a:pos x="T6" y="T7"/>
                </a:cxn>
              </a:cxnLst>
              <a:rect l="0" t="0" r="r" b="b"/>
              <a:pathLst>
                <a:path w="75" h="55">
                  <a:moveTo>
                    <a:pt x="0" y="54"/>
                  </a:moveTo>
                  <a:lnTo>
                    <a:pt x="20" y="13"/>
                  </a:lnTo>
                  <a:lnTo>
                    <a:pt x="40" y="0"/>
                  </a:lnTo>
                  <a:lnTo>
                    <a:pt x="7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93" name="Line 117">
              <a:extLst>
                <a:ext uri="{FF2B5EF4-FFF2-40B4-BE49-F238E27FC236}">
                  <a16:creationId xmlns:a16="http://schemas.microsoft.com/office/drawing/2014/main" id="{F552540D-490F-43C6-889A-574A837A5E55}"/>
                </a:ext>
              </a:extLst>
            </p:cNvPr>
            <p:cNvSpPr>
              <a:spLocks noChangeShapeType="1"/>
            </p:cNvSpPr>
            <p:nvPr/>
          </p:nvSpPr>
          <p:spPr bwMode="auto">
            <a:xfrm>
              <a:off x="1065" y="2392"/>
              <a:ext cx="1"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94" name="Freeform 118">
              <a:extLst>
                <a:ext uri="{FF2B5EF4-FFF2-40B4-BE49-F238E27FC236}">
                  <a16:creationId xmlns:a16="http://schemas.microsoft.com/office/drawing/2014/main" id="{048C99DE-8E43-4296-AEA7-D5B718B10739}"/>
                </a:ext>
              </a:extLst>
            </p:cNvPr>
            <p:cNvSpPr>
              <a:spLocks noChangeArrowheads="1"/>
            </p:cNvSpPr>
            <p:nvPr/>
          </p:nvSpPr>
          <p:spPr bwMode="auto">
            <a:xfrm>
              <a:off x="1065" y="2392"/>
              <a:ext cx="19" cy="15"/>
            </a:xfrm>
            <a:custGeom>
              <a:avLst/>
              <a:gdLst>
                <a:gd name="T0" fmla="*/ 0 w 84"/>
                <a:gd name="T1" fmla="*/ 64 h 65"/>
                <a:gd name="T2" fmla="*/ 10 w 84"/>
                <a:gd name="T3" fmla="*/ 34 h 65"/>
                <a:gd name="T4" fmla="*/ 29 w 84"/>
                <a:gd name="T5" fmla="*/ 10 h 65"/>
                <a:gd name="T6" fmla="*/ 50 w 84"/>
                <a:gd name="T7" fmla="*/ 0 h 65"/>
                <a:gd name="T8" fmla="*/ 83 w 84"/>
                <a:gd name="T9" fmla="*/ 0 h 65"/>
              </a:gdLst>
              <a:ahLst/>
              <a:cxnLst>
                <a:cxn ang="0">
                  <a:pos x="T0" y="T1"/>
                </a:cxn>
                <a:cxn ang="0">
                  <a:pos x="T2" y="T3"/>
                </a:cxn>
                <a:cxn ang="0">
                  <a:pos x="T4" y="T5"/>
                </a:cxn>
                <a:cxn ang="0">
                  <a:pos x="T6" y="T7"/>
                </a:cxn>
                <a:cxn ang="0">
                  <a:pos x="T8" y="T9"/>
                </a:cxn>
              </a:cxnLst>
              <a:rect l="0" t="0" r="r" b="b"/>
              <a:pathLst>
                <a:path w="84" h="65">
                  <a:moveTo>
                    <a:pt x="0" y="64"/>
                  </a:moveTo>
                  <a:lnTo>
                    <a:pt x="10" y="34"/>
                  </a:lnTo>
                  <a:lnTo>
                    <a:pt x="29" y="10"/>
                  </a:lnTo>
                  <a:lnTo>
                    <a:pt x="50" y="0"/>
                  </a:lnTo>
                  <a:lnTo>
                    <a:pt x="8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95" name="Freeform 119">
              <a:extLst>
                <a:ext uri="{FF2B5EF4-FFF2-40B4-BE49-F238E27FC236}">
                  <a16:creationId xmlns:a16="http://schemas.microsoft.com/office/drawing/2014/main" id="{10985073-49FB-49DF-8FD8-3F398BE32CAF}"/>
                </a:ext>
              </a:extLst>
            </p:cNvPr>
            <p:cNvSpPr>
              <a:spLocks noChangeArrowheads="1"/>
            </p:cNvSpPr>
            <p:nvPr/>
          </p:nvSpPr>
          <p:spPr bwMode="auto">
            <a:xfrm>
              <a:off x="1098" y="2392"/>
              <a:ext cx="28" cy="33"/>
            </a:xfrm>
            <a:custGeom>
              <a:avLst/>
              <a:gdLst>
                <a:gd name="T0" fmla="*/ 0 w 125"/>
                <a:gd name="T1" fmla="*/ 0 h 145"/>
                <a:gd name="T2" fmla="*/ 60 w 125"/>
                <a:gd name="T3" fmla="*/ 144 h 145"/>
                <a:gd name="T4" fmla="*/ 124 w 125"/>
                <a:gd name="T5" fmla="*/ 0 h 145"/>
              </a:gdLst>
              <a:ahLst/>
              <a:cxnLst>
                <a:cxn ang="0">
                  <a:pos x="T0" y="T1"/>
                </a:cxn>
                <a:cxn ang="0">
                  <a:pos x="T2" y="T3"/>
                </a:cxn>
                <a:cxn ang="0">
                  <a:pos x="T4" y="T5"/>
                </a:cxn>
              </a:cxnLst>
              <a:rect l="0" t="0" r="r" b="b"/>
              <a:pathLst>
                <a:path w="125" h="145">
                  <a:moveTo>
                    <a:pt x="0" y="0"/>
                  </a:moveTo>
                  <a:lnTo>
                    <a:pt x="60" y="144"/>
                  </a:lnTo>
                  <a:lnTo>
                    <a:pt x="12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96" name="Freeform 120">
              <a:extLst>
                <a:ext uri="{FF2B5EF4-FFF2-40B4-BE49-F238E27FC236}">
                  <a16:creationId xmlns:a16="http://schemas.microsoft.com/office/drawing/2014/main" id="{C56B9C06-FDF5-4D72-A70D-00014C3DCACF}"/>
                </a:ext>
              </a:extLst>
            </p:cNvPr>
            <p:cNvSpPr>
              <a:spLocks noChangeArrowheads="1"/>
            </p:cNvSpPr>
            <p:nvPr/>
          </p:nvSpPr>
          <p:spPr bwMode="auto">
            <a:xfrm>
              <a:off x="1095" y="2424"/>
              <a:ext cx="16" cy="17"/>
            </a:xfrm>
            <a:custGeom>
              <a:avLst/>
              <a:gdLst>
                <a:gd name="T0" fmla="*/ 70 w 71"/>
                <a:gd name="T1" fmla="*/ 0 h 76"/>
                <a:gd name="T2" fmla="*/ 50 w 71"/>
                <a:gd name="T3" fmla="*/ 40 h 76"/>
                <a:gd name="T4" fmla="*/ 30 w 71"/>
                <a:gd name="T5" fmla="*/ 65 h 76"/>
                <a:gd name="T6" fmla="*/ 10 w 71"/>
                <a:gd name="T7" fmla="*/ 75 h 76"/>
                <a:gd name="T8" fmla="*/ 0 w 71"/>
                <a:gd name="T9" fmla="*/ 75 h 76"/>
              </a:gdLst>
              <a:ahLst/>
              <a:cxnLst>
                <a:cxn ang="0">
                  <a:pos x="T0" y="T1"/>
                </a:cxn>
                <a:cxn ang="0">
                  <a:pos x="T2" y="T3"/>
                </a:cxn>
                <a:cxn ang="0">
                  <a:pos x="T4" y="T5"/>
                </a:cxn>
                <a:cxn ang="0">
                  <a:pos x="T6" y="T7"/>
                </a:cxn>
                <a:cxn ang="0">
                  <a:pos x="T8" y="T9"/>
                </a:cxn>
              </a:cxnLst>
              <a:rect l="0" t="0" r="r" b="b"/>
              <a:pathLst>
                <a:path w="71" h="76">
                  <a:moveTo>
                    <a:pt x="70" y="0"/>
                  </a:moveTo>
                  <a:lnTo>
                    <a:pt x="50" y="40"/>
                  </a:lnTo>
                  <a:lnTo>
                    <a:pt x="30" y="65"/>
                  </a:lnTo>
                  <a:lnTo>
                    <a:pt x="10" y="75"/>
                  </a:lnTo>
                  <a:lnTo>
                    <a:pt x="0" y="7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97" name="Freeform 121">
              <a:extLst>
                <a:ext uri="{FF2B5EF4-FFF2-40B4-BE49-F238E27FC236}">
                  <a16:creationId xmlns:a16="http://schemas.microsoft.com/office/drawing/2014/main" id="{397FF308-42CB-42EE-AFF7-525EC3A63CAC}"/>
                </a:ext>
              </a:extLst>
            </p:cNvPr>
            <p:cNvSpPr>
              <a:spLocks noChangeArrowheads="1"/>
            </p:cNvSpPr>
            <p:nvPr/>
          </p:nvSpPr>
          <p:spPr bwMode="auto">
            <a:xfrm>
              <a:off x="1132" y="2376"/>
              <a:ext cx="12" cy="12"/>
            </a:xfrm>
            <a:custGeom>
              <a:avLst/>
              <a:gdLst>
                <a:gd name="T0" fmla="*/ 0 w 54"/>
                <a:gd name="T1" fmla="*/ 26 h 55"/>
                <a:gd name="T2" fmla="*/ 33 w 54"/>
                <a:gd name="T3" fmla="*/ 54 h 55"/>
                <a:gd name="T4" fmla="*/ 53 w 54"/>
                <a:gd name="T5" fmla="*/ 26 h 55"/>
                <a:gd name="T6" fmla="*/ 33 w 54"/>
                <a:gd name="T7" fmla="*/ 0 h 55"/>
                <a:gd name="T8" fmla="*/ 0 w 54"/>
                <a:gd name="T9" fmla="*/ 26 h 55"/>
              </a:gdLst>
              <a:ahLst/>
              <a:cxnLst>
                <a:cxn ang="0">
                  <a:pos x="T0" y="T1"/>
                </a:cxn>
                <a:cxn ang="0">
                  <a:pos x="T2" y="T3"/>
                </a:cxn>
                <a:cxn ang="0">
                  <a:pos x="T4" y="T5"/>
                </a:cxn>
                <a:cxn ang="0">
                  <a:pos x="T6" y="T7"/>
                </a:cxn>
                <a:cxn ang="0">
                  <a:pos x="T8" y="T9"/>
                </a:cxn>
              </a:cxnLst>
              <a:rect l="0" t="0" r="r" b="b"/>
              <a:pathLst>
                <a:path w="54" h="55">
                  <a:moveTo>
                    <a:pt x="0" y="26"/>
                  </a:moveTo>
                  <a:lnTo>
                    <a:pt x="33" y="54"/>
                  </a:lnTo>
                  <a:lnTo>
                    <a:pt x="53" y="26"/>
                  </a:lnTo>
                  <a:lnTo>
                    <a:pt x="33" y="0"/>
                  </a:lnTo>
                  <a:lnTo>
                    <a:pt x="0" y="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298" name="Line 122">
              <a:extLst>
                <a:ext uri="{FF2B5EF4-FFF2-40B4-BE49-F238E27FC236}">
                  <a16:creationId xmlns:a16="http://schemas.microsoft.com/office/drawing/2014/main" id="{4E9E49F0-4508-4B8A-B2E5-F57D298EC1E1}"/>
                </a:ext>
              </a:extLst>
            </p:cNvPr>
            <p:cNvSpPr>
              <a:spLocks noChangeShapeType="1"/>
            </p:cNvSpPr>
            <p:nvPr/>
          </p:nvSpPr>
          <p:spPr bwMode="auto">
            <a:xfrm>
              <a:off x="1135" y="2392"/>
              <a:ext cx="1"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99" name="Line 123">
              <a:extLst>
                <a:ext uri="{FF2B5EF4-FFF2-40B4-BE49-F238E27FC236}">
                  <a16:creationId xmlns:a16="http://schemas.microsoft.com/office/drawing/2014/main" id="{9BFB9E87-02CF-4D85-A805-56173B7446D0}"/>
                </a:ext>
              </a:extLst>
            </p:cNvPr>
            <p:cNvSpPr>
              <a:spLocks noChangeShapeType="1"/>
            </p:cNvSpPr>
            <p:nvPr/>
          </p:nvSpPr>
          <p:spPr bwMode="auto">
            <a:xfrm flipV="1">
              <a:off x="1151" y="2390"/>
              <a:ext cx="1"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00" name="Freeform 124">
              <a:extLst>
                <a:ext uri="{FF2B5EF4-FFF2-40B4-BE49-F238E27FC236}">
                  <a16:creationId xmlns:a16="http://schemas.microsoft.com/office/drawing/2014/main" id="{93C35B16-E21D-421A-AF65-F6CA4CE9EEFD}"/>
                </a:ext>
              </a:extLst>
            </p:cNvPr>
            <p:cNvSpPr>
              <a:spLocks noChangeArrowheads="1"/>
            </p:cNvSpPr>
            <p:nvPr/>
          </p:nvSpPr>
          <p:spPr bwMode="auto">
            <a:xfrm>
              <a:off x="1151" y="2392"/>
              <a:ext cx="26" cy="33"/>
            </a:xfrm>
            <a:custGeom>
              <a:avLst/>
              <a:gdLst>
                <a:gd name="T0" fmla="*/ 0 w 115"/>
                <a:gd name="T1" fmla="*/ 40 h 145"/>
                <a:gd name="T2" fmla="*/ 33 w 115"/>
                <a:gd name="T3" fmla="*/ 10 h 145"/>
                <a:gd name="T4" fmla="*/ 53 w 115"/>
                <a:gd name="T5" fmla="*/ 0 h 145"/>
                <a:gd name="T6" fmla="*/ 83 w 115"/>
                <a:gd name="T7" fmla="*/ 0 h 145"/>
                <a:gd name="T8" fmla="*/ 107 w 115"/>
                <a:gd name="T9" fmla="*/ 10 h 145"/>
                <a:gd name="T10" fmla="*/ 114 w 115"/>
                <a:gd name="T11" fmla="*/ 40 h 145"/>
                <a:gd name="T12" fmla="*/ 114 w 115"/>
                <a:gd name="T13" fmla="*/ 144 h 145"/>
              </a:gdLst>
              <a:ahLst/>
              <a:cxnLst>
                <a:cxn ang="0">
                  <a:pos x="T0" y="T1"/>
                </a:cxn>
                <a:cxn ang="0">
                  <a:pos x="T2" y="T3"/>
                </a:cxn>
                <a:cxn ang="0">
                  <a:pos x="T4" y="T5"/>
                </a:cxn>
                <a:cxn ang="0">
                  <a:pos x="T6" y="T7"/>
                </a:cxn>
                <a:cxn ang="0">
                  <a:pos x="T8" y="T9"/>
                </a:cxn>
                <a:cxn ang="0">
                  <a:pos x="T10" y="T11"/>
                </a:cxn>
                <a:cxn ang="0">
                  <a:pos x="T12" y="T13"/>
                </a:cxn>
              </a:cxnLst>
              <a:rect l="0" t="0" r="r" b="b"/>
              <a:pathLst>
                <a:path w="115" h="145">
                  <a:moveTo>
                    <a:pt x="0" y="40"/>
                  </a:moveTo>
                  <a:lnTo>
                    <a:pt x="33" y="10"/>
                  </a:lnTo>
                  <a:lnTo>
                    <a:pt x="53" y="0"/>
                  </a:lnTo>
                  <a:lnTo>
                    <a:pt x="83" y="0"/>
                  </a:lnTo>
                  <a:lnTo>
                    <a:pt x="107" y="10"/>
                  </a:lnTo>
                  <a:lnTo>
                    <a:pt x="114" y="40"/>
                  </a:lnTo>
                  <a:lnTo>
                    <a:pt x="114" y="14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01" name="Line 125">
              <a:extLst>
                <a:ext uri="{FF2B5EF4-FFF2-40B4-BE49-F238E27FC236}">
                  <a16:creationId xmlns:a16="http://schemas.microsoft.com/office/drawing/2014/main" id="{5A493852-3F11-4D93-9118-43B47B85DB84}"/>
                </a:ext>
              </a:extLst>
            </p:cNvPr>
            <p:cNvSpPr>
              <a:spLocks noChangeShapeType="1"/>
            </p:cNvSpPr>
            <p:nvPr/>
          </p:nvSpPr>
          <p:spPr bwMode="auto">
            <a:xfrm flipV="1">
              <a:off x="1223" y="2391"/>
              <a:ext cx="1" cy="4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02" name="Freeform 126">
              <a:extLst>
                <a:ext uri="{FF2B5EF4-FFF2-40B4-BE49-F238E27FC236}">
                  <a16:creationId xmlns:a16="http://schemas.microsoft.com/office/drawing/2014/main" id="{A4127E08-DEE3-4F41-81B3-3F13B2921954}"/>
                </a:ext>
              </a:extLst>
            </p:cNvPr>
            <p:cNvSpPr>
              <a:spLocks noChangeArrowheads="1"/>
            </p:cNvSpPr>
            <p:nvPr/>
          </p:nvSpPr>
          <p:spPr bwMode="auto">
            <a:xfrm>
              <a:off x="1202" y="2430"/>
              <a:ext cx="22" cy="12"/>
            </a:xfrm>
            <a:custGeom>
              <a:avLst/>
              <a:gdLst>
                <a:gd name="T0" fmla="*/ 94 w 95"/>
                <a:gd name="T1" fmla="*/ 0 h 55"/>
                <a:gd name="T2" fmla="*/ 80 w 95"/>
                <a:gd name="T3" fmla="*/ 30 h 55"/>
                <a:gd name="T4" fmla="*/ 71 w 95"/>
                <a:gd name="T5" fmla="*/ 40 h 55"/>
                <a:gd name="T6" fmla="*/ 54 w 95"/>
                <a:gd name="T7" fmla="*/ 54 h 55"/>
                <a:gd name="T8" fmla="*/ 24 w 95"/>
                <a:gd name="T9" fmla="*/ 54 h 55"/>
                <a:gd name="T10" fmla="*/ 0 w 95"/>
                <a:gd name="T11" fmla="*/ 40 h 55"/>
              </a:gdLst>
              <a:ahLst/>
              <a:cxnLst>
                <a:cxn ang="0">
                  <a:pos x="T0" y="T1"/>
                </a:cxn>
                <a:cxn ang="0">
                  <a:pos x="T2" y="T3"/>
                </a:cxn>
                <a:cxn ang="0">
                  <a:pos x="T4" y="T5"/>
                </a:cxn>
                <a:cxn ang="0">
                  <a:pos x="T6" y="T7"/>
                </a:cxn>
                <a:cxn ang="0">
                  <a:pos x="T8" y="T9"/>
                </a:cxn>
                <a:cxn ang="0">
                  <a:pos x="T10" y="T11"/>
                </a:cxn>
              </a:cxnLst>
              <a:rect l="0" t="0" r="r" b="b"/>
              <a:pathLst>
                <a:path w="95" h="55">
                  <a:moveTo>
                    <a:pt x="94" y="0"/>
                  </a:moveTo>
                  <a:lnTo>
                    <a:pt x="80" y="30"/>
                  </a:lnTo>
                  <a:lnTo>
                    <a:pt x="71" y="40"/>
                  </a:lnTo>
                  <a:lnTo>
                    <a:pt x="54" y="54"/>
                  </a:lnTo>
                  <a:lnTo>
                    <a:pt x="24" y="54"/>
                  </a:lnTo>
                  <a:lnTo>
                    <a:pt x="0" y="4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03" name="Line 127">
              <a:extLst>
                <a:ext uri="{FF2B5EF4-FFF2-40B4-BE49-F238E27FC236}">
                  <a16:creationId xmlns:a16="http://schemas.microsoft.com/office/drawing/2014/main" id="{3EFF4345-D0F0-40BD-BFA2-C1D040035672}"/>
                </a:ext>
              </a:extLst>
            </p:cNvPr>
            <p:cNvSpPr>
              <a:spLocks noChangeShapeType="1"/>
            </p:cNvSpPr>
            <p:nvPr/>
          </p:nvSpPr>
          <p:spPr bwMode="auto">
            <a:xfrm>
              <a:off x="1218" y="2394"/>
              <a:ext cx="5" cy="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04" name="Freeform 128">
              <a:extLst>
                <a:ext uri="{FF2B5EF4-FFF2-40B4-BE49-F238E27FC236}">
                  <a16:creationId xmlns:a16="http://schemas.microsoft.com/office/drawing/2014/main" id="{FB39BE74-ABE7-4D2D-9BBF-8496C1362D11}"/>
                </a:ext>
              </a:extLst>
            </p:cNvPr>
            <p:cNvSpPr>
              <a:spLocks noChangeArrowheads="1"/>
            </p:cNvSpPr>
            <p:nvPr/>
          </p:nvSpPr>
          <p:spPr bwMode="auto">
            <a:xfrm>
              <a:off x="1195" y="2392"/>
              <a:ext cx="28" cy="33"/>
            </a:xfrm>
            <a:custGeom>
              <a:avLst/>
              <a:gdLst>
                <a:gd name="T0" fmla="*/ 101 w 125"/>
                <a:gd name="T1" fmla="*/ 10 h 145"/>
                <a:gd name="T2" fmla="*/ 84 w 125"/>
                <a:gd name="T3" fmla="*/ 0 h 145"/>
                <a:gd name="T4" fmla="*/ 54 w 125"/>
                <a:gd name="T5" fmla="*/ 0 h 145"/>
                <a:gd name="T6" fmla="*/ 30 w 125"/>
                <a:gd name="T7" fmla="*/ 10 h 145"/>
                <a:gd name="T8" fmla="*/ 10 w 125"/>
                <a:gd name="T9" fmla="*/ 34 h 145"/>
                <a:gd name="T10" fmla="*/ 0 w 125"/>
                <a:gd name="T11" fmla="*/ 64 h 145"/>
                <a:gd name="T12" fmla="*/ 0 w 125"/>
                <a:gd name="T13" fmla="*/ 83 h 145"/>
                <a:gd name="T14" fmla="*/ 10 w 125"/>
                <a:gd name="T15" fmla="*/ 118 h 145"/>
                <a:gd name="T16" fmla="*/ 30 w 125"/>
                <a:gd name="T17" fmla="*/ 134 h 145"/>
                <a:gd name="T18" fmla="*/ 54 w 125"/>
                <a:gd name="T19" fmla="*/ 144 h 145"/>
                <a:gd name="T20" fmla="*/ 84 w 125"/>
                <a:gd name="T21" fmla="*/ 144 h 145"/>
                <a:gd name="T22" fmla="*/ 101 w 125"/>
                <a:gd name="T23" fmla="*/ 134 h 145"/>
                <a:gd name="T24" fmla="*/ 124 w 125"/>
                <a:gd name="T25" fmla="*/ 118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45">
                  <a:moveTo>
                    <a:pt x="101" y="10"/>
                  </a:moveTo>
                  <a:lnTo>
                    <a:pt x="84" y="0"/>
                  </a:lnTo>
                  <a:lnTo>
                    <a:pt x="54" y="0"/>
                  </a:lnTo>
                  <a:lnTo>
                    <a:pt x="30" y="10"/>
                  </a:lnTo>
                  <a:lnTo>
                    <a:pt x="10" y="34"/>
                  </a:lnTo>
                  <a:lnTo>
                    <a:pt x="0" y="64"/>
                  </a:lnTo>
                  <a:lnTo>
                    <a:pt x="0" y="83"/>
                  </a:lnTo>
                  <a:lnTo>
                    <a:pt x="10" y="118"/>
                  </a:lnTo>
                  <a:lnTo>
                    <a:pt x="30" y="134"/>
                  </a:lnTo>
                  <a:lnTo>
                    <a:pt x="54" y="144"/>
                  </a:lnTo>
                  <a:lnTo>
                    <a:pt x="84" y="144"/>
                  </a:lnTo>
                  <a:lnTo>
                    <a:pt x="101" y="134"/>
                  </a:lnTo>
                  <a:lnTo>
                    <a:pt x="124" y="11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05" name="Freeform 129">
              <a:extLst>
                <a:ext uri="{FF2B5EF4-FFF2-40B4-BE49-F238E27FC236}">
                  <a16:creationId xmlns:a16="http://schemas.microsoft.com/office/drawing/2014/main" id="{CCB989A7-D71B-4102-8292-8CCA4DBD5D72}"/>
                </a:ext>
              </a:extLst>
            </p:cNvPr>
            <p:cNvSpPr>
              <a:spLocks noChangeArrowheads="1"/>
            </p:cNvSpPr>
            <p:nvPr/>
          </p:nvSpPr>
          <p:spPr bwMode="auto">
            <a:xfrm>
              <a:off x="1272" y="2376"/>
              <a:ext cx="36" cy="49"/>
            </a:xfrm>
            <a:custGeom>
              <a:avLst/>
              <a:gdLst>
                <a:gd name="T0" fmla="*/ 156 w 157"/>
                <a:gd name="T1" fmla="*/ 53 h 215"/>
                <a:gd name="T2" fmla="*/ 147 w 157"/>
                <a:gd name="T3" fmla="*/ 29 h 215"/>
                <a:gd name="T4" fmla="*/ 123 w 157"/>
                <a:gd name="T5" fmla="*/ 10 h 215"/>
                <a:gd name="T6" fmla="*/ 103 w 157"/>
                <a:gd name="T7" fmla="*/ 0 h 215"/>
                <a:gd name="T8" fmla="*/ 63 w 157"/>
                <a:gd name="T9" fmla="*/ 0 h 215"/>
                <a:gd name="T10" fmla="*/ 40 w 157"/>
                <a:gd name="T11" fmla="*/ 10 h 215"/>
                <a:gd name="T12" fmla="*/ 22 w 157"/>
                <a:gd name="T13" fmla="*/ 29 h 215"/>
                <a:gd name="T14" fmla="*/ 13 w 157"/>
                <a:gd name="T15" fmla="*/ 53 h 215"/>
                <a:gd name="T16" fmla="*/ 0 w 157"/>
                <a:gd name="T17" fmla="*/ 80 h 215"/>
                <a:gd name="T18" fmla="*/ 0 w 157"/>
                <a:gd name="T19" fmla="*/ 134 h 215"/>
                <a:gd name="T20" fmla="*/ 13 w 157"/>
                <a:gd name="T21" fmla="*/ 164 h 215"/>
                <a:gd name="T22" fmla="*/ 22 w 157"/>
                <a:gd name="T23" fmla="*/ 188 h 215"/>
                <a:gd name="T24" fmla="*/ 40 w 157"/>
                <a:gd name="T25" fmla="*/ 204 h 215"/>
                <a:gd name="T26" fmla="*/ 63 w 157"/>
                <a:gd name="T27" fmla="*/ 214 h 215"/>
                <a:gd name="T28" fmla="*/ 103 w 157"/>
                <a:gd name="T29" fmla="*/ 214 h 215"/>
                <a:gd name="T30" fmla="*/ 123 w 157"/>
                <a:gd name="T31" fmla="*/ 204 h 215"/>
                <a:gd name="T32" fmla="*/ 147 w 157"/>
                <a:gd name="T33" fmla="*/ 188 h 215"/>
                <a:gd name="T34" fmla="*/ 156 w 157"/>
                <a:gd name="T35" fmla="*/ 16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7" h="215">
                  <a:moveTo>
                    <a:pt x="156" y="53"/>
                  </a:moveTo>
                  <a:lnTo>
                    <a:pt x="147" y="29"/>
                  </a:lnTo>
                  <a:lnTo>
                    <a:pt x="123" y="10"/>
                  </a:lnTo>
                  <a:lnTo>
                    <a:pt x="103" y="0"/>
                  </a:lnTo>
                  <a:lnTo>
                    <a:pt x="63" y="0"/>
                  </a:lnTo>
                  <a:lnTo>
                    <a:pt x="40" y="10"/>
                  </a:lnTo>
                  <a:lnTo>
                    <a:pt x="22" y="29"/>
                  </a:lnTo>
                  <a:lnTo>
                    <a:pt x="13" y="53"/>
                  </a:lnTo>
                  <a:lnTo>
                    <a:pt x="0" y="80"/>
                  </a:lnTo>
                  <a:lnTo>
                    <a:pt x="0" y="134"/>
                  </a:lnTo>
                  <a:lnTo>
                    <a:pt x="13" y="164"/>
                  </a:lnTo>
                  <a:lnTo>
                    <a:pt x="22" y="188"/>
                  </a:lnTo>
                  <a:lnTo>
                    <a:pt x="40" y="204"/>
                  </a:lnTo>
                  <a:lnTo>
                    <a:pt x="63" y="214"/>
                  </a:lnTo>
                  <a:lnTo>
                    <a:pt x="103" y="214"/>
                  </a:lnTo>
                  <a:lnTo>
                    <a:pt x="123" y="204"/>
                  </a:lnTo>
                  <a:lnTo>
                    <a:pt x="147" y="188"/>
                  </a:lnTo>
                  <a:lnTo>
                    <a:pt x="156" y="16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06" name="Line 130">
              <a:extLst>
                <a:ext uri="{FF2B5EF4-FFF2-40B4-BE49-F238E27FC236}">
                  <a16:creationId xmlns:a16="http://schemas.microsoft.com/office/drawing/2014/main" id="{B3F679AC-D137-4575-920E-C80063F67E71}"/>
                </a:ext>
              </a:extLst>
            </p:cNvPr>
            <p:cNvSpPr>
              <a:spLocks noChangeShapeType="1"/>
            </p:cNvSpPr>
            <p:nvPr/>
          </p:nvSpPr>
          <p:spPr bwMode="auto">
            <a:xfrm flipV="1">
              <a:off x="1320" y="2391"/>
              <a:ext cx="1" cy="2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07" name="Freeform 131">
              <a:extLst>
                <a:ext uri="{FF2B5EF4-FFF2-40B4-BE49-F238E27FC236}">
                  <a16:creationId xmlns:a16="http://schemas.microsoft.com/office/drawing/2014/main" id="{10F1D390-B735-4FB7-AC29-131A634436D0}"/>
                </a:ext>
              </a:extLst>
            </p:cNvPr>
            <p:cNvSpPr>
              <a:spLocks noChangeArrowheads="1"/>
            </p:cNvSpPr>
            <p:nvPr/>
          </p:nvSpPr>
          <p:spPr bwMode="auto">
            <a:xfrm>
              <a:off x="1320" y="2415"/>
              <a:ext cx="27" cy="12"/>
            </a:xfrm>
            <a:custGeom>
              <a:avLst/>
              <a:gdLst>
                <a:gd name="T0" fmla="*/ 0 w 119"/>
                <a:gd name="T1" fmla="*/ 0 h 55"/>
                <a:gd name="T2" fmla="*/ 13 w 119"/>
                <a:gd name="T3" fmla="*/ 40 h 55"/>
                <a:gd name="T4" fmla="*/ 34 w 119"/>
                <a:gd name="T5" fmla="*/ 54 h 55"/>
                <a:gd name="T6" fmla="*/ 67 w 119"/>
                <a:gd name="T7" fmla="*/ 54 h 55"/>
                <a:gd name="T8" fmla="*/ 87 w 119"/>
                <a:gd name="T9" fmla="*/ 40 h 55"/>
                <a:gd name="T10" fmla="*/ 118 w 119"/>
                <a:gd name="T11" fmla="*/ 0 h 55"/>
              </a:gdLst>
              <a:ahLst/>
              <a:cxnLst>
                <a:cxn ang="0">
                  <a:pos x="T0" y="T1"/>
                </a:cxn>
                <a:cxn ang="0">
                  <a:pos x="T2" y="T3"/>
                </a:cxn>
                <a:cxn ang="0">
                  <a:pos x="T4" y="T5"/>
                </a:cxn>
                <a:cxn ang="0">
                  <a:pos x="T6" y="T7"/>
                </a:cxn>
                <a:cxn ang="0">
                  <a:pos x="T8" y="T9"/>
                </a:cxn>
                <a:cxn ang="0">
                  <a:pos x="T10" y="T11"/>
                </a:cxn>
              </a:cxnLst>
              <a:rect l="0" t="0" r="r" b="b"/>
              <a:pathLst>
                <a:path w="119" h="55">
                  <a:moveTo>
                    <a:pt x="0" y="0"/>
                  </a:moveTo>
                  <a:lnTo>
                    <a:pt x="13" y="40"/>
                  </a:lnTo>
                  <a:lnTo>
                    <a:pt x="34" y="54"/>
                  </a:lnTo>
                  <a:lnTo>
                    <a:pt x="67" y="54"/>
                  </a:lnTo>
                  <a:lnTo>
                    <a:pt x="87" y="40"/>
                  </a:lnTo>
                  <a:lnTo>
                    <a:pt x="11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08" name="Line 132">
              <a:extLst>
                <a:ext uri="{FF2B5EF4-FFF2-40B4-BE49-F238E27FC236}">
                  <a16:creationId xmlns:a16="http://schemas.microsoft.com/office/drawing/2014/main" id="{307CEAF8-F778-4C45-9D5B-E06AB81845A5}"/>
                </a:ext>
              </a:extLst>
            </p:cNvPr>
            <p:cNvSpPr>
              <a:spLocks noChangeShapeType="1"/>
            </p:cNvSpPr>
            <p:nvPr/>
          </p:nvSpPr>
          <p:spPr bwMode="auto">
            <a:xfrm flipV="1">
              <a:off x="1347" y="2390"/>
              <a:ext cx="1"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09" name="Line 133">
              <a:extLst>
                <a:ext uri="{FF2B5EF4-FFF2-40B4-BE49-F238E27FC236}">
                  <a16:creationId xmlns:a16="http://schemas.microsoft.com/office/drawing/2014/main" id="{8616CF6E-566E-4021-899A-7220E6C73E02}"/>
                </a:ext>
              </a:extLst>
            </p:cNvPr>
            <p:cNvSpPr>
              <a:spLocks noChangeShapeType="1"/>
            </p:cNvSpPr>
            <p:nvPr/>
          </p:nvSpPr>
          <p:spPr bwMode="auto">
            <a:xfrm>
              <a:off x="1366" y="2392"/>
              <a:ext cx="1"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10" name="Freeform 134">
              <a:extLst>
                <a:ext uri="{FF2B5EF4-FFF2-40B4-BE49-F238E27FC236}">
                  <a16:creationId xmlns:a16="http://schemas.microsoft.com/office/drawing/2014/main" id="{BDA4C955-1CE6-43E4-ACE1-D09B9848A4F2}"/>
                </a:ext>
              </a:extLst>
            </p:cNvPr>
            <p:cNvSpPr>
              <a:spLocks noChangeArrowheads="1"/>
            </p:cNvSpPr>
            <p:nvPr/>
          </p:nvSpPr>
          <p:spPr bwMode="auto">
            <a:xfrm>
              <a:off x="1366" y="2392"/>
              <a:ext cx="18" cy="15"/>
            </a:xfrm>
            <a:custGeom>
              <a:avLst/>
              <a:gdLst>
                <a:gd name="T0" fmla="*/ 0 w 81"/>
                <a:gd name="T1" fmla="*/ 64 h 65"/>
                <a:gd name="T2" fmla="*/ 10 w 81"/>
                <a:gd name="T3" fmla="*/ 34 h 65"/>
                <a:gd name="T4" fmla="*/ 26 w 81"/>
                <a:gd name="T5" fmla="*/ 10 h 65"/>
                <a:gd name="T6" fmla="*/ 50 w 81"/>
                <a:gd name="T7" fmla="*/ 0 h 65"/>
                <a:gd name="T8" fmla="*/ 80 w 81"/>
                <a:gd name="T9" fmla="*/ 0 h 65"/>
              </a:gdLst>
              <a:ahLst/>
              <a:cxnLst>
                <a:cxn ang="0">
                  <a:pos x="T0" y="T1"/>
                </a:cxn>
                <a:cxn ang="0">
                  <a:pos x="T2" y="T3"/>
                </a:cxn>
                <a:cxn ang="0">
                  <a:pos x="T4" y="T5"/>
                </a:cxn>
                <a:cxn ang="0">
                  <a:pos x="T6" y="T7"/>
                </a:cxn>
                <a:cxn ang="0">
                  <a:pos x="T8" y="T9"/>
                </a:cxn>
              </a:cxnLst>
              <a:rect l="0" t="0" r="r" b="b"/>
              <a:pathLst>
                <a:path w="81" h="65">
                  <a:moveTo>
                    <a:pt x="0" y="64"/>
                  </a:moveTo>
                  <a:lnTo>
                    <a:pt x="10" y="34"/>
                  </a:lnTo>
                  <a:lnTo>
                    <a:pt x="26" y="10"/>
                  </a:lnTo>
                  <a:lnTo>
                    <a:pt x="50" y="0"/>
                  </a:lnTo>
                  <a:lnTo>
                    <a:pt x="8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11" name="Line 135">
              <a:extLst>
                <a:ext uri="{FF2B5EF4-FFF2-40B4-BE49-F238E27FC236}">
                  <a16:creationId xmlns:a16="http://schemas.microsoft.com/office/drawing/2014/main" id="{E1441CB1-3A7E-4B77-A551-144C7B91A8A5}"/>
                </a:ext>
              </a:extLst>
            </p:cNvPr>
            <p:cNvSpPr>
              <a:spLocks noChangeShapeType="1"/>
            </p:cNvSpPr>
            <p:nvPr/>
          </p:nvSpPr>
          <p:spPr bwMode="auto">
            <a:xfrm>
              <a:off x="1395" y="2392"/>
              <a:ext cx="1"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12" name="Freeform 136">
              <a:extLst>
                <a:ext uri="{FF2B5EF4-FFF2-40B4-BE49-F238E27FC236}">
                  <a16:creationId xmlns:a16="http://schemas.microsoft.com/office/drawing/2014/main" id="{14AAFA64-64D0-45A7-B664-F4D71E22C631}"/>
                </a:ext>
              </a:extLst>
            </p:cNvPr>
            <p:cNvSpPr>
              <a:spLocks noChangeArrowheads="1"/>
            </p:cNvSpPr>
            <p:nvPr/>
          </p:nvSpPr>
          <p:spPr bwMode="auto">
            <a:xfrm>
              <a:off x="1395" y="2392"/>
              <a:ext cx="19" cy="15"/>
            </a:xfrm>
            <a:custGeom>
              <a:avLst/>
              <a:gdLst>
                <a:gd name="T0" fmla="*/ 0 w 85"/>
                <a:gd name="T1" fmla="*/ 64 h 65"/>
                <a:gd name="T2" fmla="*/ 9 w 85"/>
                <a:gd name="T3" fmla="*/ 34 h 65"/>
                <a:gd name="T4" fmla="*/ 30 w 85"/>
                <a:gd name="T5" fmla="*/ 10 h 65"/>
                <a:gd name="T6" fmla="*/ 53 w 85"/>
                <a:gd name="T7" fmla="*/ 0 h 65"/>
                <a:gd name="T8" fmla="*/ 84 w 85"/>
                <a:gd name="T9" fmla="*/ 0 h 65"/>
              </a:gdLst>
              <a:ahLst/>
              <a:cxnLst>
                <a:cxn ang="0">
                  <a:pos x="T0" y="T1"/>
                </a:cxn>
                <a:cxn ang="0">
                  <a:pos x="T2" y="T3"/>
                </a:cxn>
                <a:cxn ang="0">
                  <a:pos x="T4" y="T5"/>
                </a:cxn>
                <a:cxn ang="0">
                  <a:pos x="T6" y="T7"/>
                </a:cxn>
                <a:cxn ang="0">
                  <a:pos x="T8" y="T9"/>
                </a:cxn>
              </a:cxnLst>
              <a:rect l="0" t="0" r="r" b="b"/>
              <a:pathLst>
                <a:path w="85" h="65">
                  <a:moveTo>
                    <a:pt x="0" y="64"/>
                  </a:moveTo>
                  <a:lnTo>
                    <a:pt x="9" y="34"/>
                  </a:lnTo>
                  <a:lnTo>
                    <a:pt x="30" y="10"/>
                  </a:lnTo>
                  <a:lnTo>
                    <a:pt x="53" y="0"/>
                  </a:lnTo>
                  <a:lnTo>
                    <a:pt x="8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13" name="Freeform 137">
              <a:extLst>
                <a:ext uri="{FF2B5EF4-FFF2-40B4-BE49-F238E27FC236}">
                  <a16:creationId xmlns:a16="http://schemas.microsoft.com/office/drawing/2014/main" id="{10B695A5-C297-42BA-B3DA-A15E641F8B01}"/>
                </a:ext>
              </a:extLst>
            </p:cNvPr>
            <p:cNvSpPr>
              <a:spLocks noChangeArrowheads="1"/>
            </p:cNvSpPr>
            <p:nvPr/>
          </p:nvSpPr>
          <p:spPr bwMode="auto">
            <a:xfrm>
              <a:off x="1426" y="2392"/>
              <a:ext cx="28" cy="33"/>
            </a:xfrm>
            <a:custGeom>
              <a:avLst/>
              <a:gdLst>
                <a:gd name="T0" fmla="*/ 0 w 124"/>
                <a:gd name="T1" fmla="*/ 64 h 145"/>
                <a:gd name="T2" fmla="*/ 123 w 124"/>
                <a:gd name="T3" fmla="*/ 64 h 145"/>
                <a:gd name="T4" fmla="*/ 123 w 124"/>
                <a:gd name="T5" fmla="*/ 40 h 145"/>
                <a:gd name="T6" fmla="*/ 113 w 124"/>
                <a:gd name="T7" fmla="*/ 24 h 145"/>
                <a:gd name="T8" fmla="*/ 103 w 124"/>
                <a:gd name="T9" fmla="*/ 10 h 145"/>
                <a:gd name="T10" fmla="*/ 83 w 124"/>
                <a:gd name="T11" fmla="*/ 0 h 145"/>
                <a:gd name="T12" fmla="*/ 53 w 124"/>
                <a:gd name="T13" fmla="*/ 0 h 145"/>
                <a:gd name="T14" fmla="*/ 29 w 124"/>
                <a:gd name="T15" fmla="*/ 10 h 145"/>
                <a:gd name="T16" fmla="*/ 9 w 124"/>
                <a:gd name="T17" fmla="*/ 34 h 145"/>
                <a:gd name="T18" fmla="*/ 0 w 124"/>
                <a:gd name="T19" fmla="*/ 64 h 145"/>
                <a:gd name="T20" fmla="*/ 0 w 124"/>
                <a:gd name="T21" fmla="*/ 83 h 145"/>
                <a:gd name="T22" fmla="*/ 9 w 124"/>
                <a:gd name="T23" fmla="*/ 118 h 145"/>
                <a:gd name="T24" fmla="*/ 29 w 124"/>
                <a:gd name="T25" fmla="*/ 134 h 145"/>
                <a:gd name="T26" fmla="*/ 53 w 124"/>
                <a:gd name="T27" fmla="*/ 144 h 145"/>
                <a:gd name="T28" fmla="*/ 83 w 124"/>
                <a:gd name="T29" fmla="*/ 144 h 145"/>
                <a:gd name="T30" fmla="*/ 103 w 124"/>
                <a:gd name="T31" fmla="*/ 134 h 145"/>
                <a:gd name="T32" fmla="*/ 123 w 124"/>
                <a:gd name="T33" fmla="*/ 118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4" h="145">
                  <a:moveTo>
                    <a:pt x="0" y="64"/>
                  </a:moveTo>
                  <a:lnTo>
                    <a:pt x="123" y="64"/>
                  </a:lnTo>
                  <a:lnTo>
                    <a:pt x="123" y="40"/>
                  </a:lnTo>
                  <a:lnTo>
                    <a:pt x="113" y="24"/>
                  </a:lnTo>
                  <a:lnTo>
                    <a:pt x="103" y="10"/>
                  </a:lnTo>
                  <a:lnTo>
                    <a:pt x="83" y="0"/>
                  </a:lnTo>
                  <a:lnTo>
                    <a:pt x="53" y="0"/>
                  </a:lnTo>
                  <a:lnTo>
                    <a:pt x="29" y="10"/>
                  </a:lnTo>
                  <a:lnTo>
                    <a:pt x="9" y="34"/>
                  </a:lnTo>
                  <a:lnTo>
                    <a:pt x="0" y="64"/>
                  </a:lnTo>
                  <a:lnTo>
                    <a:pt x="0" y="83"/>
                  </a:lnTo>
                  <a:lnTo>
                    <a:pt x="9" y="118"/>
                  </a:lnTo>
                  <a:lnTo>
                    <a:pt x="29" y="134"/>
                  </a:lnTo>
                  <a:lnTo>
                    <a:pt x="53" y="144"/>
                  </a:lnTo>
                  <a:lnTo>
                    <a:pt x="83" y="144"/>
                  </a:lnTo>
                  <a:lnTo>
                    <a:pt x="103" y="134"/>
                  </a:lnTo>
                  <a:lnTo>
                    <a:pt x="123" y="11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14" name="Line 138">
              <a:extLst>
                <a:ext uri="{FF2B5EF4-FFF2-40B4-BE49-F238E27FC236}">
                  <a16:creationId xmlns:a16="http://schemas.microsoft.com/office/drawing/2014/main" id="{FE858073-5C09-41AB-9559-356DCE9D8953}"/>
                </a:ext>
              </a:extLst>
            </p:cNvPr>
            <p:cNvSpPr>
              <a:spLocks noChangeShapeType="1"/>
            </p:cNvSpPr>
            <p:nvPr/>
          </p:nvSpPr>
          <p:spPr bwMode="auto">
            <a:xfrm flipV="1">
              <a:off x="1468" y="2390"/>
              <a:ext cx="1"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15" name="Freeform 139">
              <a:extLst>
                <a:ext uri="{FF2B5EF4-FFF2-40B4-BE49-F238E27FC236}">
                  <a16:creationId xmlns:a16="http://schemas.microsoft.com/office/drawing/2014/main" id="{352DE8FF-97AD-4B82-A808-EE46F3CC9C67}"/>
                </a:ext>
              </a:extLst>
            </p:cNvPr>
            <p:cNvSpPr>
              <a:spLocks noChangeArrowheads="1"/>
            </p:cNvSpPr>
            <p:nvPr/>
          </p:nvSpPr>
          <p:spPr bwMode="auto">
            <a:xfrm>
              <a:off x="1468" y="2392"/>
              <a:ext cx="25" cy="33"/>
            </a:xfrm>
            <a:custGeom>
              <a:avLst/>
              <a:gdLst>
                <a:gd name="T0" fmla="*/ 0 w 111"/>
                <a:gd name="T1" fmla="*/ 40 h 145"/>
                <a:gd name="T2" fmla="*/ 29 w 111"/>
                <a:gd name="T3" fmla="*/ 10 h 145"/>
                <a:gd name="T4" fmla="*/ 50 w 111"/>
                <a:gd name="T5" fmla="*/ 0 h 145"/>
                <a:gd name="T6" fmla="*/ 80 w 111"/>
                <a:gd name="T7" fmla="*/ 0 h 145"/>
                <a:gd name="T8" fmla="*/ 100 w 111"/>
                <a:gd name="T9" fmla="*/ 10 h 145"/>
                <a:gd name="T10" fmla="*/ 110 w 111"/>
                <a:gd name="T11" fmla="*/ 40 h 145"/>
                <a:gd name="T12" fmla="*/ 110 w 111"/>
                <a:gd name="T13" fmla="*/ 144 h 145"/>
              </a:gdLst>
              <a:ahLst/>
              <a:cxnLst>
                <a:cxn ang="0">
                  <a:pos x="T0" y="T1"/>
                </a:cxn>
                <a:cxn ang="0">
                  <a:pos x="T2" y="T3"/>
                </a:cxn>
                <a:cxn ang="0">
                  <a:pos x="T4" y="T5"/>
                </a:cxn>
                <a:cxn ang="0">
                  <a:pos x="T6" y="T7"/>
                </a:cxn>
                <a:cxn ang="0">
                  <a:pos x="T8" y="T9"/>
                </a:cxn>
                <a:cxn ang="0">
                  <a:pos x="T10" y="T11"/>
                </a:cxn>
                <a:cxn ang="0">
                  <a:pos x="T12" y="T13"/>
                </a:cxn>
              </a:cxnLst>
              <a:rect l="0" t="0" r="r" b="b"/>
              <a:pathLst>
                <a:path w="111" h="145">
                  <a:moveTo>
                    <a:pt x="0" y="40"/>
                  </a:moveTo>
                  <a:lnTo>
                    <a:pt x="29" y="10"/>
                  </a:lnTo>
                  <a:lnTo>
                    <a:pt x="50" y="0"/>
                  </a:lnTo>
                  <a:lnTo>
                    <a:pt x="80" y="0"/>
                  </a:lnTo>
                  <a:lnTo>
                    <a:pt x="100" y="10"/>
                  </a:lnTo>
                  <a:lnTo>
                    <a:pt x="110" y="40"/>
                  </a:lnTo>
                  <a:lnTo>
                    <a:pt x="110" y="14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16" name="Line 140">
              <a:extLst>
                <a:ext uri="{FF2B5EF4-FFF2-40B4-BE49-F238E27FC236}">
                  <a16:creationId xmlns:a16="http://schemas.microsoft.com/office/drawing/2014/main" id="{0D8DDC27-9604-49F2-B48F-D15770B879D8}"/>
                </a:ext>
              </a:extLst>
            </p:cNvPr>
            <p:cNvSpPr>
              <a:spLocks noChangeShapeType="1"/>
            </p:cNvSpPr>
            <p:nvPr/>
          </p:nvSpPr>
          <p:spPr bwMode="auto">
            <a:xfrm flipV="1">
              <a:off x="1519" y="2375"/>
              <a:ext cx="1"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17" name="Freeform 141">
              <a:extLst>
                <a:ext uri="{FF2B5EF4-FFF2-40B4-BE49-F238E27FC236}">
                  <a16:creationId xmlns:a16="http://schemas.microsoft.com/office/drawing/2014/main" id="{0E0DD633-DE35-4F2E-8B14-B75BE09373A1}"/>
                </a:ext>
              </a:extLst>
            </p:cNvPr>
            <p:cNvSpPr>
              <a:spLocks noChangeArrowheads="1"/>
            </p:cNvSpPr>
            <p:nvPr/>
          </p:nvSpPr>
          <p:spPr bwMode="auto">
            <a:xfrm>
              <a:off x="1519" y="2415"/>
              <a:ext cx="12" cy="12"/>
            </a:xfrm>
            <a:custGeom>
              <a:avLst/>
              <a:gdLst>
                <a:gd name="T0" fmla="*/ 0 w 55"/>
                <a:gd name="T1" fmla="*/ 0 h 55"/>
                <a:gd name="T2" fmla="*/ 10 w 55"/>
                <a:gd name="T3" fmla="*/ 40 h 55"/>
                <a:gd name="T4" fmla="*/ 30 w 55"/>
                <a:gd name="T5" fmla="*/ 54 h 55"/>
                <a:gd name="T6" fmla="*/ 54 w 55"/>
                <a:gd name="T7" fmla="*/ 54 h 55"/>
              </a:gdLst>
              <a:ahLst/>
              <a:cxnLst>
                <a:cxn ang="0">
                  <a:pos x="T0" y="T1"/>
                </a:cxn>
                <a:cxn ang="0">
                  <a:pos x="T2" y="T3"/>
                </a:cxn>
                <a:cxn ang="0">
                  <a:pos x="T4" y="T5"/>
                </a:cxn>
                <a:cxn ang="0">
                  <a:pos x="T6" y="T7"/>
                </a:cxn>
              </a:cxnLst>
              <a:rect l="0" t="0" r="r" b="b"/>
              <a:pathLst>
                <a:path w="55" h="55">
                  <a:moveTo>
                    <a:pt x="0" y="0"/>
                  </a:moveTo>
                  <a:lnTo>
                    <a:pt x="10" y="40"/>
                  </a:lnTo>
                  <a:lnTo>
                    <a:pt x="30" y="54"/>
                  </a:lnTo>
                  <a:lnTo>
                    <a:pt x="54" y="5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18" name="Line 142">
              <a:extLst>
                <a:ext uri="{FF2B5EF4-FFF2-40B4-BE49-F238E27FC236}">
                  <a16:creationId xmlns:a16="http://schemas.microsoft.com/office/drawing/2014/main" id="{7E9C8D14-87D0-4769-ABF6-26BF4681CCBA}"/>
                </a:ext>
              </a:extLst>
            </p:cNvPr>
            <p:cNvSpPr>
              <a:spLocks noChangeShapeType="1"/>
            </p:cNvSpPr>
            <p:nvPr/>
          </p:nvSpPr>
          <p:spPr bwMode="auto">
            <a:xfrm flipH="1">
              <a:off x="1511" y="2392"/>
              <a:ext cx="1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19" name="Freeform 143">
              <a:extLst>
                <a:ext uri="{FF2B5EF4-FFF2-40B4-BE49-F238E27FC236}">
                  <a16:creationId xmlns:a16="http://schemas.microsoft.com/office/drawing/2014/main" id="{08A1B86D-AFE9-4851-92F0-8C5F31828771}"/>
                </a:ext>
              </a:extLst>
            </p:cNvPr>
            <p:cNvSpPr>
              <a:spLocks noChangeArrowheads="1"/>
            </p:cNvSpPr>
            <p:nvPr/>
          </p:nvSpPr>
          <p:spPr bwMode="auto">
            <a:xfrm>
              <a:off x="822" y="1392"/>
              <a:ext cx="31" cy="49"/>
            </a:xfrm>
            <a:custGeom>
              <a:avLst/>
              <a:gdLst>
                <a:gd name="T0" fmla="*/ 0 w 135"/>
                <a:gd name="T1" fmla="*/ 217 h 218"/>
                <a:gd name="T2" fmla="*/ 0 w 135"/>
                <a:gd name="T3" fmla="*/ 0 h 218"/>
                <a:gd name="T4" fmla="*/ 134 w 135"/>
                <a:gd name="T5" fmla="*/ 0 h 218"/>
              </a:gdLst>
              <a:ahLst/>
              <a:cxnLst>
                <a:cxn ang="0">
                  <a:pos x="T0" y="T1"/>
                </a:cxn>
                <a:cxn ang="0">
                  <a:pos x="T2" y="T3"/>
                </a:cxn>
                <a:cxn ang="0">
                  <a:pos x="T4" y="T5"/>
                </a:cxn>
              </a:cxnLst>
              <a:rect l="0" t="0" r="r" b="b"/>
              <a:pathLst>
                <a:path w="135" h="218">
                  <a:moveTo>
                    <a:pt x="0" y="217"/>
                  </a:moveTo>
                  <a:lnTo>
                    <a:pt x="0" y="0"/>
                  </a:lnTo>
                  <a:lnTo>
                    <a:pt x="13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20" name="Line 144">
              <a:extLst>
                <a:ext uri="{FF2B5EF4-FFF2-40B4-BE49-F238E27FC236}">
                  <a16:creationId xmlns:a16="http://schemas.microsoft.com/office/drawing/2014/main" id="{8C4831A2-CF1F-4F0A-924F-D7009370B2CD}"/>
                </a:ext>
              </a:extLst>
            </p:cNvPr>
            <p:cNvSpPr>
              <a:spLocks noChangeShapeType="1"/>
            </p:cNvSpPr>
            <p:nvPr/>
          </p:nvSpPr>
          <p:spPr bwMode="auto">
            <a:xfrm flipH="1">
              <a:off x="821" y="1416"/>
              <a:ext cx="2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21" name="Line 145">
              <a:extLst>
                <a:ext uri="{FF2B5EF4-FFF2-40B4-BE49-F238E27FC236}">
                  <a16:creationId xmlns:a16="http://schemas.microsoft.com/office/drawing/2014/main" id="{8272B5A5-854D-4ADB-A367-69E405199ABA}"/>
                </a:ext>
              </a:extLst>
            </p:cNvPr>
            <p:cNvSpPr>
              <a:spLocks noChangeShapeType="1"/>
            </p:cNvSpPr>
            <p:nvPr/>
          </p:nvSpPr>
          <p:spPr bwMode="auto">
            <a:xfrm>
              <a:off x="864" y="1392"/>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22" name="Line 146">
              <a:extLst>
                <a:ext uri="{FF2B5EF4-FFF2-40B4-BE49-F238E27FC236}">
                  <a16:creationId xmlns:a16="http://schemas.microsoft.com/office/drawing/2014/main" id="{71AD14D5-09AC-4FC0-A8B7-55A92DC5941F}"/>
                </a:ext>
              </a:extLst>
            </p:cNvPr>
            <p:cNvSpPr>
              <a:spLocks noChangeShapeType="1"/>
            </p:cNvSpPr>
            <p:nvPr/>
          </p:nvSpPr>
          <p:spPr bwMode="auto">
            <a:xfrm flipV="1">
              <a:off x="882" y="1407"/>
              <a:ext cx="1" cy="2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23" name="Freeform 147">
              <a:extLst>
                <a:ext uri="{FF2B5EF4-FFF2-40B4-BE49-F238E27FC236}">
                  <a16:creationId xmlns:a16="http://schemas.microsoft.com/office/drawing/2014/main" id="{A3037ECA-1EFC-4303-A1A5-52255E758AE5}"/>
                </a:ext>
              </a:extLst>
            </p:cNvPr>
            <p:cNvSpPr>
              <a:spLocks noChangeArrowheads="1"/>
            </p:cNvSpPr>
            <p:nvPr/>
          </p:nvSpPr>
          <p:spPr bwMode="auto">
            <a:xfrm>
              <a:off x="882" y="1433"/>
              <a:ext cx="27" cy="12"/>
            </a:xfrm>
            <a:custGeom>
              <a:avLst/>
              <a:gdLst>
                <a:gd name="T0" fmla="*/ 0 w 118"/>
                <a:gd name="T1" fmla="*/ 0 h 55"/>
                <a:gd name="T2" fmla="*/ 13 w 118"/>
                <a:gd name="T3" fmla="*/ 40 h 55"/>
                <a:gd name="T4" fmla="*/ 34 w 118"/>
                <a:gd name="T5" fmla="*/ 54 h 55"/>
                <a:gd name="T6" fmla="*/ 67 w 118"/>
                <a:gd name="T7" fmla="*/ 54 h 55"/>
                <a:gd name="T8" fmla="*/ 84 w 118"/>
                <a:gd name="T9" fmla="*/ 40 h 55"/>
                <a:gd name="T10" fmla="*/ 117 w 118"/>
                <a:gd name="T11" fmla="*/ 0 h 55"/>
              </a:gdLst>
              <a:ahLst/>
              <a:cxnLst>
                <a:cxn ang="0">
                  <a:pos x="T0" y="T1"/>
                </a:cxn>
                <a:cxn ang="0">
                  <a:pos x="T2" y="T3"/>
                </a:cxn>
                <a:cxn ang="0">
                  <a:pos x="T4" y="T5"/>
                </a:cxn>
                <a:cxn ang="0">
                  <a:pos x="T6" y="T7"/>
                </a:cxn>
                <a:cxn ang="0">
                  <a:pos x="T8" y="T9"/>
                </a:cxn>
                <a:cxn ang="0">
                  <a:pos x="T10" y="T11"/>
                </a:cxn>
              </a:cxnLst>
              <a:rect l="0" t="0" r="r" b="b"/>
              <a:pathLst>
                <a:path w="118" h="55">
                  <a:moveTo>
                    <a:pt x="0" y="0"/>
                  </a:moveTo>
                  <a:lnTo>
                    <a:pt x="13" y="40"/>
                  </a:lnTo>
                  <a:lnTo>
                    <a:pt x="34" y="54"/>
                  </a:lnTo>
                  <a:lnTo>
                    <a:pt x="67" y="54"/>
                  </a:lnTo>
                  <a:lnTo>
                    <a:pt x="84" y="40"/>
                  </a:lnTo>
                  <a:lnTo>
                    <a:pt x="11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24" name="Line 148">
              <a:extLst>
                <a:ext uri="{FF2B5EF4-FFF2-40B4-BE49-F238E27FC236}">
                  <a16:creationId xmlns:a16="http://schemas.microsoft.com/office/drawing/2014/main" id="{0DF2AFB6-BA7C-4FB0-8286-CE12C041F255}"/>
                </a:ext>
              </a:extLst>
            </p:cNvPr>
            <p:cNvSpPr>
              <a:spLocks noChangeShapeType="1"/>
            </p:cNvSpPr>
            <p:nvPr/>
          </p:nvSpPr>
          <p:spPr bwMode="auto">
            <a:xfrm flipV="1">
              <a:off x="908" y="1408"/>
              <a:ext cx="1"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25" name="Line 149">
              <a:extLst>
                <a:ext uri="{FF2B5EF4-FFF2-40B4-BE49-F238E27FC236}">
                  <a16:creationId xmlns:a16="http://schemas.microsoft.com/office/drawing/2014/main" id="{859E9DC0-3F1F-44BE-AB49-69A95ADFAB99}"/>
                </a:ext>
              </a:extLst>
            </p:cNvPr>
            <p:cNvSpPr>
              <a:spLocks noChangeShapeType="1"/>
            </p:cNvSpPr>
            <p:nvPr/>
          </p:nvSpPr>
          <p:spPr bwMode="auto">
            <a:xfrm flipH="1">
              <a:off x="925" y="1409"/>
              <a:ext cx="28"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26" name="Line 150">
              <a:extLst>
                <a:ext uri="{FF2B5EF4-FFF2-40B4-BE49-F238E27FC236}">
                  <a16:creationId xmlns:a16="http://schemas.microsoft.com/office/drawing/2014/main" id="{3DDB052A-46C9-430B-B38F-4B01A238F6FA}"/>
                </a:ext>
              </a:extLst>
            </p:cNvPr>
            <p:cNvSpPr>
              <a:spLocks noChangeShapeType="1"/>
            </p:cNvSpPr>
            <p:nvPr/>
          </p:nvSpPr>
          <p:spPr bwMode="auto">
            <a:xfrm flipH="1" flipV="1">
              <a:off x="925" y="1408"/>
              <a:ext cx="28"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27" name="Freeform 151">
              <a:extLst>
                <a:ext uri="{FF2B5EF4-FFF2-40B4-BE49-F238E27FC236}">
                  <a16:creationId xmlns:a16="http://schemas.microsoft.com/office/drawing/2014/main" id="{63AACF96-94E9-49F4-AA4C-444D5428FD5A}"/>
                </a:ext>
              </a:extLst>
            </p:cNvPr>
            <p:cNvSpPr>
              <a:spLocks noChangeArrowheads="1"/>
            </p:cNvSpPr>
            <p:nvPr/>
          </p:nvSpPr>
          <p:spPr bwMode="auto">
            <a:xfrm>
              <a:off x="999" y="1392"/>
              <a:ext cx="27" cy="49"/>
            </a:xfrm>
            <a:custGeom>
              <a:avLst/>
              <a:gdLst>
                <a:gd name="T0" fmla="*/ 0 w 121"/>
                <a:gd name="T1" fmla="*/ 0 h 218"/>
                <a:gd name="T2" fmla="*/ 0 w 121"/>
                <a:gd name="T3" fmla="*/ 217 h 218"/>
                <a:gd name="T4" fmla="*/ 120 w 121"/>
                <a:gd name="T5" fmla="*/ 217 h 218"/>
              </a:gdLst>
              <a:ahLst/>
              <a:cxnLst>
                <a:cxn ang="0">
                  <a:pos x="T0" y="T1"/>
                </a:cxn>
                <a:cxn ang="0">
                  <a:pos x="T2" y="T3"/>
                </a:cxn>
                <a:cxn ang="0">
                  <a:pos x="T4" y="T5"/>
                </a:cxn>
              </a:cxnLst>
              <a:rect l="0" t="0" r="r" b="b"/>
              <a:pathLst>
                <a:path w="121" h="218">
                  <a:moveTo>
                    <a:pt x="0" y="0"/>
                  </a:moveTo>
                  <a:lnTo>
                    <a:pt x="0" y="217"/>
                  </a:lnTo>
                  <a:lnTo>
                    <a:pt x="120" y="21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28" name="Freeform 152">
              <a:extLst>
                <a:ext uri="{FF2B5EF4-FFF2-40B4-BE49-F238E27FC236}">
                  <a16:creationId xmlns:a16="http://schemas.microsoft.com/office/drawing/2014/main" id="{55DDA39A-5565-4F21-9FB1-E92A42F518FC}"/>
                </a:ext>
              </a:extLst>
            </p:cNvPr>
            <p:cNvSpPr>
              <a:spLocks noChangeArrowheads="1"/>
            </p:cNvSpPr>
            <p:nvPr/>
          </p:nvSpPr>
          <p:spPr bwMode="auto">
            <a:xfrm>
              <a:off x="1039" y="1392"/>
              <a:ext cx="12" cy="12"/>
            </a:xfrm>
            <a:custGeom>
              <a:avLst/>
              <a:gdLst>
                <a:gd name="T0" fmla="*/ 0 w 54"/>
                <a:gd name="T1" fmla="*/ 19 h 54"/>
                <a:gd name="T2" fmla="*/ 27 w 54"/>
                <a:gd name="T3" fmla="*/ 53 h 54"/>
                <a:gd name="T4" fmla="*/ 53 w 54"/>
                <a:gd name="T5" fmla="*/ 19 h 54"/>
                <a:gd name="T6" fmla="*/ 27 w 54"/>
                <a:gd name="T7" fmla="*/ 0 h 54"/>
                <a:gd name="T8" fmla="*/ 0 w 54"/>
                <a:gd name="T9" fmla="*/ 19 h 54"/>
              </a:gdLst>
              <a:ahLst/>
              <a:cxnLst>
                <a:cxn ang="0">
                  <a:pos x="T0" y="T1"/>
                </a:cxn>
                <a:cxn ang="0">
                  <a:pos x="T2" y="T3"/>
                </a:cxn>
                <a:cxn ang="0">
                  <a:pos x="T4" y="T5"/>
                </a:cxn>
                <a:cxn ang="0">
                  <a:pos x="T6" y="T7"/>
                </a:cxn>
                <a:cxn ang="0">
                  <a:pos x="T8" y="T9"/>
                </a:cxn>
              </a:cxnLst>
              <a:rect l="0" t="0" r="r" b="b"/>
              <a:pathLst>
                <a:path w="54" h="54">
                  <a:moveTo>
                    <a:pt x="0" y="19"/>
                  </a:moveTo>
                  <a:lnTo>
                    <a:pt x="27" y="53"/>
                  </a:lnTo>
                  <a:lnTo>
                    <a:pt x="53" y="19"/>
                  </a:lnTo>
                  <a:lnTo>
                    <a:pt x="27" y="0"/>
                  </a:lnTo>
                  <a:lnTo>
                    <a:pt x="0" y="1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29" name="Line 153">
              <a:extLst>
                <a:ext uri="{FF2B5EF4-FFF2-40B4-BE49-F238E27FC236}">
                  <a16:creationId xmlns:a16="http://schemas.microsoft.com/office/drawing/2014/main" id="{673D1C63-EC3B-4A7F-916A-815F840566B4}"/>
                </a:ext>
              </a:extLst>
            </p:cNvPr>
            <p:cNvSpPr>
              <a:spLocks noChangeShapeType="1"/>
            </p:cNvSpPr>
            <p:nvPr/>
          </p:nvSpPr>
          <p:spPr bwMode="auto">
            <a:xfrm>
              <a:off x="1041" y="1409"/>
              <a:ext cx="1"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30" name="Line 154">
              <a:extLst>
                <a:ext uri="{FF2B5EF4-FFF2-40B4-BE49-F238E27FC236}">
                  <a16:creationId xmlns:a16="http://schemas.microsoft.com/office/drawing/2014/main" id="{D20701B3-30C2-43CC-B76A-A2BDB5ADFEB6}"/>
                </a:ext>
              </a:extLst>
            </p:cNvPr>
            <p:cNvSpPr>
              <a:spLocks noChangeShapeType="1"/>
            </p:cNvSpPr>
            <p:nvPr/>
          </p:nvSpPr>
          <p:spPr bwMode="auto">
            <a:xfrm flipV="1">
              <a:off x="1057" y="1408"/>
              <a:ext cx="1"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31" name="Freeform 155">
              <a:extLst>
                <a:ext uri="{FF2B5EF4-FFF2-40B4-BE49-F238E27FC236}">
                  <a16:creationId xmlns:a16="http://schemas.microsoft.com/office/drawing/2014/main" id="{6F9257F3-FD6B-491C-929A-E15365A8CA5E}"/>
                </a:ext>
              </a:extLst>
            </p:cNvPr>
            <p:cNvSpPr>
              <a:spLocks noChangeArrowheads="1"/>
            </p:cNvSpPr>
            <p:nvPr/>
          </p:nvSpPr>
          <p:spPr bwMode="auto">
            <a:xfrm>
              <a:off x="1057" y="1409"/>
              <a:ext cx="26" cy="33"/>
            </a:xfrm>
            <a:custGeom>
              <a:avLst/>
              <a:gdLst>
                <a:gd name="T0" fmla="*/ 0 w 115"/>
                <a:gd name="T1" fmla="*/ 43 h 145"/>
                <a:gd name="T2" fmla="*/ 30 w 115"/>
                <a:gd name="T3" fmla="*/ 10 h 145"/>
                <a:gd name="T4" fmla="*/ 53 w 115"/>
                <a:gd name="T5" fmla="*/ 0 h 145"/>
                <a:gd name="T6" fmla="*/ 80 w 115"/>
                <a:gd name="T7" fmla="*/ 0 h 145"/>
                <a:gd name="T8" fmla="*/ 104 w 115"/>
                <a:gd name="T9" fmla="*/ 10 h 145"/>
                <a:gd name="T10" fmla="*/ 114 w 115"/>
                <a:gd name="T11" fmla="*/ 43 h 145"/>
                <a:gd name="T12" fmla="*/ 114 w 115"/>
                <a:gd name="T13" fmla="*/ 144 h 145"/>
              </a:gdLst>
              <a:ahLst/>
              <a:cxnLst>
                <a:cxn ang="0">
                  <a:pos x="T0" y="T1"/>
                </a:cxn>
                <a:cxn ang="0">
                  <a:pos x="T2" y="T3"/>
                </a:cxn>
                <a:cxn ang="0">
                  <a:pos x="T4" y="T5"/>
                </a:cxn>
                <a:cxn ang="0">
                  <a:pos x="T6" y="T7"/>
                </a:cxn>
                <a:cxn ang="0">
                  <a:pos x="T8" y="T9"/>
                </a:cxn>
                <a:cxn ang="0">
                  <a:pos x="T10" y="T11"/>
                </a:cxn>
                <a:cxn ang="0">
                  <a:pos x="T12" y="T13"/>
                </a:cxn>
              </a:cxnLst>
              <a:rect l="0" t="0" r="r" b="b"/>
              <a:pathLst>
                <a:path w="115" h="145">
                  <a:moveTo>
                    <a:pt x="0" y="43"/>
                  </a:moveTo>
                  <a:lnTo>
                    <a:pt x="30" y="10"/>
                  </a:lnTo>
                  <a:lnTo>
                    <a:pt x="53" y="0"/>
                  </a:lnTo>
                  <a:lnTo>
                    <a:pt x="80" y="0"/>
                  </a:lnTo>
                  <a:lnTo>
                    <a:pt x="104" y="10"/>
                  </a:lnTo>
                  <a:lnTo>
                    <a:pt x="114" y="43"/>
                  </a:lnTo>
                  <a:lnTo>
                    <a:pt x="114" y="14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32" name="Freeform 156">
              <a:extLst>
                <a:ext uri="{FF2B5EF4-FFF2-40B4-BE49-F238E27FC236}">
                  <a16:creationId xmlns:a16="http://schemas.microsoft.com/office/drawing/2014/main" id="{5B161B65-22D9-4E68-B71F-BBE391DD3534}"/>
                </a:ext>
              </a:extLst>
            </p:cNvPr>
            <p:cNvSpPr>
              <a:spLocks noChangeArrowheads="1"/>
            </p:cNvSpPr>
            <p:nvPr/>
          </p:nvSpPr>
          <p:spPr bwMode="auto">
            <a:xfrm>
              <a:off x="1101" y="1409"/>
              <a:ext cx="28" cy="33"/>
            </a:xfrm>
            <a:custGeom>
              <a:avLst/>
              <a:gdLst>
                <a:gd name="T0" fmla="*/ 0 w 125"/>
                <a:gd name="T1" fmla="*/ 64 h 145"/>
                <a:gd name="T2" fmla="*/ 124 w 125"/>
                <a:gd name="T3" fmla="*/ 64 h 145"/>
                <a:gd name="T4" fmla="*/ 124 w 125"/>
                <a:gd name="T5" fmla="*/ 43 h 145"/>
                <a:gd name="T6" fmla="*/ 110 w 125"/>
                <a:gd name="T7" fmla="*/ 20 h 145"/>
                <a:gd name="T8" fmla="*/ 100 w 125"/>
                <a:gd name="T9" fmla="*/ 10 h 145"/>
                <a:gd name="T10" fmla="*/ 81 w 125"/>
                <a:gd name="T11" fmla="*/ 0 h 145"/>
                <a:gd name="T12" fmla="*/ 50 w 125"/>
                <a:gd name="T13" fmla="*/ 0 h 145"/>
                <a:gd name="T14" fmla="*/ 30 w 125"/>
                <a:gd name="T15" fmla="*/ 10 h 145"/>
                <a:gd name="T16" fmla="*/ 10 w 125"/>
                <a:gd name="T17" fmla="*/ 30 h 145"/>
                <a:gd name="T18" fmla="*/ 0 w 125"/>
                <a:gd name="T19" fmla="*/ 64 h 145"/>
                <a:gd name="T20" fmla="*/ 0 w 125"/>
                <a:gd name="T21" fmla="*/ 83 h 145"/>
                <a:gd name="T22" fmla="*/ 10 w 125"/>
                <a:gd name="T23" fmla="*/ 111 h 145"/>
                <a:gd name="T24" fmla="*/ 30 w 125"/>
                <a:gd name="T25" fmla="*/ 134 h 145"/>
                <a:gd name="T26" fmla="*/ 50 w 125"/>
                <a:gd name="T27" fmla="*/ 144 h 145"/>
                <a:gd name="T28" fmla="*/ 81 w 125"/>
                <a:gd name="T29" fmla="*/ 144 h 145"/>
                <a:gd name="T30" fmla="*/ 100 w 125"/>
                <a:gd name="T31" fmla="*/ 134 h 145"/>
                <a:gd name="T32" fmla="*/ 124 w 125"/>
                <a:gd name="T33" fmla="*/ 11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5" h="145">
                  <a:moveTo>
                    <a:pt x="0" y="64"/>
                  </a:moveTo>
                  <a:lnTo>
                    <a:pt x="124" y="64"/>
                  </a:lnTo>
                  <a:lnTo>
                    <a:pt x="124" y="43"/>
                  </a:lnTo>
                  <a:lnTo>
                    <a:pt x="110" y="20"/>
                  </a:lnTo>
                  <a:lnTo>
                    <a:pt x="100" y="10"/>
                  </a:lnTo>
                  <a:lnTo>
                    <a:pt x="81" y="0"/>
                  </a:lnTo>
                  <a:lnTo>
                    <a:pt x="50" y="0"/>
                  </a:lnTo>
                  <a:lnTo>
                    <a:pt x="30" y="10"/>
                  </a:lnTo>
                  <a:lnTo>
                    <a:pt x="10" y="30"/>
                  </a:lnTo>
                  <a:lnTo>
                    <a:pt x="0" y="64"/>
                  </a:lnTo>
                  <a:lnTo>
                    <a:pt x="0" y="83"/>
                  </a:lnTo>
                  <a:lnTo>
                    <a:pt x="10" y="111"/>
                  </a:lnTo>
                  <a:lnTo>
                    <a:pt x="30" y="134"/>
                  </a:lnTo>
                  <a:lnTo>
                    <a:pt x="50" y="144"/>
                  </a:lnTo>
                  <a:lnTo>
                    <a:pt x="81" y="144"/>
                  </a:lnTo>
                  <a:lnTo>
                    <a:pt x="100" y="134"/>
                  </a:lnTo>
                  <a:lnTo>
                    <a:pt x="124" y="11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33" name="Freeform 157">
              <a:extLst>
                <a:ext uri="{FF2B5EF4-FFF2-40B4-BE49-F238E27FC236}">
                  <a16:creationId xmlns:a16="http://schemas.microsoft.com/office/drawing/2014/main" id="{7EDD43EF-6030-4C85-98AC-B616CF5835B2}"/>
                </a:ext>
              </a:extLst>
            </p:cNvPr>
            <p:cNvSpPr>
              <a:spLocks noChangeArrowheads="1"/>
            </p:cNvSpPr>
            <p:nvPr/>
          </p:nvSpPr>
          <p:spPr bwMode="auto">
            <a:xfrm>
              <a:off x="1143" y="1409"/>
              <a:ext cx="26" cy="33"/>
            </a:xfrm>
            <a:custGeom>
              <a:avLst/>
              <a:gdLst>
                <a:gd name="T0" fmla="*/ 113 w 114"/>
                <a:gd name="T1" fmla="*/ 30 h 145"/>
                <a:gd name="T2" fmla="*/ 100 w 114"/>
                <a:gd name="T3" fmla="*/ 10 h 145"/>
                <a:gd name="T4" fmla="*/ 70 w 114"/>
                <a:gd name="T5" fmla="*/ 0 h 145"/>
                <a:gd name="T6" fmla="*/ 40 w 114"/>
                <a:gd name="T7" fmla="*/ 0 h 145"/>
                <a:gd name="T8" fmla="*/ 9 w 114"/>
                <a:gd name="T9" fmla="*/ 10 h 145"/>
                <a:gd name="T10" fmla="*/ 0 w 114"/>
                <a:gd name="T11" fmla="*/ 30 h 145"/>
                <a:gd name="T12" fmla="*/ 9 w 114"/>
                <a:gd name="T13" fmla="*/ 53 h 145"/>
                <a:gd name="T14" fmla="*/ 29 w 114"/>
                <a:gd name="T15" fmla="*/ 64 h 145"/>
                <a:gd name="T16" fmla="*/ 80 w 114"/>
                <a:gd name="T17" fmla="*/ 70 h 145"/>
                <a:gd name="T18" fmla="*/ 100 w 114"/>
                <a:gd name="T19" fmla="*/ 83 h 145"/>
                <a:gd name="T20" fmla="*/ 113 w 114"/>
                <a:gd name="T21" fmla="*/ 104 h 145"/>
                <a:gd name="T22" fmla="*/ 113 w 114"/>
                <a:gd name="T23" fmla="*/ 111 h 145"/>
                <a:gd name="T24" fmla="*/ 100 w 114"/>
                <a:gd name="T25" fmla="*/ 134 h 145"/>
                <a:gd name="T26" fmla="*/ 70 w 114"/>
                <a:gd name="T27" fmla="*/ 144 h 145"/>
                <a:gd name="T28" fmla="*/ 40 w 114"/>
                <a:gd name="T29" fmla="*/ 144 h 145"/>
                <a:gd name="T30" fmla="*/ 9 w 114"/>
                <a:gd name="T31" fmla="*/ 134 h 145"/>
                <a:gd name="T32" fmla="*/ 0 w 114"/>
                <a:gd name="T33" fmla="*/ 11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45">
                  <a:moveTo>
                    <a:pt x="113" y="30"/>
                  </a:moveTo>
                  <a:lnTo>
                    <a:pt x="100" y="10"/>
                  </a:lnTo>
                  <a:lnTo>
                    <a:pt x="70" y="0"/>
                  </a:lnTo>
                  <a:lnTo>
                    <a:pt x="40" y="0"/>
                  </a:lnTo>
                  <a:lnTo>
                    <a:pt x="9" y="10"/>
                  </a:lnTo>
                  <a:lnTo>
                    <a:pt x="0" y="30"/>
                  </a:lnTo>
                  <a:lnTo>
                    <a:pt x="9" y="53"/>
                  </a:lnTo>
                  <a:lnTo>
                    <a:pt x="29" y="64"/>
                  </a:lnTo>
                  <a:lnTo>
                    <a:pt x="80" y="70"/>
                  </a:lnTo>
                  <a:lnTo>
                    <a:pt x="100" y="83"/>
                  </a:lnTo>
                  <a:lnTo>
                    <a:pt x="113" y="104"/>
                  </a:lnTo>
                  <a:lnTo>
                    <a:pt x="113" y="111"/>
                  </a:lnTo>
                  <a:lnTo>
                    <a:pt x="100" y="134"/>
                  </a:lnTo>
                  <a:lnTo>
                    <a:pt x="70" y="144"/>
                  </a:lnTo>
                  <a:lnTo>
                    <a:pt x="40" y="144"/>
                  </a:lnTo>
                  <a:lnTo>
                    <a:pt x="9" y="134"/>
                  </a:lnTo>
                  <a:lnTo>
                    <a:pt x="0" y="11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34" name="Freeform 158">
              <a:extLst>
                <a:ext uri="{FF2B5EF4-FFF2-40B4-BE49-F238E27FC236}">
                  <a16:creationId xmlns:a16="http://schemas.microsoft.com/office/drawing/2014/main" id="{2EBCD3E8-120D-4D4E-AC21-1C4B232938B7}"/>
                </a:ext>
              </a:extLst>
            </p:cNvPr>
            <p:cNvSpPr>
              <a:spLocks noChangeArrowheads="1"/>
            </p:cNvSpPr>
            <p:nvPr/>
          </p:nvSpPr>
          <p:spPr bwMode="auto">
            <a:xfrm>
              <a:off x="749" y="2180"/>
              <a:ext cx="176" cy="171"/>
            </a:xfrm>
            <a:custGeom>
              <a:avLst/>
              <a:gdLst>
                <a:gd name="T0" fmla="*/ 0 w 776"/>
                <a:gd name="T1" fmla="*/ 0 h 753"/>
                <a:gd name="T2" fmla="*/ 39 w 776"/>
                <a:gd name="T3" fmla="*/ 76 h 753"/>
                <a:gd name="T4" fmla="*/ 76 w 776"/>
                <a:gd name="T5" fmla="*/ 153 h 753"/>
                <a:gd name="T6" fmla="*/ 119 w 776"/>
                <a:gd name="T7" fmla="*/ 223 h 753"/>
                <a:gd name="T8" fmla="*/ 170 w 776"/>
                <a:gd name="T9" fmla="*/ 294 h 753"/>
                <a:gd name="T10" fmla="*/ 223 w 776"/>
                <a:gd name="T11" fmla="*/ 360 h 753"/>
                <a:gd name="T12" fmla="*/ 280 w 776"/>
                <a:gd name="T13" fmla="*/ 424 h 753"/>
                <a:gd name="T14" fmla="*/ 341 w 776"/>
                <a:gd name="T15" fmla="*/ 484 h 753"/>
                <a:gd name="T16" fmla="*/ 403 w 776"/>
                <a:gd name="T17" fmla="*/ 541 h 753"/>
                <a:gd name="T18" fmla="*/ 471 w 776"/>
                <a:gd name="T19" fmla="*/ 595 h 753"/>
                <a:gd name="T20" fmla="*/ 544 w 776"/>
                <a:gd name="T21" fmla="*/ 638 h 753"/>
                <a:gd name="T22" fmla="*/ 618 w 776"/>
                <a:gd name="T23" fmla="*/ 678 h 753"/>
                <a:gd name="T24" fmla="*/ 694 w 776"/>
                <a:gd name="T25" fmla="*/ 719 h 753"/>
                <a:gd name="T26" fmla="*/ 775 w 776"/>
                <a:gd name="T27" fmla="*/ 752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6" h="753">
                  <a:moveTo>
                    <a:pt x="0" y="0"/>
                  </a:moveTo>
                  <a:lnTo>
                    <a:pt x="39" y="76"/>
                  </a:lnTo>
                  <a:lnTo>
                    <a:pt x="76" y="153"/>
                  </a:lnTo>
                  <a:lnTo>
                    <a:pt x="119" y="223"/>
                  </a:lnTo>
                  <a:lnTo>
                    <a:pt x="170" y="294"/>
                  </a:lnTo>
                  <a:lnTo>
                    <a:pt x="223" y="360"/>
                  </a:lnTo>
                  <a:lnTo>
                    <a:pt x="280" y="424"/>
                  </a:lnTo>
                  <a:lnTo>
                    <a:pt x="341" y="484"/>
                  </a:lnTo>
                  <a:lnTo>
                    <a:pt x="403" y="541"/>
                  </a:lnTo>
                  <a:lnTo>
                    <a:pt x="471" y="595"/>
                  </a:lnTo>
                  <a:lnTo>
                    <a:pt x="544" y="638"/>
                  </a:lnTo>
                  <a:lnTo>
                    <a:pt x="618" y="678"/>
                  </a:lnTo>
                  <a:lnTo>
                    <a:pt x="694" y="719"/>
                  </a:lnTo>
                  <a:lnTo>
                    <a:pt x="775" y="75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35" name="Freeform 159">
              <a:extLst>
                <a:ext uri="{FF2B5EF4-FFF2-40B4-BE49-F238E27FC236}">
                  <a16:creationId xmlns:a16="http://schemas.microsoft.com/office/drawing/2014/main" id="{66EACE58-8CA5-4692-9905-704FB5834D03}"/>
                </a:ext>
              </a:extLst>
            </p:cNvPr>
            <p:cNvSpPr>
              <a:spLocks noChangeArrowheads="1"/>
            </p:cNvSpPr>
            <p:nvPr/>
          </p:nvSpPr>
          <p:spPr bwMode="auto">
            <a:xfrm>
              <a:off x="749" y="2180"/>
              <a:ext cx="36" cy="72"/>
            </a:xfrm>
            <a:custGeom>
              <a:avLst/>
              <a:gdLst>
                <a:gd name="T0" fmla="*/ 140 w 157"/>
                <a:gd name="T1" fmla="*/ 270 h 318"/>
                <a:gd name="T2" fmla="*/ 0 w 157"/>
                <a:gd name="T3" fmla="*/ 0 h 318"/>
                <a:gd name="T4" fmla="*/ 126 w 157"/>
                <a:gd name="T5" fmla="*/ 281 h 318"/>
                <a:gd name="T6" fmla="*/ 116 w 157"/>
                <a:gd name="T7" fmla="*/ 291 h 318"/>
                <a:gd name="T8" fmla="*/ 0 w 157"/>
                <a:gd name="T9" fmla="*/ 0 h 318"/>
                <a:gd name="T10" fmla="*/ 107 w 157"/>
                <a:gd name="T11" fmla="*/ 303 h 318"/>
                <a:gd name="T12" fmla="*/ 97 w 157"/>
                <a:gd name="T13" fmla="*/ 317 h 318"/>
                <a:gd name="T14" fmla="*/ 0 w 157"/>
                <a:gd name="T15" fmla="*/ 0 h 318"/>
                <a:gd name="T16" fmla="*/ 156 w 157"/>
                <a:gd name="T17" fmla="*/ 26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318">
                  <a:moveTo>
                    <a:pt x="140" y="270"/>
                  </a:moveTo>
                  <a:lnTo>
                    <a:pt x="0" y="0"/>
                  </a:lnTo>
                  <a:lnTo>
                    <a:pt x="126" y="281"/>
                  </a:lnTo>
                  <a:lnTo>
                    <a:pt x="116" y="291"/>
                  </a:lnTo>
                  <a:lnTo>
                    <a:pt x="0" y="0"/>
                  </a:lnTo>
                  <a:lnTo>
                    <a:pt x="107" y="303"/>
                  </a:lnTo>
                  <a:lnTo>
                    <a:pt x="97" y="317"/>
                  </a:lnTo>
                  <a:lnTo>
                    <a:pt x="0" y="0"/>
                  </a:lnTo>
                  <a:lnTo>
                    <a:pt x="156" y="26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36" name="Freeform 160">
              <a:extLst>
                <a:ext uri="{FF2B5EF4-FFF2-40B4-BE49-F238E27FC236}">
                  <a16:creationId xmlns:a16="http://schemas.microsoft.com/office/drawing/2014/main" id="{CBF1B9CB-2E7B-471B-901A-7F26414F7A2C}"/>
                </a:ext>
              </a:extLst>
            </p:cNvPr>
            <p:cNvSpPr>
              <a:spLocks noChangeArrowheads="1"/>
            </p:cNvSpPr>
            <p:nvPr/>
          </p:nvSpPr>
          <p:spPr bwMode="auto">
            <a:xfrm>
              <a:off x="749" y="2180"/>
              <a:ext cx="50" cy="59"/>
            </a:xfrm>
            <a:custGeom>
              <a:avLst/>
              <a:gdLst>
                <a:gd name="T0" fmla="*/ 220 w 221"/>
                <a:gd name="T1" fmla="*/ 250 h 258"/>
                <a:gd name="T2" fmla="*/ 0 w 221"/>
                <a:gd name="T3" fmla="*/ 0 h 258"/>
                <a:gd name="T4" fmla="*/ 203 w 221"/>
                <a:gd name="T5" fmla="*/ 250 h 258"/>
                <a:gd name="T6" fmla="*/ 190 w 221"/>
                <a:gd name="T7" fmla="*/ 254 h 258"/>
                <a:gd name="T8" fmla="*/ 0 w 221"/>
                <a:gd name="T9" fmla="*/ 0 h 258"/>
                <a:gd name="T10" fmla="*/ 173 w 221"/>
                <a:gd name="T11" fmla="*/ 257 h 258"/>
              </a:gdLst>
              <a:ahLst/>
              <a:cxnLst>
                <a:cxn ang="0">
                  <a:pos x="T0" y="T1"/>
                </a:cxn>
                <a:cxn ang="0">
                  <a:pos x="T2" y="T3"/>
                </a:cxn>
                <a:cxn ang="0">
                  <a:pos x="T4" y="T5"/>
                </a:cxn>
                <a:cxn ang="0">
                  <a:pos x="T6" y="T7"/>
                </a:cxn>
                <a:cxn ang="0">
                  <a:pos x="T8" y="T9"/>
                </a:cxn>
                <a:cxn ang="0">
                  <a:pos x="T10" y="T11"/>
                </a:cxn>
              </a:cxnLst>
              <a:rect l="0" t="0" r="r" b="b"/>
              <a:pathLst>
                <a:path w="221" h="258">
                  <a:moveTo>
                    <a:pt x="220" y="250"/>
                  </a:moveTo>
                  <a:lnTo>
                    <a:pt x="0" y="0"/>
                  </a:lnTo>
                  <a:lnTo>
                    <a:pt x="203" y="250"/>
                  </a:lnTo>
                  <a:lnTo>
                    <a:pt x="190" y="254"/>
                  </a:lnTo>
                  <a:lnTo>
                    <a:pt x="0" y="0"/>
                  </a:lnTo>
                  <a:lnTo>
                    <a:pt x="173" y="25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37" name="Freeform 161">
              <a:extLst>
                <a:ext uri="{FF2B5EF4-FFF2-40B4-BE49-F238E27FC236}">
                  <a16:creationId xmlns:a16="http://schemas.microsoft.com/office/drawing/2014/main" id="{DFCF95CD-6D56-4CFF-89CA-1C61C8F49846}"/>
                </a:ext>
              </a:extLst>
            </p:cNvPr>
            <p:cNvSpPr>
              <a:spLocks noChangeArrowheads="1"/>
            </p:cNvSpPr>
            <p:nvPr/>
          </p:nvSpPr>
          <p:spPr bwMode="auto">
            <a:xfrm>
              <a:off x="749" y="2180"/>
              <a:ext cx="55" cy="77"/>
            </a:xfrm>
            <a:custGeom>
              <a:avLst/>
              <a:gdLst>
                <a:gd name="T0" fmla="*/ 93 w 241"/>
                <a:gd name="T1" fmla="*/ 338 h 339"/>
                <a:gd name="T2" fmla="*/ 0 w 241"/>
                <a:gd name="T3" fmla="*/ 0 h 339"/>
                <a:gd name="T4" fmla="*/ 240 w 241"/>
                <a:gd name="T5" fmla="*/ 257 h 339"/>
              </a:gdLst>
              <a:ahLst/>
              <a:cxnLst>
                <a:cxn ang="0">
                  <a:pos x="T0" y="T1"/>
                </a:cxn>
                <a:cxn ang="0">
                  <a:pos x="T2" y="T3"/>
                </a:cxn>
                <a:cxn ang="0">
                  <a:pos x="T4" y="T5"/>
                </a:cxn>
              </a:cxnLst>
              <a:rect l="0" t="0" r="r" b="b"/>
              <a:pathLst>
                <a:path w="241" h="339">
                  <a:moveTo>
                    <a:pt x="93" y="338"/>
                  </a:moveTo>
                  <a:lnTo>
                    <a:pt x="0" y="0"/>
                  </a:lnTo>
                  <a:lnTo>
                    <a:pt x="240" y="25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38" name="Line 162">
              <a:extLst>
                <a:ext uri="{FF2B5EF4-FFF2-40B4-BE49-F238E27FC236}">
                  <a16:creationId xmlns:a16="http://schemas.microsoft.com/office/drawing/2014/main" id="{75E67948-EB5E-4221-AD85-4F527728E8C7}"/>
                </a:ext>
              </a:extLst>
            </p:cNvPr>
            <p:cNvSpPr>
              <a:spLocks noChangeShapeType="1"/>
            </p:cNvSpPr>
            <p:nvPr/>
          </p:nvSpPr>
          <p:spPr bwMode="auto">
            <a:xfrm flipV="1">
              <a:off x="948" y="1489"/>
              <a:ext cx="9"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39" name="Freeform 163">
              <a:extLst>
                <a:ext uri="{FF2B5EF4-FFF2-40B4-BE49-F238E27FC236}">
                  <a16:creationId xmlns:a16="http://schemas.microsoft.com/office/drawing/2014/main" id="{ACC33EEC-E013-4127-9CA3-6815B9DF0B6E}"/>
                </a:ext>
              </a:extLst>
            </p:cNvPr>
            <p:cNvSpPr>
              <a:spLocks noChangeArrowheads="1"/>
            </p:cNvSpPr>
            <p:nvPr/>
          </p:nvSpPr>
          <p:spPr bwMode="auto">
            <a:xfrm>
              <a:off x="924" y="1518"/>
              <a:ext cx="24" cy="263"/>
            </a:xfrm>
            <a:custGeom>
              <a:avLst/>
              <a:gdLst>
                <a:gd name="T0" fmla="*/ 106 w 107"/>
                <a:gd name="T1" fmla="*/ 0 h 1158"/>
                <a:gd name="T2" fmla="*/ 73 w 107"/>
                <a:gd name="T3" fmla="*/ 127 h 1158"/>
                <a:gd name="T4" fmla="*/ 46 w 107"/>
                <a:gd name="T5" fmla="*/ 250 h 1158"/>
                <a:gd name="T6" fmla="*/ 22 w 107"/>
                <a:gd name="T7" fmla="*/ 380 h 1158"/>
                <a:gd name="T8" fmla="*/ 9 w 107"/>
                <a:gd name="T9" fmla="*/ 511 h 1158"/>
                <a:gd name="T10" fmla="*/ 0 w 107"/>
                <a:gd name="T11" fmla="*/ 639 h 1158"/>
                <a:gd name="T12" fmla="*/ 0 w 107"/>
                <a:gd name="T13" fmla="*/ 769 h 1158"/>
                <a:gd name="T14" fmla="*/ 0 w 107"/>
                <a:gd name="T15" fmla="*/ 899 h 1158"/>
                <a:gd name="T16" fmla="*/ 9 w 107"/>
                <a:gd name="T17" fmla="*/ 1026 h 1158"/>
                <a:gd name="T18" fmla="*/ 26 w 107"/>
                <a:gd name="T19" fmla="*/ 1157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 h="1158">
                  <a:moveTo>
                    <a:pt x="106" y="0"/>
                  </a:moveTo>
                  <a:lnTo>
                    <a:pt x="73" y="127"/>
                  </a:lnTo>
                  <a:lnTo>
                    <a:pt x="46" y="250"/>
                  </a:lnTo>
                  <a:lnTo>
                    <a:pt x="22" y="380"/>
                  </a:lnTo>
                  <a:lnTo>
                    <a:pt x="9" y="511"/>
                  </a:lnTo>
                  <a:lnTo>
                    <a:pt x="0" y="639"/>
                  </a:lnTo>
                  <a:lnTo>
                    <a:pt x="0" y="769"/>
                  </a:lnTo>
                  <a:lnTo>
                    <a:pt x="0" y="899"/>
                  </a:lnTo>
                  <a:lnTo>
                    <a:pt x="9" y="1026"/>
                  </a:lnTo>
                  <a:lnTo>
                    <a:pt x="26" y="115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40" name="Line 164">
              <a:extLst>
                <a:ext uri="{FF2B5EF4-FFF2-40B4-BE49-F238E27FC236}">
                  <a16:creationId xmlns:a16="http://schemas.microsoft.com/office/drawing/2014/main" id="{4519A70B-4E0D-4C18-A847-28DB63BC6D57}"/>
                </a:ext>
              </a:extLst>
            </p:cNvPr>
            <p:cNvSpPr>
              <a:spLocks noChangeShapeType="1"/>
            </p:cNvSpPr>
            <p:nvPr/>
          </p:nvSpPr>
          <p:spPr bwMode="auto">
            <a:xfrm>
              <a:off x="1414" y="1311"/>
              <a:ext cx="26" cy="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41" name="Freeform 165">
              <a:extLst>
                <a:ext uri="{FF2B5EF4-FFF2-40B4-BE49-F238E27FC236}">
                  <a16:creationId xmlns:a16="http://schemas.microsoft.com/office/drawing/2014/main" id="{28D11604-957C-4F1E-94E6-A5C3A5A0D4F0}"/>
                </a:ext>
              </a:extLst>
            </p:cNvPr>
            <p:cNvSpPr>
              <a:spLocks noChangeArrowheads="1"/>
            </p:cNvSpPr>
            <p:nvPr/>
          </p:nvSpPr>
          <p:spPr bwMode="auto">
            <a:xfrm>
              <a:off x="1157" y="1309"/>
              <a:ext cx="258" cy="47"/>
            </a:xfrm>
            <a:custGeom>
              <a:avLst/>
              <a:gdLst>
                <a:gd name="T0" fmla="*/ 1137 w 1138"/>
                <a:gd name="T1" fmla="*/ 6 h 209"/>
                <a:gd name="T2" fmla="*/ 1020 w 1138"/>
                <a:gd name="T3" fmla="*/ 0 h 209"/>
                <a:gd name="T4" fmla="*/ 903 w 1138"/>
                <a:gd name="T5" fmla="*/ 0 h 209"/>
                <a:gd name="T6" fmla="*/ 789 w 1138"/>
                <a:gd name="T7" fmla="*/ 3 h 209"/>
                <a:gd name="T8" fmla="*/ 672 w 1138"/>
                <a:gd name="T9" fmla="*/ 17 h 209"/>
                <a:gd name="T10" fmla="*/ 555 w 1138"/>
                <a:gd name="T11" fmla="*/ 34 h 209"/>
                <a:gd name="T12" fmla="*/ 441 w 1138"/>
                <a:gd name="T13" fmla="*/ 57 h 209"/>
                <a:gd name="T14" fmla="*/ 328 w 1138"/>
                <a:gd name="T15" fmla="*/ 87 h 209"/>
                <a:gd name="T16" fmla="*/ 217 w 1138"/>
                <a:gd name="T17" fmla="*/ 124 h 209"/>
                <a:gd name="T18" fmla="*/ 107 w 1138"/>
                <a:gd name="T19" fmla="*/ 165 h 209"/>
                <a:gd name="T20" fmla="*/ 0 w 1138"/>
                <a:gd name="T21" fmla="*/ 20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8" h="209">
                  <a:moveTo>
                    <a:pt x="1137" y="6"/>
                  </a:moveTo>
                  <a:lnTo>
                    <a:pt x="1020" y="0"/>
                  </a:lnTo>
                  <a:lnTo>
                    <a:pt x="903" y="0"/>
                  </a:lnTo>
                  <a:lnTo>
                    <a:pt x="789" y="3"/>
                  </a:lnTo>
                  <a:lnTo>
                    <a:pt x="672" y="17"/>
                  </a:lnTo>
                  <a:lnTo>
                    <a:pt x="555" y="34"/>
                  </a:lnTo>
                  <a:lnTo>
                    <a:pt x="441" y="57"/>
                  </a:lnTo>
                  <a:lnTo>
                    <a:pt x="328" y="87"/>
                  </a:lnTo>
                  <a:lnTo>
                    <a:pt x="217" y="124"/>
                  </a:lnTo>
                  <a:lnTo>
                    <a:pt x="107" y="165"/>
                  </a:lnTo>
                  <a:lnTo>
                    <a:pt x="0" y="20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42" name="Freeform 166">
              <a:extLst>
                <a:ext uri="{FF2B5EF4-FFF2-40B4-BE49-F238E27FC236}">
                  <a16:creationId xmlns:a16="http://schemas.microsoft.com/office/drawing/2014/main" id="{9ACBEDCD-1A32-40B9-8BDD-6E445032D497}"/>
                </a:ext>
              </a:extLst>
            </p:cNvPr>
            <p:cNvSpPr>
              <a:spLocks noChangeArrowheads="1"/>
            </p:cNvSpPr>
            <p:nvPr/>
          </p:nvSpPr>
          <p:spPr bwMode="auto">
            <a:xfrm>
              <a:off x="1367" y="1295"/>
              <a:ext cx="74" cy="19"/>
            </a:xfrm>
            <a:custGeom>
              <a:avLst/>
              <a:gdLst>
                <a:gd name="T0" fmla="*/ 20 w 325"/>
                <a:gd name="T1" fmla="*/ 64 h 82"/>
                <a:gd name="T2" fmla="*/ 324 w 325"/>
                <a:gd name="T3" fmla="*/ 81 h 82"/>
                <a:gd name="T4" fmla="*/ 20 w 325"/>
                <a:gd name="T5" fmla="*/ 47 h 82"/>
                <a:gd name="T6" fmla="*/ 13 w 325"/>
                <a:gd name="T7" fmla="*/ 30 h 82"/>
                <a:gd name="T8" fmla="*/ 324 w 325"/>
                <a:gd name="T9" fmla="*/ 81 h 82"/>
                <a:gd name="T10" fmla="*/ 6 w 325"/>
                <a:gd name="T11" fmla="*/ 16 h 82"/>
                <a:gd name="T12" fmla="*/ 0 w 325"/>
                <a:gd name="T13" fmla="*/ 0 h 82"/>
                <a:gd name="T14" fmla="*/ 324 w 325"/>
                <a:gd name="T15" fmla="*/ 81 h 82"/>
                <a:gd name="T16" fmla="*/ 20 w 325"/>
                <a:gd name="T17"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5" h="82">
                  <a:moveTo>
                    <a:pt x="20" y="64"/>
                  </a:moveTo>
                  <a:lnTo>
                    <a:pt x="324" y="81"/>
                  </a:lnTo>
                  <a:lnTo>
                    <a:pt x="20" y="47"/>
                  </a:lnTo>
                  <a:lnTo>
                    <a:pt x="13" y="30"/>
                  </a:lnTo>
                  <a:lnTo>
                    <a:pt x="324" y="81"/>
                  </a:lnTo>
                  <a:lnTo>
                    <a:pt x="6" y="16"/>
                  </a:lnTo>
                  <a:lnTo>
                    <a:pt x="0" y="0"/>
                  </a:lnTo>
                  <a:lnTo>
                    <a:pt x="324" y="81"/>
                  </a:lnTo>
                  <a:lnTo>
                    <a:pt x="20" y="8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43" name="Freeform 167">
              <a:extLst>
                <a:ext uri="{FF2B5EF4-FFF2-40B4-BE49-F238E27FC236}">
                  <a16:creationId xmlns:a16="http://schemas.microsoft.com/office/drawing/2014/main" id="{4AB52756-03F3-4AA2-B64B-635ED3A24FD7}"/>
                </a:ext>
              </a:extLst>
            </p:cNvPr>
            <p:cNvSpPr>
              <a:spLocks noChangeArrowheads="1"/>
            </p:cNvSpPr>
            <p:nvPr/>
          </p:nvSpPr>
          <p:spPr bwMode="auto">
            <a:xfrm>
              <a:off x="1366" y="1313"/>
              <a:ext cx="75" cy="15"/>
            </a:xfrm>
            <a:custGeom>
              <a:avLst/>
              <a:gdLst>
                <a:gd name="T0" fmla="*/ 0 w 331"/>
                <a:gd name="T1" fmla="*/ 63 h 64"/>
                <a:gd name="T2" fmla="*/ 330 w 331"/>
                <a:gd name="T3" fmla="*/ 0 h 64"/>
                <a:gd name="T4" fmla="*/ 13 w 331"/>
                <a:gd name="T5" fmla="*/ 50 h 64"/>
                <a:gd name="T6" fmla="*/ 17 w 331"/>
                <a:gd name="T7" fmla="*/ 36 h 64"/>
                <a:gd name="T8" fmla="*/ 330 w 331"/>
                <a:gd name="T9" fmla="*/ 0 h 64"/>
                <a:gd name="T10" fmla="*/ 23 w 331"/>
                <a:gd name="T11" fmla="*/ 20 h 64"/>
              </a:gdLst>
              <a:ahLst/>
              <a:cxnLst>
                <a:cxn ang="0">
                  <a:pos x="T0" y="T1"/>
                </a:cxn>
                <a:cxn ang="0">
                  <a:pos x="T2" y="T3"/>
                </a:cxn>
                <a:cxn ang="0">
                  <a:pos x="T4" y="T5"/>
                </a:cxn>
                <a:cxn ang="0">
                  <a:pos x="T6" y="T7"/>
                </a:cxn>
                <a:cxn ang="0">
                  <a:pos x="T8" y="T9"/>
                </a:cxn>
                <a:cxn ang="0">
                  <a:pos x="T10" y="T11"/>
                </a:cxn>
              </a:cxnLst>
              <a:rect l="0" t="0" r="r" b="b"/>
              <a:pathLst>
                <a:path w="331" h="64">
                  <a:moveTo>
                    <a:pt x="0" y="63"/>
                  </a:moveTo>
                  <a:lnTo>
                    <a:pt x="330" y="0"/>
                  </a:lnTo>
                  <a:lnTo>
                    <a:pt x="13" y="50"/>
                  </a:lnTo>
                  <a:lnTo>
                    <a:pt x="17" y="36"/>
                  </a:lnTo>
                  <a:lnTo>
                    <a:pt x="330" y="0"/>
                  </a:lnTo>
                  <a:lnTo>
                    <a:pt x="23" y="2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44" name="Freeform 168">
              <a:extLst>
                <a:ext uri="{FF2B5EF4-FFF2-40B4-BE49-F238E27FC236}">
                  <a16:creationId xmlns:a16="http://schemas.microsoft.com/office/drawing/2014/main" id="{8D3CBF25-663D-449F-AA14-1299C870BF3C}"/>
                </a:ext>
              </a:extLst>
            </p:cNvPr>
            <p:cNvSpPr>
              <a:spLocks noChangeArrowheads="1"/>
            </p:cNvSpPr>
            <p:nvPr/>
          </p:nvSpPr>
          <p:spPr bwMode="auto">
            <a:xfrm>
              <a:off x="1363" y="1292"/>
              <a:ext cx="78" cy="39"/>
            </a:xfrm>
            <a:custGeom>
              <a:avLst/>
              <a:gdLst>
                <a:gd name="T0" fmla="*/ 6 w 345"/>
                <a:gd name="T1" fmla="*/ 0 h 171"/>
                <a:gd name="T2" fmla="*/ 344 w 345"/>
                <a:gd name="T3" fmla="*/ 93 h 171"/>
                <a:gd name="T4" fmla="*/ 0 w 345"/>
                <a:gd name="T5" fmla="*/ 170 h 171"/>
              </a:gdLst>
              <a:ahLst/>
              <a:cxnLst>
                <a:cxn ang="0">
                  <a:pos x="T0" y="T1"/>
                </a:cxn>
                <a:cxn ang="0">
                  <a:pos x="T2" y="T3"/>
                </a:cxn>
                <a:cxn ang="0">
                  <a:pos x="T4" y="T5"/>
                </a:cxn>
              </a:cxnLst>
              <a:rect l="0" t="0" r="r" b="b"/>
              <a:pathLst>
                <a:path w="345" h="171">
                  <a:moveTo>
                    <a:pt x="6" y="0"/>
                  </a:moveTo>
                  <a:lnTo>
                    <a:pt x="344" y="93"/>
                  </a:lnTo>
                  <a:lnTo>
                    <a:pt x="0" y="17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45" name="Freeform 169">
              <a:extLst>
                <a:ext uri="{FF2B5EF4-FFF2-40B4-BE49-F238E27FC236}">
                  <a16:creationId xmlns:a16="http://schemas.microsoft.com/office/drawing/2014/main" id="{456F266D-6481-4439-84FA-A5A040C07AD0}"/>
                </a:ext>
              </a:extLst>
            </p:cNvPr>
            <p:cNvSpPr>
              <a:spLocks noChangeArrowheads="1"/>
            </p:cNvSpPr>
            <p:nvPr/>
          </p:nvSpPr>
          <p:spPr bwMode="auto">
            <a:xfrm>
              <a:off x="921" y="1705"/>
              <a:ext cx="18" cy="75"/>
            </a:xfrm>
            <a:custGeom>
              <a:avLst/>
              <a:gdLst>
                <a:gd name="T0" fmla="*/ 17 w 78"/>
                <a:gd name="T1" fmla="*/ 26 h 332"/>
                <a:gd name="T2" fmla="*/ 40 w 78"/>
                <a:gd name="T3" fmla="*/ 331 h 332"/>
                <a:gd name="T4" fmla="*/ 37 w 78"/>
                <a:gd name="T5" fmla="*/ 22 h 332"/>
                <a:gd name="T6" fmla="*/ 50 w 78"/>
                <a:gd name="T7" fmla="*/ 16 h 332"/>
                <a:gd name="T8" fmla="*/ 40 w 78"/>
                <a:gd name="T9" fmla="*/ 331 h 332"/>
                <a:gd name="T10" fmla="*/ 64 w 78"/>
                <a:gd name="T11" fmla="*/ 9 h 332"/>
                <a:gd name="T12" fmla="*/ 77 w 78"/>
                <a:gd name="T13" fmla="*/ 0 h 332"/>
                <a:gd name="T14" fmla="*/ 40 w 78"/>
                <a:gd name="T15" fmla="*/ 331 h 332"/>
                <a:gd name="T16" fmla="*/ 0 w 78"/>
                <a:gd name="T17" fmla="*/ 29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332">
                  <a:moveTo>
                    <a:pt x="17" y="26"/>
                  </a:moveTo>
                  <a:lnTo>
                    <a:pt x="40" y="331"/>
                  </a:lnTo>
                  <a:lnTo>
                    <a:pt x="37" y="22"/>
                  </a:lnTo>
                  <a:lnTo>
                    <a:pt x="50" y="16"/>
                  </a:lnTo>
                  <a:lnTo>
                    <a:pt x="40" y="331"/>
                  </a:lnTo>
                  <a:lnTo>
                    <a:pt x="64" y="9"/>
                  </a:lnTo>
                  <a:lnTo>
                    <a:pt x="77" y="0"/>
                  </a:lnTo>
                  <a:lnTo>
                    <a:pt x="40" y="331"/>
                  </a:lnTo>
                  <a:lnTo>
                    <a:pt x="0" y="2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46" name="Freeform 170">
              <a:extLst>
                <a:ext uri="{FF2B5EF4-FFF2-40B4-BE49-F238E27FC236}">
                  <a16:creationId xmlns:a16="http://schemas.microsoft.com/office/drawing/2014/main" id="{585EC7BF-A08D-40FB-BEF0-18AEE18E2B87}"/>
                </a:ext>
              </a:extLst>
            </p:cNvPr>
            <p:cNvSpPr>
              <a:spLocks noChangeArrowheads="1"/>
            </p:cNvSpPr>
            <p:nvPr/>
          </p:nvSpPr>
          <p:spPr bwMode="auto">
            <a:xfrm>
              <a:off x="907" y="1708"/>
              <a:ext cx="24" cy="72"/>
            </a:xfrm>
            <a:custGeom>
              <a:avLst/>
              <a:gdLst>
                <a:gd name="T0" fmla="*/ 0 w 105"/>
                <a:gd name="T1" fmla="*/ 0 h 319"/>
                <a:gd name="T2" fmla="*/ 104 w 105"/>
                <a:gd name="T3" fmla="*/ 318 h 319"/>
                <a:gd name="T4" fmla="*/ 17 w 105"/>
                <a:gd name="T5" fmla="*/ 10 h 319"/>
                <a:gd name="T6" fmla="*/ 30 w 105"/>
                <a:gd name="T7" fmla="*/ 13 h 319"/>
                <a:gd name="T8" fmla="*/ 104 w 105"/>
                <a:gd name="T9" fmla="*/ 318 h 319"/>
                <a:gd name="T10" fmla="*/ 47 w 105"/>
                <a:gd name="T11" fmla="*/ 17 h 319"/>
              </a:gdLst>
              <a:ahLst/>
              <a:cxnLst>
                <a:cxn ang="0">
                  <a:pos x="T0" y="T1"/>
                </a:cxn>
                <a:cxn ang="0">
                  <a:pos x="T2" y="T3"/>
                </a:cxn>
                <a:cxn ang="0">
                  <a:pos x="T4" y="T5"/>
                </a:cxn>
                <a:cxn ang="0">
                  <a:pos x="T6" y="T7"/>
                </a:cxn>
                <a:cxn ang="0">
                  <a:pos x="T8" y="T9"/>
                </a:cxn>
                <a:cxn ang="0">
                  <a:pos x="T10" y="T11"/>
                </a:cxn>
              </a:cxnLst>
              <a:rect l="0" t="0" r="r" b="b"/>
              <a:pathLst>
                <a:path w="105" h="319">
                  <a:moveTo>
                    <a:pt x="0" y="0"/>
                  </a:moveTo>
                  <a:lnTo>
                    <a:pt x="104" y="318"/>
                  </a:lnTo>
                  <a:lnTo>
                    <a:pt x="17" y="10"/>
                  </a:lnTo>
                  <a:lnTo>
                    <a:pt x="30" y="13"/>
                  </a:lnTo>
                  <a:lnTo>
                    <a:pt x="104" y="318"/>
                  </a:lnTo>
                  <a:lnTo>
                    <a:pt x="47" y="1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47" name="Freeform 171">
              <a:extLst>
                <a:ext uri="{FF2B5EF4-FFF2-40B4-BE49-F238E27FC236}">
                  <a16:creationId xmlns:a16="http://schemas.microsoft.com/office/drawing/2014/main" id="{ABD3EEEE-718D-48DB-A4D7-00199BA95CA6}"/>
                </a:ext>
              </a:extLst>
            </p:cNvPr>
            <p:cNvSpPr>
              <a:spLocks noChangeArrowheads="1"/>
            </p:cNvSpPr>
            <p:nvPr/>
          </p:nvSpPr>
          <p:spPr bwMode="auto">
            <a:xfrm>
              <a:off x="903" y="1701"/>
              <a:ext cx="39" cy="79"/>
            </a:xfrm>
            <a:custGeom>
              <a:avLst/>
              <a:gdLst>
                <a:gd name="T0" fmla="*/ 170 w 171"/>
                <a:gd name="T1" fmla="*/ 0 h 349"/>
                <a:gd name="T2" fmla="*/ 120 w 171"/>
                <a:gd name="T3" fmla="*/ 348 h 349"/>
                <a:gd name="T4" fmla="*/ 0 w 171"/>
                <a:gd name="T5" fmla="*/ 20 h 349"/>
              </a:gdLst>
              <a:ahLst/>
              <a:cxnLst>
                <a:cxn ang="0">
                  <a:pos x="T0" y="T1"/>
                </a:cxn>
                <a:cxn ang="0">
                  <a:pos x="T2" y="T3"/>
                </a:cxn>
                <a:cxn ang="0">
                  <a:pos x="T4" y="T5"/>
                </a:cxn>
              </a:cxnLst>
              <a:rect l="0" t="0" r="r" b="b"/>
              <a:pathLst>
                <a:path w="171" h="349">
                  <a:moveTo>
                    <a:pt x="170" y="0"/>
                  </a:moveTo>
                  <a:lnTo>
                    <a:pt x="120" y="348"/>
                  </a:lnTo>
                  <a:lnTo>
                    <a:pt x="0" y="2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48" name="Line 172">
              <a:extLst>
                <a:ext uri="{FF2B5EF4-FFF2-40B4-BE49-F238E27FC236}">
                  <a16:creationId xmlns:a16="http://schemas.microsoft.com/office/drawing/2014/main" id="{9B6E96E7-DABF-4A1C-8304-D95BE9379012}"/>
                </a:ext>
              </a:extLst>
            </p:cNvPr>
            <p:cNvSpPr>
              <a:spLocks noChangeShapeType="1"/>
            </p:cNvSpPr>
            <p:nvPr/>
          </p:nvSpPr>
          <p:spPr bwMode="auto">
            <a:xfrm flipV="1">
              <a:off x="2001" y="837"/>
              <a:ext cx="184" cy="1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49" name="Line 173">
              <a:extLst>
                <a:ext uri="{FF2B5EF4-FFF2-40B4-BE49-F238E27FC236}">
                  <a16:creationId xmlns:a16="http://schemas.microsoft.com/office/drawing/2014/main" id="{FCD42FF3-59CD-4311-9275-5F42E6D04044}"/>
                </a:ext>
              </a:extLst>
            </p:cNvPr>
            <p:cNvSpPr>
              <a:spLocks noChangeShapeType="1"/>
            </p:cNvSpPr>
            <p:nvPr/>
          </p:nvSpPr>
          <p:spPr bwMode="auto">
            <a:xfrm>
              <a:off x="1878" y="915"/>
              <a:ext cx="1" cy="4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50" name="Line 174">
              <a:extLst>
                <a:ext uri="{FF2B5EF4-FFF2-40B4-BE49-F238E27FC236}">
                  <a16:creationId xmlns:a16="http://schemas.microsoft.com/office/drawing/2014/main" id="{AEB6602A-DB35-428A-819B-1779EBD985F9}"/>
                </a:ext>
              </a:extLst>
            </p:cNvPr>
            <p:cNvSpPr>
              <a:spLocks noChangeShapeType="1"/>
            </p:cNvSpPr>
            <p:nvPr/>
          </p:nvSpPr>
          <p:spPr bwMode="auto">
            <a:xfrm>
              <a:off x="1857" y="936"/>
              <a:ext cx="4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51" name="Line 175">
              <a:extLst>
                <a:ext uri="{FF2B5EF4-FFF2-40B4-BE49-F238E27FC236}">
                  <a16:creationId xmlns:a16="http://schemas.microsoft.com/office/drawing/2014/main" id="{2A6CE111-5BD0-46A9-A0B0-54F3E1C37EE0}"/>
                </a:ext>
              </a:extLst>
            </p:cNvPr>
            <p:cNvSpPr>
              <a:spLocks noChangeShapeType="1"/>
            </p:cNvSpPr>
            <p:nvPr/>
          </p:nvSpPr>
          <p:spPr bwMode="auto">
            <a:xfrm flipH="1">
              <a:off x="620" y="2061"/>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52" name="Line 176">
              <a:extLst>
                <a:ext uri="{FF2B5EF4-FFF2-40B4-BE49-F238E27FC236}">
                  <a16:creationId xmlns:a16="http://schemas.microsoft.com/office/drawing/2014/main" id="{E54762EE-B694-4BD1-892B-6577AC17C9A1}"/>
                </a:ext>
              </a:extLst>
            </p:cNvPr>
            <p:cNvSpPr>
              <a:spLocks noChangeShapeType="1"/>
            </p:cNvSpPr>
            <p:nvPr/>
          </p:nvSpPr>
          <p:spPr bwMode="auto">
            <a:xfrm flipV="1">
              <a:off x="1708" y="1124"/>
              <a:ext cx="1" cy="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53" name="Freeform 177">
              <a:extLst>
                <a:ext uri="{FF2B5EF4-FFF2-40B4-BE49-F238E27FC236}">
                  <a16:creationId xmlns:a16="http://schemas.microsoft.com/office/drawing/2014/main" id="{C602820E-B72A-4A04-88D9-F50F62EB3166}"/>
                </a:ext>
              </a:extLst>
            </p:cNvPr>
            <p:cNvSpPr>
              <a:spLocks noChangeArrowheads="1"/>
            </p:cNvSpPr>
            <p:nvPr/>
          </p:nvSpPr>
          <p:spPr bwMode="auto">
            <a:xfrm>
              <a:off x="1695" y="1125"/>
              <a:ext cx="25" cy="52"/>
            </a:xfrm>
            <a:custGeom>
              <a:avLst/>
              <a:gdLst>
                <a:gd name="T0" fmla="*/ 0 w 111"/>
                <a:gd name="T1" fmla="*/ 20 h 231"/>
                <a:gd name="T2" fmla="*/ 97 w 111"/>
                <a:gd name="T3" fmla="*/ 230 h 231"/>
                <a:gd name="T4" fmla="*/ 110 w 111"/>
                <a:gd name="T5" fmla="*/ 0 h 231"/>
              </a:gdLst>
              <a:ahLst/>
              <a:cxnLst>
                <a:cxn ang="0">
                  <a:pos x="T0" y="T1"/>
                </a:cxn>
                <a:cxn ang="0">
                  <a:pos x="T2" y="T3"/>
                </a:cxn>
                <a:cxn ang="0">
                  <a:pos x="T4" y="T5"/>
                </a:cxn>
              </a:cxnLst>
              <a:rect l="0" t="0" r="r" b="b"/>
              <a:pathLst>
                <a:path w="111" h="231">
                  <a:moveTo>
                    <a:pt x="0" y="20"/>
                  </a:moveTo>
                  <a:lnTo>
                    <a:pt x="97" y="230"/>
                  </a:lnTo>
                  <a:lnTo>
                    <a:pt x="11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54" name="Freeform 178">
              <a:extLst>
                <a:ext uri="{FF2B5EF4-FFF2-40B4-BE49-F238E27FC236}">
                  <a16:creationId xmlns:a16="http://schemas.microsoft.com/office/drawing/2014/main" id="{79151514-90D6-4372-A94C-0AAEE74F28DC}"/>
                </a:ext>
              </a:extLst>
            </p:cNvPr>
            <p:cNvSpPr>
              <a:spLocks noChangeArrowheads="1"/>
            </p:cNvSpPr>
            <p:nvPr/>
          </p:nvSpPr>
          <p:spPr bwMode="auto">
            <a:xfrm>
              <a:off x="1698" y="1131"/>
              <a:ext cx="20" cy="46"/>
            </a:xfrm>
            <a:custGeom>
              <a:avLst/>
              <a:gdLst>
                <a:gd name="T0" fmla="*/ 33 w 88"/>
                <a:gd name="T1" fmla="*/ 10 h 205"/>
                <a:gd name="T2" fmla="*/ 87 w 88"/>
                <a:gd name="T3" fmla="*/ 204 h 205"/>
                <a:gd name="T4" fmla="*/ 19 w 88"/>
                <a:gd name="T5" fmla="*/ 7 h 205"/>
                <a:gd name="T6" fmla="*/ 9 w 88"/>
                <a:gd name="T7" fmla="*/ 4 h 205"/>
                <a:gd name="T8" fmla="*/ 87 w 88"/>
                <a:gd name="T9" fmla="*/ 204 h 205"/>
                <a:gd name="T10" fmla="*/ 0 w 88"/>
                <a:gd name="T11" fmla="*/ 0 h 205"/>
              </a:gdLst>
              <a:ahLst/>
              <a:cxnLst>
                <a:cxn ang="0">
                  <a:pos x="T0" y="T1"/>
                </a:cxn>
                <a:cxn ang="0">
                  <a:pos x="T2" y="T3"/>
                </a:cxn>
                <a:cxn ang="0">
                  <a:pos x="T4" y="T5"/>
                </a:cxn>
                <a:cxn ang="0">
                  <a:pos x="T6" y="T7"/>
                </a:cxn>
                <a:cxn ang="0">
                  <a:pos x="T8" y="T9"/>
                </a:cxn>
                <a:cxn ang="0">
                  <a:pos x="T10" y="T11"/>
                </a:cxn>
              </a:cxnLst>
              <a:rect l="0" t="0" r="r" b="b"/>
              <a:pathLst>
                <a:path w="88" h="205">
                  <a:moveTo>
                    <a:pt x="33" y="10"/>
                  </a:moveTo>
                  <a:lnTo>
                    <a:pt x="87" y="204"/>
                  </a:lnTo>
                  <a:lnTo>
                    <a:pt x="19" y="7"/>
                  </a:lnTo>
                  <a:lnTo>
                    <a:pt x="9" y="4"/>
                  </a:lnTo>
                  <a:lnTo>
                    <a:pt x="87" y="204"/>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55" name="Freeform 179">
              <a:extLst>
                <a:ext uri="{FF2B5EF4-FFF2-40B4-BE49-F238E27FC236}">
                  <a16:creationId xmlns:a16="http://schemas.microsoft.com/office/drawing/2014/main" id="{97B01BFC-0EC0-40DF-B942-1C04E11BA60E}"/>
                </a:ext>
              </a:extLst>
            </p:cNvPr>
            <p:cNvSpPr>
              <a:spLocks noChangeArrowheads="1"/>
            </p:cNvSpPr>
            <p:nvPr/>
          </p:nvSpPr>
          <p:spPr bwMode="auto">
            <a:xfrm>
              <a:off x="1707" y="1127"/>
              <a:ext cx="12" cy="50"/>
            </a:xfrm>
            <a:custGeom>
              <a:avLst/>
              <a:gdLst>
                <a:gd name="T0" fmla="*/ 0 w 55"/>
                <a:gd name="T1" fmla="*/ 23 h 221"/>
                <a:gd name="T2" fmla="*/ 44 w 55"/>
                <a:gd name="T3" fmla="*/ 220 h 221"/>
                <a:gd name="T4" fmla="*/ 54 w 55"/>
                <a:gd name="T5" fmla="*/ 0 h 221"/>
                <a:gd name="T6" fmla="*/ 44 w 55"/>
                <a:gd name="T7" fmla="*/ 6 h 221"/>
                <a:gd name="T8" fmla="*/ 44 w 55"/>
                <a:gd name="T9" fmla="*/ 220 h 221"/>
                <a:gd name="T10" fmla="*/ 33 w 55"/>
                <a:gd name="T11" fmla="*/ 13 h 221"/>
                <a:gd name="T12" fmla="*/ 23 w 55"/>
                <a:gd name="T13" fmla="*/ 16 h 221"/>
                <a:gd name="T14" fmla="*/ 44 w 55"/>
                <a:gd name="T15" fmla="*/ 220 h 221"/>
                <a:gd name="T16" fmla="*/ 13 w 55"/>
                <a:gd name="T17" fmla="*/ 2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221">
                  <a:moveTo>
                    <a:pt x="0" y="23"/>
                  </a:moveTo>
                  <a:lnTo>
                    <a:pt x="44" y="220"/>
                  </a:lnTo>
                  <a:lnTo>
                    <a:pt x="54" y="0"/>
                  </a:lnTo>
                  <a:lnTo>
                    <a:pt x="44" y="6"/>
                  </a:lnTo>
                  <a:lnTo>
                    <a:pt x="44" y="220"/>
                  </a:lnTo>
                  <a:lnTo>
                    <a:pt x="33" y="13"/>
                  </a:lnTo>
                  <a:lnTo>
                    <a:pt x="23" y="16"/>
                  </a:lnTo>
                  <a:lnTo>
                    <a:pt x="44" y="220"/>
                  </a:lnTo>
                  <a:lnTo>
                    <a:pt x="13" y="2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56" name="Line 180">
              <a:extLst>
                <a:ext uri="{FF2B5EF4-FFF2-40B4-BE49-F238E27FC236}">
                  <a16:creationId xmlns:a16="http://schemas.microsoft.com/office/drawing/2014/main" id="{806C66B6-D6E0-42BF-BC44-5570C62B1F39}"/>
                </a:ext>
              </a:extLst>
            </p:cNvPr>
            <p:cNvSpPr>
              <a:spLocks noChangeShapeType="1"/>
            </p:cNvSpPr>
            <p:nvPr/>
          </p:nvSpPr>
          <p:spPr bwMode="auto">
            <a:xfrm>
              <a:off x="1572" y="1247"/>
              <a:ext cx="2" cy="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57" name="Freeform 181">
              <a:extLst>
                <a:ext uri="{FF2B5EF4-FFF2-40B4-BE49-F238E27FC236}">
                  <a16:creationId xmlns:a16="http://schemas.microsoft.com/office/drawing/2014/main" id="{7EC89058-45AD-4D9D-8DDC-9905872EF67F}"/>
                </a:ext>
              </a:extLst>
            </p:cNvPr>
            <p:cNvSpPr>
              <a:spLocks noChangeArrowheads="1"/>
            </p:cNvSpPr>
            <p:nvPr/>
          </p:nvSpPr>
          <p:spPr bwMode="auto">
            <a:xfrm>
              <a:off x="1560" y="1246"/>
              <a:ext cx="25" cy="52"/>
            </a:xfrm>
            <a:custGeom>
              <a:avLst/>
              <a:gdLst>
                <a:gd name="T0" fmla="*/ 0 w 112"/>
                <a:gd name="T1" fmla="*/ 17 h 228"/>
                <a:gd name="T2" fmla="*/ 101 w 112"/>
                <a:gd name="T3" fmla="*/ 227 h 228"/>
                <a:gd name="T4" fmla="*/ 111 w 112"/>
                <a:gd name="T5" fmla="*/ 0 h 228"/>
              </a:gdLst>
              <a:ahLst/>
              <a:cxnLst>
                <a:cxn ang="0">
                  <a:pos x="T0" y="T1"/>
                </a:cxn>
                <a:cxn ang="0">
                  <a:pos x="T2" y="T3"/>
                </a:cxn>
                <a:cxn ang="0">
                  <a:pos x="T4" y="T5"/>
                </a:cxn>
              </a:cxnLst>
              <a:rect l="0" t="0" r="r" b="b"/>
              <a:pathLst>
                <a:path w="112" h="228">
                  <a:moveTo>
                    <a:pt x="0" y="17"/>
                  </a:moveTo>
                  <a:lnTo>
                    <a:pt x="101" y="227"/>
                  </a:lnTo>
                  <a:lnTo>
                    <a:pt x="11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58" name="Freeform 182">
              <a:extLst>
                <a:ext uri="{FF2B5EF4-FFF2-40B4-BE49-F238E27FC236}">
                  <a16:creationId xmlns:a16="http://schemas.microsoft.com/office/drawing/2014/main" id="{A794AE78-606C-4AB3-8E51-4BBE11247FDE}"/>
                </a:ext>
              </a:extLst>
            </p:cNvPr>
            <p:cNvSpPr>
              <a:spLocks noChangeArrowheads="1"/>
            </p:cNvSpPr>
            <p:nvPr/>
          </p:nvSpPr>
          <p:spPr bwMode="auto">
            <a:xfrm>
              <a:off x="1563" y="1252"/>
              <a:ext cx="20" cy="46"/>
            </a:xfrm>
            <a:custGeom>
              <a:avLst/>
              <a:gdLst>
                <a:gd name="T0" fmla="*/ 30 w 88"/>
                <a:gd name="T1" fmla="*/ 7 h 202"/>
                <a:gd name="T2" fmla="*/ 87 w 88"/>
                <a:gd name="T3" fmla="*/ 201 h 202"/>
                <a:gd name="T4" fmla="*/ 20 w 88"/>
                <a:gd name="T5" fmla="*/ 4 h 202"/>
                <a:gd name="T6" fmla="*/ 10 w 88"/>
                <a:gd name="T7" fmla="*/ 0 h 202"/>
                <a:gd name="T8" fmla="*/ 87 w 88"/>
                <a:gd name="T9" fmla="*/ 201 h 202"/>
                <a:gd name="T10" fmla="*/ 0 w 88"/>
                <a:gd name="T11" fmla="*/ 0 h 202"/>
              </a:gdLst>
              <a:ahLst/>
              <a:cxnLst>
                <a:cxn ang="0">
                  <a:pos x="T0" y="T1"/>
                </a:cxn>
                <a:cxn ang="0">
                  <a:pos x="T2" y="T3"/>
                </a:cxn>
                <a:cxn ang="0">
                  <a:pos x="T4" y="T5"/>
                </a:cxn>
                <a:cxn ang="0">
                  <a:pos x="T6" y="T7"/>
                </a:cxn>
                <a:cxn ang="0">
                  <a:pos x="T8" y="T9"/>
                </a:cxn>
                <a:cxn ang="0">
                  <a:pos x="T10" y="T11"/>
                </a:cxn>
              </a:cxnLst>
              <a:rect l="0" t="0" r="r" b="b"/>
              <a:pathLst>
                <a:path w="88" h="202">
                  <a:moveTo>
                    <a:pt x="30" y="7"/>
                  </a:moveTo>
                  <a:lnTo>
                    <a:pt x="87" y="201"/>
                  </a:lnTo>
                  <a:lnTo>
                    <a:pt x="20" y="4"/>
                  </a:lnTo>
                  <a:lnTo>
                    <a:pt x="10" y="0"/>
                  </a:lnTo>
                  <a:lnTo>
                    <a:pt x="87" y="20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59" name="Freeform 183">
              <a:extLst>
                <a:ext uri="{FF2B5EF4-FFF2-40B4-BE49-F238E27FC236}">
                  <a16:creationId xmlns:a16="http://schemas.microsoft.com/office/drawing/2014/main" id="{D00AFB0B-5DC6-403C-A738-347752933E8D}"/>
                </a:ext>
              </a:extLst>
            </p:cNvPr>
            <p:cNvSpPr>
              <a:spLocks noChangeArrowheads="1"/>
            </p:cNvSpPr>
            <p:nvPr/>
          </p:nvSpPr>
          <p:spPr bwMode="auto">
            <a:xfrm>
              <a:off x="1572" y="1248"/>
              <a:ext cx="12" cy="50"/>
            </a:xfrm>
            <a:custGeom>
              <a:avLst/>
              <a:gdLst>
                <a:gd name="T0" fmla="*/ 0 w 55"/>
                <a:gd name="T1" fmla="*/ 26 h 221"/>
                <a:gd name="T2" fmla="*/ 47 w 55"/>
                <a:gd name="T3" fmla="*/ 220 h 221"/>
                <a:gd name="T4" fmla="*/ 54 w 55"/>
                <a:gd name="T5" fmla="*/ 0 h 221"/>
                <a:gd name="T6" fmla="*/ 44 w 55"/>
                <a:gd name="T7" fmla="*/ 6 h 221"/>
                <a:gd name="T8" fmla="*/ 47 w 55"/>
                <a:gd name="T9" fmla="*/ 220 h 221"/>
                <a:gd name="T10" fmla="*/ 33 w 55"/>
                <a:gd name="T11" fmla="*/ 13 h 221"/>
                <a:gd name="T12" fmla="*/ 27 w 55"/>
                <a:gd name="T13" fmla="*/ 19 h 221"/>
                <a:gd name="T14" fmla="*/ 47 w 55"/>
                <a:gd name="T15" fmla="*/ 220 h 221"/>
                <a:gd name="T16" fmla="*/ 13 w 55"/>
                <a:gd name="T17" fmla="*/ 19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221">
                  <a:moveTo>
                    <a:pt x="0" y="26"/>
                  </a:moveTo>
                  <a:lnTo>
                    <a:pt x="47" y="220"/>
                  </a:lnTo>
                  <a:lnTo>
                    <a:pt x="54" y="0"/>
                  </a:lnTo>
                  <a:lnTo>
                    <a:pt x="44" y="6"/>
                  </a:lnTo>
                  <a:lnTo>
                    <a:pt x="47" y="220"/>
                  </a:lnTo>
                  <a:lnTo>
                    <a:pt x="33" y="13"/>
                  </a:lnTo>
                  <a:lnTo>
                    <a:pt x="27" y="19"/>
                  </a:lnTo>
                  <a:lnTo>
                    <a:pt x="47" y="220"/>
                  </a:lnTo>
                  <a:lnTo>
                    <a:pt x="13" y="1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60" name="Line 184">
              <a:extLst>
                <a:ext uri="{FF2B5EF4-FFF2-40B4-BE49-F238E27FC236}">
                  <a16:creationId xmlns:a16="http://schemas.microsoft.com/office/drawing/2014/main" id="{42E568CE-5D58-4027-AE21-FB460819B9C7}"/>
                </a:ext>
              </a:extLst>
            </p:cNvPr>
            <p:cNvSpPr>
              <a:spLocks noChangeShapeType="1"/>
            </p:cNvSpPr>
            <p:nvPr/>
          </p:nvSpPr>
          <p:spPr bwMode="auto">
            <a:xfrm>
              <a:off x="1438" y="1367"/>
              <a:ext cx="1"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61" name="Freeform 185">
              <a:extLst>
                <a:ext uri="{FF2B5EF4-FFF2-40B4-BE49-F238E27FC236}">
                  <a16:creationId xmlns:a16="http://schemas.microsoft.com/office/drawing/2014/main" id="{B6ACC130-22A9-413B-B45A-4BD0467CA217}"/>
                </a:ext>
              </a:extLst>
            </p:cNvPr>
            <p:cNvSpPr>
              <a:spLocks noChangeArrowheads="1"/>
            </p:cNvSpPr>
            <p:nvPr/>
          </p:nvSpPr>
          <p:spPr bwMode="auto">
            <a:xfrm>
              <a:off x="1425" y="1367"/>
              <a:ext cx="26" cy="53"/>
            </a:xfrm>
            <a:custGeom>
              <a:avLst/>
              <a:gdLst>
                <a:gd name="T0" fmla="*/ 0 w 115"/>
                <a:gd name="T1" fmla="*/ 17 h 232"/>
                <a:gd name="T2" fmla="*/ 98 w 115"/>
                <a:gd name="T3" fmla="*/ 231 h 232"/>
                <a:gd name="T4" fmla="*/ 114 w 115"/>
                <a:gd name="T5" fmla="*/ 0 h 232"/>
              </a:gdLst>
              <a:ahLst/>
              <a:cxnLst>
                <a:cxn ang="0">
                  <a:pos x="T0" y="T1"/>
                </a:cxn>
                <a:cxn ang="0">
                  <a:pos x="T2" y="T3"/>
                </a:cxn>
                <a:cxn ang="0">
                  <a:pos x="T4" y="T5"/>
                </a:cxn>
              </a:cxnLst>
              <a:rect l="0" t="0" r="r" b="b"/>
              <a:pathLst>
                <a:path w="115" h="232">
                  <a:moveTo>
                    <a:pt x="0" y="17"/>
                  </a:moveTo>
                  <a:lnTo>
                    <a:pt x="98" y="231"/>
                  </a:lnTo>
                  <a:lnTo>
                    <a:pt x="11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62" name="Freeform 186">
              <a:extLst>
                <a:ext uri="{FF2B5EF4-FFF2-40B4-BE49-F238E27FC236}">
                  <a16:creationId xmlns:a16="http://schemas.microsoft.com/office/drawing/2014/main" id="{93CEFD26-3BDA-4647-A1B1-14A6AD5CD93A}"/>
                </a:ext>
              </a:extLst>
            </p:cNvPr>
            <p:cNvSpPr>
              <a:spLocks noChangeArrowheads="1"/>
            </p:cNvSpPr>
            <p:nvPr/>
          </p:nvSpPr>
          <p:spPr bwMode="auto">
            <a:xfrm>
              <a:off x="1427" y="1373"/>
              <a:ext cx="20" cy="46"/>
            </a:xfrm>
            <a:custGeom>
              <a:avLst/>
              <a:gdLst>
                <a:gd name="T0" fmla="*/ 34 w 89"/>
                <a:gd name="T1" fmla="*/ 6 h 205"/>
                <a:gd name="T2" fmla="*/ 88 w 89"/>
                <a:gd name="T3" fmla="*/ 204 h 205"/>
                <a:gd name="T4" fmla="*/ 24 w 89"/>
                <a:gd name="T5" fmla="*/ 6 h 205"/>
                <a:gd name="T6" fmla="*/ 10 w 89"/>
                <a:gd name="T7" fmla="*/ 3 h 205"/>
                <a:gd name="T8" fmla="*/ 88 w 89"/>
                <a:gd name="T9" fmla="*/ 204 h 205"/>
                <a:gd name="T10" fmla="*/ 0 w 89"/>
                <a:gd name="T11" fmla="*/ 0 h 205"/>
              </a:gdLst>
              <a:ahLst/>
              <a:cxnLst>
                <a:cxn ang="0">
                  <a:pos x="T0" y="T1"/>
                </a:cxn>
                <a:cxn ang="0">
                  <a:pos x="T2" y="T3"/>
                </a:cxn>
                <a:cxn ang="0">
                  <a:pos x="T4" y="T5"/>
                </a:cxn>
                <a:cxn ang="0">
                  <a:pos x="T6" y="T7"/>
                </a:cxn>
                <a:cxn ang="0">
                  <a:pos x="T8" y="T9"/>
                </a:cxn>
                <a:cxn ang="0">
                  <a:pos x="T10" y="T11"/>
                </a:cxn>
              </a:cxnLst>
              <a:rect l="0" t="0" r="r" b="b"/>
              <a:pathLst>
                <a:path w="89" h="205">
                  <a:moveTo>
                    <a:pt x="34" y="6"/>
                  </a:moveTo>
                  <a:lnTo>
                    <a:pt x="88" y="204"/>
                  </a:lnTo>
                  <a:lnTo>
                    <a:pt x="24" y="6"/>
                  </a:lnTo>
                  <a:lnTo>
                    <a:pt x="10" y="3"/>
                  </a:lnTo>
                  <a:lnTo>
                    <a:pt x="88" y="204"/>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63" name="Freeform 187">
              <a:extLst>
                <a:ext uri="{FF2B5EF4-FFF2-40B4-BE49-F238E27FC236}">
                  <a16:creationId xmlns:a16="http://schemas.microsoft.com/office/drawing/2014/main" id="{713A76FE-6839-4988-9F0B-726DEFC3EE46}"/>
                </a:ext>
              </a:extLst>
            </p:cNvPr>
            <p:cNvSpPr>
              <a:spLocks noChangeArrowheads="1"/>
            </p:cNvSpPr>
            <p:nvPr/>
          </p:nvSpPr>
          <p:spPr bwMode="auto">
            <a:xfrm>
              <a:off x="1437" y="1368"/>
              <a:ext cx="12" cy="51"/>
            </a:xfrm>
            <a:custGeom>
              <a:avLst/>
              <a:gdLst>
                <a:gd name="T0" fmla="*/ 0 w 54"/>
                <a:gd name="T1" fmla="*/ 26 h 225"/>
                <a:gd name="T2" fmla="*/ 47 w 54"/>
                <a:gd name="T3" fmla="*/ 224 h 225"/>
                <a:gd name="T4" fmla="*/ 53 w 54"/>
                <a:gd name="T5" fmla="*/ 0 h 225"/>
                <a:gd name="T6" fmla="*/ 44 w 54"/>
                <a:gd name="T7" fmla="*/ 10 h 225"/>
                <a:gd name="T8" fmla="*/ 47 w 54"/>
                <a:gd name="T9" fmla="*/ 224 h 225"/>
                <a:gd name="T10" fmla="*/ 37 w 54"/>
                <a:gd name="T11" fmla="*/ 16 h 225"/>
                <a:gd name="T12" fmla="*/ 26 w 54"/>
                <a:gd name="T13" fmla="*/ 19 h 225"/>
                <a:gd name="T14" fmla="*/ 47 w 54"/>
                <a:gd name="T15" fmla="*/ 224 h 225"/>
                <a:gd name="T16" fmla="*/ 12 w 54"/>
                <a:gd name="T17" fmla="*/ 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225">
                  <a:moveTo>
                    <a:pt x="0" y="26"/>
                  </a:moveTo>
                  <a:lnTo>
                    <a:pt x="47" y="224"/>
                  </a:lnTo>
                  <a:lnTo>
                    <a:pt x="53" y="0"/>
                  </a:lnTo>
                  <a:lnTo>
                    <a:pt x="44" y="10"/>
                  </a:lnTo>
                  <a:lnTo>
                    <a:pt x="47" y="224"/>
                  </a:lnTo>
                  <a:lnTo>
                    <a:pt x="37" y="16"/>
                  </a:lnTo>
                  <a:lnTo>
                    <a:pt x="26" y="19"/>
                  </a:lnTo>
                  <a:lnTo>
                    <a:pt x="47" y="224"/>
                  </a:lnTo>
                  <a:lnTo>
                    <a:pt x="12" y="2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64" name="Line 188">
              <a:extLst>
                <a:ext uri="{FF2B5EF4-FFF2-40B4-BE49-F238E27FC236}">
                  <a16:creationId xmlns:a16="http://schemas.microsoft.com/office/drawing/2014/main" id="{0308E821-C7C5-4B10-B9D3-58A03023CD7C}"/>
                </a:ext>
              </a:extLst>
            </p:cNvPr>
            <p:cNvSpPr>
              <a:spLocks noChangeShapeType="1"/>
            </p:cNvSpPr>
            <p:nvPr/>
          </p:nvSpPr>
          <p:spPr bwMode="auto">
            <a:xfrm>
              <a:off x="1302" y="1489"/>
              <a:ext cx="2"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65" name="Freeform 189">
              <a:extLst>
                <a:ext uri="{FF2B5EF4-FFF2-40B4-BE49-F238E27FC236}">
                  <a16:creationId xmlns:a16="http://schemas.microsoft.com/office/drawing/2014/main" id="{E03BD252-93BE-4729-96C8-E00427F2329D}"/>
                </a:ext>
              </a:extLst>
            </p:cNvPr>
            <p:cNvSpPr>
              <a:spLocks noChangeArrowheads="1"/>
            </p:cNvSpPr>
            <p:nvPr/>
          </p:nvSpPr>
          <p:spPr bwMode="auto">
            <a:xfrm>
              <a:off x="1290" y="1487"/>
              <a:ext cx="24" cy="54"/>
            </a:xfrm>
            <a:custGeom>
              <a:avLst/>
              <a:gdLst>
                <a:gd name="T0" fmla="*/ 0 w 108"/>
                <a:gd name="T1" fmla="*/ 23 h 236"/>
                <a:gd name="T2" fmla="*/ 97 w 108"/>
                <a:gd name="T3" fmla="*/ 235 h 236"/>
                <a:gd name="T4" fmla="*/ 107 w 108"/>
                <a:gd name="T5" fmla="*/ 0 h 236"/>
              </a:gdLst>
              <a:ahLst/>
              <a:cxnLst>
                <a:cxn ang="0">
                  <a:pos x="T0" y="T1"/>
                </a:cxn>
                <a:cxn ang="0">
                  <a:pos x="T2" y="T3"/>
                </a:cxn>
                <a:cxn ang="0">
                  <a:pos x="T4" y="T5"/>
                </a:cxn>
              </a:cxnLst>
              <a:rect l="0" t="0" r="r" b="b"/>
              <a:pathLst>
                <a:path w="108" h="236">
                  <a:moveTo>
                    <a:pt x="0" y="23"/>
                  </a:moveTo>
                  <a:lnTo>
                    <a:pt x="97" y="235"/>
                  </a:lnTo>
                  <a:lnTo>
                    <a:pt x="10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66" name="Freeform 190">
              <a:extLst>
                <a:ext uri="{FF2B5EF4-FFF2-40B4-BE49-F238E27FC236}">
                  <a16:creationId xmlns:a16="http://schemas.microsoft.com/office/drawing/2014/main" id="{50222CE2-3C56-4809-BD44-92C8C35106C2}"/>
                </a:ext>
              </a:extLst>
            </p:cNvPr>
            <p:cNvSpPr>
              <a:spLocks noChangeArrowheads="1"/>
            </p:cNvSpPr>
            <p:nvPr/>
          </p:nvSpPr>
          <p:spPr bwMode="auto">
            <a:xfrm>
              <a:off x="1292" y="1493"/>
              <a:ext cx="20" cy="47"/>
            </a:xfrm>
            <a:custGeom>
              <a:avLst/>
              <a:gdLst>
                <a:gd name="T0" fmla="*/ 30 w 88"/>
                <a:gd name="T1" fmla="*/ 10 h 209"/>
                <a:gd name="T2" fmla="*/ 87 w 88"/>
                <a:gd name="T3" fmla="*/ 208 h 209"/>
                <a:gd name="T4" fmla="*/ 19 w 88"/>
                <a:gd name="T5" fmla="*/ 10 h 209"/>
                <a:gd name="T6" fmla="*/ 10 w 88"/>
                <a:gd name="T7" fmla="*/ 6 h 209"/>
                <a:gd name="T8" fmla="*/ 87 w 88"/>
                <a:gd name="T9" fmla="*/ 208 h 209"/>
                <a:gd name="T10" fmla="*/ 0 w 88"/>
                <a:gd name="T11" fmla="*/ 0 h 209"/>
              </a:gdLst>
              <a:ahLst/>
              <a:cxnLst>
                <a:cxn ang="0">
                  <a:pos x="T0" y="T1"/>
                </a:cxn>
                <a:cxn ang="0">
                  <a:pos x="T2" y="T3"/>
                </a:cxn>
                <a:cxn ang="0">
                  <a:pos x="T4" y="T5"/>
                </a:cxn>
                <a:cxn ang="0">
                  <a:pos x="T6" y="T7"/>
                </a:cxn>
                <a:cxn ang="0">
                  <a:pos x="T8" y="T9"/>
                </a:cxn>
                <a:cxn ang="0">
                  <a:pos x="T10" y="T11"/>
                </a:cxn>
              </a:cxnLst>
              <a:rect l="0" t="0" r="r" b="b"/>
              <a:pathLst>
                <a:path w="88" h="209">
                  <a:moveTo>
                    <a:pt x="30" y="10"/>
                  </a:moveTo>
                  <a:lnTo>
                    <a:pt x="87" y="208"/>
                  </a:lnTo>
                  <a:lnTo>
                    <a:pt x="19" y="10"/>
                  </a:lnTo>
                  <a:lnTo>
                    <a:pt x="10" y="6"/>
                  </a:lnTo>
                  <a:lnTo>
                    <a:pt x="87" y="208"/>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67" name="Freeform 191">
              <a:extLst>
                <a:ext uri="{FF2B5EF4-FFF2-40B4-BE49-F238E27FC236}">
                  <a16:creationId xmlns:a16="http://schemas.microsoft.com/office/drawing/2014/main" id="{12D1D46F-ABB7-4ED9-BFBF-67684A468B09}"/>
                </a:ext>
              </a:extLst>
            </p:cNvPr>
            <p:cNvSpPr>
              <a:spLocks noChangeArrowheads="1"/>
            </p:cNvSpPr>
            <p:nvPr/>
          </p:nvSpPr>
          <p:spPr bwMode="auto">
            <a:xfrm>
              <a:off x="1302" y="1489"/>
              <a:ext cx="12" cy="51"/>
            </a:xfrm>
            <a:custGeom>
              <a:avLst/>
              <a:gdLst>
                <a:gd name="T0" fmla="*/ 0 w 55"/>
                <a:gd name="T1" fmla="*/ 26 h 225"/>
                <a:gd name="T2" fmla="*/ 47 w 55"/>
                <a:gd name="T3" fmla="*/ 224 h 225"/>
                <a:gd name="T4" fmla="*/ 54 w 55"/>
                <a:gd name="T5" fmla="*/ 0 h 225"/>
                <a:gd name="T6" fmla="*/ 44 w 55"/>
                <a:gd name="T7" fmla="*/ 6 h 225"/>
                <a:gd name="T8" fmla="*/ 47 w 55"/>
                <a:gd name="T9" fmla="*/ 224 h 225"/>
                <a:gd name="T10" fmla="*/ 33 w 55"/>
                <a:gd name="T11" fmla="*/ 12 h 225"/>
                <a:gd name="T12" fmla="*/ 26 w 55"/>
                <a:gd name="T13" fmla="*/ 16 h 225"/>
                <a:gd name="T14" fmla="*/ 47 w 55"/>
                <a:gd name="T15" fmla="*/ 224 h 225"/>
                <a:gd name="T16" fmla="*/ 13 w 55"/>
                <a:gd name="T17" fmla="*/ 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225">
                  <a:moveTo>
                    <a:pt x="0" y="26"/>
                  </a:moveTo>
                  <a:lnTo>
                    <a:pt x="47" y="224"/>
                  </a:lnTo>
                  <a:lnTo>
                    <a:pt x="54" y="0"/>
                  </a:lnTo>
                  <a:lnTo>
                    <a:pt x="44" y="6"/>
                  </a:lnTo>
                  <a:lnTo>
                    <a:pt x="47" y="224"/>
                  </a:lnTo>
                  <a:lnTo>
                    <a:pt x="33" y="12"/>
                  </a:lnTo>
                  <a:lnTo>
                    <a:pt x="26" y="16"/>
                  </a:lnTo>
                  <a:lnTo>
                    <a:pt x="47" y="224"/>
                  </a:lnTo>
                  <a:lnTo>
                    <a:pt x="13" y="2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68" name="Line 192">
              <a:extLst>
                <a:ext uri="{FF2B5EF4-FFF2-40B4-BE49-F238E27FC236}">
                  <a16:creationId xmlns:a16="http://schemas.microsoft.com/office/drawing/2014/main" id="{1C6493A9-FCA2-4F25-B8AD-BE64E92D7EAD}"/>
                </a:ext>
              </a:extLst>
            </p:cNvPr>
            <p:cNvSpPr>
              <a:spLocks noChangeShapeType="1"/>
            </p:cNvSpPr>
            <p:nvPr/>
          </p:nvSpPr>
          <p:spPr bwMode="auto">
            <a:xfrm>
              <a:off x="1167" y="1609"/>
              <a:ext cx="2"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69" name="Freeform 193">
              <a:extLst>
                <a:ext uri="{FF2B5EF4-FFF2-40B4-BE49-F238E27FC236}">
                  <a16:creationId xmlns:a16="http://schemas.microsoft.com/office/drawing/2014/main" id="{39C59FF2-C9C4-45B5-80E1-18874F85DE6F}"/>
                </a:ext>
              </a:extLst>
            </p:cNvPr>
            <p:cNvSpPr>
              <a:spLocks noChangeArrowheads="1"/>
            </p:cNvSpPr>
            <p:nvPr/>
          </p:nvSpPr>
          <p:spPr bwMode="auto">
            <a:xfrm>
              <a:off x="1154" y="1608"/>
              <a:ext cx="26" cy="53"/>
            </a:xfrm>
            <a:custGeom>
              <a:avLst/>
              <a:gdLst>
                <a:gd name="T0" fmla="*/ 0 w 114"/>
                <a:gd name="T1" fmla="*/ 22 h 235"/>
                <a:gd name="T2" fmla="*/ 100 w 114"/>
                <a:gd name="T3" fmla="*/ 234 h 235"/>
                <a:gd name="T4" fmla="*/ 113 w 114"/>
                <a:gd name="T5" fmla="*/ 0 h 235"/>
              </a:gdLst>
              <a:ahLst/>
              <a:cxnLst>
                <a:cxn ang="0">
                  <a:pos x="T0" y="T1"/>
                </a:cxn>
                <a:cxn ang="0">
                  <a:pos x="T2" y="T3"/>
                </a:cxn>
                <a:cxn ang="0">
                  <a:pos x="T4" y="T5"/>
                </a:cxn>
              </a:cxnLst>
              <a:rect l="0" t="0" r="r" b="b"/>
              <a:pathLst>
                <a:path w="114" h="235">
                  <a:moveTo>
                    <a:pt x="0" y="22"/>
                  </a:moveTo>
                  <a:lnTo>
                    <a:pt x="100" y="234"/>
                  </a:lnTo>
                  <a:lnTo>
                    <a:pt x="11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70" name="Freeform 194">
              <a:extLst>
                <a:ext uri="{FF2B5EF4-FFF2-40B4-BE49-F238E27FC236}">
                  <a16:creationId xmlns:a16="http://schemas.microsoft.com/office/drawing/2014/main" id="{B224241B-CAB7-4EF7-938E-8A20D379A561}"/>
                </a:ext>
              </a:extLst>
            </p:cNvPr>
            <p:cNvSpPr>
              <a:spLocks noChangeArrowheads="1"/>
            </p:cNvSpPr>
            <p:nvPr/>
          </p:nvSpPr>
          <p:spPr bwMode="auto">
            <a:xfrm>
              <a:off x="1157" y="1614"/>
              <a:ext cx="20" cy="47"/>
            </a:xfrm>
            <a:custGeom>
              <a:avLst/>
              <a:gdLst>
                <a:gd name="T0" fmla="*/ 31 w 89"/>
                <a:gd name="T1" fmla="*/ 6 h 206"/>
                <a:gd name="T2" fmla="*/ 88 w 89"/>
                <a:gd name="T3" fmla="*/ 205 h 206"/>
                <a:gd name="T4" fmla="*/ 20 w 89"/>
                <a:gd name="T5" fmla="*/ 6 h 206"/>
                <a:gd name="T6" fmla="*/ 13 w 89"/>
                <a:gd name="T7" fmla="*/ 3 h 206"/>
                <a:gd name="T8" fmla="*/ 88 w 89"/>
                <a:gd name="T9" fmla="*/ 205 h 206"/>
                <a:gd name="T10" fmla="*/ 0 w 89"/>
                <a:gd name="T11" fmla="*/ 0 h 206"/>
              </a:gdLst>
              <a:ahLst/>
              <a:cxnLst>
                <a:cxn ang="0">
                  <a:pos x="T0" y="T1"/>
                </a:cxn>
                <a:cxn ang="0">
                  <a:pos x="T2" y="T3"/>
                </a:cxn>
                <a:cxn ang="0">
                  <a:pos x="T4" y="T5"/>
                </a:cxn>
                <a:cxn ang="0">
                  <a:pos x="T6" y="T7"/>
                </a:cxn>
                <a:cxn ang="0">
                  <a:pos x="T8" y="T9"/>
                </a:cxn>
                <a:cxn ang="0">
                  <a:pos x="T10" y="T11"/>
                </a:cxn>
              </a:cxnLst>
              <a:rect l="0" t="0" r="r" b="b"/>
              <a:pathLst>
                <a:path w="89" h="206">
                  <a:moveTo>
                    <a:pt x="31" y="6"/>
                  </a:moveTo>
                  <a:lnTo>
                    <a:pt x="88" y="205"/>
                  </a:lnTo>
                  <a:lnTo>
                    <a:pt x="20" y="6"/>
                  </a:lnTo>
                  <a:lnTo>
                    <a:pt x="13" y="3"/>
                  </a:lnTo>
                  <a:lnTo>
                    <a:pt x="88" y="205"/>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71" name="Freeform 195">
              <a:extLst>
                <a:ext uri="{FF2B5EF4-FFF2-40B4-BE49-F238E27FC236}">
                  <a16:creationId xmlns:a16="http://schemas.microsoft.com/office/drawing/2014/main" id="{FB207888-398B-4395-B2A7-0F0F43F95486}"/>
                </a:ext>
              </a:extLst>
            </p:cNvPr>
            <p:cNvSpPr>
              <a:spLocks noChangeArrowheads="1"/>
            </p:cNvSpPr>
            <p:nvPr/>
          </p:nvSpPr>
          <p:spPr bwMode="auto">
            <a:xfrm>
              <a:off x="1167" y="1611"/>
              <a:ext cx="12" cy="50"/>
            </a:xfrm>
            <a:custGeom>
              <a:avLst/>
              <a:gdLst>
                <a:gd name="T0" fmla="*/ 0 w 55"/>
                <a:gd name="T1" fmla="*/ 23 h 222"/>
                <a:gd name="T2" fmla="*/ 44 w 55"/>
                <a:gd name="T3" fmla="*/ 221 h 222"/>
                <a:gd name="T4" fmla="*/ 54 w 55"/>
                <a:gd name="T5" fmla="*/ 0 h 222"/>
                <a:gd name="T6" fmla="*/ 40 w 55"/>
                <a:gd name="T7" fmla="*/ 6 h 222"/>
                <a:gd name="T8" fmla="*/ 44 w 55"/>
                <a:gd name="T9" fmla="*/ 221 h 222"/>
                <a:gd name="T10" fmla="*/ 34 w 55"/>
                <a:gd name="T11" fmla="*/ 12 h 222"/>
                <a:gd name="T12" fmla="*/ 24 w 55"/>
                <a:gd name="T13" fmla="*/ 16 h 222"/>
                <a:gd name="T14" fmla="*/ 44 w 55"/>
                <a:gd name="T15" fmla="*/ 221 h 222"/>
                <a:gd name="T16" fmla="*/ 10 w 55"/>
                <a:gd name="T17" fmla="*/ 1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222">
                  <a:moveTo>
                    <a:pt x="0" y="23"/>
                  </a:moveTo>
                  <a:lnTo>
                    <a:pt x="44" y="221"/>
                  </a:lnTo>
                  <a:lnTo>
                    <a:pt x="54" y="0"/>
                  </a:lnTo>
                  <a:lnTo>
                    <a:pt x="40" y="6"/>
                  </a:lnTo>
                  <a:lnTo>
                    <a:pt x="44" y="221"/>
                  </a:lnTo>
                  <a:lnTo>
                    <a:pt x="34" y="12"/>
                  </a:lnTo>
                  <a:lnTo>
                    <a:pt x="24" y="16"/>
                  </a:lnTo>
                  <a:lnTo>
                    <a:pt x="44" y="221"/>
                  </a:lnTo>
                  <a:lnTo>
                    <a:pt x="10" y="1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72" name="Line 196">
              <a:extLst>
                <a:ext uri="{FF2B5EF4-FFF2-40B4-BE49-F238E27FC236}">
                  <a16:creationId xmlns:a16="http://schemas.microsoft.com/office/drawing/2014/main" id="{57B6CB05-0686-4F8D-9B27-39F4C20CF2F7}"/>
                </a:ext>
              </a:extLst>
            </p:cNvPr>
            <p:cNvSpPr>
              <a:spLocks noChangeShapeType="1"/>
            </p:cNvSpPr>
            <p:nvPr/>
          </p:nvSpPr>
          <p:spPr bwMode="auto">
            <a:xfrm>
              <a:off x="1032" y="1730"/>
              <a:ext cx="1"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73" name="Freeform 197">
              <a:extLst>
                <a:ext uri="{FF2B5EF4-FFF2-40B4-BE49-F238E27FC236}">
                  <a16:creationId xmlns:a16="http://schemas.microsoft.com/office/drawing/2014/main" id="{2800B9ED-99DE-417D-8E7F-56BDC60DE1FE}"/>
                </a:ext>
              </a:extLst>
            </p:cNvPr>
            <p:cNvSpPr>
              <a:spLocks noChangeArrowheads="1"/>
            </p:cNvSpPr>
            <p:nvPr/>
          </p:nvSpPr>
          <p:spPr bwMode="auto">
            <a:xfrm>
              <a:off x="1020" y="1729"/>
              <a:ext cx="25" cy="53"/>
            </a:xfrm>
            <a:custGeom>
              <a:avLst/>
              <a:gdLst>
                <a:gd name="T0" fmla="*/ 0 w 112"/>
                <a:gd name="T1" fmla="*/ 24 h 232"/>
                <a:gd name="T2" fmla="*/ 97 w 112"/>
                <a:gd name="T3" fmla="*/ 231 h 232"/>
                <a:gd name="T4" fmla="*/ 111 w 112"/>
                <a:gd name="T5" fmla="*/ 0 h 232"/>
              </a:gdLst>
              <a:ahLst/>
              <a:cxnLst>
                <a:cxn ang="0">
                  <a:pos x="T0" y="T1"/>
                </a:cxn>
                <a:cxn ang="0">
                  <a:pos x="T2" y="T3"/>
                </a:cxn>
                <a:cxn ang="0">
                  <a:pos x="T4" y="T5"/>
                </a:cxn>
              </a:cxnLst>
              <a:rect l="0" t="0" r="r" b="b"/>
              <a:pathLst>
                <a:path w="112" h="232">
                  <a:moveTo>
                    <a:pt x="0" y="24"/>
                  </a:moveTo>
                  <a:lnTo>
                    <a:pt x="97" y="231"/>
                  </a:lnTo>
                  <a:lnTo>
                    <a:pt x="11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74" name="Freeform 198">
              <a:extLst>
                <a:ext uri="{FF2B5EF4-FFF2-40B4-BE49-F238E27FC236}">
                  <a16:creationId xmlns:a16="http://schemas.microsoft.com/office/drawing/2014/main" id="{3ACF687F-C58D-49EF-9151-BF7A43FCAD9E}"/>
                </a:ext>
              </a:extLst>
            </p:cNvPr>
            <p:cNvSpPr>
              <a:spLocks noChangeArrowheads="1"/>
            </p:cNvSpPr>
            <p:nvPr/>
          </p:nvSpPr>
          <p:spPr bwMode="auto">
            <a:xfrm>
              <a:off x="1022" y="1735"/>
              <a:ext cx="20" cy="46"/>
            </a:xfrm>
            <a:custGeom>
              <a:avLst/>
              <a:gdLst>
                <a:gd name="T0" fmla="*/ 33 w 89"/>
                <a:gd name="T1" fmla="*/ 10 h 205"/>
                <a:gd name="T2" fmla="*/ 88 w 89"/>
                <a:gd name="T3" fmla="*/ 204 h 205"/>
                <a:gd name="T4" fmla="*/ 20 w 89"/>
                <a:gd name="T5" fmla="*/ 6 h 205"/>
                <a:gd name="T6" fmla="*/ 10 w 89"/>
                <a:gd name="T7" fmla="*/ 3 h 205"/>
                <a:gd name="T8" fmla="*/ 88 w 89"/>
                <a:gd name="T9" fmla="*/ 204 h 205"/>
                <a:gd name="T10" fmla="*/ 0 w 89"/>
                <a:gd name="T11" fmla="*/ 0 h 205"/>
              </a:gdLst>
              <a:ahLst/>
              <a:cxnLst>
                <a:cxn ang="0">
                  <a:pos x="T0" y="T1"/>
                </a:cxn>
                <a:cxn ang="0">
                  <a:pos x="T2" y="T3"/>
                </a:cxn>
                <a:cxn ang="0">
                  <a:pos x="T4" y="T5"/>
                </a:cxn>
                <a:cxn ang="0">
                  <a:pos x="T6" y="T7"/>
                </a:cxn>
                <a:cxn ang="0">
                  <a:pos x="T8" y="T9"/>
                </a:cxn>
                <a:cxn ang="0">
                  <a:pos x="T10" y="T11"/>
                </a:cxn>
              </a:cxnLst>
              <a:rect l="0" t="0" r="r" b="b"/>
              <a:pathLst>
                <a:path w="89" h="205">
                  <a:moveTo>
                    <a:pt x="33" y="10"/>
                  </a:moveTo>
                  <a:lnTo>
                    <a:pt x="88" y="204"/>
                  </a:lnTo>
                  <a:lnTo>
                    <a:pt x="20" y="6"/>
                  </a:lnTo>
                  <a:lnTo>
                    <a:pt x="10" y="3"/>
                  </a:lnTo>
                  <a:lnTo>
                    <a:pt x="88" y="204"/>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75" name="Freeform 199">
              <a:extLst>
                <a:ext uri="{FF2B5EF4-FFF2-40B4-BE49-F238E27FC236}">
                  <a16:creationId xmlns:a16="http://schemas.microsoft.com/office/drawing/2014/main" id="{7681E299-B269-4531-B9AC-495200014FEA}"/>
                </a:ext>
              </a:extLst>
            </p:cNvPr>
            <p:cNvSpPr>
              <a:spLocks noChangeArrowheads="1"/>
            </p:cNvSpPr>
            <p:nvPr/>
          </p:nvSpPr>
          <p:spPr bwMode="auto">
            <a:xfrm>
              <a:off x="1032" y="1731"/>
              <a:ext cx="12" cy="50"/>
            </a:xfrm>
            <a:custGeom>
              <a:avLst/>
              <a:gdLst>
                <a:gd name="T0" fmla="*/ 0 w 55"/>
                <a:gd name="T1" fmla="*/ 24 h 222"/>
                <a:gd name="T2" fmla="*/ 47 w 55"/>
                <a:gd name="T3" fmla="*/ 221 h 222"/>
                <a:gd name="T4" fmla="*/ 54 w 55"/>
                <a:gd name="T5" fmla="*/ 0 h 222"/>
                <a:gd name="T6" fmla="*/ 44 w 55"/>
                <a:gd name="T7" fmla="*/ 6 h 222"/>
                <a:gd name="T8" fmla="*/ 47 w 55"/>
                <a:gd name="T9" fmla="*/ 221 h 222"/>
                <a:gd name="T10" fmla="*/ 33 w 55"/>
                <a:gd name="T11" fmla="*/ 13 h 222"/>
                <a:gd name="T12" fmla="*/ 26 w 55"/>
                <a:gd name="T13" fmla="*/ 17 h 222"/>
                <a:gd name="T14" fmla="*/ 47 w 55"/>
                <a:gd name="T15" fmla="*/ 221 h 222"/>
                <a:gd name="T16" fmla="*/ 10 w 55"/>
                <a:gd name="T17" fmla="*/ 2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222">
                  <a:moveTo>
                    <a:pt x="0" y="24"/>
                  </a:moveTo>
                  <a:lnTo>
                    <a:pt x="47" y="221"/>
                  </a:lnTo>
                  <a:lnTo>
                    <a:pt x="54" y="0"/>
                  </a:lnTo>
                  <a:lnTo>
                    <a:pt x="44" y="6"/>
                  </a:lnTo>
                  <a:lnTo>
                    <a:pt x="47" y="221"/>
                  </a:lnTo>
                  <a:lnTo>
                    <a:pt x="33" y="13"/>
                  </a:lnTo>
                  <a:lnTo>
                    <a:pt x="26" y="17"/>
                  </a:lnTo>
                  <a:lnTo>
                    <a:pt x="47" y="221"/>
                  </a:lnTo>
                  <a:lnTo>
                    <a:pt x="10" y="2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76" name="Line 200">
              <a:extLst>
                <a:ext uri="{FF2B5EF4-FFF2-40B4-BE49-F238E27FC236}">
                  <a16:creationId xmlns:a16="http://schemas.microsoft.com/office/drawing/2014/main" id="{FBA05F6D-5B74-48BF-A2F0-5FA665998CCD}"/>
                </a:ext>
              </a:extLst>
            </p:cNvPr>
            <p:cNvSpPr>
              <a:spLocks noChangeShapeType="1"/>
            </p:cNvSpPr>
            <p:nvPr/>
          </p:nvSpPr>
          <p:spPr bwMode="auto">
            <a:xfrm>
              <a:off x="897" y="1851"/>
              <a:ext cx="1" cy="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77" name="Freeform 201">
              <a:extLst>
                <a:ext uri="{FF2B5EF4-FFF2-40B4-BE49-F238E27FC236}">
                  <a16:creationId xmlns:a16="http://schemas.microsoft.com/office/drawing/2014/main" id="{D4FB350E-2BA7-41A6-B8F1-F2E9BEDC53C1}"/>
                </a:ext>
              </a:extLst>
            </p:cNvPr>
            <p:cNvSpPr>
              <a:spLocks noChangeArrowheads="1"/>
            </p:cNvSpPr>
            <p:nvPr/>
          </p:nvSpPr>
          <p:spPr bwMode="auto">
            <a:xfrm>
              <a:off x="884" y="1850"/>
              <a:ext cx="25" cy="52"/>
            </a:xfrm>
            <a:custGeom>
              <a:avLst/>
              <a:gdLst>
                <a:gd name="T0" fmla="*/ 0 w 112"/>
                <a:gd name="T1" fmla="*/ 20 h 231"/>
                <a:gd name="T2" fmla="*/ 97 w 112"/>
                <a:gd name="T3" fmla="*/ 230 h 231"/>
                <a:gd name="T4" fmla="*/ 111 w 112"/>
                <a:gd name="T5" fmla="*/ 0 h 231"/>
              </a:gdLst>
              <a:ahLst/>
              <a:cxnLst>
                <a:cxn ang="0">
                  <a:pos x="T0" y="T1"/>
                </a:cxn>
                <a:cxn ang="0">
                  <a:pos x="T2" y="T3"/>
                </a:cxn>
                <a:cxn ang="0">
                  <a:pos x="T4" y="T5"/>
                </a:cxn>
              </a:cxnLst>
              <a:rect l="0" t="0" r="r" b="b"/>
              <a:pathLst>
                <a:path w="112" h="231">
                  <a:moveTo>
                    <a:pt x="0" y="20"/>
                  </a:moveTo>
                  <a:lnTo>
                    <a:pt x="97" y="230"/>
                  </a:lnTo>
                  <a:lnTo>
                    <a:pt x="11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78" name="Freeform 202">
              <a:extLst>
                <a:ext uri="{FF2B5EF4-FFF2-40B4-BE49-F238E27FC236}">
                  <a16:creationId xmlns:a16="http://schemas.microsoft.com/office/drawing/2014/main" id="{20B2CDBB-0EE7-4C75-8A5B-D6BD7C36B969}"/>
                </a:ext>
              </a:extLst>
            </p:cNvPr>
            <p:cNvSpPr>
              <a:spLocks noChangeArrowheads="1"/>
            </p:cNvSpPr>
            <p:nvPr/>
          </p:nvSpPr>
          <p:spPr bwMode="auto">
            <a:xfrm>
              <a:off x="887" y="1856"/>
              <a:ext cx="19" cy="46"/>
            </a:xfrm>
            <a:custGeom>
              <a:avLst/>
              <a:gdLst>
                <a:gd name="T0" fmla="*/ 30 w 84"/>
                <a:gd name="T1" fmla="*/ 6 h 204"/>
                <a:gd name="T2" fmla="*/ 83 w 84"/>
                <a:gd name="T3" fmla="*/ 203 h 204"/>
                <a:gd name="T4" fmla="*/ 17 w 84"/>
                <a:gd name="T5" fmla="*/ 3 h 204"/>
                <a:gd name="T6" fmla="*/ 6 w 84"/>
                <a:gd name="T7" fmla="*/ 3 h 204"/>
                <a:gd name="T8" fmla="*/ 83 w 84"/>
                <a:gd name="T9" fmla="*/ 203 h 204"/>
                <a:gd name="T10" fmla="*/ 0 w 84"/>
                <a:gd name="T11" fmla="*/ 0 h 204"/>
              </a:gdLst>
              <a:ahLst/>
              <a:cxnLst>
                <a:cxn ang="0">
                  <a:pos x="T0" y="T1"/>
                </a:cxn>
                <a:cxn ang="0">
                  <a:pos x="T2" y="T3"/>
                </a:cxn>
                <a:cxn ang="0">
                  <a:pos x="T4" y="T5"/>
                </a:cxn>
                <a:cxn ang="0">
                  <a:pos x="T6" y="T7"/>
                </a:cxn>
                <a:cxn ang="0">
                  <a:pos x="T8" y="T9"/>
                </a:cxn>
                <a:cxn ang="0">
                  <a:pos x="T10" y="T11"/>
                </a:cxn>
              </a:cxnLst>
              <a:rect l="0" t="0" r="r" b="b"/>
              <a:pathLst>
                <a:path w="84" h="204">
                  <a:moveTo>
                    <a:pt x="30" y="6"/>
                  </a:moveTo>
                  <a:lnTo>
                    <a:pt x="83" y="203"/>
                  </a:lnTo>
                  <a:lnTo>
                    <a:pt x="17" y="3"/>
                  </a:lnTo>
                  <a:lnTo>
                    <a:pt x="6" y="3"/>
                  </a:lnTo>
                  <a:lnTo>
                    <a:pt x="83" y="20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79" name="Freeform 203">
              <a:extLst>
                <a:ext uri="{FF2B5EF4-FFF2-40B4-BE49-F238E27FC236}">
                  <a16:creationId xmlns:a16="http://schemas.microsoft.com/office/drawing/2014/main" id="{2B384BBF-E7BB-4DE8-97BF-E50452AE7D43}"/>
                </a:ext>
              </a:extLst>
            </p:cNvPr>
            <p:cNvSpPr>
              <a:spLocks noChangeArrowheads="1"/>
            </p:cNvSpPr>
            <p:nvPr/>
          </p:nvSpPr>
          <p:spPr bwMode="auto">
            <a:xfrm>
              <a:off x="897" y="1852"/>
              <a:ext cx="12" cy="50"/>
            </a:xfrm>
            <a:custGeom>
              <a:avLst/>
              <a:gdLst>
                <a:gd name="T0" fmla="*/ 0 w 55"/>
                <a:gd name="T1" fmla="*/ 23 h 221"/>
                <a:gd name="T2" fmla="*/ 44 w 55"/>
                <a:gd name="T3" fmla="*/ 220 h 221"/>
                <a:gd name="T4" fmla="*/ 54 w 55"/>
                <a:gd name="T5" fmla="*/ 0 h 221"/>
                <a:gd name="T6" fmla="*/ 44 w 55"/>
                <a:gd name="T7" fmla="*/ 6 h 221"/>
                <a:gd name="T8" fmla="*/ 44 w 55"/>
                <a:gd name="T9" fmla="*/ 220 h 221"/>
                <a:gd name="T10" fmla="*/ 33 w 55"/>
                <a:gd name="T11" fmla="*/ 10 h 221"/>
                <a:gd name="T12" fmla="*/ 20 w 55"/>
                <a:gd name="T13" fmla="*/ 17 h 221"/>
                <a:gd name="T14" fmla="*/ 44 w 55"/>
                <a:gd name="T15" fmla="*/ 220 h 221"/>
                <a:gd name="T16" fmla="*/ 10 w 55"/>
                <a:gd name="T17" fmla="*/ 2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221">
                  <a:moveTo>
                    <a:pt x="0" y="23"/>
                  </a:moveTo>
                  <a:lnTo>
                    <a:pt x="44" y="220"/>
                  </a:lnTo>
                  <a:lnTo>
                    <a:pt x="54" y="0"/>
                  </a:lnTo>
                  <a:lnTo>
                    <a:pt x="44" y="6"/>
                  </a:lnTo>
                  <a:lnTo>
                    <a:pt x="44" y="220"/>
                  </a:lnTo>
                  <a:lnTo>
                    <a:pt x="33" y="10"/>
                  </a:lnTo>
                  <a:lnTo>
                    <a:pt x="20" y="17"/>
                  </a:lnTo>
                  <a:lnTo>
                    <a:pt x="44" y="220"/>
                  </a:lnTo>
                  <a:lnTo>
                    <a:pt x="10" y="2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80" name="Line 204">
              <a:extLst>
                <a:ext uri="{FF2B5EF4-FFF2-40B4-BE49-F238E27FC236}">
                  <a16:creationId xmlns:a16="http://schemas.microsoft.com/office/drawing/2014/main" id="{E6236651-3C46-4BF8-95D0-59A3B5304269}"/>
                </a:ext>
              </a:extLst>
            </p:cNvPr>
            <p:cNvSpPr>
              <a:spLocks noChangeShapeType="1"/>
            </p:cNvSpPr>
            <p:nvPr/>
          </p:nvSpPr>
          <p:spPr bwMode="auto">
            <a:xfrm>
              <a:off x="761" y="1972"/>
              <a:ext cx="1" cy="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81" name="Freeform 205">
              <a:extLst>
                <a:ext uri="{FF2B5EF4-FFF2-40B4-BE49-F238E27FC236}">
                  <a16:creationId xmlns:a16="http://schemas.microsoft.com/office/drawing/2014/main" id="{AC1F0F77-5AF7-4C4E-B5CB-74A8584CBC77}"/>
                </a:ext>
              </a:extLst>
            </p:cNvPr>
            <p:cNvSpPr>
              <a:spLocks noChangeArrowheads="1"/>
            </p:cNvSpPr>
            <p:nvPr/>
          </p:nvSpPr>
          <p:spPr bwMode="auto">
            <a:xfrm>
              <a:off x="749" y="1970"/>
              <a:ext cx="26" cy="53"/>
            </a:xfrm>
            <a:custGeom>
              <a:avLst/>
              <a:gdLst>
                <a:gd name="T0" fmla="*/ 0 w 114"/>
                <a:gd name="T1" fmla="*/ 20 h 235"/>
                <a:gd name="T2" fmla="*/ 100 w 114"/>
                <a:gd name="T3" fmla="*/ 234 h 235"/>
                <a:gd name="T4" fmla="*/ 113 w 114"/>
                <a:gd name="T5" fmla="*/ 0 h 235"/>
              </a:gdLst>
              <a:ahLst/>
              <a:cxnLst>
                <a:cxn ang="0">
                  <a:pos x="T0" y="T1"/>
                </a:cxn>
                <a:cxn ang="0">
                  <a:pos x="T2" y="T3"/>
                </a:cxn>
                <a:cxn ang="0">
                  <a:pos x="T4" y="T5"/>
                </a:cxn>
              </a:cxnLst>
              <a:rect l="0" t="0" r="r" b="b"/>
              <a:pathLst>
                <a:path w="114" h="235">
                  <a:moveTo>
                    <a:pt x="0" y="20"/>
                  </a:moveTo>
                  <a:lnTo>
                    <a:pt x="100" y="234"/>
                  </a:lnTo>
                  <a:lnTo>
                    <a:pt x="11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82" name="Freeform 206">
              <a:extLst>
                <a:ext uri="{FF2B5EF4-FFF2-40B4-BE49-F238E27FC236}">
                  <a16:creationId xmlns:a16="http://schemas.microsoft.com/office/drawing/2014/main" id="{4325AC7A-9A66-43AC-B051-5A350748293B}"/>
                </a:ext>
              </a:extLst>
            </p:cNvPr>
            <p:cNvSpPr>
              <a:spLocks noChangeArrowheads="1"/>
            </p:cNvSpPr>
            <p:nvPr/>
          </p:nvSpPr>
          <p:spPr bwMode="auto">
            <a:xfrm>
              <a:off x="752" y="1977"/>
              <a:ext cx="20" cy="47"/>
            </a:xfrm>
            <a:custGeom>
              <a:avLst/>
              <a:gdLst>
                <a:gd name="T0" fmla="*/ 30 w 88"/>
                <a:gd name="T1" fmla="*/ 6 h 208"/>
                <a:gd name="T2" fmla="*/ 87 w 88"/>
                <a:gd name="T3" fmla="*/ 207 h 208"/>
                <a:gd name="T4" fmla="*/ 19 w 88"/>
                <a:gd name="T5" fmla="*/ 6 h 208"/>
                <a:gd name="T6" fmla="*/ 9 w 88"/>
                <a:gd name="T7" fmla="*/ 6 h 208"/>
                <a:gd name="T8" fmla="*/ 87 w 88"/>
                <a:gd name="T9" fmla="*/ 207 h 208"/>
                <a:gd name="T10" fmla="*/ 0 w 88"/>
                <a:gd name="T11" fmla="*/ 0 h 208"/>
              </a:gdLst>
              <a:ahLst/>
              <a:cxnLst>
                <a:cxn ang="0">
                  <a:pos x="T0" y="T1"/>
                </a:cxn>
                <a:cxn ang="0">
                  <a:pos x="T2" y="T3"/>
                </a:cxn>
                <a:cxn ang="0">
                  <a:pos x="T4" y="T5"/>
                </a:cxn>
                <a:cxn ang="0">
                  <a:pos x="T6" y="T7"/>
                </a:cxn>
                <a:cxn ang="0">
                  <a:pos x="T8" y="T9"/>
                </a:cxn>
                <a:cxn ang="0">
                  <a:pos x="T10" y="T11"/>
                </a:cxn>
              </a:cxnLst>
              <a:rect l="0" t="0" r="r" b="b"/>
              <a:pathLst>
                <a:path w="88" h="208">
                  <a:moveTo>
                    <a:pt x="30" y="6"/>
                  </a:moveTo>
                  <a:lnTo>
                    <a:pt x="87" y="207"/>
                  </a:lnTo>
                  <a:lnTo>
                    <a:pt x="19" y="6"/>
                  </a:lnTo>
                  <a:lnTo>
                    <a:pt x="9" y="6"/>
                  </a:lnTo>
                  <a:lnTo>
                    <a:pt x="87" y="20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383" name="Freeform 207">
              <a:extLst>
                <a:ext uri="{FF2B5EF4-FFF2-40B4-BE49-F238E27FC236}">
                  <a16:creationId xmlns:a16="http://schemas.microsoft.com/office/drawing/2014/main" id="{FDBC04D3-F7E1-4C29-984A-C74631EC93D8}"/>
                </a:ext>
              </a:extLst>
            </p:cNvPr>
            <p:cNvSpPr>
              <a:spLocks noChangeArrowheads="1"/>
            </p:cNvSpPr>
            <p:nvPr/>
          </p:nvSpPr>
          <p:spPr bwMode="auto">
            <a:xfrm>
              <a:off x="761" y="1973"/>
              <a:ext cx="12" cy="51"/>
            </a:xfrm>
            <a:custGeom>
              <a:avLst/>
              <a:gdLst>
                <a:gd name="T0" fmla="*/ 0 w 55"/>
                <a:gd name="T1" fmla="*/ 23 h 225"/>
                <a:gd name="T2" fmla="*/ 47 w 55"/>
                <a:gd name="T3" fmla="*/ 224 h 225"/>
                <a:gd name="T4" fmla="*/ 54 w 55"/>
                <a:gd name="T5" fmla="*/ 0 h 225"/>
                <a:gd name="T6" fmla="*/ 44 w 55"/>
                <a:gd name="T7" fmla="*/ 6 h 225"/>
                <a:gd name="T8" fmla="*/ 47 w 55"/>
                <a:gd name="T9" fmla="*/ 224 h 225"/>
                <a:gd name="T10" fmla="*/ 37 w 55"/>
                <a:gd name="T11" fmla="*/ 13 h 225"/>
                <a:gd name="T12" fmla="*/ 26 w 55"/>
                <a:gd name="T13" fmla="*/ 17 h 225"/>
                <a:gd name="T14" fmla="*/ 47 w 55"/>
                <a:gd name="T15" fmla="*/ 224 h 225"/>
                <a:gd name="T16" fmla="*/ 13 w 55"/>
                <a:gd name="T17" fmla="*/ 2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225">
                  <a:moveTo>
                    <a:pt x="0" y="23"/>
                  </a:moveTo>
                  <a:lnTo>
                    <a:pt x="47" y="224"/>
                  </a:lnTo>
                  <a:lnTo>
                    <a:pt x="54" y="0"/>
                  </a:lnTo>
                  <a:lnTo>
                    <a:pt x="44" y="6"/>
                  </a:lnTo>
                  <a:lnTo>
                    <a:pt x="47" y="224"/>
                  </a:lnTo>
                  <a:lnTo>
                    <a:pt x="37" y="13"/>
                  </a:lnTo>
                  <a:lnTo>
                    <a:pt x="26" y="17"/>
                  </a:lnTo>
                  <a:lnTo>
                    <a:pt x="47" y="224"/>
                  </a:lnTo>
                  <a:lnTo>
                    <a:pt x="13" y="2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50384" name="Text Box 208">
            <a:extLst>
              <a:ext uri="{FF2B5EF4-FFF2-40B4-BE49-F238E27FC236}">
                <a16:creationId xmlns:a16="http://schemas.microsoft.com/office/drawing/2014/main" id="{B17B6334-47C2-4845-8B74-2FACBE09369A}"/>
              </a:ext>
            </a:extLst>
          </p:cNvPr>
          <p:cNvSpPr txBox="1">
            <a:spLocks noChangeArrowheads="1"/>
          </p:cNvSpPr>
          <p:nvPr/>
        </p:nvSpPr>
        <p:spPr bwMode="auto">
          <a:xfrm>
            <a:off x="7962900" y="1954213"/>
            <a:ext cx="61913"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nvGrpSpPr>
          <p:cNvPr id="50385" name="Group 209">
            <a:extLst>
              <a:ext uri="{FF2B5EF4-FFF2-40B4-BE49-F238E27FC236}">
                <a16:creationId xmlns:a16="http://schemas.microsoft.com/office/drawing/2014/main" id="{4DE27888-E3B9-46C2-9F9A-837EFDC18F27}"/>
              </a:ext>
            </a:extLst>
          </p:cNvPr>
          <p:cNvGrpSpPr>
            <a:grpSpLocks/>
          </p:cNvGrpSpPr>
          <p:nvPr/>
        </p:nvGrpSpPr>
        <p:grpSpPr bwMode="auto">
          <a:xfrm>
            <a:off x="939800" y="4048125"/>
            <a:ext cx="2016125" cy="2606675"/>
            <a:chOff x="592" y="2550"/>
            <a:chExt cx="1270" cy="1642"/>
          </a:xfrm>
        </p:grpSpPr>
        <p:sp>
          <p:nvSpPr>
            <p:cNvPr id="50386" name="Line 210">
              <a:extLst>
                <a:ext uri="{FF2B5EF4-FFF2-40B4-BE49-F238E27FC236}">
                  <a16:creationId xmlns:a16="http://schemas.microsoft.com/office/drawing/2014/main" id="{2F83FD15-BA1A-44F8-9B62-7AE7264CB091}"/>
                </a:ext>
              </a:extLst>
            </p:cNvPr>
            <p:cNvSpPr>
              <a:spLocks noChangeShapeType="1"/>
            </p:cNvSpPr>
            <p:nvPr/>
          </p:nvSpPr>
          <p:spPr bwMode="auto">
            <a:xfrm>
              <a:off x="1688" y="3232"/>
              <a:ext cx="1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87" name="Freeform 211">
              <a:extLst>
                <a:ext uri="{FF2B5EF4-FFF2-40B4-BE49-F238E27FC236}">
                  <a16:creationId xmlns:a16="http://schemas.microsoft.com/office/drawing/2014/main" id="{2E23B932-1C2F-4C20-918A-E45B0C7D87DF}"/>
                </a:ext>
              </a:extLst>
            </p:cNvPr>
            <p:cNvSpPr>
              <a:spLocks noChangeArrowheads="1"/>
            </p:cNvSpPr>
            <p:nvPr/>
          </p:nvSpPr>
          <p:spPr bwMode="auto">
            <a:xfrm>
              <a:off x="1688" y="3218"/>
              <a:ext cx="13" cy="15"/>
            </a:xfrm>
            <a:custGeom>
              <a:avLst/>
              <a:gdLst>
                <a:gd name="T0" fmla="*/ 0 w 56"/>
                <a:gd name="T1" fmla="*/ 64 h 65"/>
                <a:gd name="T2" fmla="*/ 0 w 56"/>
                <a:gd name="T3" fmla="*/ 3 h 65"/>
                <a:gd name="T4" fmla="*/ 52 w 56"/>
                <a:gd name="T5" fmla="*/ 0 h 65"/>
                <a:gd name="T6" fmla="*/ 55 w 56"/>
                <a:gd name="T7" fmla="*/ 64 h 65"/>
                <a:gd name="T8" fmla="*/ 0 w 56"/>
                <a:gd name="T9" fmla="*/ 64 h 65"/>
              </a:gdLst>
              <a:ahLst/>
              <a:cxnLst>
                <a:cxn ang="0">
                  <a:pos x="T0" y="T1"/>
                </a:cxn>
                <a:cxn ang="0">
                  <a:pos x="T2" y="T3"/>
                </a:cxn>
                <a:cxn ang="0">
                  <a:pos x="T4" y="T5"/>
                </a:cxn>
                <a:cxn ang="0">
                  <a:pos x="T6" y="T7"/>
                </a:cxn>
                <a:cxn ang="0">
                  <a:pos x="T8" y="T9"/>
                </a:cxn>
              </a:cxnLst>
              <a:rect l="0" t="0" r="r" b="b"/>
              <a:pathLst>
                <a:path w="56" h="65">
                  <a:moveTo>
                    <a:pt x="0" y="64"/>
                  </a:moveTo>
                  <a:lnTo>
                    <a:pt x="0" y="3"/>
                  </a:lnTo>
                  <a:lnTo>
                    <a:pt x="52" y="0"/>
                  </a:lnTo>
                  <a:lnTo>
                    <a:pt x="55" y="64"/>
                  </a:lnTo>
                  <a:lnTo>
                    <a:pt x="0" y="64"/>
                  </a:lnTo>
                </a:path>
              </a:pathLst>
            </a:custGeom>
            <a:solidFill>
              <a:srgbClr val="000000"/>
            </a:solidFill>
            <a:ln w="12600">
              <a:solidFill>
                <a:srgbClr val="333333"/>
              </a:solidFill>
              <a:round/>
              <a:headEnd/>
              <a:tailEnd/>
            </a:ln>
          </p:spPr>
          <p:txBody>
            <a:bodyPr wrap="none" anchor="ctr"/>
            <a:lstStyle/>
            <a:p>
              <a:endParaRPr lang="en-US"/>
            </a:p>
          </p:txBody>
        </p:sp>
        <p:sp>
          <p:nvSpPr>
            <p:cNvPr id="50388" name="Freeform 212">
              <a:extLst>
                <a:ext uri="{FF2B5EF4-FFF2-40B4-BE49-F238E27FC236}">
                  <a16:creationId xmlns:a16="http://schemas.microsoft.com/office/drawing/2014/main" id="{F588214D-17D6-4B94-BE87-8CF2E08402B8}"/>
                </a:ext>
              </a:extLst>
            </p:cNvPr>
            <p:cNvSpPr>
              <a:spLocks noChangeArrowheads="1"/>
            </p:cNvSpPr>
            <p:nvPr/>
          </p:nvSpPr>
          <p:spPr bwMode="auto">
            <a:xfrm>
              <a:off x="1687" y="3203"/>
              <a:ext cx="13" cy="16"/>
            </a:xfrm>
            <a:custGeom>
              <a:avLst/>
              <a:gdLst>
                <a:gd name="T0" fmla="*/ 5 w 59"/>
                <a:gd name="T1" fmla="*/ 70 h 71"/>
                <a:gd name="T2" fmla="*/ 0 w 59"/>
                <a:gd name="T3" fmla="*/ 5 h 71"/>
                <a:gd name="T4" fmla="*/ 56 w 59"/>
                <a:gd name="T5" fmla="*/ 0 h 71"/>
                <a:gd name="T6" fmla="*/ 58 w 59"/>
                <a:gd name="T7" fmla="*/ 67 h 71"/>
                <a:gd name="T8" fmla="*/ 5 w 59"/>
                <a:gd name="T9" fmla="*/ 70 h 71"/>
              </a:gdLst>
              <a:ahLst/>
              <a:cxnLst>
                <a:cxn ang="0">
                  <a:pos x="T0" y="T1"/>
                </a:cxn>
                <a:cxn ang="0">
                  <a:pos x="T2" y="T3"/>
                </a:cxn>
                <a:cxn ang="0">
                  <a:pos x="T4" y="T5"/>
                </a:cxn>
                <a:cxn ang="0">
                  <a:pos x="T6" y="T7"/>
                </a:cxn>
                <a:cxn ang="0">
                  <a:pos x="T8" y="T9"/>
                </a:cxn>
              </a:cxnLst>
              <a:rect l="0" t="0" r="r" b="b"/>
              <a:pathLst>
                <a:path w="59" h="71">
                  <a:moveTo>
                    <a:pt x="5" y="70"/>
                  </a:moveTo>
                  <a:lnTo>
                    <a:pt x="0" y="5"/>
                  </a:lnTo>
                  <a:lnTo>
                    <a:pt x="56" y="0"/>
                  </a:lnTo>
                  <a:lnTo>
                    <a:pt x="58" y="67"/>
                  </a:lnTo>
                  <a:lnTo>
                    <a:pt x="5" y="70"/>
                  </a:lnTo>
                </a:path>
              </a:pathLst>
            </a:custGeom>
            <a:solidFill>
              <a:srgbClr val="000000"/>
            </a:solidFill>
            <a:ln w="12600">
              <a:solidFill>
                <a:srgbClr val="333333"/>
              </a:solidFill>
              <a:round/>
              <a:headEnd/>
              <a:tailEnd/>
            </a:ln>
          </p:spPr>
          <p:txBody>
            <a:bodyPr wrap="none" anchor="ctr"/>
            <a:lstStyle/>
            <a:p>
              <a:endParaRPr lang="en-US"/>
            </a:p>
          </p:txBody>
        </p:sp>
        <p:sp>
          <p:nvSpPr>
            <p:cNvPr id="50389" name="Freeform 213">
              <a:extLst>
                <a:ext uri="{FF2B5EF4-FFF2-40B4-BE49-F238E27FC236}">
                  <a16:creationId xmlns:a16="http://schemas.microsoft.com/office/drawing/2014/main" id="{9BE157C3-048B-42FD-87EC-CAF0C3ED865D}"/>
                </a:ext>
              </a:extLst>
            </p:cNvPr>
            <p:cNvSpPr>
              <a:spLocks noChangeArrowheads="1"/>
            </p:cNvSpPr>
            <p:nvPr/>
          </p:nvSpPr>
          <p:spPr bwMode="auto">
            <a:xfrm>
              <a:off x="1685" y="3188"/>
              <a:ext cx="15" cy="17"/>
            </a:xfrm>
            <a:custGeom>
              <a:avLst/>
              <a:gdLst>
                <a:gd name="T0" fmla="*/ 9 w 65"/>
                <a:gd name="T1" fmla="*/ 72 h 73"/>
                <a:gd name="T2" fmla="*/ 0 w 65"/>
                <a:gd name="T3" fmla="*/ 9 h 73"/>
                <a:gd name="T4" fmla="*/ 52 w 65"/>
                <a:gd name="T5" fmla="*/ 0 h 73"/>
                <a:gd name="T6" fmla="*/ 64 w 65"/>
                <a:gd name="T7" fmla="*/ 66 h 73"/>
                <a:gd name="T8" fmla="*/ 9 w 65"/>
                <a:gd name="T9" fmla="*/ 72 h 73"/>
              </a:gdLst>
              <a:ahLst/>
              <a:cxnLst>
                <a:cxn ang="0">
                  <a:pos x="T0" y="T1"/>
                </a:cxn>
                <a:cxn ang="0">
                  <a:pos x="T2" y="T3"/>
                </a:cxn>
                <a:cxn ang="0">
                  <a:pos x="T4" y="T5"/>
                </a:cxn>
                <a:cxn ang="0">
                  <a:pos x="T6" y="T7"/>
                </a:cxn>
                <a:cxn ang="0">
                  <a:pos x="T8" y="T9"/>
                </a:cxn>
              </a:cxnLst>
              <a:rect l="0" t="0" r="r" b="b"/>
              <a:pathLst>
                <a:path w="65" h="73">
                  <a:moveTo>
                    <a:pt x="9" y="72"/>
                  </a:moveTo>
                  <a:lnTo>
                    <a:pt x="0" y="9"/>
                  </a:lnTo>
                  <a:lnTo>
                    <a:pt x="52" y="0"/>
                  </a:lnTo>
                  <a:lnTo>
                    <a:pt x="64" y="66"/>
                  </a:lnTo>
                  <a:lnTo>
                    <a:pt x="9" y="72"/>
                  </a:lnTo>
                </a:path>
              </a:pathLst>
            </a:custGeom>
            <a:solidFill>
              <a:srgbClr val="000000"/>
            </a:solidFill>
            <a:ln w="12600">
              <a:solidFill>
                <a:srgbClr val="333333"/>
              </a:solidFill>
              <a:round/>
              <a:headEnd/>
              <a:tailEnd/>
            </a:ln>
          </p:spPr>
          <p:txBody>
            <a:bodyPr wrap="none" anchor="ctr"/>
            <a:lstStyle/>
            <a:p>
              <a:endParaRPr lang="en-US"/>
            </a:p>
          </p:txBody>
        </p:sp>
        <p:sp>
          <p:nvSpPr>
            <p:cNvPr id="50390" name="Freeform 214">
              <a:extLst>
                <a:ext uri="{FF2B5EF4-FFF2-40B4-BE49-F238E27FC236}">
                  <a16:creationId xmlns:a16="http://schemas.microsoft.com/office/drawing/2014/main" id="{1734DE27-0BA8-4826-91C8-4A8E0F8F7AD3}"/>
                </a:ext>
              </a:extLst>
            </p:cNvPr>
            <p:cNvSpPr>
              <a:spLocks noChangeArrowheads="1"/>
            </p:cNvSpPr>
            <p:nvPr/>
          </p:nvSpPr>
          <p:spPr bwMode="auto">
            <a:xfrm>
              <a:off x="1682" y="3173"/>
              <a:ext cx="15" cy="17"/>
            </a:xfrm>
            <a:custGeom>
              <a:avLst/>
              <a:gdLst>
                <a:gd name="T0" fmla="*/ 14 w 67"/>
                <a:gd name="T1" fmla="*/ 76 h 77"/>
                <a:gd name="T2" fmla="*/ 0 w 67"/>
                <a:gd name="T3" fmla="*/ 11 h 77"/>
                <a:gd name="T4" fmla="*/ 55 w 67"/>
                <a:gd name="T5" fmla="*/ 0 h 77"/>
                <a:gd name="T6" fmla="*/ 66 w 67"/>
                <a:gd name="T7" fmla="*/ 67 h 77"/>
                <a:gd name="T8" fmla="*/ 14 w 67"/>
                <a:gd name="T9" fmla="*/ 76 h 77"/>
              </a:gdLst>
              <a:ahLst/>
              <a:cxnLst>
                <a:cxn ang="0">
                  <a:pos x="T0" y="T1"/>
                </a:cxn>
                <a:cxn ang="0">
                  <a:pos x="T2" y="T3"/>
                </a:cxn>
                <a:cxn ang="0">
                  <a:pos x="T4" y="T5"/>
                </a:cxn>
                <a:cxn ang="0">
                  <a:pos x="T6" y="T7"/>
                </a:cxn>
                <a:cxn ang="0">
                  <a:pos x="T8" y="T9"/>
                </a:cxn>
              </a:cxnLst>
              <a:rect l="0" t="0" r="r" b="b"/>
              <a:pathLst>
                <a:path w="67" h="77">
                  <a:moveTo>
                    <a:pt x="14" y="76"/>
                  </a:moveTo>
                  <a:lnTo>
                    <a:pt x="0" y="11"/>
                  </a:lnTo>
                  <a:lnTo>
                    <a:pt x="55" y="0"/>
                  </a:lnTo>
                  <a:lnTo>
                    <a:pt x="66" y="67"/>
                  </a:lnTo>
                  <a:lnTo>
                    <a:pt x="14" y="76"/>
                  </a:lnTo>
                </a:path>
              </a:pathLst>
            </a:custGeom>
            <a:solidFill>
              <a:srgbClr val="000000"/>
            </a:solidFill>
            <a:ln w="12600">
              <a:solidFill>
                <a:srgbClr val="333333"/>
              </a:solidFill>
              <a:round/>
              <a:headEnd/>
              <a:tailEnd/>
            </a:ln>
          </p:spPr>
          <p:txBody>
            <a:bodyPr wrap="none" anchor="ctr"/>
            <a:lstStyle/>
            <a:p>
              <a:endParaRPr lang="en-US"/>
            </a:p>
          </p:txBody>
        </p:sp>
        <p:sp>
          <p:nvSpPr>
            <p:cNvPr id="50391" name="Freeform 215">
              <a:extLst>
                <a:ext uri="{FF2B5EF4-FFF2-40B4-BE49-F238E27FC236}">
                  <a16:creationId xmlns:a16="http://schemas.microsoft.com/office/drawing/2014/main" id="{7F5A83C7-1E60-41FD-8D9B-5E4A04ED667F}"/>
                </a:ext>
              </a:extLst>
            </p:cNvPr>
            <p:cNvSpPr>
              <a:spLocks noChangeArrowheads="1"/>
            </p:cNvSpPr>
            <p:nvPr/>
          </p:nvSpPr>
          <p:spPr bwMode="auto">
            <a:xfrm>
              <a:off x="1678" y="3158"/>
              <a:ext cx="16" cy="18"/>
            </a:xfrm>
            <a:custGeom>
              <a:avLst/>
              <a:gdLst>
                <a:gd name="T0" fmla="*/ 14 w 70"/>
                <a:gd name="T1" fmla="*/ 78 h 79"/>
                <a:gd name="T2" fmla="*/ 0 w 70"/>
                <a:gd name="T3" fmla="*/ 18 h 79"/>
                <a:gd name="T4" fmla="*/ 49 w 70"/>
                <a:gd name="T5" fmla="*/ 0 h 79"/>
                <a:gd name="T6" fmla="*/ 69 w 70"/>
                <a:gd name="T7" fmla="*/ 66 h 79"/>
                <a:gd name="T8" fmla="*/ 14 w 70"/>
                <a:gd name="T9" fmla="*/ 78 h 79"/>
              </a:gdLst>
              <a:ahLst/>
              <a:cxnLst>
                <a:cxn ang="0">
                  <a:pos x="T0" y="T1"/>
                </a:cxn>
                <a:cxn ang="0">
                  <a:pos x="T2" y="T3"/>
                </a:cxn>
                <a:cxn ang="0">
                  <a:pos x="T4" y="T5"/>
                </a:cxn>
                <a:cxn ang="0">
                  <a:pos x="T6" y="T7"/>
                </a:cxn>
                <a:cxn ang="0">
                  <a:pos x="T8" y="T9"/>
                </a:cxn>
              </a:cxnLst>
              <a:rect l="0" t="0" r="r" b="b"/>
              <a:pathLst>
                <a:path w="70" h="79">
                  <a:moveTo>
                    <a:pt x="14" y="78"/>
                  </a:moveTo>
                  <a:lnTo>
                    <a:pt x="0" y="18"/>
                  </a:lnTo>
                  <a:lnTo>
                    <a:pt x="49" y="0"/>
                  </a:lnTo>
                  <a:lnTo>
                    <a:pt x="69" y="66"/>
                  </a:lnTo>
                  <a:lnTo>
                    <a:pt x="14" y="78"/>
                  </a:lnTo>
                </a:path>
              </a:pathLst>
            </a:custGeom>
            <a:solidFill>
              <a:srgbClr val="000000"/>
            </a:solidFill>
            <a:ln w="12600">
              <a:solidFill>
                <a:srgbClr val="333333"/>
              </a:solidFill>
              <a:round/>
              <a:headEnd/>
              <a:tailEnd/>
            </a:ln>
          </p:spPr>
          <p:txBody>
            <a:bodyPr wrap="none" anchor="ctr"/>
            <a:lstStyle/>
            <a:p>
              <a:endParaRPr lang="en-US"/>
            </a:p>
          </p:txBody>
        </p:sp>
        <p:sp>
          <p:nvSpPr>
            <p:cNvPr id="50392" name="Freeform 216">
              <a:extLst>
                <a:ext uri="{FF2B5EF4-FFF2-40B4-BE49-F238E27FC236}">
                  <a16:creationId xmlns:a16="http://schemas.microsoft.com/office/drawing/2014/main" id="{56AF0404-B433-4BE8-B0E3-3F899742A4F3}"/>
                </a:ext>
              </a:extLst>
            </p:cNvPr>
            <p:cNvSpPr>
              <a:spLocks noChangeArrowheads="1"/>
            </p:cNvSpPr>
            <p:nvPr/>
          </p:nvSpPr>
          <p:spPr bwMode="auto">
            <a:xfrm>
              <a:off x="1673" y="3144"/>
              <a:ext cx="17" cy="18"/>
            </a:xfrm>
            <a:custGeom>
              <a:avLst/>
              <a:gdLst>
                <a:gd name="T0" fmla="*/ 23 w 74"/>
                <a:gd name="T1" fmla="*/ 79 h 80"/>
                <a:gd name="T2" fmla="*/ 0 w 74"/>
                <a:gd name="T3" fmla="*/ 21 h 80"/>
                <a:gd name="T4" fmla="*/ 49 w 74"/>
                <a:gd name="T5" fmla="*/ 0 h 80"/>
                <a:gd name="T6" fmla="*/ 73 w 74"/>
                <a:gd name="T7" fmla="*/ 61 h 80"/>
                <a:gd name="T8" fmla="*/ 23 w 74"/>
                <a:gd name="T9" fmla="*/ 79 h 80"/>
              </a:gdLst>
              <a:ahLst/>
              <a:cxnLst>
                <a:cxn ang="0">
                  <a:pos x="T0" y="T1"/>
                </a:cxn>
                <a:cxn ang="0">
                  <a:pos x="T2" y="T3"/>
                </a:cxn>
                <a:cxn ang="0">
                  <a:pos x="T4" y="T5"/>
                </a:cxn>
                <a:cxn ang="0">
                  <a:pos x="T6" y="T7"/>
                </a:cxn>
                <a:cxn ang="0">
                  <a:pos x="T8" y="T9"/>
                </a:cxn>
              </a:cxnLst>
              <a:rect l="0" t="0" r="r" b="b"/>
              <a:pathLst>
                <a:path w="74" h="80">
                  <a:moveTo>
                    <a:pt x="23" y="79"/>
                  </a:moveTo>
                  <a:lnTo>
                    <a:pt x="0" y="21"/>
                  </a:lnTo>
                  <a:lnTo>
                    <a:pt x="49" y="0"/>
                  </a:lnTo>
                  <a:lnTo>
                    <a:pt x="73" y="61"/>
                  </a:lnTo>
                  <a:lnTo>
                    <a:pt x="23" y="79"/>
                  </a:lnTo>
                </a:path>
              </a:pathLst>
            </a:custGeom>
            <a:solidFill>
              <a:srgbClr val="000000"/>
            </a:solidFill>
            <a:ln w="12600">
              <a:solidFill>
                <a:srgbClr val="333333"/>
              </a:solidFill>
              <a:round/>
              <a:headEnd/>
              <a:tailEnd/>
            </a:ln>
          </p:spPr>
          <p:txBody>
            <a:bodyPr wrap="none" anchor="ctr"/>
            <a:lstStyle/>
            <a:p>
              <a:endParaRPr lang="en-US"/>
            </a:p>
          </p:txBody>
        </p:sp>
        <p:sp>
          <p:nvSpPr>
            <p:cNvPr id="50393" name="Freeform 217">
              <a:extLst>
                <a:ext uri="{FF2B5EF4-FFF2-40B4-BE49-F238E27FC236}">
                  <a16:creationId xmlns:a16="http://schemas.microsoft.com/office/drawing/2014/main" id="{31147D72-F4F4-4357-AD6A-6E4F4DD019B7}"/>
                </a:ext>
              </a:extLst>
            </p:cNvPr>
            <p:cNvSpPr>
              <a:spLocks noChangeArrowheads="1"/>
            </p:cNvSpPr>
            <p:nvPr/>
          </p:nvSpPr>
          <p:spPr bwMode="auto">
            <a:xfrm>
              <a:off x="1668" y="3131"/>
              <a:ext cx="17" cy="18"/>
            </a:xfrm>
            <a:custGeom>
              <a:avLst/>
              <a:gdLst>
                <a:gd name="T0" fmla="*/ 22 w 73"/>
                <a:gd name="T1" fmla="*/ 78 h 79"/>
                <a:gd name="T2" fmla="*/ 0 w 73"/>
                <a:gd name="T3" fmla="*/ 26 h 79"/>
                <a:gd name="T4" fmla="*/ 46 w 73"/>
                <a:gd name="T5" fmla="*/ 0 h 79"/>
                <a:gd name="T6" fmla="*/ 72 w 73"/>
                <a:gd name="T7" fmla="*/ 57 h 79"/>
                <a:gd name="T8" fmla="*/ 22 w 73"/>
                <a:gd name="T9" fmla="*/ 78 h 79"/>
              </a:gdLst>
              <a:ahLst/>
              <a:cxnLst>
                <a:cxn ang="0">
                  <a:pos x="T0" y="T1"/>
                </a:cxn>
                <a:cxn ang="0">
                  <a:pos x="T2" y="T3"/>
                </a:cxn>
                <a:cxn ang="0">
                  <a:pos x="T4" y="T5"/>
                </a:cxn>
                <a:cxn ang="0">
                  <a:pos x="T6" y="T7"/>
                </a:cxn>
                <a:cxn ang="0">
                  <a:pos x="T8" y="T9"/>
                </a:cxn>
              </a:cxnLst>
              <a:rect l="0" t="0" r="r" b="b"/>
              <a:pathLst>
                <a:path w="73" h="79">
                  <a:moveTo>
                    <a:pt x="22" y="78"/>
                  </a:moveTo>
                  <a:lnTo>
                    <a:pt x="0" y="26"/>
                  </a:lnTo>
                  <a:lnTo>
                    <a:pt x="46" y="0"/>
                  </a:lnTo>
                  <a:lnTo>
                    <a:pt x="72" y="57"/>
                  </a:lnTo>
                  <a:lnTo>
                    <a:pt x="22" y="78"/>
                  </a:lnTo>
                </a:path>
              </a:pathLst>
            </a:custGeom>
            <a:solidFill>
              <a:srgbClr val="000000"/>
            </a:solidFill>
            <a:ln w="12600">
              <a:solidFill>
                <a:srgbClr val="333333"/>
              </a:solidFill>
              <a:round/>
              <a:headEnd/>
              <a:tailEnd/>
            </a:ln>
          </p:spPr>
          <p:txBody>
            <a:bodyPr wrap="none" anchor="ctr"/>
            <a:lstStyle/>
            <a:p>
              <a:endParaRPr lang="en-US"/>
            </a:p>
          </p:txBody>
        </p:sp>
        <p:sp>
          <p:nvSpPr>
            <p:cNvPr id="50394" name="Freeform 218">
              <a:extLst>
                <a:ext uri="{FF2B5EF4-FFF2-40B4-BE49-F238E27FC236}">
                  <a16:creationId xmlns:a16="http://schemas.microsoft.com/office/drawing/2014/main" id="{B95CDD8E-6C6F-4648-AECC-FE376A9BA2ED}"/>
                </a:ext>
              </a:extLst>
            </p:cNvPr>
            <p:cNvSpPr>
              <a:spLocks noChangeArrowheads="1"/>
            </p:cNvSpPr>
            <p:nvPr/>
          </p:nvSpPr>
          <p:spPr bwMode="auto">
            <a:xfrm>
              <a:off x="1661" y="3119"/>
              <a:ext cx="17" cy="19"/>
            </a:xfrm>
            <a:custGeom>
              <a:avLst/>
              <a:gdLst>
                <a:gd name="T0" fmla="*/ 29 w 76"/>
                <a:gd name="T1" fmla="*/ 82 h 83"/>
                <a:gd name="T2" fmla="*/ 0 w 76"/>
                <a:gd name="T3" fmla="*/ 29 h 83"/>
                <a:gd name="T4" fmla="*/ 46 w 76"/>
                <a:gd name="T5" fmla="*/ 0 h 83"/>
                <a:gd name="T6" fmla="*/ 75 w 76"/>
                <a:gd name="T7" fmla="*/ 55 h 83"/>
                <a:gd name="T8" fmla="*/ 29 w 76"/>
                <a:gd name="T9" fmla="*/ 82 h 83"/>
              </a:gdLst>
              <a:ahLst/>
              <a:cxnLst>
                <a:cxn ang="0">
                  <a:pos x="T0" y="T1"/>
                </a:cxn>
                <a:cxn ang="0">
                  <a:pos x="T2" y="T3"/>
                </a:cxn>
                <a:cxn ang="0">
                  <a:pos x="T4" y="T5"/>
                </a:cxn>
                <a:cxn ang="0">
                  <a:pos x="T6" y="T7"/>
                </a:cxn>
                <a:cxn ang="0">
                  <a:pos x="T8" y="T9"/>
                </a:cxn>
              </a:cxnLst>
              <a:rect l="0" t="0" r="r" b="b"/>
              <a:pathLst>
                <a:path w="76" h="83">
                  <a:moveTo>
                    <a:pt x="29" y="82"/>
                  </a:moveTo>
                  <a:lnTo>
                    <a:pt x="0" y="29"/>
                  </a:lnTo>
                  <a:lnTo>
                    <a:pt x="46" y="0"/>
                  </a:lnTo>
                  <a:lnTo>
                    <a:pt x="75" y="55"/>
                  </a:lnTo>
                  <a:lnTo>
                    <a:pt x="29" y="82"/>
                  </a:lnTo>
                </a:path>
              </a:pathLst>
            </a:custGeom>
            <a:solidFill>
              <a:srgbClr val="000000"/>
            </a:solidFill>
            <a:ln w="12600">
              <a:solidFill>
                <a:srgbClr val="333333"/>
              </a:solidFill>
              <a:round/>
              <a:headEnd/>
              <a:tailEnd/>
            </a:ln>
          </p:spPr>
          <p:txBody>
            <a:bodyPr wrap="none" anchor="ctr"/>
            <a:lstStyle/>
            <a:p>
              <a:endParaRPr lang="en-US"/>
            </a:p>
          </p:txBody>
        </p:sp>
        <p:sp>
          <p:nvSpPr>
            <p:cNvPr id="50395" name="Freeform 219">
              <a:extLst>
                <a:ext uri="{FF2B5EF4-FFF2-40B4-BE49-F238E27FC236}">
                  <a16:creationId xmlns:a16="http://schemas.microsoft.com/office/drawing/2014/main" id="{0AB574B6-F15C-42AD-A8CC-B32B7F310F18}"/>
                </a:ext>
              </a:extLst>
            </p:cNvPr>
            <p:cNvSpPr>
              <a:spLocks noChangeArrowheads="1"/>
            </p:cNvSpPr>
            <p:nvPr/>
          </p:nvSpPr>
          <p:spPr bwMode="auto">
            <a:xfrm>
              <a:off x="1655" y="3108"/>
              <a:ext cx="17" cy="17"/>
            </a:xfrm>
            <a:custGeom>
              <a:avLst/>
              <a:gdLst>
                <a:gd name="T0" fmla="*/ 29 w 76"/>
                <a:gd name="T1" fmla="*/ 74 h 75"/>
                <a:gd name="T2" fmla="*/ 0 w 76"/>
                <a:gd name="T3" fmla="*/ 31 h 75"/>
                <a:gd name="T4" fmla="*/ 41 w 76"/>
                <a:gd name="T5" fmla="*/ 0 h 75"/>
                <a:gd name="T6" fmla="*/ 75 w 76"/>
                <a:gd name="T7" fmla="*/ 45 h 75"/>
                <a:gd name="T8" fmla="*/ 29 w 76"/>
                <a:gd name="T9" fmla="*/ 74 h 75"/>
              </a:gdLst>
              <a:ahLst/>
              <a:cxnLst>
                <a:cxn ang="0">
                  <a:pos x="T0" y="T1"/>
                </a:cxn>
                <a:cxn ang="0">
                  <a:pos x="T2" y="T3"/>
                </a:cxn>
                <a:cxn ang="0">
                  <a:pos x="T4" y="T5"/>
                </a:cxn>
                <a:cxn ang="0">
                  <a:pos x="T6" y="T7"/>
                </a:cxn>
                <a:cxn ang="0">
                  <a:pos x="T8" y="T9"/>
                </a:cxn>
              </a:cxnLst>
              <a:rect l="0" t="0" r="r" b="b"/>
              <a:pathLst>
                <a:path w="76" h="75">
                  <a:moveTo>
                    <a:pt x="29" y="74"/>
                  </a:moveTo>
                  <a:lnTo>
                    <a:pt x="0" y="31"/>
                  </a:lnTo>
                  <a:lnTo>
                    <a:pt x="41" y="0"/>
                  </a:lnTo>
                  <a:lnTo>
                    <a:pt x="75" y="45"/>
                  </a:lnTo>
                  <a:lnTo>
                    <a:pt x="29" y="74"/>
                  </a:lnTo>
                </a:path>
              </a:pathLst>
            </a:custGeom>
            <a:solidFill>
              <a:srgbClr val="000000"/>
            </a:solidFill>
            <a:ln w="12600">
              <a:solidFill>
                <a:srgbClr val="333333"/>
              </a:solidFill>
              <a:round/>
              <a:headEnd/>
              <a:tailEnd/>
            </a:ln>
          </p:spPr>
          <p:txBody>
            <a:bodyPr wrap="none" anchor="ctr"/>
            <a:lstStyle/>
            <a:p>
              <a:endParaRPr lang="en-US"/>
            </a:p>
          </p:txBody>
        </p:sp>
        <p:sp>
          <p:nvSpPr>
            <p:cNvPr id="50396" name="Freeform 220">
              <a:extLst>
                <a:ext uri="{FF2B5EF4-FFF2-40B4-BE49-F238E27FC236}">
                  <a16:creationId xmlns:a16="http://schemas.microsoft.com/office/drawing/2014/main" id="{6FBD9104-4121-4A18-87EF-C2A93A805CB0}"/>
                </a:ext>
              </a:extLst>
            </p:cNvPr>
            <p:cNvSpPr>
              <a:spLocks noChangeArrowheads="1"/>
            </p:cNvSpPr>
            <p:nvPr/>
          </p:nvSpPr>
          <p:spPr bwMode="auto">
            <a:xfrm>
              <a:off x="1647" y="3099"/>
              <a:ext cx="17" cy="17"/>
            </a:xfrm>
            <a:custGeom>
              <a:avLst/>
              <a:gdLst>
                <a:gd name="T0" fmla="*/ 35 w 77"/>
                <a:gd name="T1" fmla="*/ 74 h 75"/>
                <a:gd name="T2" fmla="*/ 0 w 77"/>
                <a:gd name="T3" fmla="*/ 36 h 75"/>
                <a:gd name="T4" fmla="*/ 35 w 77"/>
                <a:gd name="T5" fmla="*/ 0 h 75"/>
                <a:gd name="T6" fmla="*/ 76 w 77"/>
                <a:gd name="T7" fmla="*/ 43 h 75"/>
                <a:gd name="T8" fmla="*/ 35 w 77"/>
                <a:gd name="T9" fmla="*/ 74 h 75"/>
              </a:gdLst>
              <a:ahLst/>
              <a:cxnLst>
                <a:cxn ang="0">
                  <a:pos x="T0" y="T1"/>
                </a:cxn>
                <a:cxn ang="0">
                  <a:pos x="T2" y="T3"/>
                </a:cxn>
                <a:cxn ang="0">
                  <a:pos x="T4" y="T5"/>
                </a:cxn>
                <a:cxn ang="0">
                  <a:pos x="T6" y="T7"/>
                </a:cxn>
                <a:cxn ang="0">
                  <a:pos x="T8" y="T9"/>
                </a:cxn>
              </a:cxnLst>
              <a:rect l="0" t="0" r="r" b="b"/>
              <a:pathLst>
                <a:path w="77" h="75">
                  <a:moveTo>
                    <a:pt x="35" y="74"/>
                  </a:moveTo>
                  <a:lnTo>
                    <a:pt x="0" y="36"/>
                  </a:lnTo>
                  <a:lnTo>
                    <a:pt x="35" y="0"/>
                  </a:lnTo>
                  <a:lnTo>
                    <a:pt x="76" y="43"/>
                  </a:lnTo>
                  <a:lnTo>
                    <a:pt x="35" y="74"/>
                  </a:lnTo>
                </a:path>
              </a:pathLst>
            </a:custGeom>
            <a:solidFill>
              <a:srgbClr val="000000"/>
            </a:solidFill>
            <a:ln w="12600">
              <a:solidFill>
                <a:srgbClr val="333333"/>
              </a:solidFill>
              <a:round/>
              <a:headEnd/>
              <a:tailEnd/>
            </a:ln>
          </p:spPr>
          <p:txBody>
            <a:bodyPr wrap="none" anchor="ctr"/>
            <a:lstStyle/>
            <a:p>
              <a:endParaRPr lang="en-US"/>
            </a:p>
          </p:txBody>
        </p:sp>
        <p:sp>
          <p:nvSpPr>
            <p:cNvPr id="50397" name="Freeform 221">
              <a:extLst>
                <a:ext uri="{FF2B5EF4-FFF2-40B4-BE49-F238E27FC236}">
                  <a16:creationId xmlns:a16="http://schemas.microsoft.com/office/drawing/2014/main" id="{0DFBFE65-139F-4052-8B2D-EC03ECA8A561}"/>
                </a:ext>
              </a:extLst>
            </p:cNvPr>
            <p:cNvSpPr>
              <a:spLocks noChangeArrowheads="1"/>
            </p:cNvSpPr>
            <p:nvPr/>
          </p:nvSpPr>
          <p:spPr bwMode="auto">
            <a:xfrm>
              <a:off x="1639" y="3090"/>
              <a:ext cx="16" cy="17"/>
            </a:xfrm>
            <a:custGeom>
              <a:avLst/>
              <a:gdLst>
                <a:gd name="T0" fmla="*/ 34 w 70"/>
                <a:gd name="T1" fmla="*/ 72 h 73"/>
                <a:gd name="T2" fmla="*/ 0 w 70"/>
                <a:gd name="T3" fmla="*/ 44 h 73"/>
                <a:gd name="T4" fmla="*/ 32 w 70"/>
                <a:gd name="T5" fmla="*/ 0 h 73"/>
                <a:gd name="T6" fmla="*/ 69 w 70"/>
                <a:gd name="T7" fmla="*/ 36 h 73"/>
                <a:gd name="T8" fmla="*/ 34 w 70"/>
                <a:gd name="T9" fmla="*/ 72 h 73"/>
              </a:gdLst>
              <a:ahLst/>
              <a:cxnLst>
                <a:cxn ang="0">
                  <a:pos x="T0" y="T1"/>
                </a:cxn>
                <a:cxn ang="0">
                  <a:pos x="T2" y="T3"/>
                </a:cxn>
                <a:cxn ang="0">
                  <a:pos x="T4" y="T5"/>
                </a:cxn>
                <a:cxn ang="0">
                  <a:pos x="T6" y="T7"/>
                </a:cxn>
                <a:cxn ang="0">
                  <a:pos x="T8" y="T9"/>
                </a:cxn>
              </a:cxnLst>
              <a:rect l="0" t="0" r="r" b="b"/>
              <a:pathLst>
                <a:path w="70" h="73">
                  <a:moveTo>
                    <a:pt x="34" y="72"/>
                  </a:moveTo>
                  <a:lnTo>
                    <a:pt x="0" y="44"/>
                  </a:lnTo>
                  <a:lnTo>
                    <a:pt x="32" y="0"/>
                  </a:lnTo>
                  <a:lnTo>
                    <a:pt x="69" y="36"/>
                  </a:lnTo>
                  <a:lnTo>
                    <a:pt x="34" y="72"/>
                  </a:lnTo>
                </a:path>
              </a:pathLst>
            </a:custGeom>
            <a:solidFill>
              <a:srgbClr val="000000"/>
            </a:solidFill>
            <a:ln w="12600">
              <a:solidFill>
                <a:srgbClr val="333333"/>
              </a:solidFill>
              <a:round/>
              <a:headEnd/>
              <a:tailEnd/>
            </a:ln>
          </p:spPr>
          <p:txBody>
            <a:bodyPr wrap="none" anchor="ctr"/>
            <a:lstStyle/>
            <a:p>
              <a:endParaRPr lang="en-US"/>
            </a:p>
          </p:txBody>
        </p:sp>
        <p:sp>
          <p:nvSpPr>
            <p:cNvPr id="50398" name="Freeform 222">
              <a:extLst>
                <a:ext uri="{FF2B5EF4-FFF2-40B4-BE49-F238E27FC236}">
                  <a16:creationId xmlns:a16="http://schemas.microsoft.com/office/drawing/2014/main" id="{E96E35F6-25B0-4A74-BBCF-60183C212A7B}"/>
                </a:ext>
              </a:extLst>
            </p:cNvPr>
            <p:cNvSpPr>
              <a:spLocks noChangeArrowheads="1"/>
            </p:cNvSpPr>
            <p:nvPr/>
          </p:nvSpPr>
          <p:spPr bwMode="auto">
            <a:xfrm>
              <a:off x="1631" y="3085"/>
              <a:ext cx="15" cy="16"/>
            </a:xfrm>
            <a:custGeom>
              <a:avLst/>
              <a:gdLst>
                <a:gd name="T0" fmla="*/ 35 w 68"/>
                <a:gd name="T1" fmla="*/ 70 h 71"/>
                <a:gd name="T2" fmla="*/ 0 w 68"/>
                <a:gd name="T3" fmla="*/ 47 h 71"/>
                <a:gd name="T4" fmla="*/ 23 w 68"/>
                <a:gd name="T5" fmla="*/ 0 h 71"/>
                <a:gd name="T6" fmla="*/ 67 w 68"/>
                <a:gd name="T7" fmla="*/ 26 h 71"/>
                <a:gd name="T8" fmla="*/ 35 w 68"/>
                <a:gd name="T9" fmla="*/ 70 h 71"/>
              </a:gdLst>
              <a:ahLst/>
              <a:cxnLst>
                <a:cxn ang="0">
                  <a:pos x="T0" y="T1"/>
                </a:cxn>
                <a:cxn ang="0">
                  <a:pos x="T2" y="T3"/>
                </a:cxn>
                <a:cxn ang="0">
                  <a:pos x="T4" y="T5"/>
                </a:cxn>
                <a:cxn ang="0">
                  <a:pos x="T6" y="T7"/>
                </a:cxn>
                <a:cxn ang="0">
                  <a:pos x="T8" y="T9"/>
                </a:cxn>
              </a:cxnLst>
              <a:rect l="0" t="0" r="r" b="b"/>
              <a:pathLst>
                <a:path w="68" h="71">
                  <a:moveTo>
                    <a:pt x="35" y="70"/>
                  </a:moveTo>
                  <a:lnTo>
                    <a:pt x="0" y="47"/>
                  </a:lnTo>
                  <a:lnTo>
                    <a:pt x="23" y="0"/>
                  </a:lnTo>
                  <a:lnTo>
                    <a:pt x="67" y="26"/>
                  </a:lnTo>
                  <a:lnTo>
                    <a:pt x="35" y="70"/>
                  </a:lnTo>
                </a:path>
              </a:pathLst>
            </a:custGeom>
            <a:solidFill>
              <a:srgbClr val="000000"/>
            </a:solidFill>
            <a:ln w="12600">
              <a:solidFill>
                <a:srgbClr val="333333"/>
              </a:solidFill>
              <a:round/>
              <a:headEnd/>
              <a:tailEnd/>
            </a:ln>
          </p:spPr>
          <p:txBody>
            <a:bodyPr wrap="none" anchor="ctr"/>
            <a:lstStyle/>
            <a:p>
              <a:endParaRPr lang="en-US"/>
            </a:p>
          </p:txBody>
        </p:sp>
        <p:sp>
          <p:nvSpPr>
            <p:cNvPr id="50399" name="Freeform 223">
              <a:extLst>
                <a:ext uri="{FF2B5EF4-FFF2-40B4-BE49-F238E27FC236}">
                  <a16:creationId xmlns:a16="http://schemas.microsoft.com/office/drawing/2014/main" id="{881DA8FB-CDB6-410E-ABAC-99B179BE468D}"/>
                </a:ext>
              </a:extLst>
            </p:cNvPr>
            <p:cNvSpPr>
              <a:spLocks noChangeArrowheads="1"/>
            </p:cNvSpPr>
            <p:nvPr/>
          </p:nvSpPr>
          <p:spPr bwMode="auto">
            <a:xfrm>
              <a:off x="1623" y="3080"/>
              <a:ext cx="13" cy="15"/>
            </a:xfrm>
            <a:custGeom>
              <a:avLst/>
              <a:gdLst>
                <a:gd name="T0" fmla="*/ 34 w 59"/>
                <a:gd name="T1" fmla="*/ 66 h 67"/>
                <a:gd name="T2" fmla="*/ 0 w 59"/>
                <a:gd name="T3" fmla="*/ 55 h 67"/>
                <a:gd name="T4" fmla="*/ 11 w 59"/>
                <a:gd name="T5" fmla="*/ 0 h 67"/>
                <a:gd name="T6" fmla="*/ 58 w 59"/>
                <a:gd name="T7" fmla="*/ 19 h 67"/>
                <a:gd name="T8" fmla="*/ 34 w 59"/>
                <a:gd name="T9" fmla="*/ 66 h 67"/>
              </a:gdLst>
              <a:ahLst/>
              <a:cxnLst>
                <a:cxn ang="0">
                  <a:pos x="T0" y="T1"/>
                </a:cxn>
                <a:cxn ang="0">
                  <a:pos x="T2" y="T3"/>
                </a:cxn>
                <a:cxn ang="0">
                  <a:pos x="T4" y="T5"/>
                </a:cxn>
                <a:cxn ang="0">
                  <a:pos x="T6" y="T7"/>
                </a:cxn>
                <a:cxn ang="0">
                  <a:pos x="T8" y="T9"/>
                </a:cxn>
              </a:cxnLst>
              <a:rect l="0" t="0" r="r" b="b"/>
              <a:pathLst>
                <a:path w="59" h="67">
                  <a:moveTo>
                    <a:pt x="34" y="66"/>
                  </a:moveTo>
                  <a:lnTo>
                    <a:pt x="0" y="55"/>
                  </a:lnTo>
                  <a:lnTo>
                    <a:pt x="11" y="0"/>
                  </a:lnTo>
                  <a:lnTo>
                    <a:pt x="58" y="19"/>
                  </a:lnTo>
                  <a:lnTo>
                    <a:pt x="34" y="66"/>
                  </a:lnTo>
                </a:path>
              </a:pathLst>
            </a:custGeom>
            <a:solidFill>
              <a:srgbClr val="000000"/>
            </a:solidFill>
            <a:ln w="12600">
              <a:solidFill>
                <a:srgbClr val="333333"/>
              </a:solidFill>
              <a:round/>
              <a:headEnd/>
              <a:tailEnd/>
            </a:ln>
          </p:spPr>
          <p:txBody>
            <a:bodyPr wrap="none" anchor="ctr"/>
            <a:lstStyle/>
            <a:p>
              <a:endParaRPr lang="en-US"/>
            </a:p>
          </p:txBody>
        </p:sp>
        <p:sp>
          <p:nvSpPr>
            <p:cNvPr id="50400" name="Freeform 224">
              <a:extLst>
                <a:ext uri="{FF2B5EF4-FFF2-40B4-BE49-F238E27FC236}">
                  <a16:creationId xmlns:a16="http://schemas.microsoft.com/office/drawing/2014/main" id="{0A320CA9-08CA-49BE-8815-A6EC50148186}"/>
                </a:ext>
              </a:extLst>
            </p:cNvPr>
            <p:cNvSpPr>
              <a:spLocks noChangeArrowheads="1"/>
            </p:cNvSpPr>
            <p:nvPr/>
          </p:nvSpPr>
          <p:spPr bwMode="auto">
            <a:xfrm>
              <a:off x="1615" y="3079"/>
              <a:ext cx="11" cy="14"/>
            </a:xfrm>
            <a:custGeom>
              <a:avLst/>
              <a:gdLst>
                <a:gd name="T0" fmla="*/ 37 w 49"/>
                <a:gd name="T1" fmla="*/ 62 h 63"/>
                <a:gd name="T2" fmla="*/ 0 w 49"/>
                <a:gd name="T3" fmla="*/ 52 h 63"/>
                <a:gd name="T4" fmla="*/ 2 w 49"/>
                <a:gd name="T5" fmla="*/ 0 h 63"/>
                <a:gd name="T6" fmla="*/ 48 w 49"/>
                <a:gd name="T7" fmla="*/ 6 h 63"/>
                <a:gd name="T8" fmla="*/ 37 w 49"/>
                <a:gd name="T9" fmla="*/ 62 h 63"/>
              </a:gdLst>
              <a:ahLst/>
              <a:cxnLst>
                <a:cxn ang="0">
                  <a:pos x="T0" y="T1"/>
                </a:cxn>
                <a:cxn ang="0">
                  <a:pos x="T2" y="T3"/>
                </a:cxn>
                <a:cxn ang="0">
                  <a:pos x="T4" y="T5"/>
                </a:cxn>
                <a:cxn ang="0">
                  <a:pos x="T6" y="T7"/>
                </a:cxn>
                <a:cxn ang="0">
                  <a:pos x="T8" y="T9"/>
                </a:cxn>
              </a:cxnLst>
              <a:rect l="0" t="0" r="r" b="b"/>
              <a:pathLst>
                <a:path w="49" h="63">
                  <a:moveTo>
                    <a:pt x="37" y="62"/>
                  </a:moveTo>
                  <a:lnTo>
                    <a:pt x="0" y="52"/>
                  </a:lnTo>
                  <a:lnTo>
                    <a:pt x="2" y="0"/>
                  </a:lnTo>
                  <a:lnTo>
                    <a:pt x="48" y="6"/>
                  </a:lnTo>
                  <a:lnTo>
                    <a:pt x="37" y="62"/>
                  </a:lnTo>
                </a:path>
              </a:pathLst>
            </a:custGeom>
            <a:solidFill>
              <a:srgbClr val="000000"/>
            </a:solidFill>
            <a:ln w="12600">
              <a:solidFill>
                <a:srgbClr val="333333"/>
              </a:solidFill>
              <a:round/>
              <a:headEnd/>
              <a:tailEnd/>
            </a:ln>
          </p:spPr>
          <p:txBody>
            <a:bodyPr wrap="none" anchor="ctr"/>
            <a:lstStyle/>
            <a:p>
              <a:endParaRPr lang="en-US"/>
            </a:p>
          </p:txBody>
        </p:sp>
        <p:sp>
          <p:nvSpPr>
            <p:cNvPr id="50401" name="Freeform 225">
              <a:extLst>
                <a:ext uri="{FF2B5EF4-FFF2-40B4-BE49-F238E27FC236}">
                  <a16:creationId xmlns:a16="http://schemas.microsoft.com/office/drawing/2014/main" id="{432AC999-7CEF-4199-B99E-28AA0DA78485}"/>
                </a:ext>
              </a:extLst>
            </p:cNvPr>
            <p:cNvSpPr>
              <a:spLocks noChangeArrowheads="1"/>
            </p:cNvSpPr>
            <p:nvPr/>
          </p:nvSpPr>
          <p:spPr bwMode="auto">
            <a:xfrm>
              <a:off x="1605" y="3079"/>
              <a:ext cx="10" cy="12"/>
            </a:xfrm>
            <a:custGeom>
              <a:avLst/>
              <a:gdLst>
                <a:gd name="T0" fmla="*/ 43 w 46"/>
                <a:gd name="T1" fmla="*/ 52 h 53"/>
                <a:gd name="T2" fmla="*/ 4 w 46"/>
                <a:gd name="T3" fmla="*/ 52 h 53"/>
                <a:gd name="T4" fmla="*/ 0 w 46"/>
                <a:gd name="T5" fmla="*/ 0 h 53"/>
                <a:gd name="T6" fmla="*/ 45 w 46"/>
                <a:gd name="T7" fmla="*/ 0 h 53"/>
                <a:gd name="T8" fmla="*/ 43 w 46"/>
                <a:gd name="T9" fmla="*/ 52 h 53"/>
              </a:gdLst>
              <a:ahLst/>
              <a:cxnLst>
                <a:cxn ang="0">
                  <a:pos x="T0" y="T1"/>
                </a:cxn>
                <a:cxn ang="0">
                  <a:pos x="T2" y="T3"/>
                </a:cxn>
                <a:cxn ang="0">
                  <a:pos x="T4" y="T5"/>
                </a:cxn>
                <a:cxn ang="0">
                  <a:pos x="T6" y="T7"/>
                </a:cxn>
                <a:cxn ang="0">
                  <a:pos x="T8" y="T9"/>
                </a:cxn>
              </a:cxnLst>
              <a:rect l="0" t="0" r="r" b="b"/>
              <a:pathLst>
                <a:path w="46" h="53">
                  <a:moveTo>
                    <a:pt x="43" y="52"/>
                  </a:moveTo>
                  <a:lnTo>
                    <a:pt x="4" y="52"/>
                  </a:lnTo>
                  <a:lnTo>
                    <a:pt x="0" y="0"/>
                  </a:lnTo>
                  <a:lnTo>
                    <a:pt x="45" y="0"/>
                  </a:lnTo>
                  <a:lnTo>
                    <a:pt x="43" y="52"/>
                  </a:lnTo>
                </a:path>
              </a:pathLst>
            </a:custGeom>
            <a:solidFill>
              <a:srgbClr val="000000"/>
            </a:solidFill>
            <a:ln w="12600">
              <a:solidFill>
                <a:srgbClr val="333333"/>
              </a:solidFill>
              <a:round/>
              <a:headEnd/>
              <a:tailEnd/>
            </a:ln>
          </p:spPr>
          <p:txBody>
            <a:bodyPr wrap="none" anchor="ctr"/>
            <a:lstStyle/>
            <a:p>
              <a:endParaRPr lang="en-US"/>
            </a:p>
          </p:txBody>
        </p:sp>
        <p:sp>
          <p:nvSpPr>
            <p:cNvPr id="50402" name="Freeform 226">
              <a:extLst>
                <a:ext uri="{FF2B5EF4-FFF2-40B4-BE49-F238E27FC236}">
                  <a16:creationId xmlns:a16="http://schemas.microsoft.com/office/drawing/2014/main" id="{511E16C3-7756-466A-B4BA-A1608656B125}"/>
                </a:ext>
              </a:extLst>
            </p:cNvPr>
            <p:cNvSpPr>
              <a:spLocks noChangeArrowheads="1"/>
            </p:cNvSpPr>
            <p:nvPr/>
          </p:nvSpPr>
          <p:spPr bwMode="auto">
            <a:xfrm>
              <a:off x="1595" y="3079"/>
              <a:ext cx="12" cy="14"/>
            </a:xfrm>
            <a:custGeom>
              <a:avLst/>
              <a:gdLst>
                <a:gd name="T0" fmla="*/ 52 w 53"/>
                <a:gd name="T1" fmla="*/ 52 h 63"/>
                <a:gd name="T2" fmla="*/ 17 w 53"/>
                <a:gd name="T3" fmla="*/ 62 h 63"/>
                <a:gd name="T4" fmla="*/ 0 w 53"/>
                <a:gd name="T5" fmla="*/ 11 h 63"/>
                <a:gd name="T6" fmla="*/ 47 w 53"/>
                <a:gd name="T7" fmla="*/ 0 h 63"/>
                <a:gd name="T8" fmla="*/ 52 w 53"/>
                <a:gd name="T9" fmla="*/ 52 h 63"/>
              </a:gdLst>
              <a:ahLst/>
              <a:cxnLst>
                <a:cxn ang="0">
                  <a:pos x="T0" y="T1"/>
                </a:cxn>
                <a:cxn ang="0">
                  <a:pos x="T2" y="T3"/>
                </a:cxn>
                <a:cxn ang="0">
                  <a:pos x="T4" y="T5"/>
                </a:cxn>
                <a:cxn ang="0">
                  <a:pos x="T6" y="T7"/>
                </a:cxn>
                <a:cxn ang="0">
                  <a:pos x="T8" y="T9"/>
                </a:cxn>
              </a:cxnLst>
              <a:rect l="0" t="0" r="r" b="b"/>
              <a:pathLst>
                <a:path w="53" h="63">
                  <a:moveTo>
                    <a:pt x="52" y="52"/>
                  </a:moveTo>
                  <a:lnTo>
                    <a:pt x="17" y="62"/>
                  </a:lnTo>
                  <a:lnTo>
                    <a:pt x="0" y="11"/>
                  </a:lnTo>
                  <a:lnTo>
                    <a:pt x="47" y="0"/>
                  </a:lnTo>
                  <a:lnTo>
                    <a:pt x="52" y="52"/>
                  </a:lnTo>
                </a:path>
              </a:pathLst>
            </a:custGeom>
            <a:solidFill>
              <a:srgbClr val="000000"/>
            </a:solidFill>
            <a:ln w="12600">
              <a:solidFill>
                <a:srgbClr val="333333"/>
              </a:solidFill>
              <a:round/>
              <a:headEnd/>
              <a:tailEnd/>
            </a:ln>
          </p:spPr>
          <p:txBody>
            <a:bodyPr wrap="none" anchor="ctr"/>
            <a:lstStyle/>
            <a:p>
              <a:endParaRPr lang="en-US"/>
            </a:p>
          </p:txBody>
        </p:sp>
        <p:sp>
          <p:nvSpPr>
            <p:cNvPr id="50403" name="Freeform 227">
              <a:extLst>
                <a:ext uri="{FF2B5EF4-FFF2-40B4-BE49-F238E27FC236}">
                  <a16:creationId xmlns:a16="http://schemas.microsoft.com/office/drawing/2014/main" id="{5CE8DE30-9F29-4FE3-9F38-F55EC024F026}"/>
                </a:ext>
              </a:extLst>
            </p:cNvPr>
            <p:cNvSpPr>
              <a:spLocks noChangeArrowheads="1"/>
            </p:cNvSpPr>
            <p:nvPr/>
          </p:nvSpPr>
          <p:spPr bwMode="auto">
            <a:xfrm>
              <a:off x="1584" y="3081"/>
              <a:ext cx="15" cy="15"/>
            </a:xfrm>
            <a:custGeom>
              <a:avLst/>
              <a:gdLst>
                <a:gd name="T0" fmla="*/ 64 w 65"/>
                <a:gd name="T1" fmla="*/ 50 h 65"/>
                <a:gd name="T2" fmla="*/ 25 w 65"/>
                <a:gd name="T3" fmla="*/ 64 h 65"/>
                <a:gd name="T4" fmla="*/ 0 w 65"/>
                <a:gd name="T5" fmla="*/ 17 h 65"/>
                <a:gd name="T6" fmla="*/ 46 w 65"/>
                <a:gd name="T7" fmla="*/ 0 h 65"/>
                <a:gd name="T8" fmla="*/ 64 w 65"/>
                <a:gd name="T9" fmla="*/ 50 h 65"/>
              </a:gdLst>
              <a:ahLst/>
              <a:cxnLst>
                <a:cxn ang="0">
                  <a:pos x="T0" y="T1"/>
                </a:cxn>
                <a:cxn ang="0">
                  <a:pos x="T2" y="T3"/>
                </a:cxn>
                <a:cxn ang="0">
                  <a:pos x="T4" y="T5"/>
                </a:cxn>
                <a:cxn ang="0">
                  <a:pos x="T6" y="T7"/>
                </a:cxn>
                <a:cxn ang="0">
                  <a:pos x="T8" y="T9"/>
                </a:cxn>
              </a:cxnLst>
              <a:rect l="0" t="0" r="r" b="b"/>
              <a:pathLst>
                <a:path w="65" h="65">
                  <a:moveTo>
                    <a:pt x="64" y="50"/>
                  </a:moveTo>
                  <a:lnTo>
                    <a:pt x="25" y="64"/>
                  </a:lnTo>
                  <a:lnTo>
                    <a:pt x="0" y="17"/>
                  </a:lnTo>
                  <a:lnTo>
                    <a:pt x="46" y="0"/>
                  </a:lnTo>
                  <a:lnTo>
                    <a:pt x="64" y="50"/>
                  </a:lnTo>
                </a:path>
              </a:pathLst>
            </a:custGeom>
            <a:solidFill>
              <a:srgbClr val="000000"/>
            </a:solidFill>
            <a:ln w="12600">
              <a:solidFill>
                <a:srgbClr val="333333"/>
              </a:solidFill>
              <a:round/>
              <a:headEnd/>
              <a:tailEnd/>
            </a:ln>
          </p:spPr>
          <p:txBody>
            <a:bodyPr wrap="none" anchor="ctr"/>
            <a:lstStyle/>
            <a:p>
              <a:endParaRPr lang="en-US"/>
            </a:p>
          </p:txBody>
        </p:sp>
        <p:sp>
          <p:nvSpPr>
            <p:cNvPr id="50404" name="Freeform 228">
              <a:extLst>
                <a:ext uri="{FF2B5EF4-FFF2-40B4-BE49-F238E27FC236}">
                  <a16:creationId xmlns:a16="http://schemas.microsoft.com/office/drawing/2014/main" id="{C6E3345B-A7CB-4F1F-A0ED-866EB63180EC}"/>
                </a:ext>
              </a:extLst>
            </p:cNvPr>
            <p:cNvSpPr>
              <a:spLocks noChangeArrowheads="1"/>
            </p:cNvSpPr>
            <p:nvPr/>
          </p:nvSpPr>
          <p:spPr bwMode="auto">
            <a:xfrm>
              <a:off x="1575" y="3085"/>
              <a:ext cx="15" cy="17"/>
            </a:xfrm>
            <a:custGeom>
              <a:avLst/>
              <a:gdLst>
                <a:gd name="T0" fmla="*/ 67 w 68"/>
                <a:gd name="T1" fmla="*/ 47 h 74"/>
                <a:gd name="T2" fmla="*/ 29 w 68"/>
                <a:gd name="T3" fmla="*/ 73 h 74"/>
                <a:gd name="T4" fmla="*/ 0 w 68"/>
                <a:gd name="T5" fmla="*/ 29 h 74"/>
                <a:gd name="T6" fmla="*/ 41 w 68"/>
                <a:gd name="T7" fmla="*/ 0 h 74"/>
                <a:gd name="T8" fmla="*/ 67 w 68"/>
                <a:gd name="T9" fmla="*/ 47 h 74"/>
              </a:gdLst>
              <a:ahLst/>
              <a:cxnLst>
                <a:cxn ang="0">
                  <a:pos x="T0" y="T1"/>
                </a:cxn>
                <a:cxn ang="0">
                  <a:pos x="T2" y="T3"/>
                </a:cxn>
                <a:cxn ang="0">
                  <a:pos x="T4" y="T5"/>
                </a:cxn>
                <a:cxn ang="0">
                  <a:pos x="T6" y="T7"/>
                </a:cxn>
                <a:cxn ang="0">
                  <a:pos x="T8" y="T9"/>
                </a:cxn>
              </a:cxnLst>
              <a:rect l="0" t="0" r="r" b="b"/>
              <a:pathLst>
                <a:path w="68" h="74">
                  <a:moveTo>
                    <a:pt x="67" y="47"/>
                  </a:moveTo>
                  <a:lnTo>
                    <a:pt x="29" y="73"/>
                  </a:lnTo>
                  <a:lnTo>
                    <a:pt x="0" y="29"/>
                  </a:lnTo>
                  <a:lnTo>
                    <a:pt x="41" y="0"/>
                  </a:lnTo>
                  <a:lnTo>
                    <a:pt x="67" y="47"/>
                  </a:lnTo>
                </a:path>
              </a:pathLst>
            </a:custGeom>
            <a:solidFill>
              <a:srgbClr val="000000"/>
            </a:solidFill>
            <a:ln w="12600">
              <a:solidFill>
                <a:srgbClr val="333333"/>
              </a:solidFill>
              <a:round/>
              <a:headEnd/>
              <a:tailEnd/>
            </a:ln>
          </p:spPr>
          <p:txBody>
            <a:bodyPr wrap="none" anchor="ctr"/>
            <a:lstStyle/>
            <a:p>
              <a:endParaRPr lang="en-US"/>
            </a:p>
          </p:txBody>
        </p:sp>
        <p:sp>
          <p:nvSpPr>
            <p:cNvPr id="50405" name="Freeform 229">
              <a:extLst>
                <a:ext uri="{FF2B5EF4-FFF2-40B4-BE49-F238E27FC236}">
                  <a16:creationId xmlns:a16="http://schemas.microsoft.com/office/drawing/2014/main" id="{3BE72065-B354-4D07-90C0-9A9F6AD2A404}"/>
                </a:ext>
              </a:extLst>
            </p:cNvPr>
            <p:cNvSpPr>
              <a:spLocks noChangeArrowheads="1"/>
            </p:cNvSpPr>
            <p:nvPr/>
          </p:nvSpPr>
          <p:spPr bwMode="auto">
            <a:xfrm>
              <a:off x="1566" y="3092"/>
              <a:ext cx="16" cy="17"/>
            </a:xfrm>
            <a:custGeom>
              <a:avLst/>
              <a:gdLst>
                <a:gd name="T0" fmla="*/ 69 w 70"/>
                <a:gd name="T1" fmla="*/ 43 h 74"/>
                <a:gd name="T2" fmla="*/ 37 w 70"/>
                <a:gd name="T3" fmla="*/ 73 h 74"/>
                <a:gd name="T4" fmla="*/ 0 w 70"/>
                <a:gd name="T5" fmla="*/ 38 h 74"/>
                <a:gd name="T6" fmla="*/ 40 w 70"/>
                <a:gd name="T7" fmla="*/ 0 h 74"/>
                <a:gd name="T8" fmla="*/ 69 w 70"/>
                <a:gd name="T9" fmla="*/ 43 h 74"/>
              </a:gdLst>
              <a:ahLst/>
              <a:cxnLst>
                <a:cxn ang="0">
                  <a:pos x="T0" y="T1"/>
                </a:cxn>
                <a:cxn ang="0">
                  <a:pos x="T2" y="T3"/>
                </a:cxn>
                <a:cxn ang="0">
                  <a:pos x="T4" y="T5"/>
                </a:cxn>
                <a:cxn ang="0">
                  <a:pos x="T6" y="T7"/>
                </a:cxn>
                <a:cxn ang="0">
                  <a:pos x="T8" y="T9"/>
                </a:cxn>
              </a:cxnLst>
              <a:rect l="0" t="0" r="r" b="b"/>
              <a:pathLst>
                <a:path w="70" h="74">
                  <a:moveTo>
                    <a:pt x="69" y="43"/>
                  </a:moveTo>
                  <a:lnTo>
                    <a:pt x="37" y="73"/>
                  </a:lnTo>
                  <a:lnTo>
                    <a:pt x="0" y="38"/>
                  </a:lnTo>
                  <a:lnTo>
                    <a:pt x="40" y="0"/>
                  </a:lnTo>
                  <a:lnTo>
                    <a:pt x="69" y="43"/>
                  </a:lnTo>
                </a:path>
              </a:pathLst>
            </a:custGeom>
            <a:solidFill>
              <a:srgbClr val="000000"/>
            </a:solidFill>
            <a:ln w="12600">
              <a:solidFill>
                <a:srgbClr val="333333"/>
              </a:solidFill>
              <a:round/>
              <a:headEnd/>
              <a:tailEnd/>
            </a:ln>
          </p:spPr>
          <p:txBody>
            <a:bodyPr wrap="none" anchor="ctr"/>
            <a:lstStyle/>
            <a:p>
              <a:endParaRPr lang="en-US"/>
            </a:p>
          </p:txBody>
        </p:sp>
        <p:sp>
          <p:nvSpPr>
            <p:cNvPr id="50406" name="Freeform 230">
              <a:extLst>
                <a:ext uri="{FF2B5EF4-FFF2-40B4-BE49-F238E27FC236}">
                  <a16:creationId xmlns:a16="http://schemas.microsoft.com/office/drawing/2014/main" id="{07D89008-BBD1-484E-B564-8D727B1226A3}"/>
                </a:ext>
              </a:extLst>
            </p:cNvPr>
            <p:cNvSpPr>
              <a:spLocks noChangeArrowheads="1"/>
            </p:cNvSpPr>
            <p:nvPr/>
          </p:nvSpPr>
          <p:spPr bwMode="auto">
            <a:xfrm>
              <a:off x="1557" y="3100"/>
              <a:ext cx="17" cy="17"/>
            </a:xfrm>
            <a:custGeom>
              <a:avLst/>
              <a:gdLst>
                <a:gd name="T0" fmla="*/ 75 w 76"/>
                <a:gd name="T1" fmla="*/ 35 h 73"/>
                <a:gd name="T2" fmla="*/ 40 w 76"/>
                <a:gd name="T3" fmla="*/ 72 h 73"/>
                <a:gd name="T4" fmla="*/ 0 w 76"/>
                <a:gd name="T5" fmla="*/ 39 h 73"/>
                <a:gd name="T6" fmla="*/ 37 w 76"/>
                <a:gd name="T7" fmla="*/ 0 h 73"/>
                <a:gd name="T8" fmla="*/ 75 w 76"/>
                <a:gd name="T9" fmla="*/ 35 h 73"/>
              </a:gdLst>
              <a:ahLst/>
              <a:cxnLst>
                <a:cxn ang="0">
                  <a:pos x="T0" y="T1"/>
                </a:cxn>
                <a:cxn ang="0">
                  <a:pos x="T2" y="T3"/>
                </a:cxn>
                <a:cxn ang="0">
                  <a:pos x="T4" y="T5"/>
                </a:cxn>
                <a:cxn ang="0">
                  <a:pos x="T6" y="T7"/>
                </a:cxn>
                <a:cxn ang="0">
                  <a:pos x="T8" y="T9"/>
                </a:cxn>
              </a:cxnLst>
              <a:rect l="0" t="0" r="r" b="b"/>
              <a:pathLst>
                <a:path w="76" h="73">
                  <a:moveTo>
                    <a:pt x="75" y="35"/>
                  </a:moveTo>
                  <a:lnTo>
                    <a:pt x="40" y="72"/>
                  </a:lnTo>
                  <a:lnTo>
                    <a:pt x="0" y="39"/>
                  </a:lnTo>
                  <a:lnTo>
                    <a:pt x="37" y="0"/>
                  </a:lnTo>
                  <a:lnTo>
                    <a:pt x="75" y="35"/>
                  </a:lnTo>
                </a:path>
              </a:pathLst>
            </a:custGeom>
            <a:solidFill>
              <a:srgbClr val="000000"/>
            </a:solidFill>
            <a:ln w="12600">
              <a:solidFill>
                <a:srgbClr val="333333"/>
              </a:solidFill>
              <a:round/>
              <a:headEnd/>
              <a:tailEnd/>
            </a:ln>
          </p:spPr>
          <p:txBody>
            <a:bodyPr wrap="none" anchor="ctr"/>
            <a:lstStyle/>
            <a:p>
              <a:endParaRPr lang="en-US"/>
            </a:p>
          </p:txBody>
        </p:sp>
        <p:sp>
          <p:nvSpPr>
            <p:cNvPr id="50407" name="Freeform 231">
              <a:extLst>
                <a:ext uri="{FF2B5EF4-FFF2-40B4-BE49-F238E27FC236}">
                  <a16:creationId xmlns:a16="http://schemas.microsoft.com/office/drawing/2014/main" id="{12E7319E-A990-4B3A-8C57-6BF490E17732}"/>
                </a:ext>
              </a:extLst>
            </p:cNvPr>
            <p:cNvSpPr>
              <a:spLocks noChangeArrowheads="1"/>
            </p:cNvSpPr>
            <p:nvPr/>
          </p:nvSpPr>
          <p:spPr bwMode="auto">
            <a:xfrm>
              <a:off x="1550" y="3109"/>
              <a:ext cx="17" cy="18"/>
            </a:xfrm>
            <a:custGeom>
              <a:avLst/>
              <a:gdLst>
                <a:gd name="T0" fmla="*/ 72 w 73"/>
                <a:gd name="T1" fmla="*/ 33 h 78"/>
                <a:gd name="T2" fmla="*/ 43 w 73"/>
                <a:gd name="T3" fmla="*/ 77 h 78"/>
                <a:gd name="T4" fmla="*/ 0 w 73"/>
                <a:gd name="T5" fmla="*/ 53 h 78"/>
                <a:gd name="T6" fmla="*/ 32 w 73"/>
                <a:gd name="T7" fmla="*/ 0 h 78"/>
                <a:gd name="T8" fmla="*/ 72 w 73"/>
                <a:gd name="T9" fmla="*/ 33 h 78"/>
              </a:gdLst>
              <a:ahLst/>
              <a:cxnLst>
                <a:cxn ang="0">
                  <a:pos x="T0" y="T1"/>
                </a:cxn>
                <a:cxn ang="0">
                  <a:pos x="T2" y="T3"/>
                </a:cxn>
                <a:cxn ang="0">
                  <a:pos x="T4" y="T5"/>
                </a:cxn>
                <a:cxn ang="0">
                  <a:pos x="T6" y="T7"/>
                </a:cxn>
                <a:cxn ang="0">
                  <a:pos x="T8" y="T9"/>
                </a:cxn>
              </a:cxnLst>
              <a:rect l="0" t="0" r="r" b="b"/>
              <a:pathLst>
                <a:path w="73" h="78">
                  <a:moveTo>
                    <a:pt x="72" y="33"/>
                  </a:moveTo>
                  <a:lnTo>
                    <a:pt x="43" y="77"/>
                  </a:lnTo>
                  <a:lnTo>
                    <a:pt x="0" y="53"/>
                  </a:lnTo>
                  <a:lnTo>
                    <a:pt x="32" y="0"/>
                  </a:lnTo>
                  <a:lnTo>
                    <a:pt x="72" y="33"/>
                  </a:lnTo>
                </a:path>
              </a:pathLst>
            </a:custGeom>
            <a:solidFill>
              <a:srgbClr val="000000"/>
            </a:solidFill>
            <a:ln w="12600">
              <a:solidFill>
                <a:srgbClr val="333333"/>
              </a:solidFill>
              <a:round/>
              <a:headEnd/>
              <a:tailEnd/>
            </a:ln>
          </p:spPr>
          <p:txBody>
            <a:bodyPr wrap="none" anchor="ctr"/>
            <a:lstStyle/>
            <a:p>
              <a:endParaRPr lang="en-US"/>
            </a:p>
          </p:txBody>
        </p:sp>
        <p:sp>
          <p:nvSpPr>
            <p:cNvPr id="50408" name="Freeform 232">
              <a:extLst>
                <a:ext uri="{FF2B5EF4-FFF2-40B4-BE49-F238E27FC236}">
                  <a16:creationId xmlns:a16="http://schemas.microsoft.com/office/drawing/2014/main" id="{522115BF-34C8-443C-9571-CFE509610D8C}"/>
                </a:ext>
              </a:extLst>
            </p:cNvPr>
            <p:cNvSpPr>
              <a:spLocks noChangeArrowheads="1"/>
            </p:cNvSpPr>
            <p:nvPr/>
          </p:nvSpPr>
          <p:spPr bwMode="auto">
            <a:xfrm>
              <a:off x="1543" y="3121"/>
              <a:ext cx="17" cy="17"/>
            </a:xfrm>
            <a:custGeom>
              <a:avLst/>
              <a:gdLst>
                <a:gd name="T0" fmla="*/ 76 w 77"/>
                <a:gd name="T1" fmla="*/ 23 h 76"/>
                <a:gd name="T2" fmla="*/ 50 w 77"/>
                <a:gd name="T3" fmla="*/ 75 h 76"/>
                <a:gd name="T4" fmla="*/ 0 w 77"/>
                <a:gd name="T5" fmla="*/ 52 h 76"/>
                <a:gd name="T6" fmla="*/ 32 w 77"/>
                <a:gd name="T7" fmla="*/ 0 h 76"/>
                <a:gd name="T8" fmla="*/ 76 w 77"/>
                <a:gd name="T9" fmla="*/ 23 h 76"/>
              </a:gdLst>
              <a:ahLst/>
              <a:cxnLst>
                <a:cxn ang="0">
                  <a:pos x="T0" y="T1"/>
                </a:cxn>
                <a:cxn ang="0">
                  <a:pos x="T2" y="T3"/>
                </a:cxn>
                <a:cxn ang="0">
                  <a:pos x="T4" y="T5"/>
                </a:cxn>
                <a:cxn ang="0">
                  <a:pos x="T6" y="T7"/>
                </a:cxn>
                <a:cxn ang="0">
                  <a:pos x="T8" y="T9"/>
                </a:cxn>
              </a:cxnLst>
              <a:rect l="0" t="0" r="r" b="b"/>
              <a:pathLst>
                <a:path w="77" h="76">
                  <a:moveTo>
                    <a:pt x="76" y="23"/>
                  </a:moveTo>
                  <a:lnTo>
                    <a:pt x="50" y="75"/>
                  </a:lnTo>
                  <a:lnTo>
                    <a:pt x="0" y="52"/>
                  </a:lnTo>
                  <a:lnTo>
                    <a:pt x="32" y="0"/>
                  </a:lnTo>
                  <a:lnTo>
                    <a:pt x="76" y="23"/>
                  </a:lnTo>
                </a:path>
              </a:pathLst>
            </a:custGeom>
            <a:solidFill>
              <a:srgbClr val="000000"/>
            </a:solidFill>
            <a:ln w="12600">
              <a:solidFill>
                <a:srgbClr val="333333"/>
              </a:solidFill>
              <a:round/>
              <a:headEnd/>
              <a:tailEnd/>
            </a:ln>
          </p:spPr>
          <p:txBody>
            <a:bodyPr wrap="none" anchor="ctr"/>
            <a:lstStyle/>
            <a:p>
              <a:endParaRPr lang="en-US"/>
            </a:p>
          </p:txBody>
        </p:sp>
        <p:sp>
          <p:nvSpPr>
            <p:cNvPr id="50409" name="Freeform 233">
              <a:extLst>
                <a:ext uri="{FF2B5EF4-FFF2-40B4-BE49-F238E27FC236}">
                  <a16:creationId xmlns:a16="http://schemas.microsoft.com/office/drawing/2014/main" id="{CAB3CB1E-AB2A-445B-BDEE-5235366775AD}"/>
                </a:ext>
              </a:extLst>
            </p:cNvPr>
            <p:cNvSpPr>
              <a:spLocks noChangeArrowheads="1"/>
            </p:cNvSpPr>
            <p:nvPr/>
          </p:nvSpPr>
          <p:spPr bwMode="auto">
            <a:xfrm>
              <a:off x="1537" y="3133"/>
              <a:ext cx="17" cy="18"/>
            </a:xfrm>
            <a:custGeom>
              <a:avLst/>
              <a:gdLst>
                <a:gd name="T0" fmla="*/ 76 w 77"/>
                <a:gd name="T1" fmla="*/ 22 h 79"/>
                <a:gd name="T2" fmla="*/ 50 w 77"/>
                <a:gd name="T3" fmla="*/ 78 h 79"/>
                <a:gd name="T4" fmla="*/ 0 w 77"/>
                <a:gd name="T5" fmla="*/ 58 h 79"/>
                <a:gd name="T6" fmla="*/ 26 w 77"/>
                <a:gd name="T7" fmla="*/ 0 h 79"/>
                <a:gd name="T8" fmla="*/ 76 w 77"/>
                <a:gd name="T9" fmla="*/ 22 h 79"/>
              </a:gdLst>
              <a:ahLst/>
              <a:cxnLst>
                <a:cxn ang="0">
                  <a:pos x="T0" y="T1"/>
                </a:cxn>
                <a:cxn ang="0">
                  <a:pos x="T2" y="T3"/>
                </a:cxn>
                <a:cxn ang="0">
                  <a:pos x="T4" y="T5"/>
                </a:cxn>
                <a:cxn ang="0">
                  <a:pos x="T6" y="T7"/>
                </a:cxn>
                <a:cxn ang="0">
                  <a:pos x="T8" y="T9"/>
                </a:cxn>
              </a:cxnLst>
              <a:rect l="0" t="0" r="r" b="b"/>
              <a:pathLst>
                <a:path w="77" h="79">
                  <a:moveTo>
                    <a:pt x="76" y="22"/>
                  </a:moveTo>
                  <a:lnTo>
                    <a:pt x="50" y="78"/>
                  </a:lnTo>
                  <a:lnTo>
                    <a:pt x="0" y="58"/>
                  </a:lnTo>
                  <a:lnTo>
                    <a:pt x="26" y="0"/>
                  </a:lnTo>
                  <a:lnTo>
                    <a:pt x="76" y="22"/>
                  </a:lnTo>
                </a:path>
              </a:pathLst>
            </a:custGeom>
            <a:solidFill>
              <a:srgbClr val="000000"/>
            </a:solidFill>
            <a:ln w="12600">
              <a:solidFill>
                <a:srgbClr val="333333"/>
              </a:solidFill>
              <a:round/>
              <a:headEnd/>
              <a:tailEnd/>
            </a:ln>
          </p:spPr>
          <p:txBody>
            <a:bodyPr wrap="none" anchor="ctr"/>
            <a:lstStyle/>
            <a:p>
              <a:endParaRPr lang="en-US"/>
            </a:p>
          </p:txBody>
        </p:sp>
        <p:sp>
          <p:nvSpPr>
            <p:cNvPr id="50410" name="Freeform 234">
              <a:extLst>
                <a:ext uri="{FF2B5EF4-FFF2-40B4-BE49-F238E27FC236}">
                  <a16:creationId xmlns:a16="http://schemas.microsoft.com/office/drawing/2014/main" id="{07726231-58E7-4426-81C1-A0ECFB52575C}"/>
                </a:ext>
              </a:extLst>
            </p:cNvPr>
            <p:cNvSpPr>
              <a:spLocks noChangeArrowheads="1"/>
            </p:cNvSpPr>
            <p:nvPr/>
          </p:nvSpPr>
          <p:spPr bwMode="auto">
            <a:xfrm>
              <a:off x="1532" y="3146"/>
              <a:ext cx="17" cy="18"/>
            </a:xfrm>
            <a:custGeom>
              <a:avLst/>
              <a:gdLst>
                <a:gd name="T0" fmla="*/ 72 w 73"/>
                <a:gd name="T1" fmla="*/ 20 h 79"/>
                <a:gd name="T2" fmla="*/ 52 w 73"/>
                <a:gd name="T3" fmla="*/ 78 h 79"/>
                <a:gd name="T4" fmla="*/ 0 w 73"/>
                <a:gd name="T5" fmla="*/ 64 h 79"/>
                <a:gd name="T6" fmla="*/ 22 w 73"/>
                <a:gd name="T7" fmla="*/ 0 h 79"/>
                <a:gd name="T8" fmla="*/ 72 w 73"/>
                <a:gd name="T9" fmla="*/ 20 h 79"/>
              </a:gdLst>
              <a:ahLst/>
              <a:cxnLst>
                <a:cxn ang="0">
                  <a:pos x="T0" y="T1"/>
                </a:cxn>
                <a:cxn ang="0">
                  <a:pos x="T2" y="T3"/>
                </a:cxn>
                <a:cxn ang="0">
                  <a:pos x="T4" y="T5"/>
                </a:cxn>
                <a:cxn ang="0">
                  <a:pos x="T6" y="T7"/>
                </a:cxn>
                <a:cxn ang="0">
                  <a:pos x="T8" y="T9"/>
                </a:cxn>
              </a:cxnLst>
              <a:rect l="0" t="0" r="r" b="b"/>
              <a:pathLst>
                <a:path w="73" h="79">
                  <a:moveTo>
                    <a:pt x="72" y="20"/>
                  </a:moveTo>
                  <a:lnTo>
                    <a:pt x="52" y="78"/>
                  </a:lnTo>
                  <a:lnTo>
                    <a:pt x="0" y="64"/>
                  </a:lnTo>
                  <a:lnTo>
                    <a:pt x="22" y="0"/>
                  </a:lnTo>
                  <a:lnTo>
                    <a:pt x="72" y="20"/>
                  </a:lnTo>
                </a:path>
              </a:pathLst>
            </a:custGeom>
            <a:solidFill>
              <a:srgbClr val="000000"/>
            </a:solidFill>
            <a:ln w="12600">
              <a:solidFill>
                <a:srgbClr val="333333"/>
              </a:solidFill>
              <a:round/>
              <a:headEnd/>
              <a:tailEnd/>
            </a:ln>
          </p:spPr>
          <p:txBody>
            <a:bodyPr wrap="none" anchor="ctr"/>
            <a:lstStyle/>
            <a:p>
              <a:endParaRPr lang="en-US"/>
            </a:p>
          </p:txBody>
        </p:sp>
        <p:sp>
          <p:nvSpPr>
            <p:cNvPr id="50411" name="Freeform 235">
              <a:extLst>
                <a:ext uri="{FF2B5EF4-FFF2-40B4-BE49-F238E27FC236}">
                  <a16:creationId xmlns:a16="http://schemas.microsoft.com/office/drawing/2014/main" id="{2C1D559F-8C7D-4C86-9FF4-45E18AFC7126}"/>
                </a:ext>
              </a:extLst>
            </p:cNvPr>
            <p:cNvSpPr>
              <a:spLocks noChangeArrowheads="1"/>
            </p:cNvSpPr>
            <p:nvPr/>
          </p:nvSpPr>
          <p:spPr bwMode="auto">
            <a:xfrm>
              <a:off x="1529" y="3160"/>
              <a:ext cx="15" cy="18"/>
            </a:xfrm>
            <a:custGeom>
              <a:avLst/>
              <a:gdLst>
                <a:gd name="T0" fmla="*/ 67 w 68"/>
                <a:gd name="T1" fmla="*/ 15 h 79"/>
                <a:gd name="T2" fmla="*/ 49 w 68"/>
                <a:gd name="T3" fmla="*/ 78 h 79"/>
                <a:gd name="T4" fmla="*/ 0 w 68"/>
                <a:gd name="T5" fmla="*/ 65 h 79"/>
                <a:gd name="T6" fmla="*/ 15 w 68"/>
                <a:gd name="T7" fmla="*/ 0 h 79"/>
                <a:gd name="T8" fmla="*/ 67 w 68"/>
                <a:gd name="T9" fmla="*/ 15 h 79"/>
              </a:gdLst>
              <a:ahLst/>
              <a:cxnLst>
                <a:cxn ang="0">
                  <a:pos x="T0" y="T1"/>
                </a:cxn>
                <a:cxn ang="0">
                  <a:pos x="T2" y="T3"/>
                </a:cxn>
                <a:cxn ang="0">
                  <a:pos x="T4" y="T5"/>
                </a:cxn>
                <a:cxn ang="0">
                  <a:pos x="T6" y="T7"/>
                </a:cxn>
                <a:cxn ang="0">
                  <a:pos x="T8" y="T9"/>
                </a:cxn>
              </a:cxnLst>
              <a:rect l="0" t="0" r="r" b="b"/>
              <a:pathLst>
                <a:path w="68" h="79">
                  <a:moveTo>
                    <a:pt x="67" y="15"/>
                  </a:moveTo>
                  <a:lnTo>
                    <a:pt x="49" y="78"/>
                  </a:lnTo>
                  <a:lnTo>
                    <a:pt x="0" y="65"/>
                  </a:lnTo>
                  <a:lnTo>
                    <a:pt x="15" y="0"/>
                  </a:lnTo>
                  <a:lnTo>
                    <a:pt x="67" y="15"/>
                  </a:lnTo>
                </a:path>
              </a:pathLst>
            </a:custGeom>
            <a:solidFill>
              <a:srgbClr val="000000"/>
            </a:solidFill>
            <a:ln w="12600">
              <a:solidFill>
                <a:srgbClr val="333333"/>
              </a:solidFill>
              <a:round/>
              <a:headEnd/>
              <a:tailEnd/>
            </a:ln>
          </p:spPr>
          <p:txBody>
            <a:bodyPr wrap="none" anchor="ctr"/>
            <a:lstStyle/>
            <a:p>
              <a:endParaRPr lang="en-US"/>
            </a:p>
          </p:txBody>
        </p:sp>
        <p:sp>
          <p:nvSpPr>
            <p:cNvPr id="50412" name="Freeform 236">
              <a:extLst>
                <a:ext uri="{FF2B5EF4-FFF2-40B4-BE49-F238E27FC236}">
                  <a16:creationId xmlns:a16="http://schemas.microsoft.com/office/drawing/2014/main" id="{B7B42800-914B-47EA-A325-BDC670C3BE90}"/>
                </a:ext>
              </a:extLst>
            </p:cNvPr>
            <p:cNvSpPr>
              <a:spLocks noChangeArrowheads="1"/>
            </p:cNvSpPr>
            <p:nvPr/>
          </p:nvSpPr>
          <p:spPr bwMode="auto">
            <a:xfrm>
              <a:off x="1525" y="3175"/>
              <a:ext cx="15" cy="17"/>
            </a:xfrm>
            <a:custGeom>
              <a:avLst/>
              <a:gdLst>
                <a:gd name="T0" fmla="*/ 63 w 64"/>
                <a:gd name="T1" fmla="*/ 14 h 76"/>
                <a:gd name="T2" fmla="*/ 51 w 64"/>
                <a:gd name="T3" fmla="*/ 75 h 76"/>
                <a:gd name="T4" fmla="*/ 0 w 64"/>
                <a:gd name="T5" fmla="*/ 67 h 76"/>
                <a:gd name="T6" fmla="*/ 14 w 64"/>
                <a:gd name="T7" fmla="*/ 0 h 76"/>
                <a:gd name="T8" fmla="*/ 63 w 64"/>
                <a:gd name="T9" fmla="*/ 14 h 76"/>
              </a:gdLst>
              <a:ahLst/>
              <a:cxnLst>
                <a:cxn ang="0">
                  <a:pos x="T0" y="T1"/>
                </a:cxn>
                <a:cxn ang="0">
                  <a:pos x="T2" y="T3"/>
                </a:cxn>
                <a:cxn ang="0">
                  <a:pos x="T4" y="T5"/>
                </a:cxn>
                <a:cxn ang="0">
                  <a:pos x="T6" y="T7"/>
                </a:cxn>
                <a:cxn ang="0">
                  <a:pos x="T8" y="T9"/>
                </a:cxn>
              </a:cxnLst>
              <a:rect l="0" t="0" r="r" b="b"/>
              <a:pathLst>
                <a:path w="64" h="76">
                  <a:moveTo>
                    <a:pt x="63" y="14"/>
                  </a:moveTo>
                  <a:lnTo>
                    <a:pt x="51" y="75"/>
                  </a:lnTo>
                  <a:lnTo>
                    <a:pt x="0" y="67"/>
                  </a:lnTo>
                  <a:lnTo>
                    <a:pt x="14" y="0"/>
                  </a:lnTo>
                  <a:lnTo>
                    <a:pt x="63" y="14"/>
                  </a:lnTo>
                </a:path>
              </a:pathLst>
            </a:custGeom>
            <a:solidFill>
              <a:srgbClr val="000000"/>
            </a:solidFill>
            <a:ln w="12600">
              <a:solidFill>
                <a:srgbClr val="333333"/>
              </a:solidFill>
              <a:round/>
              <a:headEnd/>
              <a:tailEnd/>
            </a:ln>
          </p:spPr>
          <p:txBody>
            <a:bodyPr wrap="none" anchor="ctr"/>
            <a:lstStyle/>
            <a:p>
              <a:endParaRPr lang="en-US"/>
            </a:p>
          </p:txBody>
        </p:sp>
        <p:sp>
          <p:nvSpPr>
            <p:cNvPr id="50413" name="Freeform 237">
              <a:extLst>
                <a:ext uri="{FF2B5EF4-FFF2-40B4-BE49-F238E27FC236}">
                  <a16:creationId xmlns:a16="http://schemas.microsoft.com/office/drawing/2014/main" id="{F4EE334B-BE8A-4DB3-AD0C-7D6158CE6A2B}"/>
                </a:ext>
              </a:extLst>
            </p:cNvPr>
            <p:cNvSpPr>
              <a:spLocks noChangeArrowheads="1"/>
            </p:cNvSpPr>
            <p:nvPr/>
          </p:nvSpPr>
          <p:spPr bwMode="auto">
            <a:xfrm>
              <a:off x="1524" y="3190"/>
              <a:ext cx="14" cy="17"/>
            </a:xfrm>
            <a:custGeom>
              <a:avLst/>
              <a:gdLst>
                <a:gd name="T0" fmla="*/ 60 w 61"/>
                <a:gd name="T1" fmla="*/ 8 h 73"/>
                <a:gd name="T2" fmla="*/ 52 w 61"/>
                <a:gd name="T3" fmla="*/ 72 h 73"/>
                <a:gd name="T4" fmla="*/ 0 w 61"/>
                <a:gd name="T5" fmla="*/ 66 h 73"/>
                <a:gd name="T6" fmla="*/ 8 w 61"/>
                <a:gd name="T7" fmla="*/ 0 h 73"/>
                <a:gd name="T8" fmla="*/ 60 w 61"/>
                <a:gd name="T9" fmla="*/ 8 h 73"/>
              </a:gdLst>
              <a:ahLst/>
              <a:cxnLst>
                <a:cxn ang="0">
                  <a:pos x="T0" y="T1"/>
                </a:cxn>
                <a:cxn ang="0">
                  <a:pos x="T2" y="T3"/>
                </a:cxn>
                <a:cxn ang="0">
                  <a:pos x="T4" y="T5"/>
                </a:cxn>
                <a:cxn ang="0">
                  <a:pos x="T6" y="T7"/>
                </a:cxn>
                <a:cxn ang="0">
                  <a:pos x="T8" y="T9"/>
                </a:cxn>
              </a:cxnLst>
              <a:rect l="0" t="0" r="r" b="b"/>
              <a:pathLst>
                <a:path w="61" h="73">
                  <a:moveTo>
                    <a:pt x="60" y="8"/>
                  </a:moveTo>
                  <a:lnTo>
                    <a:pt x="52" y="72"/>
                  </a:lnTo>
                  <a:lnTo>
                    <a:pt x="0" y="66"/>
                  </a:lnTo>
                  <a:lnTo>
                    <a:pt x="8" y="0"/>
                  </a:lnTo>
                  <a:lnTo>
                    <a:pt x="60" y="8"/>
                  </a:lnTo>
                </a:path>
              </a:pathLst>
            </a:custGeom>
            <a:solidFill>
              <a:srgbClr val="000000"/>
            </a:solidFill>
            <a:ln w="12600">
              <a:solidFill>
                <a:srgbClr val="333333"/>
              </a:solidFill>
              <a:round/>
              <a:headEnd/>
              <a:tailEnd/>
            </a:ln>
          </p:spPr>
          <p:txBody>
            <a:bodyPr wrap="none" anchor="ctr"/>
            <a:lstStyle/>
            <a:p>
              <a:endParaRPr lang="en-US"/>
            </a:p>
          </p:txBody>
        </p:sp>
        <p:sp>
          <p:nvSpPr>
            <p:cNvPr id="50414" name="Freeform 238">
              <a:extLst>
                <a:ext uri="{FF2B5EF4-FFF2-40B4-BE49-F238E27FC236}">
                  <a16:creationId xmlns:a16="http://schemas.microsoft.com/office/drawing/2014/main" id="{F0376D30-503C-4ADA-8490-CBF6B5F73197}"/>
                </a:ext>
              </a:extLst>
            </p:cNvPr>
            <p:cNvSpPr>
              <a:spLocks noChangeArrowheads="1"/>
            </p:cNvSpPr>
            <p:nvPr/>
          </p:nvSpPr>
          <p:spPr bwMode="auto">
            <a:xfrm>
              <a:off x="1522" y="3205"/>
              <a:ext cx="13" cy="16"/>
            </a:xfrm>
            <a:custGeom>
              <a:avLst/>
              <a:gdLst>
                <a:gd name="T0" fmla="*/ 58 w 59"/>
                <a:gd name="T1" fmla="*/ 6 h 71"/>
                <a:gd name="T2" fmla="*/ 52 w 59"/>
                <a:gd name="T3" fmla="*/ 70 h 71"/>
                <a:gd name="T4" fmla="*/ 0 w 59"/>
                <a:gd name="T5" fmla="*/ 70 h 71"/>
                <a:gd name="T6" fmla="*/ 6 w 59"/>
                <a:gd name="T7" fmla="*/ 0 h 71"/>
                <a:gd name="T8" fmla="*/ 58 w 59"/>
                <a:gd name="T9" fmla="*/ 6 h 71"/>
              </a:gdLst>
              <a:ahLst/>
              <a:cxnLst>
                <a:cxn ang="0">
                  <a:pos x="T0" y="T1"/>
                </a:cxn>
                <a:cxn ang="0">
                  <a:pos x="T2" y="T3"/>
                </a:cxn>
                <a:cxn ang="0">
                  <a:pos x="T4" y="T5"/>
                </a:cxn>
                <a:cxn ang="0">
                  <a:pos x="T6" y="T7"/>
                </a:cxn>
                <a:cxn ang="0">
                  <a:pos x="T8" y="T9"/>
                </a:cxn>
              </a:cxnLst>
              <a:rect l="0" t="0" r="r" b="b"/>
              <a:pathLst>
                <a:path w="59" h="71">
                  <a:moveTo>
                    <a:pt x="58" y="6"/>
                  </a:moveTo>
                  <a:lnTo>
                    <a:pt x="52" y="70"/>
                  </a:lnTo>
                  <a:lnTo>
                    <a:pt x="0" y="70"/>
                  </a:lnTo>
                  <a:lnTo>
                    <a:pt x="6" y="0"/>
                  </a:lnTo>
                  <a:lnTo>
                    <a:pt x="58" y="6"/>
                  </a:lnTo>
                </a:path>
              </a:pathLst>
            </a:custGeom>
            <a:solidFill>
              <a:srgbClr val="000000"/>
            </a:solidFill>
            <a:ln w="12600">
              <a:solidFill>
                <a:srgbClr val="333333"/>
              </a:solidFill>
              <a:round/>
              <a:headEnd/>
              <a:tailEnd/>
            </a:ln>
          </p:spPr>
          <p:txBody>
            <a:bodyPr wrap="none" anchor="ctr"/>
            <a:lstStyle/>
            <a:p>
              <a:endParaRPr lang="en-US"/>
            </a:p>
          </p:txBody>
        </p:sp>
        <p:sp>
          <p:nvSpPr>
            <p:cNvPr id="50415" name="Freeform 239">
              <a:extLst>
                <a:ext uri="{FF2B5EF4-FFF2-40B4-BE49-F238E27FC236}">
                  <a16:creationId xmlns:a16="http://schemas.microsoft.com/office/drawing/2014/main" id="{D4DC2D2E-A30E-4013-A282-E9FAA357436D}"/>
                </a:ext>
              </a:extLst>
            </p:cNvPr>
            <p:cNvSpPr>
              <a:spLocks noChangeArrowheads="1"/>
            </p:cNvSpPr>
            <p:nvPr/>
          </p:nvSpPr>
          <p:spPr bwMode="auto">
            <a:xfrm>
              <a:off x="1522" y="3221"/>
              <a:ext cx="12" cy="15"/>
            </a:xfrm>
            <a:custGeom>
              <a:avLst/>
              <a:gdLst>
                <a:gd name="T0" fmla="*/ 52 w 53"/>
                <a:gd name="T1" fmla="*/ 0 h 64"/>
                <a:gd name="T2" fmla="*/ 52 w 53"/>
                <a:gd name="T3" fmla="*/ 61 h 64"/>
                <a:gd name="T4" fmla="*/ 0 w 53"/>
                <a:gd name="T5" fmla="*/ 63 h 64"/>
                <a:gd name="T6" fmla="*/ 0 w 53"/>
                <a:gd name="T7" fmla="*/ 0 h 64"/>
                <a:gd name="T8" fmla="*/ 52 w 53"/>
                <a:gd name="T9" fmla="*/ 0 h 64"/>
              </a:gdLst>
              <a:ahLst/>
              <a:cxnLst>
                <a:cxn ang="0">
                  <a:pos x="T0" y="T1"/>
                </a:cxn>
                <a:cxn ang="0">
                  <a:pos x="T2" y="T3"/>
                </a:cxn>
                <a:cxn ang="0">
                  <a:pos x="T4" y="T5"/>
                </a:cxn>
                <a:cxn ang="0">
                  <a:pos x="T6" y="T7"/>
                </a:cxn>
                <a:cxn ang="0">
                  <a:pos x="T8" y="T9"/>
                </a:cxn>
              </a:cxnLst>
              <a:rect l="0" t="0" r="r" b="b"/>
              <a:pathLst>
                <a:path w="53" h="64">
                  <a:moveTo>
                    <a:pt x="52" y="0"/>
                  </a:moveTo>
                  <a:lnTo>
                    <a:pt x="52" y="61"/>
                  </a:lnTo>
                  <a:lnTo>
                    <a:pt x="0" y="63"/>
                  </a:lnTo>
                  <a:lnTo>
                    <a:pt x="0" y="0"/>
                  </a:lnTo>
                  <a:lnTo>
                    <a:pt x="52" y="0"/>
                  </a:lnTo>
                </a:path>
              </a:pathLst>
            </a:custGeom>
            <a:solidFill>
              <a:srgbClr val="000000"/>
            </a:solidFill>
            <a:ln w="12600">
              <a:solidFill>
                <a:srgbClr val="333333"/>
              </a:solidFill>
              <a:round/>
              <a:headEnd/>
              <a:tailEnd/>
            </a:ln>
          </p:spPr>
          <p:txBody>
            <a:bodyPr wrap="none" anchor="ctr"/>
            <a:lstStyle/>
            <a:p>
              <a:endParaRPr lang="en-US"/>
            </a:p>
          </p:txBody>
        </p:sp>
        <p:sp>
          <p:nvSpPr>
            <p:cNvPr id="50416" name="Freeform 240">
              <a:extLst>
                <a:ext uri="{FF2B5EF4-FFF2-40B4-BE49-F238E27FC236}">
                  <a16:creationId xmlns:a16="http://schemas.microsoft.com/office/drawing/2014/main" id="{0C66F449-9156-49AE-A361-4DF309867314}"/>
                </a:ext>
              </a:extLst>
            </p:cNvPr>
            <p:cNvSpPr>
              <a:spLocks noChangeArrowheads="1"/>
            </p:cNvSpPr>
            <p:nvPr/>
          </p:nvSpPr>
          <p:spPr bwMode="auto">
            <a:xfrm>
              <a:off x="1522" y="3234"/>
              <a:ext cx="13" cy="15"/>
            </a:xfrm>
            <a:custGeom>
              <a:avLst/>
              <a:gdLst>
                <a:gd name="T0" fmla="*/ 52 w 59"/>
                <a:gd name="T1" fmla="*/ 0 h 67"/>
                <a:gd name="T2" fmla="*/ 58 w 59"/>
                <a:gd name="T3" fmla="*/ 57 h 67"/>
                <a:gd name="T4" fmla="*/ 6 w 59"/>
                <a:gd name="T5" fmla="*/ 66 h 67"/>
                <a:gd name="T6" fmla="*/ 0 w 59"/>
                <a:gd name="T7" fmla="*/ 2 h 67"/>
                <a:gd name="T8" fmla="*/ 52 w 59"/>
                <a:gd name="T9" fmla="*/ 0 h 67"/>
              </a:gdLst>
              <a:ahLst/>
              <a:cxnLst>
                <a:cxn ang="0">
                  <a:pos x="T0" y="T1"/>
                </a:cxn>
                <a:cxn ang="0">
                  <a:pos x="T2" y="T3"/>
                </a:cxn>
                <a:cxn ang="0">
                  <a:pos x="T4" y="T5"/>
                </a:cxn>
                <a:cxn ang="0">
                  <a:pos x="T6" y="T7"/>
                </a:cxn>
                <a:cxn ang="0">
                  <a:pos x="T8" y="T9"/>
                </a:cxn>
              </a:cxnLst>
              <a:rect l="0" t="0" r="r" b="b"/>
              <a:pathLst>
                <a:path w="59" h="67">
                  <a:moveTo>
                    <a:pt x="52" y="0"/>
                  </a:moveTo>
                  <a:lnTo>
                    <a:pt x="58" y="57"/>
                  </a:lnTo>
                  <a:lnTo>
                    <a:pt x="6" y="66"/>
                  </a:lnTo>
                  <a:lnTo>
                    <a:pt x="0" y="2"/>
                  </a:lnTo>
                  <a:lnTo>
                    <a:pt x="52" y="0"/>
                  </a:lnTo>
                </a:path>
              </a:pathLst>
            </a:custGeom>
            <a:solidFill>
              <a:srgbClr val="000000"/>
            </a:solidFill>
            <a:ln w="12600">
              <a:solidFill>
                <a:srgbClr val="333333"/>
              </a:solidFill>
              <a:round/>
              <a:headEnd/>
              <a:tailEnd/>
            </a:ln>
          </p:spPr>
          <p:txBody>
            <a:bodyPr wrap="none" anchor="ctr"/>
            <a:lstStyle/>
            <a:p>
              <a:endParaRPr lang="en-US"/>
            </a:p>
          </p:txBody>
        </p:sp>
        <p:sp>
          <p:nvSpPr>
            <p:cNvPr id="50417" name="Freeform 241">
              <a:extLst>
                <a:ext uri="{FF2B5EF4-FFF2-40B4-BE49-F238E27FC236}">
                  <a16:creationId xmlns:a16="http://schemas.microsoft.com/office/drawing/2014/main" id="{0F993265-CABF-44DC-87B6-6C0DA97F2E81}"/>
                </a:ext>
              </a:extLst>
            </p:cNvPr>
            <p:cNvSpPr>
              <a:spLocks noChangeArrowheads="1"/>
            </p:cNvSpPr>
            <p:nvPr/>
          </p:nvSpPr>
          <p:spPr bwMode="auto">
            <a:xfrm>
              <a:off x="1524" y="3247"/>
              <a:ext cx="13" cy="16"/>
            </a:xfrm>
            <a:custGeom>
              <a:avLst/>
              <a:gdLst>
                <a:gd name="T0" fmla="*/ 51 w 58"/>
                <a:gd name="T1" fmla="*/ 0 h 69"/>
                <a:gd name="T2" fmla="*/ 57 w 58"/>
                <a:gd name="T3" fmla="*/ 55 h 69"/>
                <a:gd name="T4" fmla="*/ 4 w 58"/>
                <a:gd name="T5" fmla="*/ 68 h 69"/>
                <a:gd name="T6" fmla="*/ 0 w 58"/>
                <a:gd name="T7" fmla="*/ 10 h 69"/>
                <a:gd name="T8" fmla="*/ 51 w 58"/>
                <a:gd name="T9" fmla="*/ 0 h 69"/>
              </a:gdLst>
              <a:ahLst/>
              <a:cxnLst>
                <a:cxn ang="0">
                  <a:pos x="T0" y="T1"/>
                </a:cxn>
                <a:cxn ang="0">
                  <a:pos x="T2" y="T3"/>
                </a:cxn>
                <a:cxn ang="0">
                  <a:pos x="T4" y="T5"/>
                </a:cxn>
                <a:cxn ang="0">
                  <a:pos x="T6" y="T7"/>
                </a:cxn>
                <a:cxn ang="0">
                  <a:pos x="T8" y="T9"/>
                </a:cxn>
              </a:cxnLst>
              <a:rect l="0" t="0" r="r" b="b"/>
              <a:pathLst>
                <a:path w="58" h="69">
                  <a:moveTo>
                    <a:pt x="51" y="0"/>
                  </a:moveTo>
                  <a:lnTo>
                    <a:pt x="57" y="55"/>
                  </a:lnTo>
                  <a:lnTo>
                    <a:pt x="4" y="68"/>
                  </a:lnTo>
                  <a:lnTo>
                    <a:pt x="0" y="10"/>
                  </a:lnTo>
                  <a:lnTo>
                    <a:pt x="51" y="0"/>
                  </a:lnTo>
                </a:path>
              </a:pathLst>
            </a:custGeom>
            <a:solidFill>
              <a:srgbClr val="000000"/>
            </a:solidFill>
            <a:ln w="12600">
              <a:solidFill>
                <a:srgbClr val="333333"/>
              </a:solidFill>
              <a:round/>
              <a:headEnd/>
              <a:tailEnd/>
            </a:ln>
          </p:spPr>
          <p:txBody>
            <a:bodyPr wrap="none" anchor="ctr"/>
            <a:lstStyle/>
            <a:p>
              <a:endParaRPr lang="en-US"/>
            </a:p>
          </p:txBody>
        </p:sp>
        <p:sp>
          <p:nvSpPr>
            <p:cNvPr id="50418" name="Freeform 242">
              <a:extLst>
                <a:ext uri="{FF2B5EF4-FFF2-40B4-BE49-F238E27FC236}">
                  <a16:creationId xmlns:a16="http://schemas.microsoft.com/office/drawing/2014/main" id="{2CF22E12-2690-4E68-8B76-218A73D76251}"/>
                </a:ext>
              </a:extLst>
            </p:cNvPr>
            <p:cNvSpPr>
              <a:spLocks noChangeArrowheads="1"/>
            </p:cNvSpPr>
            <p:nvPr/>
          </p:nvSpPr>
          <p:spPr bwMode="auto">
            <a:xfrm>
              <a:off x="1525" y="3260"/>
              <a:ext cx="15" cy="15"/>
            </a:xfrm>
            <a:custGeom>
              <a:avLst/>
              <a:gdLst>
                <a:gd name="T0" fmla="*/ 53 w 66"/>
                <a:gd name="T1" fmla="*/ 0 h 65"/>
                <a:gd name="T2" fmla="*/ 65 w 66"/>
                <a:gd name="T3" fmla="*/ 50 h 65"/>
                <a:gd name="T4" fmla="*/ 12 w 66"/>
                <a:gd name="T5" fmla="*/ 64 h 65"/>
                <a:gd name="T6" fmla="*/ 0 w 66"/>
                <a:gd name="T7" fmla="*/ 12 h 65"/>
                <a:gd name="T8" fmla="*/ 53 w 66"/>
                <a:gd name="T9" fmla="*/ 0 h 65"/>
              </a:gdLst>
              <a:ahLst/>
              <a:cxnLst>
                <a:cxn ang="0">
                  <a:pos x="T0" y="T1"/>
                </a:cxn>
                <a:cxn ang="0">
                  <a:pos x="T2" y="T3"/>
                </a:cxn>
                <a:cxn ang="0">
                  <a:pos x="T4" y="T5"/>
                </a:cxn>
                <a:cxn ang="0">
                  <a:pos x="T6" y="T7"/>
                </a:cxn>
                <a:cxn ang="0">
                  <a:pos x="T8" y="T9"/>
                </a:cxn>
              </a:cxnLst>
              <a:rect l="0" t="0" r="r" b="b"/>
              <a:pathLst>
                <a:path w="66" h="65">
                  <a:moveTo>
                    <a:pt x="53" y="0"/>
                  </a:moveTo>
                  <a:lnTo>
                    <a:pt x="65" y="50"/>
                  </a:lnTo>
                  <a:lnTo>
                    <a:pt x="12" y="64"/>
                  </a:lnTo>
                  <a:lnTo>
                    <a:pt x="0" y="12"/>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50419" name="Freeform 243">
              <a:extLst>
                <a:ext uri="{FF2B5EF4-FFF2-40B4-BE49-F238E27FC236}">
                  <a16:creationId xmlns:a16="http://schemas.microsoft.com/office/drawing/2014/main" id="{D4222768-1B12-44AA-89FB-46ECE411D3AF}"/>
                </a:ext>
              </a:extLst>
            </p:cNvPr>
            <p:cNvSpPr>
              <a:spLocks noChangeArrowheads="1"/>
            </p:cNvSpPr>
            <p:nvPr/>
          </p:nvSpPr>
          <p:spPr bwMode="auto">
            <a:xfrm>
              <a:off x="1527" y="3271"/>
              <a:ext cx="15" cy="15"/>
            </a:xfrm>
            <a:custGeom>
              <a:avLst/>
              <a:gdLst>
                <a:gd name="T0" fmla="*/ 53 w 68"/>
                <a:gd name="T1" fmla="*/ 0 h 64"/>
                <a:gd name="T2" fmla="*/ 67 w 68"/>
                <a:gd name="T3" fmla="*/ 43 h 64"/>
                <a:gd name="T4" fmla="*/ 17 w 68"/>
                <a:gd name="T5" fmla="*/ 63 h 64"/>
                <a:gd name="T6" fmla="*/ 0 w 68"/>
                <a:gd name="T7" fmla="*/ 14 h 64"/>
                <a:gd name="T8" fmla="*/ 53 w 68"/>
                <a:gd name="T9" fmla="*/ 0 h 64"/>
              </a:gdLst>
              <a:ahLst/>
              <a:cxnLst>
                <a:cxn ang="0">
                  <a:pos x="T0" y="T1"/>
                </a:cxn>
                <a:cxn ang="0">
                  <a:pos x="T2" y="T3"/>
                </a:cxn>
                <a:cxn ang="0">
                  <a:pos x="T4" y="T5"/>
                </a:cxn>
                <a:cxn ang="0">
                  <a:pos x="T6" y="T7"/>
                </a:cxn>
                <a:cxn ang="0">
                  <a:pos x="T8" y="T9"/>
                </a:cxn>
              </a:cxnLst>
              <a:rect l="0" t="0" r="r" b="b"/>
              <a:pathLst>
                <a:path w="68" h="64">
                  <a:moveTo>
                    <a:pt x="53" y="0"/>
                  </a:moveTo>
                  <a:lnTo>
                    <a:pt x="67" y="43"/>
                  </a:lnTo>
                  <a:lnTo>
                    <a:pt x="17" y="63"/>
                  </a:lnTo>
                  <a:lnTo>
                    <a:pt x="0" y="14"/>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50420" name="Freeform 244">
              <a:extLst>
                <a:ext uri="{FF2B5EF4-FFF2-40B4-BE49-F238E27FC236}">
                  <a16:creationId xmlns:a16="http://schemas.microsoft.com/office/drawing/2014/main" id="{4EB6A9A2-0DFA-400C-B0C6-52F03F2C53F4}"/>
                </a:ext>
              </a:extLst>
            </p:cNvPr>
            <p:cNvSpPr>
              <a:spLocks noChangeArrowheads="1"/>
            </p:cNvSpPr>
            <p:nvPr/>
          </p:nvSpPr>
          <p:spPr bwMode="auto">
            <a:xfrm>
              <a:off x="1531" y="3281"/>
              <a:ext cx="15" cy="14"/>
            </a:xfrm>
            <a:custGeom>
              <a:avLst/>
              <a:gdLst>
                <a:gd name="T0" fmla="*/ 50 w 66"/>
                <a:gd name="T1" fmla="*/ 0 h 61"/>
                <a:gd name="T2" fmla="*/ 65 w 66"/>
                <a:gd name="T3" fmla="*/ 37 h 61"/>
                <a:gd name="T4" fmla="*/ 17 w 66"/>
                <a:gd name="T5" fmla="*/ 60 h 61"/>
                <a:gd name="T6" fmla="*/ 0 w 66"/>
                <a:gd name="T7" fmla="*/ 20 h 61"/>
                <a:gd name="T8" fmla="*/ 50 w 66"/>
                <a:gd name="T9" fmla="*/ 0 h 61"/>
              </a:gdLst>
              <a:ahLst/>
              <a:cxnLst>
                <a:cxn ang="0">
                  <a:pos x="T0" y="T1"/>
                </a:cxn>
                <a:cxn ang="0">
                  <a:pos x="T2" y="T3"/>
                </a:cxn>
                <a:cxn ang="0">
                  <a:pos x="T4" y="T5"/>
                </a:cxn>
                <a:cxn ang="0">
                  <a:pos x="T6" y="T7"/>
                </a:cxn>
                <a:cxn ang="0">
                  <a:pos x="T8" y="T9"/>
                </a:cxn>
              </a:cxnLst>
              <a:rect l="0" t="0" r="r" b="b"/>
              <a:pathLst>
                <a:path w="66" h="61">
                  <a:moveTo>
                    <a:pt x="50" y="0"/>
                  </a:moveTo>
                  <a:lnTo>
                    <a:pt x="65" y="37"/>
                  </a:lnTo>
                  <a:lnTo>
                    <a:pt x="17" y="60"/>
                  </a:lnTo>
                  <a:lnTo>
                    <a:pt x="0" y="20"/>
                  </a:lnTo>
                  <a:lnTo>
                    <a:pt x="50" y="0"/>
                  </a:lnTo>
                </a:path>
              </a:pathLst>
            </a:custGeom>
            <a:solidFill>
              <a:srgbClr val="000000"/>
            </a:solidFill>
            <a:ln w="12600">
              <a:solidFill>
                <a:srgbClr val="333333"/>
              </a:solidFill>
              <a:round/>
              <a:headEnd/>
              <a:tailEnd/>
            </a:ln>
          </p:spPr>
          <p:txBody>
            <a:bodyPr wrap="none" anchor="ctr"/>
            <a:lstStyle/>
            <a:p>
              <a:endParaRPr lang="en-US"/>
            </a:p>
          </p:txBody>
        </p:sp>
        <p:sp>
          <p:nvSpPr>
            <p:cNvPr id="50421" name="Freeform 245">
              <a:extLst>
                <a:ext uri="{FF2B5EF4-FFF2-40B4-BE49-F238E27FC236}">
                  <a16:creationId xmlns:a16="http://schemas.microsoft.com/office/drawing/2014/main" id="{5EC92721-347B-4477-A2E8-2BCCFC3446E9}"/>
                </a:ext>
              </a:extLst>
            </p:cNvPr>
            <p:cNvSpPr>
              <a:spLocks noChangeArrowheads="1"/>
            </p:cNvSpPr>
            <p:nvPr/>
          </p:nvSpPr>
          <p:spPr bwMode="auto">
            <a:xfrm>
              <a:off x="1535" y="3289"/>
              <a:ext cx="15" cy="14"/>
            </a:xfrm>
            <a:custGeom>
              <a:avLst/>
              <a:gdLst>
                <a:gd name="T0" fmla="*/ 47 w 67"/>
                <a:gd name="T1" fmla="*/ 0 h 62"/>
                <a:gd name="T2" fmla="*/ 66 w 67"/>
                <a:gd name="T3" fmla="*/ 29 h 62"/>
                <a:gd name="T4" fmla="*/ 20 w 67"/>
                <a:gd name="T5" fmla="*/ 61 h 62"/>
                <a:gd name="T6" fmla="*/ 0 w 67"/>
                <a:gd name="T7" fmla="*/ 22 h 62"/>
                <a:gd name="T8" fmla="*/ 47 w 67"/>
                <a:gd name="T9" fmla="*/ 0 h 62"/>
              </a:gdLst>
              <a:ahLst/>
              <a:cxnLst>
                <a:cxn ang="0">
                  <a:pos x="T0" y="T1"/>
                </a:cxn>
                <a:cxn ang="0">
                  <a:pos x="T2" y="T3"/>
                </a:cxn>
                <a:cxn ang="0">
                  <a:pos x="T4" y="T5"/>
                </a:cxn>
                <a:cxn ang="0">
                  <a:pos x="T6" y="T7"/>
                </a:cxn>
                <a:cxn ang="0">
                  <a:pos x="T8" y="T9"/>
                </a:cxn>
              </a:cxnLst>
              <a:rect l="0" t="0" r="r" b="b"/>
              <a:pathLst>
                <a:path w="67" h="62">
                  <a:moveTo>
                    <a:pt x="47" y="0"/>
                  </a:moveTo>
                  <a:lnTo>
                    <a:pt x="66" y="29"/>
                  </a:lnTo>
                  <a:lnTo>
                    <a:pt x="20" y="61"/>
                  </a:lnTo>
                  <a:lnTo>
                    <a:pt x="0" y="22"/>
                  </a:lnTo>
                  <a:lnTo>
                    <a:pt x="47" y="0"/>
                  </a:lnTo>
                </a:path>
              </a:pathLst>
            </a:custGeom>
            <a:solidFill>
              <a:srgbClr val="000000"/>
            </a:solidFill>
            <a:ln w="12600">
              <a:solidFill>
                <a:srgbClr val="333333"/>
              </a:solidFill>
              <a:round/>
              <a:headEnd/>
              <a:tailEnd/>
            </a:ln>
          </p:spPr>
          <p:txBody>
            <a:bodyPr wrap="none" anchor="ctr"/>
            <a:lstStyle/>
            <a:p>
              <a:endParaRPr lang="en-US"/>
            </a:p>
          </p:txBody>
        </p:sp>
        <p:sp>
          <p:nvSpPr>
            <p:cNvPr id="50422" name="Freeform 246">
              <a:extLst>
                <a:ext uri="{FF2B5EF4-FFF2-40B4-BE49-F238E27FC236}">
                  <a16:creationId xmlns:a16="http://schemas.microsoft.com/office/drawing/2014/main" id="{8661CE8B-37EF-4AF9-BAAC-226725D18C91}"/>
                </a:ext>
              </a:extLst>
            </p:cNvPr>
            <p:cNvSpPr>
              <a:spLocks noChangeArrowheads="1"/>
            </p:cNvSpPr>
            <p:nvPr/>
          </p:nvSpPr>
          <p:spPr bwMode="auto">
            <a:xfrm>
              <a:off x="1540" y="3296"/>
              <a:ext cx="15" cy="14"/>
            </a:xfrm>
            <a:custGeom>
              <a:avLst/>
              <a:gdLst>
                <a:gd name="T0" fmla="*/ 46 w 65"/>
                <a:gd name="T1" fmla="*/ 0 h 62"/>
                <a:gd name="T2" fmla="*/ 64 w 65"/>
                <a:gd name="T3" fmla="*/ 20 h 62"/>
                <a:gd name="T4" fmla="*/ 26 w 65"/>
                <a:gd name="T5" fmla="*/ 61 h 62"/>
                <a:gd name="T6" fmla="*/ 0 w 65"/>
                <a:gd name="T7" fmla="*/ 31 h 62"/>
                <a:gd name="T8" fmla="*/ 46 w 65"/>
                <a:gd name="T9" fmla="*/ 0 h 62"/>
              </a:gdLst>
              <a:ahLst/>
              <a:cxnLst>
                <a:cxn ang="0">
                  <a:pos x="T0" y="T1"/>
                </a:cxn>
                <a:cxn ang="0">
                  <a:pos x="T2" y="T3"/>
                </a:cxn>
                <a:cxn ang="0">
                  <a:pos x="T4" y="T5"/>
                </a:cxn>
                <a:cxn ang="0">
                  <a:pos x="T6" y="T7"/>
                </a:cxn>
                <a:cxn ang="0">
                  <a:pos x="T8" y="T9"/>
                </a:cxn>
              </a:cxnLst>
              <a:rect l="0" t="0" r="r" b="b"/>
              <a:pathLst>
                <a:path w="65" h="62">
                  <a:moveTo>
                    <a:pt x="46" y="0"/>
                  </a:moveTo>
                  <a:lnTo>
                    <a:pt x="64" y="20"/>
                  </a:lnTo>
                  <a:lnTo>
                    <a:pt x="26" y="61"/>
                  </a:lnTo>
                  <a:lnTo>
                    <a:pt x="0" y="31"/>
                  </a:lnTo>
                  <a:lnTo>
                    <a:pt x="46" y="0"/>
                  </a:lnTo>
                </a:path>
              </a:pathLst>
            </a:custGeom>
            <a:solidFill>
              <a:srgbClr val="000000"/>
            </a:solidFill>
            <a:ln w="12600">
              <a:solidFill>
                <a:srgbClr val="333333"/>
              </a:solidFill>
              <a:round/>
              <a:headEnd/>
              <a:tailEnd/>
            </a:ln>
          </p:spPr>
          <p:txBody>
            <a:bodyPr wrap="none" anchor="ctr"/>
            <a:lstStyle/>
            <a:p>
              <a:endParaRPr lang="en-US"/>
            </a:p>
          </p:txBody>
        </p:sp>
        <p:sp>
          <p:nvSpPr>
            <p:cNvPr id="50423" name="Freeform 247">
              <a:extLst>
                <a:ext uri="{FF2B5EF4-FFF2-40B4-BE49-F238E27FC236}">
                  <a16:creationId xmlns:a16="http://schemas.microsoft.com/office/drawing/2014/main" id="{EEF03702-3A26-4763-9C05-A88692D85642}"/>
                </a:ext>
              </a:extLst>
            </p:cNvPr>
            <p:cNvSpPr>
              <a:spLocks noChangeArrowheads="1"/>
            </p:cNvSpPr>
            <p:nvPr/>
          </p:nvSpPr>
          <p:spPr bwMode="auto">
            <a:xfrm>
              <a:off x="1546" y="3300"/>
              <a:ext cx="13" cy="14"/>
            </a:xfrm>
            <a:custGeom>
              <a:avLst/>
              <a:gdLst>
                <a:gd name="T0" fmla="*/ 37 w 56"/>
                <a:gd name="T1" fmla="*/ 0 h 62"/>
                <a:gd name="T2" fmla="*/ 55 w 56"/>
                <a:gd name="T3" fmla="*/ 11 h 62"/>
                <a:gd name="T4" fmla="*/ 29 w 56"/>
                <a:gd name="T5" fmla="*/ 61 h 62"/>
                <a:gd name="T6" fmla="*/ 0 w 56"/>
                <a:gd name="T7" fmla="*/ 41 h 62"/>
                <a:gd name="T8" fmla="*/ 37 w 56"/>
                <a:gd name="T9" fmla="*/ 0 h 62"/>
              </a:gdLst>
              <a:ahLst/>
              <a:cxnLst>
                <a:cxn ang="0">
                  <a:pos x="T0" y="T1"/>
                </a:cxn>
                <a:cxn ang="0">
                  <a:pos x="T2" y="T3"/>
                </a:cxn>
                <a:cxn ang="0">
                  <a:pos x="T4" y="T5"/>
                </a:cxn>
                <a:cxn ang="0">
                  <a:pos x="T6" y="T7"/>
                </a:cxn>
                <a:cxn ang="0">
                  <a:pos x="T8" y="T9"/>
                </a:cxn>
              </a:cxnLst>
              <a:rect l="0" t="0" r="r" b="b"/>
              <a:pathLst>
                <a:path w="56" h="62">
                  <a:moveTo>
                    <a:pt x="37" y="0"/>
                  </a:moveTo>
                  <a:lnTo>
                    <a:pt x="55" y="11"/>
                  </a:lnTo>
                  <a:lnTo>
                    <a:pt x="29" y="61"/>
                  </a:lnTo>
                  <a:lnTo>
                    <a:pt x="0" y="41"/>
                  </a:lnTo>
                  <a:lnTo>
                    <a:pt x="37" y="0"/>
                  </a:lnTo>
                </a:path>
              </a:pathLst>
            </a:custGeom>
            <a:solidFill>
              <a:srgbClr val="000000"/>
            </a:solidFill>
            <a:ln w="12600">
              <a:solidFill>
                <a:srgbClr val="333333"/>
              </a:solidFill>
              <a:round/>
              <a:headEnd/>
              <a:tailEnd/>
            </a:ln>
          </p:spPr>
          <p:txBody>
            <a:bodyPr wrap="none" anchor="ctr"/>
            <a:lstStyle/>
            <a:p>
              <a:endParaRPr lang="en-US"/>
            </a:p>
          </p:txBody>
        </p:sp>
        <p:sp>
          <p:nvSpPr>
            <p:cNvPr id="50424" name="Freeform 248">
              <a:extLst>
                <a:ext uri="{FF2B5EF4-FFF2-40B4-BE49-F238E27FC236}">
                  <a16:creationId xmlns:a16="http://schemas.microsoft.com/office/drawing/2014/main" id="{7B7E85CD-F1B9-4E7C-8143-54B285AD0F2D}"/>
                </a:ext>
              </a:extLst>
            </p:cNvPr>
            <p:cNvSpPr>
              <a:spLocks noChangeArrowheads="1"/>
            </p:cNvSpPr>
            <p:nvPr/>
          </p:nvSpPr>
          <p:spPr bwMode="auto">
            <a:xfrm>
              <a:off x="1552" y="3303"/>
              <a:ext cx="10" cy="13"/>
            </a:xfrm>
            <a:custGeom>
              <a:avLst/>
              <a:gdLst>
                <a:gd name="T0" fmla="*/ 31 w 46"/>
                <a:gd name="T1" fmla="*/ 0 h 59"/>
                <a:gd name="T2" fmla="*/ 45 w 46"/>
                <a:gd name="T3" fmla="*/ 5 h 59"/>
                <a:gd name="T4" fmla="*/ 37 w 46"/>
                <a:gd name="T5" fmla="*/ 58 h 59"/>
                <a:gd name="T6" fmla="*/ 0 w 46"/>
                <a:gd name="T7" fmla="*/ 49 h 59"/>
                <a:gd name="T8" fmla="*/ 31 w 46"/>
                <a:gd name="T9" fmla="*/ 0 h 59"/>
              </a:gdLst>
              <a:ahLst/>
              <a:cxnLst>
                <a:cxn ang="0">
                  <a:pos x="T0" y="T1"/>
                </a:cxn>
                <a:cxn ang="0">
                  <a:pos x="T2" y="T3"/>
                </a:cxn>
                <a:cxn ang="0">
                  <a:pos x="T4" y="T5"/>
                </a:cxn>
                <a:cxn ang="0">
                  <a:pos x="T6" y="T7"/>
                </a:cxn>
                <a:cxn ang="0">
                  <a:pos x="T8" y="T9"/>
                </a:cxn>
              </a:cxnLst>
              <a:rect l="0" t="0" r="r" b="b"/>
              <a:pathLst>
                <a:path w="46" h="59">
                  <a:moveTo>
                    <a:pt x="31" y="0"/>
                  </a:moveTo>
                  <a:lnTo>
                    <a:pt x="45" y="5"/>
                  </a:lnTo>
                  <a:lnTo>
                    <a:pt x="37" y="58"/>
                  </a:lnTo>
                  <a:lnTo>
                    <a:pt x="0" y="49"/>
                  </a:lnTo>
                  <a:lnTo>
                    <a:pt x="31" y="0"/>
                  </a:lnTo>
                </a:path>
              </a:pathLst>
            </a:custGeom>
            <a:solidFill>
              <a:srgbClr val="000000"/>
            </a:solidFill>
            <a:ln w="12600">
              <a:solidFill>
                <a:srgbClr val="333333"/>
              </a:solidFill>
              <a:round/>
              <a:headEnd/>
              <a:tailEnd/>
            </a:ln>
          </p:spPr>
          <p:txBody>
            <a:bodyPr wrap="none" anchor="ctr"/>
            <a:lstStyle/>
            <a:p>
              <a:endParaRPr lang="en-US"/>
            </a:p>
          </p:txBody>
        </p:sp>
        <p:sp>
          <p:nvSpPr>
            <p:cNvPr id="50425" name="Freeform 249">
              <a:extLst>
                <a:ext uri="{FF2B5EF4-FFF2-40B4-BE49-F238E27FC236}">
                  <a16:creationId xmlns:a16="http://schemas.microsoft.com/office/drawing/2014/main" id="{E346E3C1-6348-43B4-83E2-0EC0CD26A601}"/>
                </a:ext>
              </a:extLst>
            </p:cNvPr>
            <p:cNvSpPr>
              <a:spLocks noChangeArrowheads="1"/>
            </p:cNvSpPr>
            <p:nvPr/>
          </p:nvSpPr>
          <p:spPr bwMode="auto">
            <a:xfrm>
              <a:off x="1559" y="3304"/>
              <a:ext cx="11" cy="12"/>
            </a:xfrm>
            <a:custGeom>
              <a:avLst/>
              <a:gdLst>
                <a:gd name="T0" fmla="*/ 6 w 48"/>
                <a:gd name="T1" fmla="*/ 0 h 54"/>
                <a:gd name="T2" fmla="*/ 29 w 48"/>
                <a:gd name="T3" fmla="*/ 0 h 54"/>
                <a:gd name="T4" fmla="*/ 47 w 48"/>
                <a:gd name="T5" fmla="*/ 53 h 54"/>
                <a:gd name="T6" fmla="*/ 0 w 48"/>
                <a:gd name="T7" fmla="*/ 53 h 54"/>
                <a:gd name="T8" fmla="*/ 6 w 48"/>
                <a:gd name="T9" fmla="*/ 0 h 54"/>
              </a:gdLst>
              <a:ahLst/>
              <a:cxnLst>
                <a:cxn ang="0">
                  <a:pos x="T0" y="T1"/>
                </a:cxn>
                <a:cxn ang="0">
                  <a:pos x="T2" y="T3"/>
                </a:cxn>
                <a:cxn ang="0">
                  <a:pos x="T4" y="T5"/>
                </a:cxn>
                <a:cxn ang="0">
                  <a:pos x="T6" y="T7"/>
                </a:cxn>
                <a:cxn ang="0">
                  <a:pos x="T8" y="T9"/>
                </a:cxn>
              </a:cxnLst>
              <a:rect l="0" t="0" r="r" b="b"/>
              <a:pathLst>
                <a:path w="48" h="54">
                  <a:moveTo>
                    <a:pt x="6" y="0"/>
                  </a:moveTo>
                  <a:lnTo>
                    <a:pt x="29" y="0"/>
                  </a:lnTo>
                  <a:lnTo>
                    <a:pt x="47" y="53"/>
                  </a:lnTo>
                  <a:lnTo>
                    <a:pt x="0" y="53"/>
                  </a:lnTo>
                  <a:lnTo>
                    <a:pt x="6" y="0"/>
                  </a:lnTo>
                </a:path>
              </a:pathLst>
            </a:custGeom>
            <a:solidFill>
              <a:srgbClr val="000000"/>
            </a:solidFill>
            <a:ln w="12600">
              <a:solidFill>
                <a:srgbClr val="333333"/>
              </a:solidFill>
              <a:round/>
              <a:headEnd/>
              <a:tailEnd/>
            </a:ln>
          </p:spPr>
          <p:txBody>
            <a:bodyPr wrap="none" anchor="ctr"/>
            <a:lstStyle/>
            <a:p>
              <a:endParaRPr lang="en-US"/>
            </a:p>
          </p:txBody>
        </p:sp>
        <p:sp>
          <p:nvSpPr>
            <p:cNvPr id="50426" name="Freeform 250">
              <a:extLst>
                <a:ext uri="{FF2B5EF4-FFF2-40B4-BE49-F238E27FC236}">
                  <a16:creationId xmlns:a16="http://schemas.microsoft.com/office/drawing/2014/main" id="{6504FDB9-D974-483C-A9F5-47415B42631B}"/>
                </a:ext>
              </a:extLst>
            </p:cNvPr>
            <p:cNvSpPr>
              <a:spLocks noChangeArrowheads="1"/>
            </p:cNvSpPr>
            <p:nvPr/>
          </p:nvSpPr>
          <p:spPr bwMode="auto">
            <a:xfrm>
              <a:off x="1564" y="3302"/>
              <a:ext cx="11" cy="14"/>
            </a:xfrm>
            <a:custGeom>
              <a:avLst/>
              <a:gdLst>
                <a:gd name="T0" fmla="*/ 0 w 47"/>
                <a:gd name="T1" fmla="*/ 8 h 62"/>
                <a:gd name="T2" fmla="*/ 17 w 47"/>
                <a:gd name="T3" fmla="*/ 0 h 62"/>
                <a:gd name="T4" fmla="*/ 46 w 47"/>
                <a:gd name="T5" fmla="*/ 46 h 62"/>
                <a:gd name="T6" fmla="*/ 11 w 47"/>
                <a:gd name="T7" fmla="*/ 61 h 62"/>
                <a:gd name="T8" fmla="*/ 0 w 47"/>
                <a:gd name="T9" fmla="*/ 8 h 62"/>
              </a:gdLst>
              <a:ahLst/>
              <a:cxnLst>
                <a:cxn ang="0">
                  <a:pos x="T0" y="T1"/>
                </a:cxn>
                <a:cxn ang="0">
                  <a:pos x="T2" y="T3"/>
                </a:cxn>
                <a:cxn ang="0">
                  <a:pos x="T4" y="T5"/>
                </a:cxn>
                <a:cxn ang="0">
                  <a:pos x="T6" y="T7"/>
                </a:cxn>
                <a:cxn ang="0">
                  <a:pos x="T8" y="T9"/>
                </a:cxn>
              </a:cxnLst>
              <a:rect l="0" t="0" r="r" b="b"/>
              <a:pathLst>
                <a:path w="47" h="62">
                  <a:moveTo>
                    <a:pt x="0" y="8"/>
                  </a:moveTo>
                  <a:lnTo>
                    <a:pt x="17" y="0"/>
                  </a:lnTo>
                  <a:lnTo>
                    <a:pt x="46" y="46"/>
                  </a:lnTo>
                  <a:lnTo>
                    <a:pt x="11" y="6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50427" name="Freeform 251">
              <a:extLst>
                <a:ext uri="{FF2B5EF4-FFF2-40B4-BE49-F238E27FC236}">
                  <a16:creationId xmlns:a16="http://schemas.microsoft.com/office/drawing/2014/main" id="{29CB608A-074D-424D-8B56-13C8F034DC7D}"/>
                </a:ext>
              </a:extLst>
            </p:cNvPr>
            <p:cNvSpPr>
              <a:spLocks noChangeArrowheads="1"/>
            </p:cNvSpPr>
            <p:nvPr/>
          </p:nvSpPr>
          <p:spPr bwMode="auto">
            <a:xfrm>
              <a:off x="1568" y="3299"/>
              <a:ext cx="12" cy="14"/>
            </a:xfrm>
            <a:custGeom>
              <a:avLst/>
              <a:gdLst>
                <a:gd name="T0" fmla="*/ 0 w 53"/>
                <a:gd name="T1" fmla="*/ 15 h 62"/>
                <a:gd name="T2" fmla="*/ 16 w 53"/>
                <a:gd name="T3" fmla="*/ 0 h 62"/>
                <a:gd name="T4" fmla="*/ 52 w 53"/>
                <a:gd name="T5" fmla="*/ 41 h 62"/>
                <a:gd name="T6" fmla="*/ 26 w 53"/>
                <a:gd name="T7" fmla="*/ 61 h 62"/>
                <a:gd name="T8" fmla="*/ 0 w 53"/>
                <a:gd name="T9" fmla="*/ 15 h 62"/>
              </a:gdLst>
              <a:ahLst/>
              <a:cxnLst>
                <a:cxn ang="0">
                  <a:pos x="T0" y="T1"/>
                </a:cxn>
                <a:cxn ang="0">
                  <a:pos x="T2" y="T3"/>
                </a:cxn>
                <a:cxn ang="0">
                  <a:pos x="T4" y="T5"/>
                </a:cxn>
                <a:cxn ang="0">
                  <a:pos x="T6" y="T7"/>
                </a:cxn>
                <a:cxn ang="0">
                  <a:pos x="T8" y="T9"/>
                </a:cxn>
              </a:cxnLst>
              <a:rect l="0" t="0" r="r" b="b"/>
              <a:pathLst>
                <a:path w="53" h="62">
                  <a:moveTo>
                    <a:pt x="0" y="15"/>
                  </a:moveTo>
                  <a:lnTo>
                    <a:pt x="16" y="0"/>
                  </a:lnTo>
                  <a:lnTo>
                    <a:pt x="52" y="41"/>
                  </a:lnTo>
                  <a:lnTo>
                    <a:pt x="26" y="61"/>
                  </a:lnTo>
                  <a:lnTo>
                    <a:pt x="0" y="15"/>
                  </a:lnTo>
                </a:path>
              </a:pathLst>
            </a:custGeom>
            <a:solidFill>
              <a:srgbClr val="000000"/>
            </a:solidFill>
            <a:ln w="12600">
              <a:solidFill>
                <a:srgbClr val="333333"/>
              </a:solidFill>
              <a:round/>
              <a:headEnd/>
              <a:tailEnd/>
            </a:ln>
          </p:spPr>
          <p:txBody>
            <a:bodyPr wrap="none" anchor="ctr"/>
            <a:lstStyle/>
            <a:p>
              <a:endParaRPr lang="en-US"/>
            </a:p>
          </p:txBody>
        </p:sp>
        <p:sp>
          <p:nvSpPr>
            <p:cNvPr id="50428" name="Freeform 252">
              <a:extLst>
                <a:ext uri="{FF2B5EF4-FFF2-40B4-BE49-F238E27FC236}">
                  <a16:creationId xmlns:a16="http://schemas.microsoft.com/office/drawing/2014/main" id="{9AD7531A-78D5-4751-B51D-B49C92C45699}"/>
                </a:ext>
              </a:extLst>
            </p:cNvPr>
            <p:cNvSpPr>
              <a:spLocks noChangeArrowheads="1"/>
            </p:cNvSpPr>
            <p:nvPr/>
          </p:nvSpPr>
          <p:spPr bwMode="auto">
            <a:xfrm>
              <a:off x="1572" y="3294"/>
              <a:ext cx="14" cy="14"/>
            </a:xfrm>
            <a:custGeom>
              <a:avLst/>
              <a:gdLst>
                <a:gd name="T0" fmla="*/ 0 w 62"/>
                <a:gd name="T1" fmla="*/ 21 h 63"/>
                <a:gd name="T2" fmla="*/ 17 w 62"/>
                <a:gd name="T3" fmla="*/ 0 h 63"/>
                <a:gd name="T4" fmla="*/ 61 w 62"/>
                <a:gd name="T5" fmla="*/ 32 h 63"/>
                <a:gd name="T6" fmla="*/ 35 w 62"/>
                <a:gd name="T7" fmla="*/ 62 h 63"/>
                <a:gd name="T8" fmla="*/ 0 w 62"/>
                <a:gd name="T9" fmla="*/ 21 h 63"/>
              </a:gdLst>
              <a:ahLst/>
              <a:cxnLst>
                <a:cxn ang="0">
                  <a:pos x="T0" y="T1"/>
                </a:cxn>
                <a:cxn ang="0">
                  <a:pos x="T2" y="T3"/>
                </a:cxn>
                <a:cxn ang="0">
                  <a:pos x="T4" y="T5"/>
                </a:cxn>
                <a:cxn ang="0">
                  <a:pos x="T6" y="T7"/>
                </a:cxn>
                <a:cxn ang="0">
                  <a:pos x="T8" y="T9"/>
                </a:cxn>
              </a:cxnLst>
              <a:rect l="0" t="0" r="r" b="b"/>
              <a:pathLst>
                <a:path w="62" h="63">
                  <a:moveTo>
                    <a:pt x="0" y="21"/>
                  </a:moveTo>
                  <a:lnTo>
                    <a:pt x="17" y="0"/>
                  </a:lnTo>
                  <a:lnTo>
                    <a:pt x="61" y="32"/>
                  </a:lnTo>
                  <a:lnTo>
                    <a:pt x="35" y="62"/>
                  </a:lnTo>
                  <a:lnTo>
                    <a:pt x="0" y="21"/>
                  </a:lnTo>
                </a:path>
              </a:pathLst>
            </a:custGeom>
            <a:solidFill>
              <a:srgbClr val="000000"/>
            </a:solidFill>
            <a:ln w="12600">
              <a:solidFill>
                <a:srgbClr val="333333"/>
              </a:solidFill>
              <a:round/>
              <a:headEnd/>
              <a:tailEnd/>
            </a:ln>
          </p:spPr>
          <p:txBody>
            <a:bodyPr wrap="none" anchor="ctr"/>
            <a:lstStyle/>
            <a:p>
              <a:endParaRPr lang="en-US"/>
            </a:p>
          </p:txBody>
        </p:sp>
        <p:sp>
          <p:nvSpPr>
            <p:cNvPr id="50429" name="Freeform 253">
              <a:extLst>
                <a:ext uri="{FF2B5EF4-FFF2-40B4-BE49-F238E27FC236}">
                  <a16:creationId xmlns:a16="http://schemas.microsoft.com/office/drawing/2014/main" id="{EF7E27F8-034B-48EC-9579-33FE2A1A94A6}"/>
                </a:ext>
              </a:extLst>
            </p:cNvPr>
            <p:cNvSpPr>
              <a:spLocks noChangeArrowheads="1"/>
            </p:cNvSpPr>
            <p:nvPr/>
          </p:nvSpPr>
          <p:spPr bwMode="auto">
            <a:xfrm>
              <a:off x="1576" y="3288"/>
              <a:ext cx="15" cy="14"/>
            </a:xfrm>
            <a:custGeom>
              <a:avLst/>
              <a:gdLst>
                <a:gd name="T0" fmla="*/ 0 w 65"/>
                <a:gd name="T1" fmla="*/ 28 h 62"/>
                <a:gd name="T2" fmla="*/ 15 w 65"/>
                <a:gd name="T3" fmla="*/ 0 h 62"/>
                <a:gd name="T4" fmla="*/ 64 w 65"/>
                <a:gd name="T5" fmla="*/ 23 h 62"/>
                <a:gd name="T6" fmla="*/ 44 w 65"/>
                <a:gd name="T7" fmla="*/ 61 h 62"/>
                <a:gd name="T8" fmla="*/ 0 w 65"/>
                <a:gd name="T9" fmla="*/ 28 h 62"/>
              </a:gdLst>
              <a:ahLst/>
              <a:cxnLst>
                <a:cxn ang="0">
                  <a:pos x="T0" y="T1"/>
                </a:cxn>
                <a:cxn ang="0">
                  <a:pos x="T2" y="T3"/>
                </a:cxn>
                <a:cxn ang="0">
                  <a:pos x="T4" y="T5"/>
                </a:cxn>
                <a:cxn ang="0">
                  <a:pos x="T6" y="T7"/>
                </a:cxn>
                <a:cxn ang="0">
                  <a:pos x="T8" y="T9"/>
                </a:cxn>
              </a:cxnLst>
              <a:rect l="0" t="0" r="r" b="b"/>
              <a:pathLst>
                <a:path w="65" h="62">
                  <a:moveTo>
                    <a:pt x="0" y="28"/>
                  </a:moveTo>
                  <a:lnTo>
                    <a:pt x="15" y="0"/>
                  </a:lnTo>
                  <a:lnTo>
                    <a:pt x="64" y="23"/>
                  </a:lnTo>
                  <a:lnTo>
                    <a:pt x="44" y="61"/>
                  </a:lnTo>
                  <a:lnTo>
                    <a:pt x="0" y="28"/>
                  </a:lnTo>
                </a:path>
              </a:pathLst>
            </a:custGeom>
            <a:solidFill>
              <a:srgbClr val="000000"/>
            </a:solidFill>
            <a:ln w="12600">
              <a:solidFill>
                <a:srgbClr val="333333"/>
              </a:solidFill>
              <a:round/>
              <a:headEnd/>
              <a:tailEnd/>
            </a:ln>
          </p:spPr>
          <p:txBody>
            <a:bodyPr wrap="none" anchor="ctr"/>
            <a:lstStyle/>
            <a:p>
              <a:endParaRPr lang="en-US"/>
            </a:p>
          </p:txBody>
        </p:sp>
        <p:sp>
          <p:nvSpPr>
            <p:cNvPr id="50430" name="Freeform 254">
              <a:extLst>
                <a:ext uri="{FF2B5EF4-FFF2-40B4-BE49-F238E27FC236}">
                  <a16:creationId xmlns:a16="http://schemas.microsoft.com/office/drawing/2014/main" id="{13DF97C8-67B1-4156-ACD4-24A63B5849E7}"/>
                </a:ext>
              </a:extLst>
            </p:cNvPr>
            <p:cNvSpPr>
              <a:spLocks noChangeArrowheads="1"/>
            </p:cNvSpPr>
            <p:nvPr/>
          </p:nvSpPr>
          <p:spPr bwMode="auto">
            <a:xfrm>
              <a:off x="1579" y="3279"/>
              <a:ext cx="16" cy="14"/>
            </a:xfrm>
            <a:custGeom>
              <a:avLst/>
              <a:gdLst>
                <a:gd name="T0" fmla="*/ 0 w 71"/>
                <a:gd name="T1" fmla="*/ 37 h 62"/>
                <a:gd name="T2" fmla="*/ 17 w 71"/>
                <a:gd name="T3" fmla="*/ 0 h 62"/>
                <a:gd name="T4" fmla="*/ 70 w 71"/>
                <a:gd name="T5" fmla="*/ 17 h 62"/>
                <a:gd name="T6" fmla="*/ 49 w 71"/>
                <a:gd name="T7" fmla="*/ 61 h 62"/>
                <a:gd name="T8" fmla="*/ 0 w 71"/>
                <a:gd name="T9" fmla="*/ 37 h 62"/>
              </a:gdLst>
              <a:ahLst/>
              <a:cxnLst>
                <a:cxn ang="0">
                  <a:pos x="T0" y="T1"/>
                </a:cxn>
                <a:cxn ang="0">
                  <a:pos x="T2" y="T3"/>
                </a:cxn>
                <a:cxn ang="0">
                  <a:pos x="T4" y="T5"/>
                </a:cxn>
                <a:cxn ang="0">
                  <a:pos x="T6" y="T7"/>
                </a:cxn>
                <a:cxn ang="0">
                  <a:pos x="T8" y="T9"/>
                </a:cxn>
              </a:cxnLst>
              <a:rect l="0" t="0" r="r" b="b"/>
              <a:pathLst>
                <a:path w="71" h="62">
                  <a:moveTo>
                    <a:pt x="0" y="37"/>
                  </a:moveTo>
                  <a:lnTo>
                    <a:pt x="17" y="0"/>
                  </a:lnTo>
                  <a:lnTo>
                    <a:pt x="70" y="17"/>
                  </a:lnTo>
                  <a:lnTo>
                    <a:pt x="49" y="61"/>
                  </a:lnTo>
                  <a:lnTo>
                    <a:pt x="0" y="37"/>
                  </a:lnTo>
                </a:path>
              </a:pathLst>
            </a:custGeom>
            <a:solidFill>
              <a:srgbClr val="000000"/>
            </a:solidFill>
            <a:ln w="12600">
              <a:solidFill>
                <a:srgbClr val="333333"/>
              </a:solidFill>
              <a:round/>
              <a:headEnd/>
              <a:tailEnd/>
            </a:ln>
          </p:spPr>
          <p:txBody>
            <a:bodyPr wrap="none" anchor="ctr"/>
            <a:lstStyle/>
            <a:p>
              <a:endParaRPr lang="en-US"/>
            </a:p>
          </p:txBody>
        </p:sp>
        <p:sp>
          <p:nvSpPr>
            <p:cNvPr id="50431" name="Freeform 255">
              <a:extLst>
                <a:ext uri="{FF2B5EF4-FFF2-40B4-BE49-F238E27FC236}">
                  <a16:creationId xmlns:a16="http://schemas.microsoft.com/office/drawing/2014/main" id="{8B41CCDA-A4C6-4243-8D98-E3A4D8CC209C}"/>
                </a:ext>
              </a:extLst>
            </p:cNvPr>
            <p:cNvSpPr>
              <a:spLocks noChangeArrowheads="1"/>
            </p:cNvSpPr>
            <p:nvPr/>
          </p:nvSpPr>
          <p:spPr bwMode="auto">
            <a:xfrm>
              <a:off x="1583" y="3269"/>
              <a:ext cx="14" cy="14"/>
            </a:xfrm>
            <a:custGeom>
              <a:avLst/>
              <a:gdLst>
                <a:gd name="T0" fmla="*/ 0 w 63"/>
                <a:gd name="T1" fmla="*/ 44 h 63"/>
                <a:gd name="T2" fmla="*/ 14 w 63"/>
                <a:gd name="T3" fmla="*/ 0 h 63"/>
                <a:gd name="T4" fmla="*/ 62 w 63"/>
                <a:gd name="T5" fmla="*/ 12 h 63"/>
                <a:gd name="T6" fmla="*/ 51 w 63"/>
                <a:gd name="T7" fmla="*/ 62 h 63"/>
                <a:gd name="T8" fmla="*/ 0 w 63"/>
                <a:gd name="T9" fmla="*/ 44 h 63"/>
              </a:gdLst>
              <a:ahLst/>
              <a:cxnLst>
                <a:cxn ang="0">
                  <a:pos x="T0" y="T1"/>
                </a:cxn>
                <a:cxn ang="0">
                  <a:pos x="T2" y="T3"/>
                </a:cxn>
                <a:cxn ang="0">
                  <a:pos x="T4" y="T5"/>
                </a:cxn>
                <a:cxn ang="0">
                  <a:pos x="T6" y="T7"/>
                </a:cxn>
                <a:cxn ang="0">
                  <a:pos x="T8" y="T9"/>
                </a:cxn>
              </a:cxnLst>
              <a:rect l="0" t="0" r="r" b="b"/>
              <a:pathLst>
                <a:path w="63" h="63">
                  <a:moveTo>
                    <a:pt x="0" y="44"/>
                  </a:moveTo>
                  <a:lnTo>
                    <a:pt x="14" y="0"/>
                  </a:lnTo>
                  <a:lnTo>
                    <a:pt x="62" y="12"/>
                  </a:lnTo>
                  <a:lnTo>
                    <a:pt x="51" y="62"/>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50432" name="Freeform 256">
              <a:extLst>
                <a:ext uri="{FF2B5EF4-FFF2-40B4-BE49-F238E27FC236}">
                  <a16:creationId xmlns:a16="http://schemas.microsoft.com/office/drawing/2014/main" id="{75E62158-51D3-44E8-8E82-3B3A220318BB}"/>
                </a:ext>
              </a:extLst>
            </p:cNvPr>
            <p:cNvSpPr>
              <a:spLocks noChangeArrowheads="1"/>
            </p:cNvSpPr>
            <p:nvPr/>
          </p:nvSpPr>
          <p:spPr bwMode="auto">
            <a:xfrm>
              <a:off x="1586" y="3258"/>
              <a:ext cx="14" cy="15"/>
            </a:xfrm>
            <a:custGeom>
              <a:avLst/>
              <a:gdLst>
                <a:gd name="T0" fmla="*/ 0 w 61"/>
                <a:gd name="T1" fmla="*/ 52 h 65"/>
                <a:gd name="T2" fmla="*/ 8 w 61"/>
                <a:gd name="T3" fmla="*/ 0 h 65"/>
                <a:gd name="T4" fmla="*/ 60 w 61"/>
                <a:gd name="T5" fmla="*/ 9 h 65"/>
                <a:gd name="T6" fmla="*/ 48 w 61"/>
                <a:gd name="T7" fmla="*/ 64 h 65"/>
                <a:gd name="T8" fmla="*/ 0 w 61"/>
                <a:gd name="T9" fmla="*/ 52 h 65"/>
              </a:gdLst>
              <a:ahLst/>
              <a:cxnLst>
                <a:cxn ang="0">
                  <a:pos x="T0" y="T1"/>
                </a:cxn>
                <a:cxn ang="0">
                  <a:pos x="T2" y="T3"/>
                </a:cxn>
                <a:cxn ang="0">
                  <a:pos x="T4" y="T5"/>
                </a:cxn>
                <a:cxn ang="0">
                  <a:pos x="T6" y="T7"/>
                </a:cxn>
                <a:cxn ang="0">
                  <a:pos x="T8" y="T9"/>
                </a:cxn>
              </a:cxnLst>
              <a:rect l="0" t="0" r="r" b="b"/>
              <a:pathLst>
                <a:path w="61" h="65">
                  <a:moveTo>
                    <a:pt x="0" y="52"/>
                  </a:moveTo>
                  <a:lnTo>
                    <a:pt x="8" y="0"/>
                  </a:lnTo>
                  <a:lnTo>
                    <a:pt x="60" y="9"/>
                  </a:lnTo>
                  <a:lnTo>
                    <a:pt x="48" y="64"/>
                  </a:lnTo>
                  <a:lnTo>
                    <a:pt x="0" y="52"/>
                  </a:lnTo>
                </a:path>
              </a:pathLst>
            </a:custGeom>
            <a:solidFill>
              <a:srgbClr val="000000"/>
            </a:solidFill>
            <a:ln w="12600">
              <a:solidFill>
                <a:srgbClr val="333333"/>
              </a:solidFill>
              <a:round/>
              <a:headEnd/>
              <a:tailEnd/>
            </a:ln>
          </p:spPr>
          <p:txBody>
            <a:bodyPr wrap="none" anchor="ctr"/>
            <a:lstStyle/>
            <a:p>
              <a:endParaRPr lang="en-US"/>
            </a:p>
          </p:txBody>
        </p:sp>
        <p:sp>
          <p:nvSpPr>
            <p:cNvPr id="50433" name="Freeform 257">
              <a:extLst>
                <a:ext uri="{FF2B5EF4-FFF2-40B4-BE49-F238E27FC236}">
                  <a16:creationId xmlns:a16="http://schemas.microsoft.com/office/drawing/2014/main" id="{733EB8C9-C76C-431D-AA51-FF1275E2C708}"/>
                </a:ext>
              </a:extLst>
            </p:cNvPr>
            <p:cNvSpPr>
              <a:spLocks noChangeArrowheads="1"/>
            </p:cNvSpPr>
            <p:nvPr/>
          </p:nvSpPr>
          <p:spPr bwMode="auto">
            <a:xfrm>
              <a:off x="1588" y="3245"/>
              <a:ext cx="14" cy="15"/>
            </a:xfrm>
            <a:custGeom>
              <a:avLst/>
              <a:gdLst>
                <a:gd name="T0" fmla="*/ 0 w 62"/>
                <a:gd name="T1" fmla="*/ 55 h 64"/>
                <a:gd name="T2" fmla="*/ 6 w 62"/>
                <a:gd name="T3" fmla="*/ 0 h 64"/>
                <a:gd name="T4" fmla="*/ 61 w 62"/>
                <a:gd name="T5" fmla="*/ 6 h 64"/>
                <a:gd name="T6" fmla="*/ 52 w 62"/>
                <a:gd name="T7" fmla="*/ 63 h 64"/>
                <a:gd name="T8" fmla="*/ 0 w 62"/>
                <a:gd name="T9" fmla="*/ 55 h 64"/>
              </a:gdLst>
              <a:ahLst/>
              <a:cxnLst>
                <a:cxn ang="0">
                  <a:pos x="T0" y="T1"/>
                </a:cxn>
                <a:cxn ang="0">
                  <a:pos x="T2" y="T3"/>
                </a:cxn>
                <a:cxn ang="0">
                  <a:pos x="T4" y="T5"/>
                </a:cxn>
                <a:cxn ang="0">
                  <a:pos x="T6" y="T7"/>
                </a:cxn>
                <a:cxn ang="0">
                  <a:pos x="T8" y="T9"/>
                </a:cxn>
              </a:cxnLst>
              <a:rect l="0" t="0" r="r" b="b"/>
              <a:pathLst>
                <a:path w="62" h="64">
                  <a:moveTo>
                    <a:pt x="0" y="55"/>
                  </a:moveTo>
                  <a:lnTo>
                    <a:pt x="6" y="0"/>
                  </a:lnTo>
                  <a:lnTo>
                    <a:pt x="61" y="6"/>
                  </a:lnTo>
                  <a:lnTo>
                    <a:pt x="52" y="63"/>
                  </a:lnTo>
                  <a:lnTo>
                    <a:pt x="0" y="55"/>
                  </a:lnTo>
                </a:path>
              </a:pathLst>
            </a:custGeom>
            <a:solidFill>
              <a:srgbClr val="000000"/>
            </a:solidFill>
            <a:ln w="12600">
              <a:solidFill>
                <a:srgbClr val="333333"/>
              </a:solidFill>
              <a:round/>
              <a:headEnd/>
              <a:tailEnd/>
            </a:ln>
          </p:spPr>
          <p:txBody>
            <a:bodyPr wrap="none" anchor="ctr"/>
            <a:lstStyle/>
            <a:p>
              <a:endParaRPr lang="en-US"/>
            </a:p>
          </p:txBody>
        </p:sp>
        <p:sp>
          <p:nvSpPr>
            <p:cNvPr id="50434" name="Freeform 258">
              <a:extLst>
                <a:ext uri="{FF2B5EF4-FFF2-40B4-BE49-F238E27FC236}">
                  <a16:creationId xmlns:a16="http://schemas.microsoft.com/office/drawing/2014/main" id="{34A91996-6ABC-4DF5-A1D0-B0E11889C2A2}"/>
                </a:ext>
              </a:extLst>
            </p:cNvPr>
            <p:cNvSpPr>
              <a:spLocks noChangeArrowheads="1"/>
            </p:cNvSpPr>
            <p:nvPr/>
          </p:nvSpPr>
          <p:spPr bwMode="auto">
            <a:xfrm>
              <a:off x="1589" y="3232"/>
              <a:ext cx="13" cy="15"/>
            </a:xfrm>
            <a:custGeom>
              <a:avLst/>
              <a:gdLst>
                <a:gd name="T0" fmla="*/ 0 w 59"/>
                <a:gd name="T1" fmla="*/ 57 h 65"/>
                <a:gd name="T2" fmla="*/ 5 w 59"/>
                <a:gd name="T3" fmla="*/ 0 h 65"/>
                <a:gd name="T4" fmla="*/ 58 w 59"/>
                <a:gd name="T5" fmla="*/ 0 h 65"/>
                <a:gd name="T6" fmla="*/ 56 w 59"/>
                <a:gd name="T7" fmla="*/ 64 h 65"/>
                <a:gd name="T8" fmla="*/ 0 w 59"/>
                <a:gd name="T9" fmla="*/ 57 h 65"/>
              </a:gdLst>
              <a:ahLst/>
              <a:cxnLst>
                <a:cxn ang="0">
                  <a:pos x="T0" y="T1"/>
                </a:cxn>
                <a:cxn ang="0">
                  <a:pos x="T2" y="T3"/>
                </a:cxn>
                <a:cxn ang="0">
                  <a:pos x="T4" y="T5"/>
                </a:cxn>
                <a:cxn ang="0">
                  <a:pos x="T6" y="T7"/>
                </a:cxn>
                <a:cxn ang="0">
                  <a:pos x="T8" y="T9"/>
                </a:cxn>
              </a:cxnLst>
              <a:rect l="0" t="0" r="r" b="b"/>
              <a:pathLst>
                <a:path w="59" h="65">
                  <a:moveTo>
                    <a:pt x="0" y="57"/>
                  </a:moveTo>
                  <a:lnTo>
                    <a:pt x="5" y="0"/>
                  </a:lnTo>
                  <a:lnTo>
                    <a:pt x="58" y="0"/>
                  </a:lnTo>
                  <a:lnTo>
                    <a:pt x="56" y="64"/>
                  </a:lnTo>
                  <a:lnTo>
                    <a:pt x="0" y="57"/>
                  </a:lnTo>
                </a:path>
              </a:pathLst>
            </a:custGeom>
            <a:solidFill>
              <a:srgbClr val="000000"/>
            </a:solidFill>
            <a:ln w="12600">
              <a:solidFill>
                <a:srgbClr val="333333"/>
              </a:solidFill>
              <a:round/>
              <a:headEnd/>
              <a:tailEnd/>
            </a:ln>
          </p:spPr>
          <p:txBody>
            <a:bodyPr wrap="none" anchor="ctr"/>
            <a:lstStyle/>
            <a:p>
              <a:endParaRPr lang="en-US"/>
            </a:p>
          </p:txBody>
        </p:sp>
        <p:sp>
          <p:nvSpPr>
            <p:cNvPr id="50435" name="Freeform 259">
              <a:extLst>
                <a:ext uri="{FF2B5EF4-FFF2-40B4-BE49-F238E27FC236}">
                  <a16:creationId xmlns:a16="http://schemas.microsoft.com/office/drawing/2014/main" id="{B6DD24D3-DAC8-4C5A-B736-F40F8ACEAC58}"/>
                </a:ext>
              </a:extLst>
            </p:cNvPr>
            <p:cNvSpPr>
              <a:spLocks noChangeArrowheads="1"/>
            </p:cNvSpPr>
            <p:nvPr/>
          </p:nvSpPr>
          <p:spPr bwMode="auto">
            <a:xfrm>
              <a:off x="1590" y="3218"/>
              <a:ext cx="13" cy="15"/>
            </a:xfrm>
            <a:custGeom>
              <a:avLst/>
              <a:gdLst>
                <a:gd name="T0" fmla="*/ 3 w 57"/>
                <a:gd name="T1" fmla="*/ 64 h 65"/>
                <a:gd name="T2" fmla="*/ 0 w 57"/>
                <a:gd name="T3" fmla="*/ 3 h 65"/>
                <a:gd name="T4" fmla="*/ 56 w 57"/>
                <a:gd name="T5" fmla="*/ 0 h 65"/>
                <a:gd name="T6" fmla="*/ 56 w 57"/>
                <a:gd name="T7" fmla="*/ 64 h 65"/>
                <a:gd name="T8" fmla="*/ 3 w 57"/>
                <a:gd name="T9" fmla="*/ 64 h 65"/>
              </a:gdLst>
              <a:ahLst/>
              <a:cxnLst>
                <a:cxn ang="0">
                  <a:pos x="T0" y="T1"/>
                </a:cxn>
                <a:cxn ang="0">
                  <a:pos x="T2" y="T3"/>
                </a:cxn>
                <a:cxn ang="0">
                  <a:pos x="T4" y="T5"/>
                </a:cxn>
                <a:cxn ang="0">
                  <a:pos x="T6" y="T7"/>
                </a:cxn>
                <a:cxn ang="0">
                  <a:pos x="T8" y="T9"/>
                </a:cxn>
              </a:cxnLst>
              <a:rect l="0" t="0" r="r" b="b"/>
              <a:pathLst>
                <a:path w="57" h="65">
                  <a:moveTo>
                    <a:pt x="3" y="64"/>
                  </a:moveTo>
                  <a:lnTo>
                    <a:pt x="0" y="3"/>
                  </a:lnTo>
                  <a:lnTo>
                    <a:pt x="56" y="0"/>
                  </a:lnTo>
                  <a:lnTo>
                    <a:pt x="56" y="64"/>
                  </a:lnTo>
                  <a:lnTo>
                    <a:pt x="3" y="64"/>
                  </a:lnTo>
                </a:path>
              </a:pathLst>
            </a:custGeom>
            <a:solidFill>
              <a:srgbClr val="000000"/>
            </a:solidFill>
            <a:ln w="12600">
              <a:solidFill>
                <a:srgbClr val="333333"/>
              </a:solidFill>
              <a:round/>
              <a:headEnd/>
              <a:tailEnd/>
            </a:ln>
          </p:spPr>
          <p:txBody>
            <a:bodyPr wrap="none" anchor="ctr"/>
            <a:lstStyle/>
            <a:p>
              <a:endParaRPr lang="en-US"/>
            </a:p>
          </p:txBody>
        </p:sp>
        <p:sp>
          <p:nvSpPr>
            <p:cNvPr id="50436" name="Freeform 260">
              <a:extLst>
                <a:ext uri="{FF2B5EF4-FFF2-40B4-BE49-F238E27FC236}">
                  <a16:creationId xmlns:a16="http://schemas.microsoft.com/office/drawing/2014/main" id="{D3726BA7-37EC-4C3B-8D40-DE3AF0B4640E}"/>
                </a:ext>
              </a:extLst>
            </p:cNvPr>
            <p:cNvSpPr>
              <a:spLocks noChangeArrowheads="1"/>
            </p:cNvSpPr>
            <p:nvPr/>
          </p:nvSpPr>
          <p:spPr bwMode="auto">
            <a:xfrm>
              <a:off x="1589" y="3203"/>
              <a:ext cx="13" cy="16"/>
            </a:xfrm>
            <a:custGeom>
              <a:avLst/>
              <a:gdLst>
                <a:gd name="T0" fmla="*/ 2 w 59"/>
                <a:gd name="T1" fmla="*/ 70 h 71"/>
                <a:gd name="T2" fmla="*/ 0 w 59"/>
                <a:gd name="T3" fmla="*/ 5 h 71"/>
                <a:gd name="T4" fmla="*/ 52 w 59"/>
                <a:gd name="T5" fmla="*/ 0 h 71"/>
                <a:gd name="T6" fmla="*/ 58 w 59"/>
                <a:gd name="T7" fmla="*/ 67 h 71"/>
                <a:gd name="T8" fmla="*/ 2 w 59"/>
                <a:gd name="T9" fmla="*/ 70 h 71"/>
              </a:gdLst>
              <a:ahLst/>
              <a:cxnLst>
                <a:cxn ang="0">
                  <a:pos x="T0" y="T1"/>
                </a:cxn>
                <a:cxn ang="0">
                  <a:pos x="T2" y="T3"/>
                </a:cxn>
                <a:cxn ang="0">
                  <a:pos x="T4" y="T5"/>
                </a:cxn>
                <a:cxn ang="0">
                  <a:pos x="T6" y="T7"/>
                </a:cxn>
                <a:cxn ang="0">
                  <a:pos x="T8" y="T9"/>
                </a:cxn>
              </a:cxnLst>
              <a:rect l="0" t="0" r="r" b="b"/>
              <a:pathLst>
                <a:path w="59" h="71">
                  <a:moveTo>
                    <a:pt x="2" y="70"/>
                  </a:moveTo>
                  <a:lnTo>
                    <a:pt x="0" y="5"/>
                  </a:lnTo>
                  <a:lnTo>
                    <a:pt x="52" y="0"/>
                  </a:lnTo>
                  <a:lnTo>
                    <a:pt x="58" y="67"/>
                  </a:lnTo>
                  <a:lnTo>
                    <a:pt x="2" y="70"/>
                  </a:lnTo>
                </a:path>
              </a:pathLst>
            </a:custGeom>
            <a:solidFill>
              <a:srgbClr val="000000"/>
            </a:solidFill>
            <a:ln w="12600">
              <a:solidFill>
                <a:srgbClr val="333333"/>
              </a:solidFill>
              <a:round/>
              <a:headEnd/>
              <a:tailEnd/>
            </a:ln>
          </p:spPr>
          <p:txBody>
            <a:bodyPr wrap="none" anchor="ctr"/>
            <a:lstStyle/>
            <a:p>
              <a:endParaRPr lang="en-US"/>
            </a:p>
          </p:txBody>
        </p:sp>
        <p:sp>
          <p:nvSpPr>
            <p:cNvPr id="50437" name="Freeform 261">
              <a:extLst>
                <a:ext uri="{FF2B5EF4-FFF2-40B4-BE49-F238E27FC236}">
                  <a16:creationId xmlns:a16="http://schemas.microsoft.com/office/drawing/2014/main" id="{60818C5B-C235-44AC-A155-45741B7033D8}"/>
                </a:ext>
              </a:extLst>
            </p:cNvPr>
            <p:cNvSpPr>
              <a:spLocks noChangeArrowheads="1"/>
            </p:cNvSpPr>
            <p:nvPr/>
          </p:nvSpPr>
          <p:spPr bwMode="auto">
            <a:xfrm>
              <a:off x="1587" y="3188"/>
              <a:ext cx="15" cy="17"/>
            </a:xfrm>
            <a:custGeom>
              <a:avLst/>
              <a:gdLst>
                <a:gd name="T0" fmla="*/ 11 w 64"/>
                <a:gd name="T1" fmla="*/ 72 h 73"/>
                <a:gd name="T2" fmla="*/ 0 w 64"/>
                <a:gd name="T3" fmla="*/ 9 h 73"/>
                <a:gd name="T4" fmla="*/ 55 w 64"/>
                <a:gd name="T5" fmla="*/ 0 h 73"/>
                <a:gd name="T6" fmla="*/ 63 w 64"/>
                <a:gd name="T7" fmla="*/ 66 h 73"/>
                <a:gd name="T8" fmla="*/ 11 w 64"/>
                <a:gd name="T9" fmla="*/ 72 h 73"/>
              </a:gdLst>
              <a:ahLst/>
              <a:cxnLst>
                <a:cxn ang="0">
                  <a:pos x="T0" y="T1"/>
                </a:cxn>
                <a:cxn ang="0">
                  <a:pos x="T2" y="T3"/>
                </a:cxn>
                <a:cxn ang="0">
                  <a:pos x="T4" y="T5"/>
                </a:cxn>
                <a:cxn ang="0">
                  <a:pos x="T6" y="T7"/>
                </a:cxn>
                <a:cxn ang="0">
                  <a:pos x="T8" y="T9"/>
                </a:cxn>
              </a:cxnLst>
              <a:rect l="0" t="0" r="r" b="b"/>
              <a:pathLst>
                <a:path w="64" h="73">
                  <a:moveTo>
                    <a:pt x="11" y="72"/>
                  </a:moveTo>
                  <a:lnTo>
                    <a:pt x="0" y="9"/>
                  </a:lnTo>
                  <a:lnTo>
                    <a:pt x="55" y="0"/>
                  </a:lnTo>
                  <a:lnTo>
                    <a:pt x="63" y="66"/>
                  </a:lnTo>
                  <a:lnTo>
                    <a:pt x="11" y="72"/>
                  </a:lnTo>
                </a:path>
              </a:pathLst>
            </a:custGeom>
            <a:solidFill>
              <a:srgbClr val="000000"/>
            </a:solidFill>
            <a:ln w="12600">
              <a:solidFill>
                <a:srgbClr val="333333"/>
              </a:solidFill>
              <a:round/>
              <a:headEnd/>
              <a:tailEnd/>
            </a:ln>
          </p:spPr>
          <p:txBody>
            <a:bodyPr wrap="none" anchor="ctr"/>
            <a:lstStyle/>
            <a:p>
              <a:endParaRPr lang="en-US"/>
            </a:p>
          </p:txBody>
        </p:sp>
        <p:sp>
          <p:nvSpPr>
            <p:cNvPr id="50438" name="Freeform 262">
              <a:extLst>
                <a:ext uri="{FF2B5EF4-FFF2-40B4-BE49-F238E27FC236}">
                  <a16:creationId xmlns:a16="http://schemas.microsoft.com/office/drawing/2014/main" id="{19B22D0F-A8F4-4C37-A2E6-B89E0968FDA7}"/>
                </a:ext>
              </a:extLst>
            </p:cNvPr>
            <p:cNvSpPr>
              <a:spLocks noChangeArrowheads="1"/>
            </p:cNvSpPr>
            <p:nvPr/>
          </p:nvSpPr>
          <p:spPr bwMode="auto">
            <a:xfrm>
              <a:off x="1584" y="3173"/>
              <a:ext cx="15" cy="17"/>
            </a:xfrm>
            <a:custGeom>
              <a:avLst/>
              <a:gdLst>
                <a:gd name="T0" fmla="*/ 12 w 68"/>
                <a:gd name="T1" fmla="*/ 76 h 77"/>
                <a:gd name="T2" fmla="*/ 0 w 68"/>
                <a:gd name="T3" fmla="*/ 11 h 77"/>
                <a:gd name="T4" fmla="*/ 49 w 68"/>
                <a:gd name="T5" fmla="*/ 0 h 77"/>
                <a:gd name="T6" fmla="*/ 67 w 68"/>
                <a:gd name="T7" fmla="*/ 67 h 77"/>
                <a:gd name="T8" fmla="*/ 12 w 68"/>
                <a:gd name="T9" fmla="*/ 76 h 77"/>
              </a:gdLst>
              <a:ahLst/>
              <a:cxnLst>
                <a:cxn ang="0">
                  <a:pos x="T0" y="T1"/>
                </a:cxn>
                <a:cxn ang="0">
                  <a:pos x="T2" y="T3"/>
                </a:cxn>
                <a:cxn ang="0">
                  <a:pos x="T4" y="T5"/>
                </a:cxn>
                <a:cxn ang="0">
                  <a:pos x="T6" y="T7"/>
                </a:cxn>
                <a:cxn ang="0">
                  <a:pos x="T8" y="T9"/>
                </a:cxn>
              </a:cxnLst>
              <a:rect l="0" t="0" r="r" b="b"/>
              <a:pathLst>
                <a:path w="68" h="77">
                  <a:moveTo>
                    <a:pt x="12" y="76"/>
                  </a:moveTo>
                  <a:lnTo>
                    <a:pt x="0" y="11"/>
                  </a:lnTo>
                  <a:lnTo>
                    <a:pt x="49" y="0"/>
                  </a:lnTo>
                  <a:lnTo>
                    <a:pt x="67" y="67"/>
                  </a:lnTo>
                  <a:lnTo>
                    <a:pt x="12" y="76"/>
                  </a:lnTo>
                </a:path>
              </a:pathLst>
            </a:custGeom>
            <a:solidFill>
              <a:srgbClr val="000000"/>
            </a:solidFill>
            <a:ln w="12600">
              <a:solidFill>
                <a:srgbClr val="333333"/>
              </a:solidFill>
              <a:round/>
              <a:headEnd/>
              <a:tailEnd/>
            </a:ln>
          </p:spPr>
          <p:txBody>
            <a:bodyPr wrap="none" anchor="ctr"/>
            <a:lstStyle/>
            <a:p>
              <a:endParaRPr lang="en-US"/>
            </a:p>
          </p:txBody>
        </p:sp>
        <p:sp>
          <p:nvSpPr>
            <p:cNvPr id="50439" name="Freeform 263">
              <a:extLst>
                <a:ext uri="{FF2B5EF4-FFF2-40B4-BE49-F238E27FC236}">
                  <a16:creationId xmlns:a16="http://schemas.microsoft.com/office/drawing/2014/main" id="{7B4A4773-6085-42D2-BD87-DBFBBF1246AB}"/>
                </a:ext>
              </a:extLst>
            </p:cNvPr>
            <p:cNvSpPr>
              <a:spLocks noChangeArrowheads="1"/>
            </p:cNvSpPr>
            <p:nvPr/>
          </p:nvSpPr>
          <p:spPr bwMode="auto">
            <a:xfrm>
              <a:off x="1580" y="3158"/>
              <a:ext cx="15" cy="18"/>
            </a:xfrm>
            <a:custGeom>
              <a:avLst/>
              <a:gdLst>
                <a:gd name="T0" fmla="*/ 16 w 67"/>
                <a:gd name="T1" fmla="*/ 78 h 79"/>
                <a:gd name="T2" fmla="*/ 0 w 67"/>
                <a:gd name="T3" fmla="*/ 18 h 79"/>
                <a:gd name="T4" fmla="*/ 52 w 67"/>
                <a:gd name="T5" fmla="*/ 0 h 79"/>
                <a:gd name="T6" fmla="*/ 66 w 67"/>
                <a:gd name="T7" fmla="*/ 66 h 79"/>
                <a:gd name="T8" fmla="*/ 16 w 67"/>
                <a:gd name="T9" fmla="*/ 78 h 79"/>
              </a:gdLst>
              <a:ahLst/>
              <a:cxnLst>
                <a:cxn ang="0">
                  <a:pos x="T0" y="T1"/>
                </a:cxn>
                <a:cxn ang="0">
                  <a:pos x="T2" y="T3"/>
                </a:cxn>
                <a:cxn ang="0">
                  <a:pos x="T4" y="T5"/>
                </a:cxn>
                <a:cxn ang="0">
                  <a:pos x="T6" y="T7"/>
                </a:cxn>
                <a:cxn ang="0">
                  <a:pos x="T8" y="T9"/>
                </a:cxn>
              </a:cxnLst>
              <a:rect l="0" t="0" r="r" b="b"/>
              <a:pathLst>
                <a:path w="67" h="79">
                  <a:moveTo>
                    <a:pt x="16" y="78"/>
                  </a:moveTo>
                  <a:lnTo>
                    <a:pt x="0" y="18"/>
                  </a:lnTo>
                  <a:lnTo>
                    <a:pt x="52" y="0"/>
                  </a:lnTo>
                  <a:lnTo>
                    <a:pt x="66" y="66"/>
                  </a:lnTo>
                  <a:lnTo>
                    <a:pt x="16" y="78"/>
                  </a:lnTo>
                </a:path>
              </a:pathLst>
            </a:custGeom>
            <a:solidFill>
              <a:srgbClr val="000000"/>
            </a:solidFill>
            <a:ln w="12600">
              <a:solidFill>
                <a:srgbClr val="333333"/>
              </a:solidFill>
              <a:round/>
              <a:headEnd/>
              <a:tailEnd/>
            </a:ln>
          </p:spPr>
          <p:txBody>
            <a:bodyPr wrap="none" anchor="ctr"/>
            <a:lstStyle/>
            <a:p>
              <a:endParaRPr lang="en-US"/>
            </a:p>
          </p:txBody>
        </p:sp>
        <p:sp>
          <p:nvSpPr>
            <p:cNvPr id="50440" name="Freeform 264">
              <a:extLst>
                <a:ext uri="{FF2B5EF4-FFF2-40B4-BE49-F238E27FC236}">
                  <a16:creationId xmlns:a16="http://schemas.microsoft.com/office/drawing/2014/main" id="{3BC4CC70-DF35-447C-AD74-C1C149877C73}"/>
                </a:ext>
              </a:extLst>
            </p:cNvPr>
            <p:cNvSpPr>
              <a:spLocks noChangeArrowheads="1"/>
            </p:cNvSpPr>
            <p:nvPr/>
          </p:nvSpPr>
          <p:spPr bwMode="auto">
            <a:xfrm>
              <a:off x="1576" y="3144"/>
              <a:ext cx="17" cy="18"/>
            </a:xfrm>
            <a:custGeom>
              <a:avLst/>
              <a:gdLst>
                <a:gd name="T0" fmla="*/ 21 w 74"/>
                <a:gd name="T1" fmla="*/ 79 h 80"/>
                <a:gd name="T2" fmla="*/ 0 w 74"/>
                <a:gd name="T3" fmla="*/ 21 h 80"/>
                <a:gd name="T4" fmla="*/ 50 w 74"/>
                <a:gd name="T5" fmla="*/ 0 h 80"/>
                <a:gd name="T6" fmla="*/ 73 w 74"/>
                <a:gd name="T7" fmla="*/ 61 h 80"/>
                <a:gd name="T8" fmla="*/ 21 w 74"/>
                <a:gd name="T9" fmla="*/ 79 h 80"/>
              </a:gdLst>
              <a:ahLst/>
              <a:cxnLst>
                <a:cxn ang="0">
                  <a:pos x="T0" y="T1"/>
                </a:cxn>
                <a:cxn ang="0">
                  <a:pos x="T2" y="T3"/>
                </a:cxn>
                <a:cxn ang="0">
                  <a:pos x="T4" y="T5"/>
                </a:cxn>
                <a:cxn ang="0">
                  <a:pos x="T6" y="T7"/>
                </a:cxn>
                <a:cxn ang="0">
                  <a:pos x="T8" y="T9"/>
                </a:cxn>
              </a:cxnLst>
              <a:rect l="0" t="0" r="r" b="b"/>
              <a:pathLst>
                <a:path w="74" h="80">
                  <a:moveTo>
                    <a:pt x="21" y="79"/>
                  </a:moveTo>
                  <a:lnTo>
                    <a:pt x="0" y="21"/>
                  </a:lnTo>
                  <a:lnTo>
                    <a:pt x="50" y="0"/>
                  </a:lnTo>
                  <a:lnTo>
                    <a:pt x="73" y="61"/>
                  </a:lnTo>
                  <a:lnTo>
                    <a:pt x="21" y="79"/>
                  </a:lnTo>
                </a:path>
              </a:pathLst>
            </a:custGeom>
            <a:solidFill>
              <a:srgbClr val="000000"/>
            </a:solidFill>
            <a:ln w="12600">
              <a:solidFill>
                <a:srgbClr val="333333"/>
              </a:solidFill>
              <a:round/>
              <a:headEnd/>
              <a:tailEnd/>
            </a:ln>
          </p:spPr>
          <p:txBody>
            <a:bodyPr wrap="none" anchor="ctr"/>
            <a:lstStyle/>
            <a:p>
              <a:endParaRPr lang="en-US"/>
            </a:p>
          </p:txBody>
        </p:sp>
        <p:sp>
          <p:nvSpPr>
            <p:cNvPr id="50441" name="Freeform 265">
              <a:extLst>
                <a:ext uri="{FF2B5EF4-FFF2-40B4-BE49-F238E27FC236}">
                  <a16:creationId xmlns:a16="http://schemas.microsoft.com/office/drawing/2014/main" id="{05E4732B-7271-45AD-816E-2796D02C9EA1}"/>
                </a:ext>
              </a:extLst>
            </p:cNvPr>
            <p:cNvSpPr>
              <a:spLocks noChangeArrowheads="1"/>
            </p:cNvSpPr>
            <p:nvPr/>
          </p:nvSpPr>
          <p:spPr bwMode="auto">
            <a:xfrm>
              <a:off x="1570" y="3131"/>
              <a:ext cx="17" cy="18"/>
            </a:xfrm>
            <a:custGeom>
              <a:avLst/>
              <a:gdLst>
                <a:gd name="T0" fmla="*/ 26 w 76"/>
                <a:gd name="T1" fmla="*/ 78 h 79"/>
                <a:gd name="T2" fmla="*/ 0 w 76"/>
                <a:gd name="T3" fmla="*/ 26 h 79"/>
                <a:gd name="T4" fmla="*/ 48 w 76"/>
                <a:gd name="T5" fmla="*/ 0 h 79"/>
                <a:gd name="T6" fmla="*/ 75 w 76"/>
                <a:gd name="T7" fmla="*/ 57 h 79"/>
                <a:gd name="T8" fmla="*/ 26 w 76"/>
                <a:gd name="T9" fmla="*/ 78 h 79"/>
              </a:gdLst>
              <a:ahLst/>
              <a:cxnLst>
                <a:cxn ang="0">
                  <a:pos x="T0" y="T1"/>
                </a:cxn>
                <a:cxn ang="0">
                  <a:pos x="T2" y="T3"/>
                </a:cxn>
                <a:cxn ang="0">
                  <a:pos x="T4" y="T5"/>
                </a:cxn>
                <a:cxn ang="0">
                  <a:pos x="T6" y="T7"/>
                </a:cxn>
                <a:cxn ang="0">
                  <a:pos x="T8" y="T9"/>
                </a:cxn>
              </a:cxnLst>
              <a:rect l="0" t="0" r="r" b="b"/>
              <a:pathLst>
                <a:path w="76" h="79">
                  <a:moveTo>
                    <a:pt x="26" y="78"/>
                  </a:moveTo>
                  <a:lnTo>
                    <a:pt x="0" y="26"/>
                  </a:lnTo>
                  <a:lnTo>
                    <a:pt x="48" y="0"/>
                  </a:lnTo>
                  <a:lnTo>
                    <a:pt x="75" y="57"/>
                  </a:lnTo>
                  <a:lnTo>
                    <a:pt x="26" y="78"/>
                  </a:lnTo>
                </a:path>
              </a:pathLst>
            </a:custGeom>
            <a:solidFill>
              <a:srgbClr val="000000"/>
            </a:solidFill>
            <a:ln w="12600">
              <a:solidFill>
                <a:srgbClr val="333333"/>
              </a:solidFill>
              <a:round/>
              <a:headEnd/>
              <a:tailEnd/>
            </a:ln>
          </p:spPr>
          <p:txBody>
            <a:bodyPr wrap="none" anchor="ctr"/>
            <a:lstStyle/>
            <a:p>
              <a:endParaRPr lang="en-US"/>
            </a:p>
          </p:txBody>
        </p:sp>
        <p:sp>
          <p:nvSpPr>
            <p:cNvPr id="50442" name="Freeform 266">
              <a:extLst>
                <a:ext uri="{FF2B5EF4-FFF2-40B4-BE49-F238E27FC236}">
                  <a16:creationId xmlns:a16="http://schemas.microsoft.com/office/drawing/2014/main" id="{5FA9EB3D-CA48-44A9-851A-18E600CA9F3D}"/>
                </a:ext>
              </a:extLst>
            </p:cNvPr>
            <p:cNvSpPr>
              <a:spLocks noChangeArrowheads="1"/>
            </p:cNvSpPr>
            <p:nvPr/>
          </p:nvSpPr>
          <p:spPr bwMode="auto">
            <a:xfrm>
              <a:off x="1563" y="3119"/>
              <a:ext cx="18" cy="19"/>
            </a:xfrm>
            <a:custGeom>
              <a:avLst/>
              <a:gdLst>
                <a:gd name="T0" fmla="*/ 29 w 78"/>
                <a:gd name="T1" fmla="*/ 82 h 83"/>
                <a:gd name="T2" fmla="*/ 0 w 78"/>
                <a:gd name="T3" fmla="*/ 29 h 83"/>
                <a:gd name="T4" fmla="*/ 46 w 78"/>
                <a:gd name="T5" fmla="*/ 0 h 83"/>
                <a:gd name="T6" fmla="*/ 77 w 78"/>
                <a:gd name="T7" fmla="*/ 55 h 83"/>
                <a:gd name="T8" fmla="*/ 29 w 78"/>
                <a:gd name="T9" fmla="*/ 82 h 83"/>
              </a:gdLst>
              <a:ahLst/>
              <a:cxnLst>
                <a:cxn ang="0">
                  <a:pos x="T0" y="T1"/>
                </a:cxn>
                <a:cxn ang="0">
                  <a:pos x="T2" y="T3"/>
                </a:cxn>
                <a:cxn ang="0">
                  <a:pos x="T4" y="T5"/>
                </a:cxn>
                <a:cxn ang="0">
                  <a:pos x="T6" y="T7"/>
                </a:cxn>
                <a:cxn ang="0">
                  <a:pos x="T8" y="T9"/>
                </a:cxn>
              </a:cxnLst>
              <a:rect l="0" t="0" r="r" b="b"/>
              <a:pathLst>
                <a:path w="78" h="83">
                  <a:moveTo>
                    <a:pt x="29" y="82"/>
                  </a:moveTo>
                  <a:lnTo>
                    <a:pt x="0" y="29"/>
                  </a:lnTo>
                  <a:lnTo>
                    <a:pt x="46" y="0"/>
                  </a:lnTo>
                  <a:lnTo>
                    <a:pt x="77" y="55"/>
                  </a:lnTo>
                  <a:lnTo>
                    <a:pt x="29" y="82"/>
                  </a:lnTo>
                </a:path>
              </a:pathLst>
            </a:custGeom>
            <a:solidFill>
              <a:srgbClr val="000000"/>
            </a:solidFill>
            <a:ln w="12600">
              <a:solidFill>
                <a:srgbClr val="333333"/>
              </a:solidFill>
              <a:round/>
              <a:headEnd/>
              <a:tailEnd/>
            </a:ln>
          </p:spPr>
          <p:txBody>
            <a:bodyPr wrap="none" anchor="ctr"/>
            <a:lstStyle/>
            <a:p>
              <a:endParaRPr lang="en-US"/>
            </a:p>
          </p:txBody>
        </p:sp>
        <p:sp>
          <p:nvSpPr>
            <p:cNvPr id="50443" name="Freeform 267">
              <a:extLst>
                <a:ext uri="{FF2B5EF4-FFF2-40B4-BE49-F238E27FC236}">
                  <a16:creationId xmlns:a16="http://schemas.microsoft.com/office/drawing/2014/main" id="{6CE7B19C-6961-4DE2-B251-BE99849997C6}"/>
                </a:ext>
              </a:extLst>
            </p:cNvPr>
            <p:cNvSpPr>
              <a:spLocks noChangeArrowheads="1"/>
            </p:cNvSpPr>
            <p:nvPr/>
          </p:nvSpPr>
          <p:spPr bwMode="auto">
            <a:xfrm>
              <a:off x="1557" y="3108"/>
              <a:ext cx="17" cy="17"/>
            </a:xfrm>
            <a:custGeom>
              <a:avLst/>
              <a:gdLst>
                <a:gd name="T0" fmla="*/ 28 w 77"/>
                <a:gd name="T1" fmla="*/ 74 h 75"/>
                <a:gd name="T2" fmla="*/ 0 w 77"/>
                <a:gd name="T3" fmla="*/ 31 h 75"/>
                <a:gd name="T4" fmla="*/ 40 w 77"/>
                <a:gd name="T5" fmla="*/ 0 h 75"/>
                <a:gd name="T6" fmla="*/ 76 w 77"/>
                <a:gd name="T7" fmla="*/ 45 h 75"/>
                <a:gd name="T8" fmla="*/ 28 w 77"/>
                <a:gd name="T9" fmla="*/ 74 h 75"/>
              </a:gdLst>
              <a:ahLst/>
              <a:cxnLst>
                <a:cxn ang="0">
                  <a:pos x="T0" y="T1"/>
                </a:cxn>
                <a:cxn ang="0">
                  <a:pos x="T2" y="T3"/>
                </a:cxn>
                <a:cxn ang="0">
                  <a:pos x="T4" y="T5"/>
                </a:cxn>
                <a:cxn ang="0">
                  <a:pos x="T6" y="T7"/>
                </a:cxn>
                <a:cxn ang="0">
                  <a:pos x="T8" y="T9"/>
                </a:cxn>
              </a:cxnLst>
              <a:rect l="0" t="0" r="r" b="b"/>
              <a:pathLst>
                <a:path w="77" h="75">
                  <a:moveTo>
                    <a:pt x="28" y="74"/>
                  </a:moveTo>
                  <a:lnTo>
                    <a:pt x="0" y="31"/>
                  </a:lnTo>
                  <a:lnTo>
                    <a:pt x="40" y="0"/>
                  </a:lnTo>
                  <a:lnTo>
                    <a:pt x="76" y="45"/>
                  </a:lnTo>
                  <a:lnTo>
                    <a:pt x="28" y="74"/>
                  </a:lnTo>
                </a:path>
              </a:pathLst>
            </a:custGeom>
            <a:solidFill>
              <a:srgbClr val="000000"/>
            </a:solidFill>
            <a:ln w="12600">
              <a:solidFill>
                <a:srgbClr val="333333"/>
              </a:solidFill>
              <a:round/>
              <a:headEnd/>
              <a:tailEnd/>
            </a:ln>
          </p:spPr>
          <p:txBody>
            <a:bodyPr wrap="none" anchor="ctr"/>
            <a:lstStyle/>
            <a:p>
              <a:endParaRPr lang="en-US"/>
            </a:p>
          </p:txBody>
        </p:sp>
        <p:sp>
          <p:nvSpPr>
            <p:cNvPr id="50444" name="Freeform 268">
              <a:extLst>
                <a:ext uri="{FF2B5EF4-FFF2-40B4-BE49-F238E27FC236}">
                  <a16:creationId xmlns:a16="http://schemas.microsoft.com/office/drawing/2014/main" id="{6B23FF29-4DCA-429D-BE33-4EDFE268F831}"/>
                </a:ext>
              </a:extLst>
            </p:cNvPr>
            <p:cNvSpPr>
              <a:spLocks noChangeArrowheads="1"/>
            </p:cNvSpPr>
            <p:nvPr/>
          </p:nvSpPr>
          <p:spPr bwMode="auto">
            <a:xfrm>
              <a:off x="1549" y="3099"/>
              <a:ext cx="17" cy="17"/>
            </a:xfrm>
            <a:custGeom>
              <a:avLst/>
              <a:gdLst>
                <a:gd name="T0" fmla="*/ 34 w 76"/>
                <a:gd name="T1" fmla="*/ 74 h 75"/>
                <a:gd name="T2" fmla="*/ 0 w 76"/>
                <a:gd name="T3" fmla="*/ 36 h 75"/>
                <a:gd name="T4" fmla="*/ 37 w 76"/>
                <a:gd name="T5" fmla="*/ 0 h 75"/>
                <a:gd name="T6" fmla="*/ 75 w 76"/>
                <a:gd name="T7" fmla="*/ 43 h 75"/>
                <a:gd name="T8" fmla="*/ 34 w 76"/>
                <a:gd name="T9" fmla="*/ 74 h 75"/>
              </a:gdLst>
              <a:ahLst/>
              <a:cxnLst>
                <a:cxn ang="0">
                  <a:pos x="T0" y="T1"/>
                </a:cxn>
                <a:cxn ang="0">
                  <a:pos x="T2" y="T3"/>
                </a:cxn>
                <a:cxn ang="0">
                  <a:pos x="T4" y="T5"/>
                </a:cxn>
                <a:cxn ang="0">
                  <a:pos x="T6" y="T7"/>
                </a:cxn>
                <a:cxn ang="0">
                  <a:pos x="T8" y="T9"/>
                </a:cxn>
              </a:cxnLst>
              <a:rect l="0" t="0" r="r" b="b"/>
              <a:pathLst>
                <a:path w="76" h="75">
                  <a:moveTo>
                    <a:pt x="34" y="74"/>
                  </a:moveTo>
                  <a:lnTo>
                    <a:pt x="0" y="36"/>
                  </a:lnTo>
                  <a:lnTo>
                    <a:pt x="37" y="0"/>
                  </a:lnTo>
                  <a:lnTo>
                    <a:pt x="75" y="43"/>
                  </a:lnTo>
                  <a:lnTo>
                    <a:pt x="34" y="74"/>
                  </a:lnTo>
                </a:path>
              </a:pathLst>
            </a:custGeom>
            <a:solidFill>
              <a:srgbClr val="000000"/>
            </a:solidFill>
            <a:ln w="12600">
              <a:solidFill>
                <a:srgbClr val="333333"/>
              </a:solidFill>
              <a:round/>
              <a:headEnd/>
              <a:tailEnd/>
            </a:ln>
          </p:spPr>
          <p:txBody>
            <a:bodyPr wrap="none" anchor="ctr"/>
            <a:lstStyle/>
            <a:p>
              <a:endParaRPr lang="en-US"/>
            </a:p>
          </p:txBody>
        </p:sp>
        <p:sp>
          <p:nvSpPr>
            <p:cNvPr id="50445" name="Freeform 269">
              <a:extLst>
                <a:ext uri="{FF2B5EF4-FFF2-40B4-BE49-F238E27FC236}">
                  <a16:creationId xmlns:a16="http://schemas.microsoft.com/office/drawing/2014/main" id="{2CDF242E-0684-4D8E-A72A-FEAA6158F4DC}"/>
                </a:ext>
              </a:extLst>
            </p:cNvPr>
            <p:cNvSpPr>
              <a:spLocks noChangeArrowheads="1"/>
            </p:cNvSpPr>
            <p:nvPr/>
          </p:nvSpPr>
          <p:spPr bwMode="auto">
            <a:xfrm>
              <a:off x="1542" y="3090"/>
              <a:ext cx="16" cy="17"/>
            </a:xfrm>
            <a:custGeom>
              <a:avLst/>
              <a:gdLst>
                <a:gd name="T0" fmla="*/ 31 w 70"/>
                <a:gd name="T1" fmla="*/ 72 h 73"/>
                <a:gd name="T2" fmla="*/ 0 w 70"/>
                <a:gd name="T3" fmla="*/ 44 h 73"/>
                <a:gd name="T4" fmla="*/ 29 w 70"/>
                <a:gd name="T5" fmla="*/ 0 h 73"/>
                <a:gd name="T6" fmla="*/ 69 w 70"/>
                <a:gd name="T7" fmla="*/ 36 h 73"/>
                <a:gd name="T8" fmla="*/ 31 w 70"/>
                <a:gd name="T9" fmla="*/ 72 h 73"/>
              </a:gdLst>
              <a:ahLst/>
              <a:cxnLst>
                <a:cxn ang="0">
                  <a:pos x="T0" y="T1"/>
                </a:cxn>
                <a:cxn ang="0">
                  <a:pos x="T2" y="T3"/>
                </a:cxn>
                <a:cxn ang="0">
                  <a:pos x="T4" y="T5"/>
                </a:cxn>
                <a:cxn ang="0">
                  <a:pos x="T6" y="T7"/>
                </a:cxn>
                <a:cxn ang="0">
                  <a:pos x="T8" y="T9"/>
                </a:cxn>
              </a:cxnLst>
              <a:rect l="0" t="0" r="r" b="b"/>
              <a:pathLst>
                <a:path w="70" h="73">
                  <a:moveTo>
                    <a:pt x="31" y="72"/>
                  </a:moveTo>
                  <a:lnTo>
                    <a:pt x="0" y="44"/>
                  </a:lnTo>
                  <a:lnTo>
                    <a:pt x="29" y="0"/>
                  </a:lnTo>
                  <a:lnTo>
                    <a:pt x="69" y="36"/>
                  </a:lnTo>
                  <a:lnTo>
                    <a:pt x="31" y="72"/>
                  </a:lnTo>
                </a:path>
              </a:pathLst>
            </a:custGeom>
            <a:solidFill>
              <a:srgbClr val="000000"/>
            </a:solidFill>
            <a:ln w="12600">
              <a:solidFill>
                <a:srgbClr val="333333"/>
              </a:solidFill>
              <a:round/>
              <a:headEnd/>
              <a:tailEnd/>
            </a:ln>
          </p:spPr>
          <p:txBody>
            <a:bodyPr wrap="none" anchor="ctr"/>
            <a:lstStyle/>
            <a:p>
              <a:endParaRPr lang="en-US"/>
            </a:p>
          </p:txBody>
        </p:sp>
        <p:sp>
          <p:nvSpPr>
            <p:cNvPr id="50446" name="Freeform 270">
              <a:extLst>
                <a:ext uri="{FF2B5EF4-FFF2-40B4-BE49-F238E27FC236}">
                  <a16:creationId xmlns:a16="http://schemas.microsoft.com/office/drawing/2014/main" id="{E964E5B7-0A8E-456D-8D73-F371EB5D4932}"/>
                </a:ext>
              </a:extLst>
            </p:cNvPr>
            <p:cNvSpPr>
              <a:spLocks noChangeArrowheads="1"/>
            </p:cNvSpPr>
            <p:nvPr/>
          </p:nvSpPr>
          <p:spPr bwMode="auto">
            <a:xfrm>
              <a:off x="1533" y="3085"/>
              <a:ext cx="15" cy="16"/>
            </a:xfrm>
            <a:custGeom>
              <a:avLst/>
              <a:gdLst>
                <a:gd name="T0" fmla="*/ 37 w 67"/>
                <a:gd name="T1" fmla="*/ 70 h 71"/>
                <a:gd name="T2" fmla="*/ 0 w 67"/>
                <a:gd name="T3" fmla="*/ 47 h 71"/>
                <a:gd name="T4" fmla="*/ 26 w 67"/>
                <a:gd name="T5" fmla="*/ 0 h 71"/>
                <a:gd name="T6" fmla="*/ 66 w 67"/>
                <a:gd name="T7" fmla="*/ 26 h 71"/>
                <a:gd name="T8" fmla="*/ 37 w 67"/>
                <a:gd name="T9" fmla="*/ 70 h 71"/>
              </a:gdLst>
              <a:ahLst/>
              <a:cxnLst>
                <a:cxn ang="0">
                  <a:pos x="T0" y="T1"/>
                </a:cxn>
                <a:cxn ang="0">
                  <a:pos x="T2" y="T3"/>
                </a:cxn>
                <a:cxn ang="0">
                  <a:pos x="T4" y="T5"/>
                </a:cxn>
                <a:cxn ang="0">
                  <a:pos x="T6" y="T7"/>
                </a:cxn>
                <a:cxn ang="0">
                  <a:pos x="T8" y="T9"/>
                </a:cxn>
              </a:cxnLst>
              <a:rect l="0" t="0" r="r" b="b"/>
              <a:pathLst>
                <a:path w="67" h="71">
                  <a:moveTo>
                    <a:pt x="37" y="70"/>
                  </a:moveTo>
                  <a:lnTo>
                    <a:pt x="0" y="47"/>
                  </a:lnTo>
                  <a:lnTo>
                    <a:pt x="26" y="0"/>
                  </a:lnTo>
                  <a:lnTo>
                    <a:pt x="66" y="26"/>
                  </a:lnTo>
                  <a:lnTo>
                    <a:pt x="37" y="70"/>
                  </a:lnTo>
                </a:path>
              </a:pathLst>
            </a:custGeom>
            <a:solidFill>
              <a:srgbClr val="000000"/>
            </a:solidFill>
            <a:ln w="12600">
              <a:solidFill>
                <a:srgbClr val="333333"/>
              </a:solidFill>
              <a:round/>
              <a:headEnd/>
              <a:tailEnd/>
            </a:ln>
          </p:spPr>
          <p:txBody>
            <a:bodyPr wrap="none" anchor="ctr"/>
            <a:lstStyle/>
            <a:p>
              <a:endParaRPr lang="en-US"/>
            </a:p>
          </p:txBody>
        </p:sp>
        <p:sp>
          <p:nvSpPr>
            <p:cNvPr id="50447" name="Freeform 271">
              <a:extLst>
                <a:ext uri="{FF2B5EF4-FFF2-40B4-BE49-F238E27FC236}">
                  <a16:creationId xmlns:a16="http://schemas.microsoft.com/office/drawing/2014/main" id="{78AFEEA9-00CC-43B9-BCE9-C40F3C9473D4}"/>
                </a:ext>
              </a:extLst>
            </p:cNvPr>
            <p:cNvSpPr>
              <a:spLocks noChangeArrowheads="1"/>
            </p:cNvSpPr>
            <p:nvPr/>
          </p:nvSpPr>
          <p:spPr bwMode="auto">
            <a:xfrm>
              <a:off x="1525" y="3080"/>
              <a:ext cx="14" cy="15"/>
            </a:xfrm>
            <a:custGeom>
              <a:avLst/>
              <a:gdLst>
                <a:gd name="T0" fmla="*/ 35 w 62"/>
                <a:gd name="T1" fmla="*/ 66 h 67"/>
                <a:gd name="T2" fmla="*/ 0 w 62"/>
                <a:gd name="T3" fmla="*/ 55 h 67"/>
                <a:gd name="T4" fmla="*/ 14 w 62"/>
                <a:gd name="T5" fmla="*/ 0 h 67"/>
                <a:gd name="T6" fmla="*/ 61 w 62"/>
                <a:gd name="T7" fmla="*/ 19 h 67"/>
                <a:gd name="T8" fmla="*/ 35 w 62"/>
                <a:gd name="T9" fmla="*/ 66 h 67"/>
              </a:gdLst>
              <a:ahLst/>
              <a:cxnLst>
                <a:cxn ang="0">
                  <a:pos x="T0" y="T1"/>
                </a:cxn>
                <a:cxn ang="0">
                  <a:pos x="T2" y="T3"/>
                </a:cxn>
                <a:cxn ang="0">
                  <a:pos x="T4" y="T5"/>
                </a:cxn>
                <a:cxn ang="0">
                  <a:pos x="T6" y="T7"/>
                </a:cxn>
                <a:cxn ang="0">
                  <a:pos x="T8" y="T9"/>
                </a:cxn>
              </a:cxnLst>
              <a:rect l="0" t="0" r="r" b="b"/>
              <a:pathLst>
                <a:path w="62" h="67">
                  <a:moveTo>
                    <a:pt x="35" y="66"/>
                  </a:moveTo>
                  <a:lnTo>
                    <a:pt x="0" y="55"/>
                  </a:lnTo>
                  <a:lnTo>
                    <a:pt x="14" y="0"/>
                  </a:lnTo>
                  <a:lnTo>
                    <a:pt x="61" y="19"/>
                  </a:lnTo>
                  <a:lnTo>
                    <a:pt x="35" y="66"/>
                  </a:lnTo>
                </a:path>
              </a:pathLst>
            </a:custGeom>
            <a:solidFill>
              <a:srgbClr val="000000"/>
            </a:solidFill>
            <a:ln w="12600">
              <a:solidFill>
                <a:srgbClr val="333333"/>
              </a:solidFill>
              <a:round/>
              <a:headEnd/>
              <a:tailEnd/>
            </a:ln>
          </p:spPr>
          <p:txBody>
            <a:bodyPr wrap="none" anchor="ctr"/>
            <a:lstStyle/>
            <a:p>
              <a:endParaRPr lang="en-US"/>
            </a:p>
          </p:txBody>
        </p:sp>
        <p:sp>
          <p:nvSpPr>
            <p:cNvPr id="50448" name="Freeform 272">
              <a:extLst>
                <a:ext uri="{FF2B5EF4-FFF2-40B4-BE49-F238E27FC236}">
                  <a16:creationId xmlns:a16="http://schemas.microsoft.com/office/drawing/2014/main" id="{59577AC7-3D4F-4D4F-AA27-20CB2F7266FA}"/>
                </a:ext>
              </a:extLst>
            </p:cNvPr>
            <p:cNvSpPr>
              <a:spLocks noChangeArrowheads="1"/>
            </p:cNvSpPr>
            <p:nvPr/>
          </p:nvSpPr>
          <p:spPr bwMode="auto">
            <a:xfrm>
              <a:off x="1517" y="3079"/>
              <a:ext cx="12" cy="14"/>
            </a:xfrm>
            <a:custGeom>
              <a:avLst/>
              <a:gdLst>
                <a:gd name="T0" fmla="*/ 38 w 53"/>
                <a:gd name="T1" fmla="*/ 62 h 63"/>
                <a:gd name="T2" fmla="*/ 0 w 53"/>
                <a:gd name="T3" fmla="*/ 52 h 63"/>
                <a:gd name="T4" fmla="*/ 5 w 53"/>
                <a:gd name="T5" fmla="*/ 0 h 63"/>
                <a:gd name="T6" fmla="*/ 52 w 53"/>
                <a:gd name="T7" fmla="*/ 6 h 63"/>
                <a:gd name="T8" fmla="*/ 38 w 53"/>
                <a:gd name="T9" fmla="*/ 62 h 63"/>
              </a:gdLst>
              <a:ahLst/>
              <a:cxnLst>
                <a:cxn ang="0">
                  <a:pos x="T0" y="T1"/>
                </a:cxn>
                <a:cxn ang="0">
                  <a:pos x="T2" y="T3"/>
                </a:cxn>
                <a:cxn ang="0">
                  <a:pos x="T4" y="T5"/>
                </a:cxn>
                <a:cxn ang="0">
                  <a:pos x="T6" y="T7"/>
                </a:cxn>
                <a:cxn ang="0">
                  <a:pos x="T8" y="T9"/>
                </a:cxn>
              </a:cxnLst>
              <a:rect l="0" t="0" r="r" b="b"/>
              <a:pathLst>
                <a:path w="53" h="63">
                  <a:moveTo>
                    <a:pt x="38" y="62"/>
                  </a:moveTo>
                  <a:lnTo>
                    <a:pt x="0" y="52"/>
                  </a:lnTo>
                  <a:lnTo>
                    <a:pt x="5" y="0"/>
                  </a:lnTo>
                  <a:lnTo>
                    <a:pt x="52" y="6"/>
                  </a:lnTo>
                  <a:lnTo>
                    <a:pt x="38" y="62"/>
                  </a:lnTo>
                </a:path>
              </a:pathLst>
            </a:custGeom>
            <a:solidFill>
              <a:srgbClr val="000000"/>
            </a:solidFill>
            <a:ln w="12600">
              <a:solidFill>
                <a:srgbClr val="333333"/>
              </a:solidFill>
              <a:round/>
              <a:headEnd/>
              <a:tailEnd/>
            </a:ln>
          </p:spPr>
          <p:txBody>
            <a:bodyPr wrap="none" anchor="ctr"/>
            <a:lstStyle/>
            <a:p>
              <a:endParaRPr lang="en-US"/>
            </a:p>
          </p:txBody>
        </p:sp>
        <p:sp>
          <p:nvSpPr>
            <p:cNvPr id="50449" name="Freeform 273">
              <a:extLst>
                <a:ext uri="{FF2B5EF4-FFF2-40B4-BE49-F238E27FC236}">
                  <a16:creationId xmlns:a16="http://schemas.microsoft.com/office/drawing/2014/main" id="{D08F3E39-5F4E-4DD5-AAA2-62ACBD9C5370}"/>
                </a:ext>
              </a:extLst>
            </p:cNvPr>
            <p:cNvSpPr>
              <a:spLocks noChangeArrowheads="1"/>
            </p:cNvSpPr>
            <p:nvPr/>
          </p:nvSpPr>
          <p:spPr bwMode="auto">
            <a:xfrm>
              <a:off x="1508" y="3079"/>
              <a:ext cx="11" cy="12"/>
            </a:xfrm>
            <a:custGeom>
              <a:avLst/>
              <a:gdLst>
                <a:gd name="T0" fmla="*/ 41 w 47"/>
                <a:gd name="T1" fmla="*/ 52 h 53"/>
                <a:gd name="T2" fmla="*/ 3 w 47"/>
                <a:gd name="T3" fmla="*/ 52 h 53"/>
                <a:gd name="T4" fmla="*/ 0 w 47"/>
                <a:gd name="T5" fmla="*/ 0 h 53"/>
                <a:gd name="T6" fmla="*/ 46 w 47"/>
                <a:gd name="T7" fmla="*/ 0 h 53"/>
                <a:gd name="T8" fmla="*/ 41 w 47"/>
                <a:gd name="T9" fmla="*/ 52 h 53"/>
              </a:gdLst>
              <a:ahLst/>
              <a:cxnLst>
                <a:cxn ang="0">
                  <a:pos x="T0" y="T1"/>
                </a:cxn>
                <a:cxn ang="0">
                  <a:pos x="T2" y="T3"/>
                </a:cxn>
                <a:cxn ang="0">
                  <a:pos x="T4" y="T5"/>
                </a:cxn>
                <a:cxn ang="0">
                  <a:pos x="T6" y="T7"/>
                </a:cxn>
                <a:cxn ang="0">
                  <a:pos x="T8" y="T9"/>
                </a:cxn>
              </a:cxnLst>
              <a:rect l="0" t="0" r="r" b="b"/>
              <a:pathLst>
                <a:path w="47" h="53">
                  <a:moveTo>
                    <a:pt x="41" y="52"/>
                  </a:moveTo>
                  <a:lnTo>
                    <a:pt x="3" y="52"/>
                  </a:lnTo>
                  <a:lnTo>
                    <a:pt x="0" y="0"/>
                  </a:lnTo>
                  <a:lnTo>
                    <a:pt x="46" y="0"/>
                  </a:lnTo>
                  <a:lnTo>
                    <a:pt x="41" y="52"/>
                  </a:lnTo>
                </a:path>
              </a:pathLst>
            </a:custGeom>
            <a:solidFill>
              <a:srgbClr val="000000"/>
            </a:solidFill>
            <a:ln w="12600">
              <a:solidFill>
                <a:srgbClr val="333333"/>
              </a:solidFill>
              <a:round/>
              <a:headEnd/>
              <a:tailEnd/>
            </a:ln>
          </p:spPr>
          <p:txBody>
            <a:bodyPr wrap="none" anchor="ctr"/>
            <a:lstStyle/>
            <a:p>
              <a:endParaRPr lang="en-US"/>
            </a:p>
          </p:txBody>
        </p:sp>
        <p:sp>
          <p:nvSpPr>
            <p:cNvPr id="50450" name="Freeform 274">
              <a:extLst>
                <a:ext uri="{FF2B5EF4-FFF2-40B4-BE49-F238E27FC236}">
                  <a16:creationId xmlns:a16="http://schemas.microsoft.com/office/drawing/2014/main" id="{C884C338-2548-4FCF-99FF-3B1B1659A0D3}"/>
                </a:ext>
              </a:extLst>
            </p:cNvPr>
            <p:cNvSpPr>
              <a:spLocks noChangeArrowheads="1"/>
            </p:cNvSpPr>
            <p:nvPr/>
          </p:nvSpPr>
          <p:spPr bwMode="auto">
            <a:xfrm>
              <a:off x="1497" y="3079"/>
              <a:ext cx="12" cy="14"/>
            </a:xfrm>
            <a:custGeom>
              <a:avLst/>
              <a:gdLst>
                <a:gd name="T0" fmla="*/ 52 w 53"/>
                <a:gd name="T1" fmla="*/ 52 h 63"/>
                <a:gd name="T2" fmla="*/ 14 w 53"/>
                <a:gd name="T3" fmla="*/ 62 h 63"/>
                <a:gd name="T4" fmla="*/ 0 w 53"/>
                <a:gd name="T5" fmla="*/ 11 h 63"/>
                <a:gd name="T6" fmla="*/ 50 w 53"/>
                <a:gd name="T7" fmla="*/ 0 h 63"/>
                <a:gd name="T8" fmla="*/ 52 w 53"/>
                <a:gd name="T9" fmla="*/ 52 h 63"/>
              </a:gdLst>
              <a:ahLst/>
              <a:cxnLst>
                <a:cxn ang="0">
                  <a:pos x="T0" y="T1"/>
                </a:cxn>
                <a:cxn ang="0">
                  <a:pos x="T2" y="T3"/>
                </a:cxn>
                <a:cxn ang="0">
                  <a:pos x="T4" y="T5"/>
                </a:cxn>
                <a:cxn ang="0">
                  <a:pos x="T6" y="T7"/>
                </a:cxn>
                <a:cxn ang="0">
                  <a:pos x="T8" y="T9"/>
                </a:cxn>
              </a:cxnLst>
              <a:rect l="0" t="0" r="r" b="b"/>
              <a:pathLst>
                <a:path w="53" h="63">
                  <a:moveTo>
                    <a:pt x="52" y="52"/>
                  </a:moveTo>
                  <a:lnTo>
                    <a:pt x="14" y="62"/>
                  </a:lnTo>
                  <a:lnTo>
                    <a:pt x="0" y="11"/>
                  </a:lnTo>
                  <a:lnTo>
                    <a:pt x="50" y="0"/>
                  </a:lnTo>
                  <a:lnTo>
                    <a:pt x="52" y="52"/>
                  </a:lnTo>
                </a:path>
              </a:pathLst>
            </a:custGeom>
            <a:solidFill>
              <a:srgbClr val="000000"/>
            </a:solidFill>
            <a:ln w="12600">
              <a:solidFill>
                <a:srgbClr val="333333"/>
              </a:solidFill>
              <a:round/>
              <a:headEnd/>
              <a:tailEnd/>
            </a:ln>
          </p:spPr>
          <p:txBody>
            <a:bodyPr wrap="none" anchor="ctr"/>
            <a:lstStyle/>
            <a:p>
              <a:endParaRPr lang="en-US"/>
            </a:p>
          </p:txBody>
        </p:sp>
        <p:sp>
          <p:nvSpPr>
            <p:cNvPr id="50451" name="Freeform 275">
              <a:extLst>
                <a:ext uri="{FF2B5EF4-FFF2-40B4-BE49-F238E27FC236}">
                  <a16:creationId xmlns:a16="http://schemas.microsoft.com/office/drawing/2014/main" id="{D178794D-350E-4982-A202-E40E816108DC}"/>
                </a:ext>
              </a:extLst>
            </p:cNvPr>
            <p:cNvSpPr>
              <a:spLocks noChangeArrowheads="1"/>
            </p:cNvSpPr>
            <p:nvPr/>
          </p:nvSpPr>
          <p:spPr bwMode="auto">
            <a:xfrm>
              <a:off x="1487" y="3081"/>
              <a:ext cx="13" cy="15"/>
            </a:xfrm>
            <a:custGeom>
              <a:avLst/>
              <a:gdLst>
                <a:gd name="T0" fmla="*/ 57 w 58"/>
                <a:gd name="T1" fmla="*/ 50 h 65"/>
                <a:gd name="T2" fmla="*/ 23 w 58"/>
                <a:gd name="T3" fmla="*/ 64 h 65"/>
                <a:gd name="T4" fmla="*/ 0 w 58"/>
                <a:gd name="T5" fmla="*/ 17 h 65"/>
                <a:gd name="T6" fmla="*/ 43 w 58"/>
                <a:gd name="T7" fmla="*/ 0 h 65"/>
                <a:gd name="T8" fmla="*/ 57 w 58"/>
                <a:gd name="T9" fmla="*/ 50 h 65"/>
              </a:gdLst>
              <a:ahLst/>
              <a:cxnLst>
                <a:cxn ang="0">
                  <a:pos x="T0" y="T1"/>
                </a:cxn>
                <a:cxn ang="0">
                  <a:pos x="T2" y="T3"/>
                </a:cxn>
                <a:cxn ang="0">
                  <a:pos x="T4" y="T5"/>
                </a:cxn>
                <a:cxn ang="0">
                  <a:pos x="T6" y="T7"/>
                </a:cxn>
                <a:cxn ang="0">
                  <a:pos x="T8" y="T9"/>
                </a:cxn>
              </a:cxnLst>
              <a:rect l="0" t="0" r="r" b="b"/>
              <a:pathLst>
                <a:path w="58" h="65">
                  <a:moveTo>
                    <a:pt x="57" y="50"/>
                  </a:moveTo>
                  <a:lnTo>
                    <a:pt x="23" y="64"/>
                  </a:lnTo>
                  <a:lnTo>
                    <a:pt x="0" y="17"/>
                  </a:lnTo>
                  <a:lnTo>
                    <a:pt x="43" y="0"/>
                  </a:lnTo>
                  <a:lnTo>
                    <a:pt x="57" y="50"/>
                  </a:lnTo>
                </a:path>
              </a:pathLst>
            </a:custGeom>
            <a:solidFill>
              <a:srgbClr val="000000"/>
            </a:solidFill>
            <a:ln w="12600">
              <a:solidFill>
                <a:srgbClr val="333333"/>
              </a:solidFill>
              <a:round/>
              <a:headEnd/>
              <a:tailEnd/>
            </a:ln>
          </p:spPr>
          <p:txBody>
            <a:bodyPr wrap="none" anchor="ctr"/>
            <a:lstStyle/>
            <a:p>
              <a:endParaRPr lang="en-US"/>
            </a:p>
          </p:txBody>
        </p:sp>
        <p:sp>
          <p:nvSpPr>
            <p:cNvPr id="50452" name="Freeform 276">
              <a:extLst>
                <a:ext uri="{FF2B5EF4-FFF2-40B4-BE49-F238E27FC236}">
                  <a16:creationId xmlns:a16="http://schemas.microsoft.com/office/drawing/2014/main" id="{159777B3-7D00-4575-89C4-DB8FA78F762D}"/>
                </a:ext>
              </a:extLst>
            </p:cNvPr>
            <p:cNvSpPr>
              <a:spLocks noChangeArrowheads="1"/>
            </p:cNvSpPr>
            <p:nvPr/>
          </p:nvSpPr>
          <p:spPr bwMode="auto">
            <a:xfrm>
              <a:off x="1477" y="3085"/>
              <a:ext cx="15" cy="17"/>
            </a:xfrm>
            <a:custGeom>
              <a:avLst/>
              <a:gdLst>
                <a:gd name="T0" fmla="*/ 66 w 67"/>
                <a:gd name="T1" fmla="*/ 47 h 74"/>
                <a:gd name="T2" fmla="*/ 31 w 67"/>
                <a:gd name="T3" fmla="*/ 73 h 74"/>
                <a:gd name="T4" fmla="*/ 0 w 67"/>
                <a:gd name="T5" fmla="*/ 29 h 74"/>
                <a:gd name="T6" fmla="*/ 42 w 67"/>
                <a:gd name="T7" fmla="*/ 0 h 74"/>
                <a:gd name="T8" fmla="*/ 66 w 67"/>
                <a:gd name="T9" fmla="*/ 47 h 74"/>
              </a:gdLst>
              <a:ahLst/>
              <a:cxnLst>
                <a:cxn ang="0">
                  <a:pos x="T0" y="T1"/>
                </a:cxn>
                <a:cxn ang="0">
                  <a:pos x="T2" y="T3"/>
                </a:cxn>
                <a:cxn ang="0">
                  <a:pos x="T4" y="T5"/>
                </a:cxn>
                <a:cxn ang="0">
                  <a:pos x="T6" y="T7"/>
                </a:cxn>
                <a:cxn ang="0">
                  <a:pos x="T8" y="T9"/>
                </a:cxn>
              </a:cxnLst>
              <a:rect l="0" t="0" r="r" b="b"/>
              <a:pathLst>
                <a:path w="67" h="74">
                  <a:moveTo>
                    <a:pt x="66" y="47"/>
                  </a:moveTo>
                  <a:lnTo>
                    <a:pt x="31" y="73"/>
                  </a:lnTo>
                  <a:lnTo>
                    <a:pt x="0" y="29"/>
                  </a:lnTo>
                  <a:lnTo>
                    <a:pt x="42" y="0"/>
                  </a:lnTo>
                  <a:lnTo>
                    <a:pt x="66" y="47"/>
                  </a:lnTo>
                </a:path>
              </a:pathLst>
            </a:custGeom>
            <a:solidFill>
              <a:srgbClr val="000000"/>
            </a:solidFill>
            <a:ln w="12600">
              <a:solidFill>
                <a:srgbClr val="333333"/>
              </a:solidFill>
              <a:round/>
              <a:headEnd/>
              <a:tailEnd/>
            </a:ln>
          </p:spPr>
          <p:txBody>
            <a:bodyPr wrap="none" anchor="ctr"/>
            <a:lstStyle/>
            <a:p>
              <a:endParaRPr lang="en-US"/>
            </a:p>
          </p:txBody>
        </p:sp>
        <p:sp>
          <p:nvSpPr>
            <p:cNvPr id="50453" name="Freeform 277">
              <a:extLst>
                <a:ext uri="{FF2B5EF4-FFF2-40B4-BE49-F238E27FC236}">
                  <a16:creationId xmlns:a16="http://schemas.microsoft.com/office/drawing/2014/main" id="{178D6B52-E945-4275-8B50-6DB2158879A3}"/>
                </a:ext>
              </a:extLst>
            </p:cNvPr>
            <p:cNvSpPr>
              <a:spLocks noChangeArrowheads="1"/>
            </p:cNvSpPr>
            <p:nvPr/>
          </p:nvSpPr>
          <p:spPr bwMode="auto">
            <a:xfrm>
              <a:off x="1468" y="3092"/>
              <a:ext cx="17" cy="17"/>
            </a:xfrm>
            <a:custGeom>
              <a:avLst/>
              <a:gdLst>
                <a:gd name="T0" fmla="*/ 72 w 73"/>
                <a:gd name="T1" fmla="*/ 43 h 74"/>
                <a:gd name="T2" fmla="*/ 38 w 73"/>
                <a:gd name="T3" fmla="*/ 73 h 74"/>
                <a:gd name="T4" fmla="*/ 0 w 73"/>
                <a:gd name="T5" fmla="*/ 38 h 74"/>
                <a:gd name="T6" fmla="*/ 41 w 73"/>
                <a:gd name="T7" fmla="*/ 0 h 74"/>
                <a:gd name="T8" fmla="*/ 72 w 73"/>
                <a:gd name="T9" fmla="*/ 43 h 74"/>
              </a:gdLst>
              <a:ahLst/>
              <a:cxnLst>
                <a:cxn ang="0">
                  <a:pos x="T0" y="T1"/>
                </a:cxn>
                <a:cxn ang="0">
                  <a:pos x="T2" y="T3"/>
                </a:cxn>
                <a:cxn ang="0">
                  <a:pos x="T4" y="T5"/>
                </a:cxn>
                <a:cxn ang="0">
                  <a:pos x="T6" y="T7"/>
                </a:cxn>
                <a:cxn ang="0">
                  <a:pos x="T8" y="T9"/>
                </a:cxn>
              </a:cxnLst>
              <a:rect l="0" t="0" r="r" b="b"/>
              <a:pathLst>
                <a:path w="73" h="74">
                  <a:moveTo>
                    <a:pt x="72" y="43"/>
                  </a:moveTo>
                  <a:lnTo>
                    <a:pt x="38" y="73"/>
                  </a:lnTo>
                  <a:lnTo>
                    <a:pt x="0" y="38"/>
                  </a:lnTo>
                  <a:lnTo>
                    <a:pt x="41" y="0"/>
                  </a:lnTo>
                  <a:lnTo>
                    <a:pt x="72" y="43"/>
                  </a:lnTo>
                </a:path>
              </a:pathLst>
            </a:custGeom>
            <a:solidFill>
              <a:srgbClr val="000000"/>
            </a:solidFill>
            <a:ln w="12600">
              <a:solidFill>
                <a:srgbClr val="333333"/>
              </a:solidFill>
              <a:round/>
              <a:headEnd/>
              <a:tailEnd/>
            </a:ln>
          </p:spPr>
          <p:txBody>
            <a:bodyPr wrap="none" anchor="ctr"/>
            <a:lstStyle/>
            <a:p>
              <a:endParaRPr lang="en-US"/>
            </a:p>
          </p:txBody>
        </p:sp>
        <p:sp>
          <p:nvSpPr>
            <p:cNvPr id="50454" name="Freeform 278">
              <a:extLst>
                <a:ext uri="{FF2B5EF4-FFF2-40B4-BE49-F238E27FC236}">
                  <a16:creationId xmlns:a16="http://schemas.microsoft.com/office/drawing/2014/main" id="{67D9EE29-7C45-46B0-BEFC-6C7656506FA5}"/>
                </a:ext>
              </a:extLst>
            </p:cNvPr>
            <p:cNvSpPr>
              <a:spLocks noChangeArrowheads="1"/>
            </p:cNvSpPr>
            <p:nvPr/>
          </p:nvSpPr>
          <p:spPr bwMode="auto">
            <a:xfrm>
              <a:off x="1459" y="3100"/>
              <a:ext cx="17" cy="17"/>
            </a:xfrm>
            <a:custGeom>
              <a:avLst/>
              <a:gdLst>
                <a:gd name="T0" fmla="*/ 76 w 77"/>
                <a:gd name="T1" fmla="*/ 35 h 73"/>
                <a:gd name="T2" fmla="*/ 41 w 77"/>
                <a:gd name="T3" fmla="*/ 72 h 73"/>
                <a:gd name="T4" fmla="*/ 0 w 77"/>
                <a:gd name="T5" fmla="*/ 39 h 73"/>
                <a:gd name="T6" fmla="*/ 37 w 77"/>
                <a:gd name="T7" fmla="*/ 0 h 73"/>
                <a:gd name="T8" fmla="*/ 76 w 77"/>
                <a:gd name="T9" fmla="*/ 35 h 73"/>
              </a:gdLst>
              <a:ahLst/>
              <a:cxnLst>
                <a:cxn ang="0">
                  <a:pos x="T0" y="T1"/>
                </a:cxn>
                <a:cxn ang="0">
                  <a:pos x="T2" y="T3"/>
                </a:cxn>
                <a:cxn ang="0">
                  <a:pos x="T4" y="T5"/>
                </a:cxn>
                <a:cxn ang="0">
                  <a:pos x="T6" y="T7"/>
                </a:cxn>
                <a:cxn ang="0">
                  <a:pos x="T8" y="T9"/>
                </a:cxn>
              </a:cxnLst>
              <a:rect l="0" t="0" r="r" b="b"/>
              <a:pathLst>
                <a:path w="77" h="73">
                  <a:moveTo>
                    <a:pt x="76" y="35"/>
                  </a:moveTo>
                  <a:lnTo>
                    <a:pt x="41" y="72"/>
                  </a:lnTo>
                  <a:lnTo>
                    <a:pt x="0" y="39"/>
                  </a:lnTo>
                  <a:lnTo>
                    <a:pt x="37" y="0"/>
                  </a:lnTo>
                  <a:lnTo>
                    <a:pt x="76" y="35"/>
                  </a:lnTo>
                </a:path>
              </a:pathLst>
            </a:custGeom>
            <a:solidFill>
              <a:srgbClr val="000000"/>
            </a:solidFill>
            <a:ln w="12600">
              <a:solidFill>
                <a:srgbClr val="333333"/>
              </a:solidFill>
              <a:round/>
              <a:headEnd/>
              <a:tailEnd/>
            </a:ln>
          </p:spPr>
          <p:txBody>
            <a:bodyPr wrap="none" anchor="ctr"/>
            <a:lstStyle/>
            <a:p>
              <a:endParaRPr lang="en-US"/>
            </a:p>
          </p:txBody>
        </p:sp>
        <p:sp>
          <p:nvSpPr>
            <p:cNvPr id="50455" name="Freeform 279">
              <a:extLst>
                <a:ext uri="{FF2B5EF4-FFF2-40B4-BE49-F238E27FC236}">
                  <a16:creationId xmlns:a16="http://schemas.microsoft.com/office/drawing/2014/main" id="{B232565B-2A26-485F-9339-E56EA6DE0944}"/>
                </a:ext>
              </a:extLst>
            </p:cNvPr>
            <p:cNvSpPr>
              <a:spLocks noChangeArrowheads="1"/>
            </p:cNvSpPr>
            <p:nvPr/>
          </p:nvSpPr>
          <p:spPr bwMode="auto">
            <a:xfrm>
              <a:off x="1452" y="3109"/>
              <a:ext cx="17" cy="18"/>
            </a:xfrm>
            <a:custGeom>
              <a:avLst/>
              <a:gdLst>
                <a:gd name="T0" fmla="*/ 73 w 74"/>
                <a:gd name="T1" fmla="*/ 33 h 78"/>
                <a:gd name="T2" fmla="*/ 43 w 74"/>
                <a:gd name="T3" fmla="*/ 77 h 78"/>
                <a:gd name="T4" fmla="*/ 0 w 74"/>
                <a:gd name="T5" fmla="*/ 53 h 78"/>
                <a:gd name="T6" fmla="*/ 32 w 74"/>
                <a:gd name="T7" fmla="*/ 0 h 78"/>
                <a:gd name="T8" fmla="*/ 73 w 74"/>
                <a:gd name="T9" fmla="*/ 33 h 78"/>
              </a:gdLst>
              <a:ahLst/>
              <a:cxnLst>
                <a:cxn ang="0">
                  <a:pos x="T0" y="T1"/>
                </a:cxn>
                <a:cxn ang="0">
                  <a:pos x="T2" y="T3"/>
                </a:cxn>
                <a:cxn ang="0">
                  <a:pos x="T4" y="T5"/>
                </a:cxn>
                <a:cxn ang="0">
                  <a:pos x="T6" y="T7"/>
                </a:cxn>
                <a:cxn ang="0">
                  <a:pos x="T8" y="T9"/>
                </a:cxn>
              </a:cxnLst>
              <a:rect l="0" t="0" r="r" b="b"/>
              <a:pathLst>
                <a:path w="74" h="78">
                  <a:moveTo>
                    <a:pt x="73" y="33"/>
                  </a:moveTo>
                  <a:lnTo>
                    <a:pt x="43" y="77"/>
                  </a:lnTo>
                  <a:lnTo>
                    <a:pt x="0" y="53"/>
                  </a:lnTo>
                  <a:lnTo>
                    <a:pt x="32" y="0"/>
                  </a:lnTo>
                  <a:lnTo>
                    <a:pt x="73" y="33"/>
                  </a:lnTo>
                </a:path>
              </a:pathLst>
            </a:custGeom>
            <a:solidFill>
              <a:srgbClr val="000000"/>
            </a:solidFill>
            <a:ln w="12600">
              <a:solidFill>
                <a:srgbClr val="333333"/>
              </a:solidFill>
              <a:round/>
              <a:headEnd/>
              <a:tailEnd/>
            </a:ln>
          </p:spPr>
          <p:txBody>
            <a:bodyPr wrap="none" anchor="ctr"/>
            <a:lstStyle/>
            <a:p>
              <a:endParaRPr lang="en-US"/>
            </a:p>
          </p:txBody>
        </p:sp>
        <p:sp>
          <p:nvSpPr>
            <p:cNvPr id="50456" name="Freeform 280">
              <a:extLst>
                <a:ext uri="{FF2B5EF4-FFF2-40B4-BE49-F238E27FC236}">
                  <a16:creationId xmlns:a16="http://schemas.microsoft.com/office/drawing/2014/main" id="{C98F7B43-69F2-45AD-A0D4-8D5DC7800E4C}"/>
                </a:ext>
              </a:extLst>
            </p:cNvPr>
            <p:cNvSpPr>
              <a:spLocks noChangeArrowheads="1"/>
            </p:cNvSpPr>
            <p:nvPr/>
          </p:nvSpPr>
          <p:spPr bwMode="auto">
            <a:xfrm>
              <a:off x="1445" y="3121"/>
              <a:ext cx="17" cy="17"/>
            </a:xfrm>
            <a:custGeom>
              <a:avLst/>
              <a:gdLst>
                <a:gd name="T0" fmla="*/ 75 w 76"/>
                <a:gd name="T1" fmla="*/ 23 h 76"/>
                <a:gd name="T2" fmla="*/ 46 w 76"/>
                <a:gd name="T3" fmla="*/ 75 h 76"/>
                <a:gd name="T4" fmla="*/ 0 w 76"/>
                <a:gd name="T5" fmla="*/ 52 h 76"/>
                <a:gd name="T6" fmla="*/ 31 w 76"/>
                <a:gd name="T7" fmla="*/ 0 h 76"/>
                <a:gd name="T8" fmla="*/ 75 w 76"/>
                <a:gd name="T9" fmla="*/ 23 h 76"/>
              </a:gdLst>
              <a:ahLst/>
              <a:cxnLst>
                <a:cxn ang="0">
                  <a:pos x="T0" y="T1"/>
                </a:cxn>
                <a:cxn ang="0">
                  <a:pos x="T2" y="T3"/>
                </a:cxn>
                <a:cxn ang="0">
                  <a:pos x="T4" y="T5"/>
                </a:cxn>
                <a:cxn ang="0">
                  <a:pos x="T6" y="T7"/>
                </a:cxn>
                <a:cxn ang="0">
                  <a:pos x="T8" y="T9"/>
                </a:cxn>
              </a:cxnLst>
              <a:rect l="0" t="0" r="r" b="b"/>
              <a:pathLst>
                <a:path w="76" h="76">
                  <a:moveTo>
                    <a:pt x="75" y="23"/>
                  </a:moveTo>
                  <a:lnTo>
                    <a:pt x="46" y="75"/>
                  </a:lnTo>
                  <a:lnTo>
                    <a:pt x="0" y="52"/>
                  </a:lnTo>
                  <a:lnTo>
                    <a:pt x="31" y="0"/>
                  </a:lnTo>
                  <a:lnTo>
                    <a:pt x="75" y="23"/>
                  </a:lnTo>
                </a:path>
              </a:pathLst>
            </a:custGeom>
            <a:solidFill>
              <a:srgbClr val="000000"/>
            </a:solidFill>
            <a:ln w="12600">
              <a:solidFill>
                <a:srgbClr val="333333"/>
              </a:solidFill>
              <a:round/>
              <a:headEnd/>
              <a:tailEnd/>
            </a:ln>
          </p:spPr>
          <p:txBody>
            <a:bodyPr wrap="none" anchor="ctr"/>
            <a:lstStyle/>
            <a:p>
              <a:endParaRPr lang="en-US"/>
            </a:p>
          </p:txBody>
        </p:sp>
        <p:sp>
          <p:nvSpPr>
            <p:cNvPr id="50457" name="Freeform 281">
              <a:extLst>
                <a:ext uri="{FF2B5EF4-FFF2-40B4-BE49-F238E27FC236}">
                  <a16:creationId xmlns:a16="http://schemas.microsoft.com/office/drawing/2014/main" id="{7DA806FF-4585-451C-928A-0B3667BA7278}"/>
                </a:ext>
              </a:extLst>
            </p:cNvPr>
            <p:cNvSpPr>
              <a:spLocks noChangeArrowheads="1"/>
            </p:cNvSpPr>
            <p:nvPr/>
          </p:nvSpPr>
          <p:spPr bwMode="auto">
            <a:xfrm>
              <a:off x="1440" y="3133"/>
              <a:ext cx="16" cy="18"/>
            </a:xfrm>
            <a:custGeom>
              <a:avLst/>
              <a:gdLst>
                <a:gd name="T0" fmla="*/ 69 w 70"/>
                <a:gd name="T1" fmla="*/ 22 h 79"/>
                <a:gd name="T2" fmla="*/ 47 w 70"/>
                <a:gd name="T3" fmla="*/ 78 h 79"/>
                <a:gd name="T4" fmla="*/ 0 w 70"/>
                <a:gd name="T5" fmla="*/ 58 h 79"/>
                <a:gd name="T6" fmla="*/ 23 w 70"/>
                <a:gd name="T7" fmla="*/ 0 h 79"/>
                <a:gd name="T8" fmla="*/ 69 w 70"/>
                <a:gd name="T9" fmla="*/ 22 h 79"/>
              </a:gdLst>
              <a:ahLst/>
              <a:cxnLst>
                <a:cxn ang="0">
                  <a:pos x="T0" y="T1"/>
                </a:cxn>
                <a:cxn ang="0">
                  <a:pos x="T2" y="T3"/>
                </a:cxn>
                <a:cxn ang="0">
                  <a:pos x="T4" y="T5"/>
                </a:cxn>
                <a:cxn ang="0">
                  <a:pos x="T6" y="T7"/>
                </a:cxn>
                <a:cxn ang="0">
                  <a:pos x="T8" y="T9"/>
                </a:cxn>
              </a:cxnLst>
              <a:rect l="0" t="0" r="r" b="b"/>
              <a:pathLst>
                <a:path w="70" h="79">
                  <a:moveTo>
                    <a:pt x="69" y="22"/>
                  </a:moveTo>
                  <a:lnTo>
                    <a:pt x="47" y="78"/>
                  </a:lnTo>
                  <a:lnTo>
                    <a:pt x="0" y="58"/>
                  </a:lnTo>
                  <a:lnTo>
                    <a:pt x="23" y="0"/>
                  </a:lnTo>
                  <a:lnTo>
                    <a:pt x="69" y="22"/>
                  </a:lnTo>
                </a:path>
              </a:pathLst>
            </a:custGeom>
            <a:solidFill>
              <a:srgbClr val="000000"/>
            </a:solidFill>
            <a:ln w="12600">
              <a:solidFill>
                <a:srgbClr val="333333"/>
              </a:solidFill>
              <a:round/>
              <a:headEnd/>
              <a:tailEnd/>
            </a:ln>
          </p:spPr>
          <p:txBody>
            <a:bodyPr wrap="none" anchor="ctr"/>
            <a:lstStyle/>
            <a:p>
              <a:endParaRPr lang="en-US"/>
            </a:p>
          </p:txBody>
        </p:sp>
        <p:sp>
          <p:nvSpPr>
            <p:cNvPr id="50458" name="Freeform 282">
              <a:extLst>
                <a:ext uri="{FF2B5EF4-FFF2-40B4-BE49-F238E27FC236}">
                  <a16:creationId xmlns:a16="http://schemas.microsoft.com/office/drawing/2014/main" id="{319E9418-2071-49BB-A71E-E6A14A213664}"/>
                </a:ext>
              </a:extLst>
            </p:cNvPr>
            <p:cNvSpPr>
              <a:spLocks noChangeArrowheads="1"/>
            </p:cNvSpPr>
            <p:nvPr/>
          </p:nvSpPr>
          <p:spPr bwMode="auto">
            <a:xfrm>
              <a:off x="1435" y="3146"/>
              <a:ext cx="16" cy="18"/>
            </a:xfrm>
            <a:custGeom>
              <a:avLst/>
              <a:gdLst>
                <a:gd name="T0" fmla="*/ 70 w 71"/>
                <a:gd name="T1" fmla="*/ 20 h 79"/>
                <a:gd name="T2" fmla="*/ 50 w 71"/>
                <a:gd name="T3" fmla="*/ 78 h 79"/>
                <a:gd name="T4" fmla="*/ 0 w 71"/>
                <a:gd name="T5" fmla="*/ 64 h 79"/>
                <a:gd name="T6" fmla="*/ 23 w 71"/>
                <a:gd name="T7" fmla="*/ 0 h 79"/>
                <a:gd name="T8" fmla="*/ 70 w 71"/>
                <a:gd name="T9" fmla="*/ 20 h 79"/>
              </a:gdLst>
              <a:ahLst/>
              <a:cxnLst>
                <a:cxn ang="0">
                  <a:pos x="T0" y="T1"/>
                </a:cxn>
                <a:cxn ang="0">
                  <a:pos x="T2" y="T3"/>
                </a:cxn>
                <a:cxn ang="0">
                  <a:pos x="T4" y="T5"/>
                </a:cxn>
                <a:cxn ang="0">
                  <a:pos x="T6" y="T7"/>
                </a:cxn>
                <a:cxn ang="0">
                  <a:pos x="T8" y="T9"/>
                </a:cxn>
              </a:cxnLst>
              <a:rect l="0" t="0" r="r" b="b"/>
              <a:pathLst>
                <a:path w="71" h="79">
                  <a:moveTo>
                    <a:pt x="70" y="20"/>
                  </a:moveTo>
                  <a:lnTo>
                    <a:pt x="50" y="78"/>
                  </a:lnTo>
                  <a:lnTo>
                    <a:pt x="0" y="64"/>
                  </a:lnTo>
                  <a:lnTo>
                    <a:pt x="23" y="0"/>
                  </a:lnTo>
                  <a:lnTo>
                    <a:pt x="70" y="20"/>
                  </a:lnTo>
                </a:path>
              </a:pathLst>
            </a:custGeom>
            <a:solidFill>
              <a:srgbClr val="000000"/>
            </a:solidFill>
            <a:ln w="12600">
              <a:solidFill>
                <a:srgbClr val="333333"/>
              </a:solidFill>
              <a:round/>
              <a:headEnd/>
              <a:tailEnd/>
            </a:ln>
          </p:spPr>
          <p:txBody>
            <a:bodyPr wrap="none" anchor="ctr"/>
            <a:lstStyle/>
            <a:p>
              <a:endParaRPr lang="en-US"/>
            </a:p>
          </p:txBody>
        </p:sp>
        <p:sp>
          <p:nvSpPr>
            <p:cNvPr id="50459" name="Freeform 283">
              <a:extLst>
                <a:ext uri="{FF2B5EF4-FFF2-40B4-BE49-F238E27FC236}">
                  <a16:creationId xmlns:a16="http://schemas.microsoft.com/office/drawing/2014/main" id="{4C2E8581-FFA5-475D-A97A-5935976F2069}"/>
                </a:ext>
              </a:extLst>
            </p:cNvPr>
            <p:cNvSpPr>
              <a:spLocks noChangeArrowheads="1"/>
            </p:cNvSpPr>
            <p:nvPr/>
          </p:nvSpPr>
          <p:spPr bwMode="auto">
            <a:xfrm>
              <a:off x="1431" y="3160"/>
              <a:ext cx="15" cy="18"/>
            </a:xfrm>
            <a:custGeom>
              <a:avLst/>
              <a:gdLst>
                <a:gd name="T0" fmla="*/ 67 w 68"/>
                <a:gd name="T1" fmla="*/ 15 h 79"/>
                <a:gd name="T2" fmla="*/ 53 w 68"/>
                <a:gd name="T3" fmla="*/ 78 h 79"/>
                <a:gd name="T4" fmla="*/ 0 w 68"/>
                <a:gd name="T5" fmla="*/ 65 h 79"/>
                <a:gd name="T6" fmla="*/ 17 w 68"/>
                <a:gd name="T7" fmla="*/ 0 h 79"/>
                <a:gd name="T8" fmla="*/ 67 w 68"/>
                <a:gd name="T9" fmla="*/ 15 h 79"/>
              </a:gdLst>
              <a:ahLst/>
              <a:cxnLst>
                <a:cxn ang="0">
                  <a:pos x="T0" y="T1"/>
                </a:cxn>
                <a:cxn ang="0">
                  <a:pos x="T2" y="T3"/>
                </a:cxn>
                <a:cxn ang="0">
                  <a:pos x="T4" y="T5"/>
                </a:cxn>
                <a:cxn ang="0">
                  <a:pos x="T6" y="T7"/>
                </a:cxn>
                <a:cxn ang="0">
                  <a:pos x="T8" y="T9"/>
                </a:cxn>
              </a:cxnLst>
              <a:rect l="0" t="0" r="r" b="b"/>
              <a:pathLst>
                <a:path w="68" h="79">
                  <a:moveTo>
                    <a:pt x="67" y="15"/>
                  </a:moveTo>
                  <a:lnTo>
                    <a:pt x="53" y="78"/>
                  </a:lnTo>
                  <a:lnTo>
                    <a:pt x="0" y="65"/>
                  </a:lnTo>
                  <a:lnTo>
                    <a:pt x="17" y="0"/>
                  </a:lnTo>
                  <a:lnTo>
                    <a:pt x="67" y="15"/>
                  </a:lnTo>
                </a:path>
              </a:pathLst>
            </a:custGeom>
            <a:solidFill>
              <a:srgbClr val="000000"/>
            </a:solidFill>
            <a:ln w="12600">
              <a:solidFill>
                <a:srgbClr val="333333"/>
              </a:solidFill>
              <a:round/>
              <a:headEnd/>
              <a:tailEnd/>
            </a:ln>
          </p:spPr>
          <p:txBody>
            <a:bodyPr wrap="none" anchor="ctr"/>
            <a:lstStyle/>
            <a:p>
              <a:endParaRPr lang="en-US"/>
            </a:p>
          </p:txBody>
        </p:sp>
        <p:sp>
          <p:nvSpPr>
            <p:cNvPr id="50460" name="Freeform 284">
              <a:extLst>
                <a:ext uri="{FF2B5EF4-FFF2-40B4-BE49-F238E27FC236}">
                  <a16:creationId xmlns:a16="http://schemas.microsoft.com/office/drawing/2014/main" id="{A9FC9D26-9ED7-4ADE-9063-D802E7CBE700}"/>
                </a:ext>
              </a:extLst>
            </p:cNvPr>
            <p:cNvSpPr>
              <a:spLocks noChangeArrowheads="1"/>
            </p:cNvSpPr>
            <p:nvPr/>
          </p:nvSpPr>
          <p:spPr bwMode="auto">
            <a:xfrm>
              <a:off x="1427" y="3175"/>
              <a:ext cx="16" cy="17"/>
            </a:xfrm>
            <a:custGeom>
              <a:avLst/>
              <a:gdLst>
                <a:gd name="T0" fmla="*/ 68 w 69"/>
                <a:gd name="T1" fmla="*/ 14 h 76"/>
                <a:gd name="T2" fmla="*/ 55 w 69"/>
                <a:gd name="T3" fmla="*/ 75 h 76"/>
                <a:gd name="T4" fmla="*/ 0 w 69"/>
                <a:gd name="T5" fmla="*/ 67 h 76"/>
                <a:gd name="T6" fmla="*/ 15 w 69"/>
                <a:gd name="T7" fmla="*/ 0 h 76"/>
                <a:gd name="T8" fmla="*/ 68 w 69"/>
                <a:gd name="T9" fmla="*/ 14 h 76"/>
              </a:gdLst>
              <a:ahLst/>
              <a:cxnLst>
                <a:cxn ang="0">
                  <a:pos x="T0" y="T1"/>
                </a:cxn>
                <a:cxn ang="0">
                  <a:pos x="T2" y="T3"/>
                </a:cxn>
                <a:cxn ang="0">
                  <a:pos x="T4" y="T5"/>
                </a:cxn>
                <a:cxn ang="0">
                  <a:pos x="T6" y="T7"/>
                </a:cxn>
                <a:cxn ang="0">
                  <a:pos x="T8" y="T9"/>
                </a:cxn>
              </a:cxnLst>
              <a:rect l="0" t="0" r="r" b="b"/>
              <a:pathLst>
                <a:path w="69" h="76">
                  <a:moveTo>
                    <a:pt x="68" y="14"/>
                  </a:moveTo>
                  <a:lnTo>
                    <a:pt x="55" y="75"/>
                  </a:lnTo>
                  <a:lnTo>
                    <a:pt x="0" y="67"/>
                  </a:lnTo>
                  <a:lnTo>
                    <a:pt x="15" y="0"/>
                  </a:lnTo>
                  <a:lnTo>
                    <a:pt x="68" y="14"/>
                  </a:lnTo>
                </a:path>
              </a:pathLst>
            </a:custGeom>
            <a:solidFill>
              <a:srgbClr val="000000"/>
            </a:solidFill>
            <a:ln w="12600">
              <a:solidFill>
                <a:srgbClr val="333333"/>
              </a:solidFill>
              <a:round/>
              <a:headEnd/>
              <a:tailEnd/>
            </a:ln>
          </p:spPr>
          <p:txBody>
            <a:bodyPr wrap="none" anchor="ctr"/>
            <a:lstStyle/>
            <a:p>
              <a:endParaRPr lang="en-US"/>
            </a:p>
          </p:txBody>
        </p:sp>
        <p:sp>
          <p:nvSpPr>
            <p:cNvPr id="50461" name="Freeform 285">
              <a:extLst>
                <a:ext uri="{FF2B5EF4-FFF2-40B4-BE49-F238E27FC236}">
                  <a16:creationId xmlns:a16="http://schemas.microsoft.com/office/drawing/2014/main" id="{3BE6DAC0-1399-4673-93DB-A61DAD47898E}"/>
                </a:ext>
              </a:extLst>
            </p:cNvPr>
            <p:cNvSpPr>
              <a:spLocks noChangeArrowheads="1"/>
            </p:cNvSpPr>
            <p:nvPr/>
          </p:nvSpPr>
          <p:spPr bwMode="auto">
            <a:xfrm>
              <a:off x="1425" y="3190"/>
              <a:ext cx="15" cy="17"/>
            </a:xfrm>
            <a:custGeom>
              <a:avLst/>
              <a:gdLst>
                <a:gd name="T0" fmla="*/ 64 w 65"/>
                <a:gd name="T1" fmla="*/ 8 h 73"/>
                <a:gd name="T2" fmla="*/ 52 w 65"/>
                <a:gd name="T3" fmla="*/ 72 h 73"/>
                <a:gd name="T4" fmla="*/ 0 w 65"/>
                <a:gd name="T5" fmla="*/ 66 h 73"/>
                <a:gd name="T6" fmla="*/ 8 w 65"/>
                <a:gd name="T7" fmla="*/ 0 h 73"/>
                <a:gd name="T8" fmla="*/ 64 w 65"/>
                <a:gd name="T9" fmla="*/ 8 h 73"/>
              </a:gdLst>
              <a:ahLst/>
              <a:cxnLst>
                <a:cxn ang="0">
                  <a:pos x="T0" y="T1"/>
                </a:cxn>
                <a:cxn ang="0">
                  <a:pos x="T2" y="T3"/>
                </a:cxn>
                <a:cxn ang="0">
                  <a:pos x="T4" y="T5"/>
                </a:cxn>
                <a:cxn ang="0">
                  <a:pos x="T6" y="T7"/>
                </a:cxn>
                <a:cxn ang="0">
                  <a:pos x="T8" y="T9"/>
                </a:cxn>
              </a:cxnLst>
              <a:rect l="0" t="0" r="r" b="b"/>
              <a:pathLst>
                <a:path w="65" h="73">
                  <a:moveTo>
                    <a:pt x="64" y="8"/>
                  </a:moveTo>
                  <a:lnTo>
                    <a:pt x="52" y="72"/>
                  </a:lnTo>
                  <a:lnTo>
                    <a:pt x="0" y="66"/>
                  </a:lnTo>
                  <a:lnTo>
                    <a:pt x="8" y="0"/>
                  </a:lnTo>
                  <a:lnTo>
                    <a:pt x="64" y="8"/>
                  </a:lnTo>
                </a:path>
              </a:pathLst>
            </a:custGeom>
            <a:solidFill>
              <a:srgbClr val="000000"/>
            </a:solidFill>
            <a:ln w="12600">
              <a:solidFill>
                <a:srgbClr val="333333"/>
              </a:solidFill>
              <a:round/>
              <a:headEnd/>
              <a:tailEnd/>
            </a:ln>
          </p:spPr>
          <p:txBody>
            <a:bodyPr wrap="none" anchor="ctr"/>
            <a:lstStyle/>
            <a:p>
              <a:endParaRPr lang="en-US"/>
            </a:p>
          </p:txBody>
        </p:sp>
        <p:sp>
          <p:nvSpPr>
            <p:cNvPr id="50462" name="Freeform 286">
              <a:extLst>
                <a:ext uri="{FF2B5EF4-FFF2-40B4-BE49-F238E27FC236}">
                  <a16:creationId xmlns:a16="http://schemas.microsoft.com/office/drawing/2014/main" id="{3CF39648-D031-43E8-8956-AC42914D4922}"/>
                </a:ext>
              </a:extLst>
            </p:cNvPr>
            <p:cNvSpPr>
              <a:spLocks noChangeArrowheads="1"/>
            </p:cNvSpPr>
            <p:nvPr/>
          </p:nvSpPr>
          <p:spPr bwMode="auto">
            <a:xfrm>
              <a:off x="1424" y="3205"/>
              <a:ext cx="13" cy="16"/>
            </a:xfrm>
            <a:custGeom>
              <a:avLst/>
              <a:gdLst>
                <a:gd name="T0" fmla="*/ 58 w 59"/>
                <a:gd name="T1" fmla="*/ 6 h 71"/>
                <a:gd name="T2" fmla="*/ 55 w 59"/>
                <a:gd name="T3" fmla="*/ 70 h 71"/>
                <a:gd name="T4" fmla="*/ 0 w 59"/>
                <a:gd name="T5" fmla="*/ 70 h 71"/>
                <a:gd name="T6" fmla="*/ 5 w 59"/>
                <a:gd name="T7" fmla="*/ 0 h 71"/>
                <a:gd name="T8" fmla="*/ 58 w 59"/>
                <a:gd name="T9" fmla="*/ 6 h 71"/>
              </a:gdLst>
              <a:ahLst/>
              <a:cxnLst>
                <a:cxn ang="0">
                  <a:pos x="T0" y="T1"/>
                </a:cxn>
                <a:cxn ang="0">
                  <a:pos x="T2" y="T3"/>
                </a:cxn>
                <a:cxn ang="0">
                  <a:pos x="T4" y="T5"/>
                </a:cxn>
                <a:cxn ang="0">
                  <a:pos x="T6" y="T7"/>
                </a:cxn>
                <a:cxn ang="0">
                  <a:pos x="T8" y="T9"/>
                </a:cxn>
              </a:cxnLst>
              <a:rect l="0" t="0" r="r" b="b"/>
              <a:pathLst>
                <a:path w="59" h="71">
                  <a:moveTo>
                    <a:pt x="58" y="6"/>
                  </a:moveTo>
                  <a:lnTo>
                    <a:pt x="55" y="70"/>
                  </a:lnTo>
                  <a:lnTo>
                    <a:pt x="0" y="70"/>
                  </a:lnTo>
                  <a:lnTo>
                    <a:pt x="5" y="0"/>
                  </a:lnTo>
                  <a:lnTo>
                    <a:pt x="58" y="6"/>
                  </a:lnTo>
                </a:path>
              </a:pathLst>
            </a:custGeom>
            <a:solidFill>
              <a:srgbClr val="000000"/>
            </a:solidFill>
            <a:ln w="12600">
              <a:solidFill>
                <a:srgbClr val="333333"/>
              </a:solidFill>
              <a:round/>
              <a:headEnd/>
              <a:tailEnd/>
            </a:ln>
          </p:spPr>
          <p:txBody>
            <a:bodyPr wrap="none" anchor="ctr"/>
            <a:lstStyle/>
            <a:p>
              <a:endParaRPr lang="en-US"/>
            </a:p>
          </p:txBody>
        </p:sp>
        <p:sp>
          <p:nvSpPr>
            <p:cNvPr id="50463" name="Freeform 287">
              <a:extLst>
                <a:ext uri="{FF2B5EF4-FFF2-40B4-BE49-F238E27FC236}">
                  <a16:creationId xmlns:a16="http://schemas.microsoft.com/office/drawing/2014/main" id="{233D45B3-2BC6-4653-8BA2-A96654CABEF2}"/>
                </a:ext>
              </a:extLst>
            </p:cNvPr>
            <p:cNvSpPr>
              <a:spLocks noChangeArrowheads="1"/>
            </p:cNvSpPr>
            <p:nvPr/>
          </p:nvSpPr>
          <p:spPr bwMode="auto">
            <a:xfrm>
              <a:off x="1424" y="3221"/>
              <a:ext cx="13" cy="15"/>
            </a:xfrm>
            <a:custGeom>
              <a:avLst/>
              <a:gdLst>
                <a:gd name="T0" fmla="*/ 55 w 56"/>
                <a:gd name="T1" fmla="*/ 0 h 64"/>
                <a:gd name="T2" fmla="*/ 55 w 56"/>
                <a:gd name="T3" fmla="*/ 61 h 64"/>
                <a:gd name="T4" fmla="*/ 0 w 56"/>
                <a:gd name="T5" fmla="*/ 63 h 64"/>
                <a:gd name="T6" fmla="*/ 0 w 56"/>
                <a:gd name="T7" fmla="*/ 0 h 64"/>
                <a:gd name="T8" fmla="*/ 55 w 56"/>
                <a:gd name="T9" fmla="*/ 0 h 64"/>
              </a:gdLst>
              <a:ahLst/>
              <a:cxnLst>
                <a:cxn ang="0">
                  <a:pos x="T0" y="T1"/>
                </a:cxn>
                <a:cxn ang="0">
                  <a:pos x="T2" y="T3"/>
                </a:cxn>
                <a:cxn ang="0">
                  <a:pos x="T4" y="T5"/>
                </a:cxn>
                <a:cxn ang="0">
                  <a:pos x="T6" y="T7"/>
                </a:cxn>
                <a:cxn ang="0">
                  <a:pos x="T8" y="T9"/>
                </a:cxn>
              </a:cxnLst>
              <a:rect l="0" t="0" r="r" b="b"/>
              <a:pathLst>
                <a:path w="56" h="64">
                  <a:moveTo>
                    <a:pt x="55" y="0"/>
                  </a:moveTo>
                  <a:lnTo>
                    <a:pt x="55" y="61"/>
                  </a:lnTo>
                  <a:lnTo>
                    <a:pt x="0" y="63"/>
                  </a:lnTo>
                  <a:lnTo>
                    <a:pt x="0" y="0"/>
                  </a:lnTo>
                  <a:lnTo>
                    <a:pt x="55" y="0"/>
                  </a:lnTo>
                </a:path>
              </a:pathLst>
            </a:custGeom>
            <a:solidFill>
              <a:srgbClr val="000000"/>
            </a:solidFill>
            <a:ln w="12600">
              <a:solidFill>
                <a:srgbClr val="333333"/>
              </a:solidFill>
              <a:round/>
              <a:headEnd/>
              <a:tailEnd/>
            </a:ln>
          </p:spPr>
          <p:txBody>
            <a:bodyPr wrap="none" anchor="ctr"/>
            <a:lstStyle/>
            <a:p>
              <a:endParaRPr lang="en-US"/>
            </a:p>
          </p:txBody>
        </p:sp>
        <p:sp>
          <p:nvSpPr>
            <p:cNvPr id="50464" name="Freeform 288">
              <a:extLst>
                <a:ext uri="{FF2B5EF4-FFF2-40B4-BE49-F238E27FC236}">
                  <a16:creationId xmlns:a16="http://schemas.microsoft.com/office/drawing/2014/main" id="{B7B9A71F-75D0-482B-9911-BEA17DD6E900}"/>
                </a:ext>
              </a:extLst>
            </p:cNvPr>
            <p:cNvSpPr>
              <a:spLocks noChangeArrowheads="1"/>
            </p:cNvSpPr>
            <p:nvPr/>
          </p:nvSpPr>
          <p:spPr bwMode="auto">
            <a:xfrm>
              <a:off x="1424" y="3234"/>
              <a:ext cx="13" cy="15"/>
            </a:xfrm>
            <a:custGeom>
              <a:avLst/>
              <a:gdLst>
                <a:gd name="T0" fmla="*/ 55 w 59"/>
                <a:gd name="T1" fmla="*/ 0 h 67"/>
                <a:gd name="T2" fmla="*/ 58 w 59"/>
                <a:gd name="T3" fmla="*/ 57 h 67"/>
                <a:gd name="T4" fmla="*/ 3 w 59"/>
                <a:gd name="T5" fmla="*/ 66 h 67"/>
                <a:gd name="T6" fmla="*/ 0 w 59"/>
                <a:gd name="T7" fmla="*/ 2 h 67"/>
                <a:gd name="T8" fmla="*/ 55 w 59"/>
                <a:gd name="T9" fmla="*/ 0 h 67"/>
              </a:gdLst>
              <a:ahLst/>
              <a:cxnLst>
                <a:cxn ang="0">
                  <a:pos x="T0" y="T1"/>
                </a:cxn>
                <a:cxn ang="0">
                  <a:pos x="T2" y="T3"/>
                </a:cxn>
                <a:cxn ang="0">
                  <a:pos x="T4" y="T5"/>
                </a:cxn>
                <a:cxn ang="0">
                  <a:pos x="T6" y="T7"/>
                </a:cxn>
                <a:cxn ang="0">
                  <a:pos x="T8" y="T9"/>
                </a:cxn>
              </a:cxnLst>
              <a:rect l="0" t="0" r="r" b="b"/>
              <a:pathLst>
                <a:path w="59" h="67">
                  <a:moveTo>
                    <a:pt x="55" y="0"/>
                  </a:moveTo>
                  <a:lnTo>
                    <a:pt x="58" y="57"/>
                  </a:lnTo>
                  <a:lnTo>
                    <a:pt x="3" y="66"/>
                  </a:lnTo>
                  <a:lnTo>
                    <a:pt x="0" y="2"/>
                  </a:lnTo>
                  <a:lnTo>
                    <a:pt x="55" y="0"/>
                  </a:lnTo>
                </a:path>
              </a:pathLst>
            </a:custGeom>
            <a:solidFill>
              <a:srgbClr val="000000"/>
            </a:solidFill>
            <a:ln w="12600">
              <a:solidFill>
                <a:srgbClr val="333333"/>
              </a:solidFill>
              <a:round/>
              <a:headEnd/>
              <a:tailEnd/>
            </a:ln>
          </p:spPr>
          <p:txBody>
            <a:bodyPr wrap="none" anchor="ctr"/>
            <a:lstStyle/>
            <a:p>
              <a:endParaRPr lang="en-US"/>
            </a:p>
          </p:txBody>
        </p:sp>
        <p:sp>
          <p:nvSpPr>
            <p:cNvPr id="50465" name="Freeform 289">
              <a:extLst>
                <a:ext uri="{FF2B5EF4-FFF2-40B4-BE49-F238E27FC236}">
                  <a16:creationId xmlns:a16="http://schemas.microsoft.com/office/drawing/2014/main" id="{B32ADFE5-521A-47B8-BE68-C5792C49A030}"/>
                </a:ext>
              </a:extLst>
            </p:cNvPr>
            <p:cNvSpPr>
              <a:spLocks noChangeArrowheads="1"/>
            </p:cNvSpPr>
            <p:nvPr/>
          </p:nvSpPr>
          <p:spPr bwMode="auto">
            <a:xfrm>
              <a:off x="1425" y="3247"/>
              <a:ext cx="15" cy="16"/>
            </a:xfrm>
            <a:custGeom>
              <a:avLst/>
              <a:gdLst>
                <a:gd name="T0" fmla="*/ 55 w 65"/>
                <a:gd name="T1" fmla="*/ 0 h 69"/>
                <a:gd name="T2" fmla="*/ 64 w 65"/>
                <a:gd name="T3" fmla="*/ 55 h 69"/>
                <a:gd name="T4" fmla="*/ 9 w 65"/>
                <a:gd name="T5" fmla="*/ 68 h 69"/>
                <a:gd name="T6" fmla="*/ 0 w 65"/>
                <a:gd name="T7" fmla="*/ 10 h 69"/>
                <a:gd name="T8" fmla="*/ 55 w 65"/>
                <a:gd name="T9" fmla="*/ 0 h 69"/>
              </a:gdLst>
              <a:ahLst/>
              <a:cxnLst>
                <a:cxn ang="0">
                  <a:pos x="T0" y="T1"/>
                </a:cxn>
                <a:cxn ang="0">
                  <a:pos x="T2" y="T3"/>
                </a:cxn>
                <a:cxn ang="0">
                  <a:pos x="T4" y="T5"/>
                </a:cxn>
                <a:cxn ang="0">
                  <a:pos x="T6" y="T7"/>
                </a:cxn>
                <a:cxn ang="0">
                  <a:pos x="T8" y="T9"/>
                </a:cxn>
              </a:cxnLst>
              <a:rect l="0" t="0" r="r" b="b"/>
              <a:pathLst>
                <a:path w="65" h="69">
                  <a:moveTo>
                    <a:pt x="55" y="0"/>
                  </a:moveTo>
                  <a:lnTo>
                    <a:pt x="64" y="55"/>
                  </a:lnTo>
                  <a:lnTo>
                    <a:pt x="9" y="68"/>
                  </a:lnTo>
                  <a:lnTo>
                    <a:pt x="0" y="10"/>
                  </a:lnTo>
                  <a:lnTo>
                    <a:pt x="55" y="0"/>
                  </a:lnTo>
                </a:path>
              </a:pathLst>
            </a:custGeom>
            <a:solidFill>
              <a:srgbClr val="000000"/>
            </a:solidFill>
            <a:ln w="12600">
              <a:solidFill>
                <a:srgbClr val="333333"/>
              </a:solidFill>
              <a:round/>
              <a:headEnd/>
              <a:tailEnd/>
            </a:ln>
          </p:spPr>
          <p:txBody>
            <a:bodyPr wrap="none" anchor="ctr"/>
            <a:lstStyle/>
            <a:p>
              <a:endParaRPr lang="en-US"/>
            </a:p>
          </p:txBody>
        </p:sp>
        <p:sp>
          <p:nvSpPr>
            <p:cNvPr id="50466" name="Freeform 290">
              <a:extLst>
                <a:ext uri="{FF2B5EF4-FFF2-40B4-BE49-F238E27FC236}">
                  <a16:creationId xmlns:a16="http://schemas.microsoft.com/office/drawing/2014/main" id="{C5D1BA74-7387-4ACB-981A-D973938CEBB7}"/>
                </a:ext>
              </a:extLst>
            </p:cNvPr>
            <p:cNvSpPr>
              <a:spLocks noChangeArrowheads="1"/>
            </p:cNvSpPr>
            <p:nvPr/>
          </p:nvSpPr>
          <p:spPr bwMode="auto">
            <a:xfrm>
              <a:off x="1427" y="3260"/>
              <a:ext cx="15" cy="15"/>
            </a:xfrm>
            <a:custGeom>
              <a:avLst/>
              <a:gdLst>
                <a:gd name="T0" fmla="*/ 55 w 68"/>
                <a:gd name="T1" fmla="*/ 0 h 65"/>
                <a:gd name="T2" fmla="*/ 67 w 68"/>
                <a:gd name="T3" fmla="*/ 50 h 65"/>
                <a:gd name="T4" fmla="*/ 11 w 68"/>
                <a:gd name="T5" fmla="*/ 64 h 65"/>
                <a:gd name="T6" fmla="*/ 0 w 68"/>
                <a:gd name="T7" fmla="*/ 12 h 65"/>
                <a:gd name="T8" fmla="*/ 55 w 68"/>
                <a:gd name="T9" fmla="*/ 0 h 65"/>
              </a:gdLst>
              <a:ahLst/>
              <a:cxnLst>
                <a:cxn ang="0">
                  <a:pos x="T0" y="T1"/>
                </a:cxn>
                <a:cxn ang="0">
                  <a:pos x="T2" y="T3"/>
                </a:cxn>
                <a:cxn ang="0">
                  <a:pos x="T4" y="T5"/>
                </a:cxn>
                <a:cxn ang="0">
                  <a:pos x="T6" y="T7"/>
                </a:cxn>
                <a:cxn ang="0">
                  <a:pos x="T8" y="T9"/>
                </a:cxn>
              </a:cxnLst>
              <a:rect l="0" t="0" r="r" b="b"/>
              <a:pathLst>
                <a:path w="68" h="65">
                  <a:moveTo>
                    <a:pt x="55" y="0"/>
                  </a:moveTo>
                  <a:lnTo>
                    <a:pt x="67" y="50"/>
                  </a:lnTo>
                  <a:lnTo>
                    <a:pt x="11" y="64"/>
                  </a:lnTo>
                  <a:lnTo>
                    <a:pt x="0" y="12"/>
                  </a:lnTo>
                  <a:lnTo>
                    <a:pt x="55" y="0"/>
                  </a:lnTo>
                </a:path>
              </a:pathLst>
            </a:custGeom>
            <a:solidFill>
              <a:srgbClr val="000000"/>
            </a:solidFill>
            <a:ln w="12600">
              <a:solidFill>
                <a:srgbClr val="333333"/>
              </a:solidFill>
              <a:round/>
              <a:headEnd/>
              <a:tailEnd/>
            </a:ln>
          </p:spPr>
          <p:txBody>
            <a:bodyPr wrap="none" anchor="ctr"/>
            <a:lstStyle/>
            <a:p>
              <a:endParaRPr lang="en-US"/>
            </a:p>
          </p:txBody>
        </p:sp>
        <p:sp>
          <p:nvSpPr>
            <p:cNvPr id="50467" name="Freeform 291">
              <a:extLst>
                <a:ext uri="{FF2B5EF4-FFF2-40B4-BE49-F238E27FC236}">
                  <a16:creationId xmlns:a16="http://schemas.microsoft.com/office/drawing/2014/main" id="{CD57DA5D-2107-4482-9B74-340EA7858F59}"/>
                </a:ext>
              </a:extLst>
            </p:cNvPr>
            <p:cNvSpPr>
              <a:spLocks noChangeArrowheads="1"/>
            </p:cNvSpPr>
            <p:nvPr/>
          </p:nvSpPr>
          <p:spPr bwMode="auto">
            <a:xfrm>
              <a:off x="1430" y="3271"/>
              <a:ext cx="15" cy="15"/>
            </a:xfrm>
            <a:custGeom>
              <a:avLst/>
              <a:gdLst>
                <a:gd name="T0" fmla="*/ 54 w 67"/>
                <a:gd name="T1" fmla="*/ 0 h 64"/>
                <a:gd name="T2" fmla="*/ 66 w 67"/>
                <a:gd name="T3" fmla="*/ 43 h 64"/>
                <a:gd name="T4" fmla="*/ 16 w 67"/>
                <a:gd name="T5" fmla="*/ 63 h 64"/>
                <a:gd name="T6" fmla="*/ 0 w 67"/>
                <a:gd name="T7" fmla="*/ 14 h 64"/>
                <a:gd name="T8" fmla="*/ 54 w 67"/>
                <a:gd name="T9" fmla="*/ 0 h 64"/>
              </a:gdLst>
              <a:ahLst/>
              <a:cxnLst>
                <a:cxn ang="0">
                  <a:pos x="T0" y="T1"/>
                </a:cxn>
                <a:cxn ang="0">
                  <a:pos x="T2" y="T3"/>
                </a:cxn>
                <a:cxn ang="0">
                  <a:pos x="T4" y="T5"/>
                </a:cxn>
                <a:cxn ang="0">
                  <a:pos x="T6" y="T7"/>
                </a:cxn>
                <a:cxn ang="0">
                  <a:pos x="T8" y="T9"/>
                </a:cxn>
              </a:cxnLst>
              <a:rect l="0" t="0" r="r" b="b"/>
              <a:pathLst>
                <a:path w="67" h="64">
                  <a:moveTo>
                    <a:pt x="54" y="0"/>
                  </a:moveTo>
                  <a:lnTo>
                    <a:pt x="66" y="43"/>
                  </a:lnTo>
                  <a:lnTo>
                    <a:pt x="16" y="63"/>
                  </a:lnTo>
                  <a:lnTo>
                    <a:pt x="0" y="14"/>
                  </a:lnTo>
                  <a:lnTo>
                    <a:pt x="54" y="0"/>
                  </a:lnTo>
                </a:path>
              </a:pathLst>
            </a:custGeom>
            <a:solidFill>
              <a:srgbClr val="000000"/>
            </a:solidFill>
            <a:ln w="12600">
              <a:solidFill>
                <a:srgbClr val="333333"/>
              </a:solidFill>
              <a:round/>
              <a:headEnd/>
              <a:tailEnd/>
            </a:ln>
          </p:spPr>
          <p:txBody>
            <a:bodyPr wrap="none" anchor="ctr"/>
            <a:lstStyle/>
            <a:p>
              <a:endParaRPr lang="en-US"/>
            </a:p>
          </p:txBody>
        </p:sp>
        <p:sp>
          <p:nvSpPr>
            <p:cNvPr id="50468" name="Freeform 292">
              <a:extLst>
                <a:ext uri="{FF2B5EF4-FFF2-40B4-BE49-F238E27FC236}">
                  <a16:creationId xmlns:a16="http://schemas.microsoft.com/office/drawing/2014/main" id="{40111F20-7BFD-47B8-9EF0-B5ECF7D1229C}"/>
                </a:ext>
              </a:extLst>
            </p:cNvPr>
            <p:cNvSpPr>
              <a:spLocks noChangeArrowheads="1"/>
            </p:cNvSpPr>
            <p:nvPr/>
          </p:nvSpPr>
          <p:spPr bwMode="auto">
            <a:xfrm>
              <a:off x="1433" y="3281"/>
              <a:ext cx="15" cy="14"/>
            </a:xfrm>
            <a:custGeom>
              <a:avLst/>
              <a:gdLst>
                <a:gd name="T0" fmla="*/ 50 w 65"/>
                <a:gd name="T1" fmla="*/ 0 h 61"/>
                <a:gd name="T2" fmla="*/ 64 w 65"/>
                <a:gd name="T3" fmla="*/ 37 h 61"/>
                <a:gd name="T4" fmla="*/ 17 w 65"/>
                <a:gd name="T5" fmla="*/ 60 h 61"/>
                <a:gd name="T6" fmla="*/ 0 w 65"/>
                <a:gd name="T7" fmla="*/ 20 h 61"/>
                <a:gd name="T8" fmla="*/ 50 w 65"/>
                <a:gd name="T9" fmla="*/ 0 h 61"/>
              </a:gdLst>
              <a:ahLst/>
              <a:cxnLst>
                <a:cxn ang="0">
                  <a:pos x="T0" y="T1"/>
                </a:cxn>
                <a:cxn ang="0">
                  <a:pos x="T2" y="T3"/>
                </a:cxn>
                <a:cxn ang="0">
                  <a:pos x="T4" y="T5"/>
                </a:cxn>
                <a:cxn ang="0">
                  <a:pos x="T6" y="T7"/>
                </a:cxn>
                <a:cxn ang="0">
                  <a:pos x="T8" y="T9"/>
                </a:cxn>
              </a:cxnLst>
              <a:rect l="0" t="0" r="r" b="b"/>
              <a:pathLst>
                <a:path w="65" h="61">
                  <a:moveTo>
                    <a:pt x="50" y="0"/>
                  </a:moveTo>
                  <a:lnTo>
                    <a:pt x="64" y="37"/>
                  </a:lnTo>
                  <a:lnTo>
                    <a:pt x="17" y="60"/>
                  </a:lnTo>
                  <a:lnTo>
                    <a:pt x="0" y="20"/>
                  </a:lnTo>
                  <a:lnTo>
                    <a:pt x="50" y="0"/>
                  </a:lnTo>
                </a:path>
              </a:pathLst>
            </a:custGeom>
            <a:solidFill>
              <a:srgbClr val="000000"/>
            </a:solidFill>
            <a:ln w="12600">
              <a:solidFill>
                <a:srgbClr val="333333"/>
              </a:solidFill>
              <a:round/>
              <a:headEnd/>
              <a:tailEnd/>
            </a:ln>
          </p:spPr>
          <p:txBody>
            <a:bodyPr wrap="none" anchor="ctr"/>
            <a:lstStyle/>
            <a:p>
              <a:endParaRPr lang="en-US"/>
            </a:p>
          </p:txBody>
        </p:sp>
        <p:sp>
          <p:nvSpPr>
            <p:cNvPr id="50469" name="Freeform 293">
              <a:extLst>
                <a:ext uri="{FF2B5EF4-FFF2-40B4-BE49-F238E27FC236}">
                  <a16:creationId xmlns:a16="http://schemas.microsoft.com/office/drawing/2014/main" id="{495C2866-0313-452E-B3A4-1830F5EF1517}"/>
                </a:ext>
              </a:extLst>
            </p:cNvPr>
            <p:cNvSpPr>
              <a:spLocks noChangeArrowheads="1"/>
            </p:cNvSpPr>
            <p:nvPr/>
          </p:nvSpPr>
          <p:spPr bwMode="auto">
            <a:xfrm>
              <a:off x="1437" y="3289"/>
              <a:ext cx="15" cy="14"/>
            </a:xfrm>
            <a:custGeom>
              <a:avLst/>
              <a:gdLst>
                <a:gd name="T0" fmla="*/ 47 w 66"/>
                <a:gd name="T1" fmla="*/ 0 h 62"/>
                <a:gd name="T2" fmla="*/ 65 w 66"/>
                <a:gd name="T3" fmla="*/ 29 h 62"/>
                <a:gd name="T4" fmla="*/ 24 w 66"/>
                <a:gd name="T5" fmla="*/ 61 h 62"/>
                <a:gd name="T6" fmla="*/ 0 w 66"/>
                <a:gd name="T7" fmla="*/ 22 h 62"/>
                <a:gd name="T8" fmla="*/ 47 w 66"/>
                <a:gd name="T9" fmla="*/ 0 h 62"/>
              </a:gdLst>
              <a:ahLst/>
              <a:cxnLst>
                <a:cxn ang="0">
                  <a:pos x="T0" y="T1"/>
                </a:cxn>
                <a:cxn ang="0">
                  <a:pos x="T2" y="T3"/>
                </a:cxn>
                <a:cxn ang="0">
                  <a:pos x="T4" y="T5"/>
                </a:cxn>
                <a:cxn ang="0">
                  <a:pos x="T6" y="T7"/>
                </a:cxn>
                <a:cxn ang="0">
                  <a:pos x="T8" y="T9"/>
                </a:cxn>
              </a:cxnLst>
              <a:rect l="0" t="0" r="r" b="b"/>
              <a:pathLst>
                <a:path w="66" h="62">
                  <a:moveTo>
                    <a:pt x="47" y="0"/>
                  </a:moveTo>
                  <a:lnTo>
                    <a:pt x="65" y="29"/>
                  </a:lnTo>
                  <a:lnTo>
                    <a:pt x="24" y="61"/>
                  </a:lnTo>
                  <a:lnTo>
                    <a:pt x="0" y="22"/>
                  </a:lnTo>
                  <a:lnTo>
                    <a:pt x="47" y="0"/>
                  </a:lnTo>
                </a:path>
              </a:pathLst>
            </a:custGeom>
            <a:solidFill>
              <a:srgbClr val="000000"/>
            </a:solidFill>
            <a:ln w="12600">
              <a:solidFill>
                <a:srgbClr val="333333"/>
              </a:solidFill>
              <a:round/>
              <a:headEnd/>
              <a:tailEnd/>
            </a:ln>
          </p:spPr>
          <p:txBody>
            <a:bodyPr wrap="none" anchor="ctr"/>
            <a:lstStyle/>
            <a:p>
              <a:endParaRPr lang="en-US"/>
            </a:p>
          </p:txBody>
        </p:sp>
        <p:sp>
          <p:nvSpPr>
            <p:cNvPr id="50470" name="Freeform 294">
              <a:extLst>
                <a:ext uri="{FF2B5EF4-FFF2-40B4-BE49-F238E27FC236}">
                  <a16:creationId xmlns:a16="http://schemas.microsoft.com/office/drawing/2014/main" id="{C2B67FD1-2633-41EB-A665-210E3858CED2}"/>
                </a:ext>
              </a:extLst>
            </p:cNvPr>
            <p:cNvSpPr>
              <a:spLocks noChangeArrowheads="1"/>
            </p:cNvSpPr>
            <p:nvPr/>
          </p:nvSpPr>
          <p:spPr bwMode="auto">
            <a:xfrm>
              <a:off x="1443" y="3296"/>
              <a:ext cx="13" cy="14"/>
            </a:xfrm>
            <a:custGeom>
              <a:avLst/>
              <a:gdLst>
                <a:gd name="T0" fmla="*/ 40 w 57"/>
                <a:gd name="T1" fmla="*/ 0 h 62"/>
                <a:gd name="T2" fmla="*/ 56 w 57"/>
                <a:gd name="T3" fmla="*/ 20 h 62"/>
                <a:gd name="T4" fmla="*/ 22 w 57"/>
                <a:gd name="T5" fmla="*/ 61 h 62"/>
                <a:gd name="T6" fmla="*/ 0 w 57"/>
                <a:gd name="T7" fmla="*/ 31 h 62"/>
                <a:gd name="T8" fmla="*/ 40 w 57"/>
                <a:gd name="T9" fmla="*/ 0 h 62"/>
              </a:gdLst>
              <a:ahLst/>
              <a:cxnLst>
                <a:cxn ang="0">
                  <a:pos x="T0" y="T1"/>
                </a:cxn>
                <a:cxn ang="0">
                  <a:pos x="T2" y="T3"/>
                </a:cxn>
                <a:cxn ang="0">
                  <a:pos x="T4" y="T5"/>
                </a:cxn>
                <a:cxn ang="0">
                  <a:pos x="T6" y="T7"/>
                </a:cxn>
                <a:cxn ang="0">
                  <a:pos x="T8" y="T9"/>
                </a:cxn>
              </a:cxnLst>
              <a:rect l="0" t="0" r="r" b="b"/>
              <a:pathLst>
                <a:path w="57" h="62">
                  <a:moveTo>
                    <a:pt x="40" y="0"/>
                  </a:moveTo>
                  <a:lnTo>
                    <a:pt x="56" y="20"/>
                  </a:lnTo>
                  <a:lnTo>
                    <a:pt x="22" y="61"/>
                  </a:lnTo>
                  <a:lnTo>
                    <a:pt x="0" y="31"/>
                  </a:lnTo>
                  <a:lnTo>
                    <a:pt x="40" y="0"/>
                  </a:lnTo>
                </a:path>
              </a:pathLst>
            </a:custGeom>
            <a:solidFill>
              <a:srgbClr val="000000"/>
            </a:solidFill>
            <a:ln w="12600">
              <a:solidFill>
                <a:srgbClr val="333333"/>
              </a:solidFill>
              <a:round/>
              <a:headEnd/>
              <a:tailEnd/>
            </a:ln>
          </p:spPr>
          <p:txBody>
            <a:bodyPr wrap="none" anchor="ctr"/>
            <a:lstStyle/>
            <a:p>
              <a:endParaRPr lang="en-US"/>
            </a:p>
          </p:txBody>
        </p:sp>
        <p:sp>
          <p:nvSpPr>
            <p:cNvPr id="50471" name="Freeform 295">
              <a:extLst>
                <a:ext uri="{FF2B5EF4-FFF2-40B4-BE49-F238E27FC236}">
                  <a16:creationId xmlns:a16="http://schemas.microsoft.com/office/drawing/2014/main" id="{A36DD3B0-CEBD-4E05-97B3-DBD5D735960A}"/>
                </a:ext>
              </a:extLst>
            </p:cNvPr>
            <p:cNvSpPr>
              <a:spLocks noChangeArrowheads="1"/>
            </p:cNvSpPr>
            <p:nvPr/>
          </p:nvSpPr>
          <p:spPr bwMode="auto">
            <a:xfrm>
              <a:off x="1448" y="3300"/>
              <a:ext cx="13" cy="14"/>
            </a:xfrm>
            <a:custGeom>
              <a:avLst/>
              <a:gdLst>
                <a:gd name="T0" fmla="*/ 34 w 56"/>
                <a:gd name="T1" fmla="*/ 0 h 62"/>
                <a:gd name="T2" fmla="*/ 55 w 56"/>
                <a:gd name="T3" fmla="*/ 11 h 62"/>
                <a:gd name="T4" fmla="*/ 29 w 56"/>
                <a:gd name="T5" fmla="*/ 61 h 62"/>
                <a:gd name="T6" fmla="*/ 0 w 56"/>
                <a:gd name="T7" fmla="*/ 41 h 62"/>
                <a:gd name="T8" fmla="*/ 34 w 56"/>
                <a:gd name="T9" fmla="*/ 0 h 62"/>
              </a:gdLst>
              <a:ahLst/>
              <a:cxnLst>
                <a:cxn ang="0">
                  <a:pos x="T0" y="T1"/>
                </a:cxn>
                <a:cxn ang="0">
                  <a:pos x="T2" y="T3"/>
                </a:cxn>
                <a:cxn ang="0">
                  <a:pos x="T4" y="T5"/>
                </a:cxn>
                <a:cxn ang="0">
                  <a:pos x="T6" y="T7"/>
                </a:cxn>
                <a:cxn ang="0">
                  <a:pos x="T8" y="T9"/>
                </a:cxn>
              </a:cxnLst>
              <a:rect l="0" t="0" r="r" b="b"/>
              <a:pathLst>
                <a:path w="56" h="62">
                  <a:moveTo>
                    <a:pt x="34" y="0"/>
                  </a:moveTo>
                  <a:lnTo>
                    <a:pt x="55" y="11"/>
                  </a:lnTo>
                  <a:lnTo>
                    <a:pt x="29" y="61"/>
                  </a:lnTo>
                  <a:lnTo>
                    <a:pt x="0" y="41"/>
                  </a:lnTo>
                  <a:lnTo>
                    <a:pt x="34" y="0"/>
                  </a:lnTo>
                </a:path>
              </a:pathLst>
            </a:custGeom>
            <a:solidFill>
              <a:srgbClr val="000000"/>
            </a:solidFill>
            <a:ln w="12600">
              <a:solidFill>
                <a:srgbClr val="333333"/>
              </a:solidFill>
              <a:round/>
              <a:headEnd/>
              <a:tailEnd/>
            </a:ln>
          </p:spPr>
          <p:txBody>
            <a:bodyPr wrap="none" anchor="ctr"/>
            <a:lstStyle/>
            <a:p>
              <a:endParaRPr lang="en-US"/>
            </a:p>
          </p:txBody>
        </p:sp>
        <p:sp>
          <p:nvSpPr>
            <p:cNvPr id="50472" name="Freeform 296">
              <a:extLst>
                <a:ext uri="{FF2B5EF4-FFF2-40B4-BE49-F238E27FC236}">
                  <a16:creationId xmlns:a16="http://schemas.microsoft.com/office/drawing/2014/main" id="{7B118F03-897E-478B-9978-142FEDAF44E9}"/>
                </a:ext>
              </a:extLst>
            </p:cNvPr>
            <p:cNvSpPr>
              <a:spLocks noChangeArrowheads="1"/>
            </p:cNvSpPr>
            <p:nvPr/>
          </p:nvSpPr>
          <p:spPr bwMode="auto">
            <a:xfrm>
              <a:off x="1454" y="3303"/>
              <a:ext cx="11" cy="13"/>
            </a:xfrm>
            <a:custGeom>
              <a:avLst/>
              <a:gdLst>
                <a:gd name="T0" fmla="*/ 29 w 47"/>
                <a:gd name="T1" fmla="*/ 0 h 59"/>
                <a:gd name="T2" fmla="*/ 46 w 47"/>
                <a:gd name="T3" fmla="*/ 5 h 59"/>
                <a:gd name="T4" fmla="*/ 34 w 47"/>
                <a:gd name="T5" fmla="*/ 58 h 59"/>
                <a:gd name="T6" fmla="*/ 0 w 47"/>
                <a:gd name="T7" fmla="*/ 49 h 59"/>
                <a:gd name="T8" fmla="*/ 29 w 47"/>
                <a:gd name="T9" fmla="*/ 0 h 59"/>
              </a:gdLst>
              <a:ahLst/>
              <a:cxnLst>
                <a:cxn ang="0">
                  <a:pos x="T0" y="T1"/>
                </a:cxn>
                <a:cxn ang="0">
                  <a:pos x="T2" y="T3"/>
                </a:cxn>
                <a:cxn ang="0">
                  <a:pos x="T4" y="T5"/>
                </a:cxn>
                <a:cxn ang="0">
                  <a:pos x="T6" y="T7"/>
                </a:cxn>
                <a:cxn ang="0">
                  <a:pos x="T8" y="T9"/>
                </a:cxn>
              </a:cxnLst>
              <a:rect l="0" t="0" r="r" b="b"/>
              <a:pathLst>
                <a:path w="47" h="59">
                  <a:moveTo>
                    <a:pt x="29" y="0"/>
                  </a:moveTo>
                  <a:lnTo>
                    <a:pt x="46" y="5"/>
                  </a:lnTo>
                  <a:lnTo>
                    <a:pt x="34" y="58"/>
                  </a:lnTo>
                  <a:lnTo>
                    <a:pt x="0" y="49"/>
                  </a:lnTo>
                  <a:lnTo>
                    <a:pt x="29" y="0"/>
                  </a:lnTo>
                </a:path>
              </a:pathLst>
            </a:custGeom>
            <a:solidFill>
              <a:srgbClr val="000000"/>
            </a:solidFill>
            <a:ln w="12600">
              <a:solidFill>
                <a:srgbClr val="333333"/>
              </a:solidFill>
              <a:round/>
              <a:headEnd/>
              <a:tailEnd/>
            </a:ln>
          </p:spPr>
          <p:txBody>
            <a:bodyPr wrap="none" anchor="ctr"/>
            <a:lstStyle/>
            <a:p>
              <a:endParaRPr lang="en-US"/>
            </a:p>
          </p:txBody>
        </p:sp>
        <p:sp>
          <p:nvSpPr>
            <p:cNvPr id="50473" name="Freeform 297">
              <a:extLst>
                <a:ext uri="{FF2B5EF4-FFF2-40B4-BE49-F238E27FC236}">
                  <a16:creationId xmlns:a16="http://schemas.microsoft.com/office/drawing/2014/main" id="{475F3BCB-48FF-49B7-89AE-684EA937F2C6}"/>
                </a:ext>
              </a:extLst>
            </p:cNvPr>
            <p:cNvSpPr>
              <a:spLocks noChangeArrowheads="1"/>
            </p:cNvSpPr>
            <p:nvPr/>
          </p:nvSpPr>
          <p:spPr bwMode="auto">
            <a:xfrm>
              <a:off x="1462" y="3304"/>
              <a:ext cx="11" cy="12"/>
            </a:xfrm>
            <a:custGeom>
              <a:avLst/>
              <a:gdLst>
                <a:gd name="T0" fmla="*/ 11 w 47"/>
                <a:gd name="T1" fmla="*/ 0 h 54"/>
                <a:gd name="T2" fmla="*/ 28 w 47"/>
                <a:gd name="T3" fmla="*/ 0 h 54"/>
                <a:gd name="T4" fmla="*/ 46 w 47"/>
                <a:gd name="T5" fmla="*/ 53 h 54"/>
                <a:gd name="T6" fmla="*/ 0 w 47"/>
                <a:gd name="T7" fmla="*/ 53 h 54"/>
                <a:gd name="T8" fmla="*/ 11 w 47"/>
                <a:gd name="T9" fmla="*/ 0 h 54"/>
              </a:gdLst>
              <a:ahLst/>
              <a:cxnLst>
                <a:cxn ang="0">
                  <a:pos x="T0" y="T1"/>
                </a:cxn>
                <a:cxn ang="0">
                  <a:pos x="T2" y="T3"/>
                </a:cxn>
                <a:cxn ang="0">
                  <a:pos x="T4" y="T5"/>
                </a:cxn>
                <a:cxn ang="0">
                  <a:pos x="T6" y="T7"/>
                </a:cxn>
                <a:cxn ang="0">
                  <a:pos x="T8" y="T9"/>
                </a:cxn>
              </a:cxnLst>
              <a:rect l="0" t="0" r="r" b="b"/>
              <a:pathLst>
                <a:path w="47" h="54">
                  <a:moveTo>
                    <a:pt x="11" y="0"/>
                  </a:moveTo>
                  <a:lnTo>
                    <a:pt x="28" y="0"/>
                  </a:lnTo>
                  <a:lnTo>
                    <a:pt x="46" y="53"/>
                  </a:lnTo>
                  <a:lnTo>
                    <a:pt x="0" y="53"/>
                  </a:lnTo>
                  <a:lnTo>
                    <a:pt x="11" y="0"/>
                  </a:lnTo>
                </a:path>
              </a:pathLst>
            </a:custGeom>
            <a:solidFill>
              <a:srgbClr val="000000"/>
            </a:solidFill>
            <a:ln w="12600">
              <a:solidFill>
                <a:srgbClr val="333333"/>
              </a:solidFill>
              <a:round/>
              <a:headEnd/>
              <a:tailEnd/>
            </a:ln>
          </p:spPr>
          <p:txBody>
            <a:bodyPr wrap="none" anchor="ctr"/>
            <a:lstStyle/>
            <a:p>
              <a:endParaRPr lang="en-US"/>
            </a:p>
          </p:txBody>
        </p:sp>
        <p:sp>
          <p:nvSpPr>
            <p:cNvPr id="50474" name="Freeform 298">
              <a:extLst>
                <a:ext uri="{FF2B5EF4-FFF2-40B4-BE49-F238E27FC236}">
                  <a16:creationId xmlns:a16="http://schemas.microsoft.com/office/drawing/2014/main" id="{50ADF63D-1FF8-4054-BD60-3F88F18CEE59}"/>
                </a:ext>
              </a:extLst>
            </p:cNvPr>
            <p:cNvSpPr>
              <a:spLocks noChangeArrowheads="1"/>
            </p:cNvSpPr>
            <p:nvPr/>
          </p:nvSpPr>
          <p:spPr bwMode="auto">
            <a:xfrm>
              <a:off x="1466" y="3302"/>
              <a:ext cx="11" cy="14"/>
            </a:xfrm>
            <a:custGeom>
              <a:avLst/>
              <a:gdLst>
                <a:gd name="T0" fmla="*/ 0 w 47"/>
                <a:gd name="T1" fmla="*/ 8 h 62"/>
                <a:gd name="T2" fmla="*/ 17 w 47"/>
                <a:gd name="T3" fmla="*/ 0 h 62"/>
                <a:gd name="T4" fmla="*/ 46 w 47"/>
                <a:gd name="T5" fmla="*/ 46 h 62"/>
                <a:gd name="T6" fmla="*/ 11 w 47"/>
                <a:gd name="T7" fmla="*/ 61 h 62"/>
                <a:gd name="T8" fmla="*/ 0 w 47"/>
                <a:gd name="T9" fmla="*/ 8 h 62"/>
              </a:gdLst>
              <a:ahLst/>
              <a:cxnLst>
                <a:cxn ang="0">
                  <a:pos x="T0" y="T1"/>
                </a:cxn>
                <a:cxn ang="0">
                  <a:pos x="T2" y="T3"/>
                </a:cxn>
                <a:cxn ang="0">
                  <a:pos x="T4" y="T5"/>
                </a:cxn>
                <a:cxn ang="0">
                  <a:pos x="T6" y="T7"/>
                </a:cxn>
                <a:cxn ang="0">
                  <a:pos x="T8" y="T9"/>
                </a:cxn>
              </a:cxnLst>
              <a:rect l="0" t="0" r="r" b="b"/>
              <a:pathLst>
                <a:path w="47" h="62">
                  <a:moveTo>
                    <a:pt x="0" y="8"/>
                  </a:moveTo>
                  <a:lnTo>
                    <a:pt x="17" y="0"/>
                  </a:lnTo>
                  <a:lnTo>
                    <a:pt x="46" y="46"/>
                  </a:lnTo>
                  <a:lnTo>
                    <a:pt x="11" y="6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50475" name="Freeform 299">
              <a:extLst>
                <a:ext uri="{FF2B5EF4-FFF2-40B4-BE49-F238E27FC236}">
                  <a16:creationId xmlns:a16="http://schemas.microsoft.com/office/drawing/2014/main" id="{9AA88DE4-DEB7-427C-81C0-F7DD8462FFBB}"/>
                </a:ext>
              </a:extLst>
            </p:cNvPr>
            <p:cNvSpPr>
              <a:spLocks noChangeArrowheads="1"/>
            </p:cNvSpPr>
            <p:nvPr/>
          </p:nvSpPr>
          <p:spPr bwMode="auto">
            <a:xfrm>
              <a:off x="1470" y="3299"/>
              <a:ext cx="12" cy="14"/>
            </a:xfrm>
            <a:custGeom>
              <a:avLst/>
              <a:gdLst>
                <a:gd name="T0" fmla="*/ 0 w 53"/>
                <a:gd name="T1" fmla="*/ 15 h 62"/>
                <a:gd name="T2" fmla="*/ 17 w 53"/>
                <a:gd name="T3" fmla="*/ 0 h 62"/>
                <a:gd name="T4" fmla="*/ 52 w 53"/>
                <a:gd name="T5" fmla="*/ 41 h 62"/>
                <a:gd name="T6" fmla="*/ 26 w 53"/>
                <a:gd name="T7" fmla="*/ 61 h 62"/>
                <a:gd name="T8" fmla="*/ 0 w 53"/>
                <a:gd name="T9" fmla="*/ 15 h 62"/>
              </a:gdLst>
              <a:ahLst/>
              <a:cxnLst>
                <a:cxn ang="0">
                  <a:pos x="T0" y="T1"/>
                </a:cxn>
                <a:cxn ang="0">
                  <a:pos x="T2" y="T3"/>
                </a:cxn>
                <a:cxn ang="0">
                  <a:pos x="T4" y="T5"/>
                </a:cxn>
                <a:cxn ang="0">
                  <a:pos x="T6" y="T7"/>
                </a:cxn>
                <a:cxn ang="0">
                  <a:pos x="T8" y="T9"/>
                </a:cxn>
              </a:cxnLst>
              <a:rect l="0" t="0" r="r" b="b"/>
              <a:pathLst>
                <a:path w="53" h="62">
                  <a:moveTo>
                    <a:pt x="0" y="15"/>
                  </a:moveTo>
                  <a:lnTo>
                    <a:pt x="17" y="0"/>
                  </a:lnTo>
                  <a:lnTo>
                    <a:pt x="52" y="41"/>
                  </a:lnTo>
                  <a:lnTo>
                    <a:pt x="26" y="61"/>
                  </a:lnTo>
                  <a:lnTo>
                    <a:pt x="0" y="15"/>
                  </a:lnTo>
                </a:path>
              </a:pathLst>
            </a:custGeom>
            <a:solidFill>
              <a:srgbClr val="000000"/>
            </a:solidFill>
            <a:ln w="12600">
              <a:solidFill>
                <a:srgbClr val="333333"/>
              </a:solidFill>
              <a:round/>
              <a:headEnd/>
              <a:tailEnd/>
            </a:ln>
          </p:spPr>
          <p:txBody>
            <a:bodyPr wrap="none" anchor="ctr"/>
            <a:lstStyle/>
            <a:p>
              <a:endParaRPr lang="en-US"/>
            </a:p>
          </p:txBody>
        </p:sp>
        <p:sp>
          <p:nvSpPr>
            <p:cNvPr id="50476" name="Freeform 300">
              <a:extLst>
                <a:ext uri="{FF2B5EF4-FFF2-40B4-BE49-F238E27FC236}">
                  <a16:creationId xmlns:a16="http://schemas.microsoft.com/office/drawing/2014/main" id="{A09CD4C3-99F6-46A9-B7A6-C08A991BB095}"/>
                </a:ext>
              </a:extLst>
            </p:cNvPr>
            <p:cNvSpPr>
              <a:spLocks noChangeArrowheads="1"/>
            </p:cNvSpPr>
            <p:nvPr/>
          </p:nvSpPr>
          <p:spPr bwMode="auto">
            <a:xfrm>
              <a:off x="1474" y="3294"/>
              <a:ext cx="14" cy="14"/>
            </a:xfrm>
            <a:custGeom>
              <a:avLst/>
              <a:gdLst>
                <a:gd name="T0" fmla="*/ 0 w 61"/>
                <a:gd name="T1" fmla="*/ 21 h 63"/>
                <a:gd name="T2" fmla="*/ 17 w 61"/>
                <a:gd name="T3" fmla="*/ 0 h 63"/>
                <a:gd name="T4" fmla="*/ 60 w 61"/>
                <a:gd name="T5" fmla="*/ 32 h 63"/>
                <a:gd name="T6" fmla="*/ 34 w 61"/>
                <a:gd name="T7" fmla="*/ 62 h 63"/>
                <a:gd name="T8" fmla="*/ 0 w 61"/>
                <a:gd name="T9" fmla="*/ 21 h 63"/>
              </a:gdLst>
              <a:ahLst/>
              <a:cxnLst>
                <a:cxn ang="0">
                  <a:pos x="T0" y="T1"/>
                </a:cxn>
                <a:cxn ang="0">
                  <a:pos x="T2" y="T3"/>
                </a:cxn>
                <a:cxn ang="0">
                  <a:pos x="T4" y="T5"/>
                </a:cxn>
                <a:cxn ang="0">
                  <a:pos x="T6" y="T7"/>
                </a:cxn>
                <a:cxn ang="0">
                  <a:pos x="T8" y="T9"/>
                </a:cxn>
              </a:cxnLst>
              <a:rect l="0" t="0" r="r" b="b"/>
              <a:pathLst>
                <a:path w="61" h="63">
                  <a:moveTo>
                    <a:pt x="0" y="21"/>
                  </a:moveTo>
                  <a:lnTo>
                    <a:pt x="17" y="0"/>
                  </a:lnTo>
                  <a:lnTo>
                    <a:pt x="60" y="32"/>
                  </a:lnTo>
                  <a:lnTo>
                    <a:pt x="34" y="62"/>
                  </a:lnTo>
                  <a:lnTo>
                    <a:pt x="0" y="21"/>
                  </a:lnTo>
                </a:path>
              </a:pathLst>
            </a:custGeom>
            <a:solidFill>
              <a:srgbClr val="000000"/>
            </a:solidFill>
            <a:ln w="12600">
              <a:solidFill>
                <a:srgbClr val="333333"/>
              </a:solidFill>
              <a:round/>
              <a:headEnd/>
              <a:tailEnd/>
            </a:ln>
          </p:spPr>
          <p:txBody>
            <a:bodyPr wrap="none" anchor="ctr"/>
            <a:lstStyle/>
            <a:p>
              <a:endParaRPr lang="en-US"/>
            </a:p>
          </p:txBody>
        </p:sp>
        <p:sp>
          <p:nvSpPr>
            <p:cNvPr id="50477" name="Freeform 301">
              <a:extLst>
                <a:ext uri="{FF2B5EF4-FFF2-40B4-BE49-F238E27FC236}">
                  <a16:creationId xmlns:a16="http://schemas.microsoft.com/office/drawing/2014/main" id="{1B100286-6C62-47A8-A799-DB6DAFD42185}"/>
                </a:ext>
              </a:extLst>
            </p:cNvPr>
            <p:cNvSpPr>
              <a:spLocks noChangeArrowheads="1"/>
            </p:cNvSpPr>
            <p:nvPr/>
          </p:nvSpPr>
          <p:spPr bwMode="auto">
            <a:xfrm>
              <a:off x="1478" y="3288"/>
              <a:ext cx="15" cy="14"/>
            </a:xfrm>
            <a:custGeom>
              <a:avLst/>
              <a:gdLst>
                <a:gd name="T0" fmla="*/ 0 w 65"/>
                <a:gd name="T1" fmla="*/ 28 h 62"/>
                <a:gd name="T2" fmla="*/ 17 w 65"/>
                <a:gd name="T3" fmla="*/ 0 h 62"/>
                <a:gd name="T4" fmla="*/ 64 w 65"/>
                <a:gd name="T5" fmla="*/ 23 h 62"/>
                <a:gd name="T6" fmla="*/ 43 w 65"/>
                <a:gd name="T7" fmla="*/ 61 h 62"/>
                <a:gd name="T8" fmla="*/ 0 w 65"/>
                <a:gd name="T9" fmla="*/ 28 h 62"/>
              </a:gdLst>
              <a:ahLst/>
              <a:cxnLst>
                <a:cxn ang="0">
                  <a:pos x="T0" y="T1"/>
                </a:cxn>
                <a:cxn ang="0">
                  <a:pos x="T2" y="T3"/>
                </a:cxn>
                <a:cxn ang="0">
                  <a:pos x="T4" y="T5"/>
                </a:cxn>
                <a:cxn ang="0">
                  <a:pos x="T6" y="T7"/>
                </a:cxn>
                <a:cxn ang="0">
                  <a:pos x="T8" y="T9"/>
                </a:cxn>
              </a:cxnLst>
              <a:rect l="0" t="0" r="r" b="b"/>
              <a:pathLst>
                <a:path w="65" h="62">
                  <a:moveTo>
                    <a:pt x="0" y="28"/>
                  </a:moveTo>
                  <a:lnTo>
                    <a:pt x="17" y="0"/>
                  </a:lnTo>
                  <a:lnTo>
                    <a:pt x="64" y="23"/>
                  </a:lnTo>
                  <a:lnTo>
                    <a:pt x="43" y="61"/>
                  </a:lnTo>
                  <a:lnTo>
                    <a:pt x="0" y="28"/>
                  </a:lnTo>
                </a:path>
              </a:pathLst>
            </a:custGeom>
            <a:solidFill>
              <a:srgbClr val="000000"/>
            </a:solidFill>
            <a:ln w="12600">
              <a:solidFill>
                <a:srgbClr val="333333"/>
              </a:solidFill>
              <a:round/>
              <a:headEnd/>
              <a:tailEnd/>
            </a:ln>
          </p:spPr>
          <p:txBody>
            <a:bodyPr wrap="none" anchor="ctr"/>
            <a:lstStyle/>
            <a:p>
              <a:endParaRPr lang="en-US"/>
            </a:p>
          </p:txBody>
        </p:sp>
        <p:sp>
          <p:nvSpPr>
            <p:cNvPr id="50478" name="Freeform 302">
              <a:extLst>
                <a:ext uri="{FF2B5EF4-FFF2-40B4-BE49-F238E27FC236}">
                  <a16:creationId xmlns:a16="http://schemas.microsoft.com/office/drawing/2014/main" id="{D7CF6F54-3E24-473A-BF3B-B9C7D13D81DC}"/>
                </a:ext>
              </a:extLst>
            </p:cNvPr>
            <p:cNvSpPr>
              <a:spLocks noChangeArrowheads="1"/>
            </p:cNvSpPr>
            <p:nvPr/>
          </p:nvSpPr>
          <p:spPr bwMode="auto">
            <a:xfrm>
              <a:off x="1481" y="3279"/>
              <a:ext cx="15" cy="14"/>
            </a:xfrm>
            <a:custGeom>
              <a:avLst/>
              <a:gdLst>
                <a:gd name="T0" fmla="*/ 0 w 68"/>
                <a:gd name="T1" fmla="*/ 37 h 62"/>
                <a:gd name="T2" fmla="*/ 15 w 68"/>
                <a:gd name="T3" fmla="*/ 0 h 62"/>
                <a:gd name="T4" fmla="*/ 67 w 68"/>
                <a:gd name="T5" fmla="*/ 17 h 62"/>
                <a:gd name="T6" fmla="*/ 47 w 68"/>
                <a:gd name="T7" fmla="*/ 61 h 62"/>
                <a:gd name="T8" fmla="*/ 0 w 68"/>
                <a:gd name="T9" fmla="*/ 37 h 62"/>
              </a:gdLst>
              <a:ahLst/>
              <a:cxnLst>
                <a:cxn ang="0">
                  <a:pos x="T0" y="T1"/>
                </a:cxn>
                <a:cxn ang="0">
                  <a:pos x="T2" y="T3"/>
                </a:cxn>
                <a:cxn ang="0">
                  <a:pos x="T4" y="T5"/>
                </a:cxn>
                <a:cxn ang="0">
                  <a:pos x="T6" y="T7"/>
                </a:cxn>
                <a:cxn ang="0">
                  <a:pos x="T8" y="T9"/>
                </a:cxn>
              </a:cxnLst>
              <a:rect l="0" t="0" r="r" b="b"/>
              <a:pathLst>
                <a:path w="68" h="62">
                  <a:moveTo>
                    <a:pt x="0" y="37"/>
                  </a:moveTo>
                  <a:lnTo>
                    <a:pt x="15" y="0"/>
                  </a:lnTo>
                  <a:lnTo>
                    <a:pt x="67" y="17"/>
                  </a:lnTo>
                  <a:lnTo>
                    <a:pt x="47" y="61"/>
                  </a:lnTo>
                  <a:lnTo>
                    <a:pt x="0" y="37"/>
                  </a:lnTo>
                </a:path>
              </a:pathLst>
            </a:custGeom>
            <a:solidFill>
              <a:srgbClr val="000000"/>
            </a:solidFill>
            <a:ln w="12600">
              <a:solidFill>
                <a:srgbClr val="333333"/>
              </a:solidFill>
              <a:round/>
              <a:headEnd/>
              <a:tailEnd/>
            </a:ln>
          </p:spPr>
          <p:txBody>
            <a:bodyPr wrap="none" anchor="ctr"/>
            <a:lstStyle/>
            <a:p>
              <a:endParaRPr lang="en-US"/>
            </a:p>
          </p:txBody>
        </p:sp>
        <p:sp>
          <p:nvSpPr>
            <p:cNvPr id="50479" name="Freeform 303">
              <a:extLst>
                <a:ext uri="{FF2B5EF4-FFF2-40B4-BE49-F238E27FC236}">
                  <a16:creationId xmlns:a16="http://schemas.microsoft.com/office/drawing/2014/main" id="{F0942E5B-6DA9-42A9-A157-ED5645D3FC59}"/>
                </a:ext>
              </a:extLst>
            </p:cNvPr>
            <p:cNvSpPr>
              <a:spLocks noChangeArrowheads="1"/>
            </p:cNvSpPr>
            <p:nvPr/>
          </p:nvSpPr>
          <p:spPr bwMode="auto">
            <a:xfrm>
              <a:off x="1485" y="3269"/>
              <a:ext cx="15" cy="14"/>
            </a:xfrm>
            <a:custGeom>
              <a:avLst/>
              <a:gdLst>
                <a:gd name="T0" fmla="*/ 0 w 67"/>
                <a:gd name="T1" fmla="*/ 44 h 63"/>
                <a:gd name="T2" fmla="*/ 14 w 67"/>
                <a:gd name="T3" fmla="*/ 0 h 63"/>
                <a:gd name="T4" fmla="*/ 66 w 67"/>
                <a:gd name="T5" fmla="*/ 12 h 63"/>
                <a:gd name="T6" fmla="*/ 52 w 67"/>
                <a:gd name="T7" fmla="*/ 62 h 63"/>
                <a:gd name="T8" fmla="*/ 0 w 67"/>
                <a:gd name="T9" fmla="*/ 44 h 63"/>
              </a:gdLst>
              <a:ahLst/>
              <a:cxnLst>
                <a:cxn ang="0">
                  <a:pos x="T0" y="T1"/>
                </a:cxn>
                <a:cxn ang="0">
                  <a:pos x="T2" y="T3"/>
                </a:cxn>
                <a:cxn ang="0">
                  <a:pos x="T4" y="T5"/>
                </a:cxn>
                <a:cxn ang="0">
                  <a:pos x="T6" y="T7"/>
                </a:cxn>
                <a:cxn ang="0">
                  <a:pos x="T8" y="T9"/>
                </a:cxn>
              </a:cxnLst>
              <a:rect l="0" t="0" r="r" b="b"/>
              <a:pathLst>
                <a:path w="67" h="63">
                  <a:moveTo>
                    <a:pt x="0" y="44"/>
                  </a:moveTo>
                  <a:lnTo>
                    <a:pt x="14" y="0"/>
                  </a:lnTo>
                  <a:lnTo>
                    <a:pt x="66" y="12"/>
                  </a:lnTo>
                  <a:lnTo>
                    <a:pt x="52" y="62"/>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50480" name="Freeform 304">
              <a:extLst>
                <a:ext uri="{FF2B5EF4-FFF2-40B4-BE49-F238E27FC236}">
                  <a16:creationId xmlns:a16="http://schemas.microsoft.com/office/drawing/2014/main" id="{653F34C6-26F8-4A4D-9750-9BBF94C1932B}"/>
                </a:ext>
              </a:extLst>
            </p:cNvPr>
            <p:cNvSpPr>
              <a:spLocks noChangeArrowheads="1"/>
            </p:cNvSpPr>
            <p:nvPr/>
          </p:nvSpPr>
          <p:spPr bwMode="auto">
            <a:xfrm>
              <a:off x="1488" y="3258"/>
              <a:ext cx="15" cy="15"/>
            </a:xfrm>
            <a:custGeom>
              <a:avLst/>
              <a:gdLst>
                <a:gd name="T0" fmla="*/ 0 w 65"/>
                <a:gd name="T1" fmla="*/ 52 h 65"/>
                <a:gd name="T2" fmla="*/ 8 w 65"/>
                <a:gd name="T3" fmla="*/ 0 h 65"/>
                <a:gd name="T4" fmla="*/ 64 w 65"/>
                <a:gd name="T5" fmla="*/ 9 h 65"/>
                <a:gd name="T6" fmla="*/ 52 w 65"/>
                <a:gd name="T7" fmla="*/ 64 h 65"/>
                <a:gd name="T8" fmla="*/ 0 w 65"/>
                <a:gd name="T9" fmla="*/ 52 h 65"/>
              </a:gdLst>
              <a:ahLst/>
              <a:cxnLst>
                <a:cxn ang="0">
                  <a:pos x="T0" y="T1"/>
                </a:cxn>
                <a:cxn ang="0">
                  <a:pos x="T2" y="T3"/>
                </a:cxn>
                <a:cxn ang="0">
                  <a:pos x="T4" y="T5"/>
                </a:cxn>
                <a:cxn ang="0">
                  <a:pos x="T6" y="T7"/>
                </a:cxn>
                <a:cxn ang="0">
                  <a:pos x="T8" y="T9"/>
                </a:cxn>
              </a:cxnLst>
              <a:rect l="0" t="0" r="r" b="b"/>
              <a:pathLst>
                <a:path w="65" h="65">
                  <a:moveTo>
                    <a:pt x="0" y="52"/>
                  </a:moveTo>
                  <a:lnTo>
                    <a:pt x="8" y="0"/>
                  </a:lnTo>
                  <a:lnTo>
                    <a:pt x="64" y="9"/>
                  </a:lnTo>
                  <a:lnTo>
                    <a:pt x="52" y="64"/>
                  </a:lnTo>
                  <a:lnTo>
                    <a:pt x="0" y="52"/>
                  </a:lnTo>
                </a:path>
              </a:pathLst>
            </a:custGeom>
            <a:solidFill>
              <a:srgbClr val="000000"/>
            </a:solidFill>
            <a:ln w="12600">
              <a:solidFill>
                <a:srgbClr val="333333"/>
              </a:solidFill>
              <a:round/>
              <a:headEnd/>
              <a:tailEnd/>
            </a:ln>
          </p:spPr>
          <p:txBody>
            <a:bodyPr wrap="none" anchor="ctr"/>
            <a:lstStyle/>
            <a:p>
              <a:endParaRPr lang="en-US"/>
            </a:p>
          </p:txBody>
        </p:sp>
        <p:sp>
          <p:nvSpPr>
            <p:cNvPr id="50481" name="Freeform 305">
              <a:extLst>
                <a:ext uri="{FF2B5EF4-FFF2-40B4-BE49-F238E27FC236}">
                  <a16:creationId xmlns:a16="http://schemas.microsoft.com/office/drawing/2014/main" id="{64DC8549-6011-46D8-8D81-90B0F96E66AE}"/>
                </a:ext>
              </a:extLst>
            </p:cNvPr>
            <p:cNvSpPr>
              <a:spLocks noChangeArrowheads="1"/>
            </p:cNvSpPr>
            <p:nvPr/>
          </p:nvSpPr>
          <p:spPr bwMode="auto">
            <a:xfrm>
              <a:off x="1490" y="3245"/>
              <a:ext cx="14" cy="15"/>
            </a:xfrm>
            <a:custGeom>
              <a:avLst/>
              <a:gdLst>
                <a:gd name="T0" fmla="*/ 0 w 62"/>
                <a:gd name="T1" fmla="*/ 55 h 64"/>
                <a:gd name="T2" fmla="*/ 9 w 62"/>
                <a:gd name="T3" fmla="*/ 0 h 64"/>
                <a:gd name="T4" fmla="*/ 61 w 62"/>
                <a:gd name="T5" fmla="*/ 6 h 64"/>
                <a:gd name="T6" fmla="*/ 55 w 62"/>
                <a:gd name="T7" fmla="*/ 63 h 64"/>
                <a:gd name="T8" fmla="*/ 0 w 62"/>
                <a:gd name="T9" fmla="*/ 55 h 64"/>
              </a:gdLst>
              <a:ahLst/>
              <a:cxnLst>
                <a:cxn ang="0">
                  <a:pos x="T0" y="T1"/>
                </a:cxn>
                <a:cxn ang="0">
                  <a:pos x="T2" y="T3"/>
                </a:cxn>
                <a:cxn ang="0">
                  <a:pos x="T4" y="T5"/>
                </a:cxn>
                <a:cxn ang="0">
                  <a:pos x="T6" y="T7"/>
                </a:cxn>
                <a:cxn ang="0">
                  <a:pos x="T8" y="T9"/>
                </a:cxn>
              </a:cxnLst>
              <a:rect l="0" t="0" r="r" b="b"/>
              <a:pathLst>
                <a:path w="62" h="64">
                  <a:moveTo>
                    <a:pt x="0" y="55"/>
                  </a:moveTo>
                  <a:lnTo>
                    <a:pt x="9" y="0"/>
                  </a:lnTo>
                  <a:lnTo>
                    <a:pt x="61" y="6"/>
                  </a:lnTo>
                  <a:lnTo>
                    <a:pt x="55" y="63"/>
                  </a:lnTo>
                  <a:lnTo>
                    <a:pt x="0" y="55"/>
                  </a:lnTo>
                </a:path>
              </a:pathLst>
            </a:custGeom>
            <a:solidFill>
              <a:srgbClr val="000000"/>
            </a:solidFill>
            <a:ln w="12600">
              <a:solidFill>
                <a:srgbClr val="333333"/>
              </a:solidFill>
              <a:round/>
              <a:headEnd/>
              <a:tailEnd/>
            </a:ln>
          </p:spPr>
          <p:txBody>
            <a:bodyPr wrap="none" anchor="ctr"/>
            <a:lstStyle/>
            <a:p>
              <a:endParaRPr lang="en-US"/>
            </a:p>
          </p:txBody>
        </p:sp>
        <p:sp>
          <p:nvSpPr>
            <p:cNvPr id="50482" name="Freeform 306">
              <a:extLst>
                <a:ext uri="{FF2B5EF4-FFF2-40B4-BE49-F238E27FC236}">
                  <a16:creationId xmlns:a16="http://schemas.microsoft.com/office/drawing/2014/main" id="{7D16B821-5B30-43A9-A4C9-79426C3B6BBE}"/>
                </a:ext>
              </a:extLst>
            </p:cNvPr>
            <p:cNvSpPr>
              <a:spLocks noChangeArrowheads="1"/>
            </p:cNvSpPr>
            <p:nvPr/>
          </p:nvSpPr>
          <p:spPr bwMode="auto">
            <a:xfrm>
              <a:off x="1492" y="3232"/>
              <a:ext cx="13" cy="15"/>
            </a:xfrm>
            <a:custGeom>
              <a:avLst/>
              <a:gdLst>
                <a:gd name="T0" fmla="*/ 0 w 56"/>
                <a:gd name="T1" fmla="*/ 57 h 65"/>
                <a:gd name="T2" fmla="*/ 3 w 56"/>
                <a:gd name="T3" fmla="*/ 0 h 65"/>
                <a:gd name="T4" fmla="*/ 55 w 56"/>
                <a:gd name="T5" fmla="*/ 0 h 65"/>
                <a:gd name="T6" fmla="*/ 52 w 56"/>
                <a:gd name="T7" fmla="*/ 64 h 65"/>
                <a:gd name="T8" fmla="*/ 0 w 56"/>
                <a:gd name="T9" fmla="*/ 57 h 65"/>
              </a:gdLst>
              <a:ahLst/>
              <a:cxnLst>
                <a:cxn ang="0">
                  <a:pos x="T0" y="T1"/>
                </a:cxn>
                <a:cxn ang="0">
                  <a:pos x="T2" y="T3"/>
                </a:cxn>
                <a:cxn ang="0">
                  <a:pos x="T4" y="T5"/>
                </a:cxn>
                <a:cxn ang="0">
                  <a:pos x="T6" y="T7"/>
                </a:cxn>
                <a:cxn ang="0">
                  <a:pos x="T8" y="T9"/>
                </a:cxn>
              </a:cxnLst>
              <a:rect l="0" t="0" r="r" b="b"/>
              <a:pathLst>
                <a:path w="56" h="65">
                  <a:moveTo>
                    <a:pt x="0" y="57"/>
                  </a:moveTo>
                  <a:lnTo>
                    <a:pt x="3" y="0"/>
                  </a:lnTo>
                  <a:lnTo>
                    <a:pt x="55" y="0"/>
                  </a:lnTo>
                  <a:lnTo>
                    <a:pt x="52" y="64"/>
                  </a:lnTo>
                  <a:lnTo>
                    <a:pt x="0" y="57"/>
                  </a:lnTo>
                </a:path>
              </a:pathLst>
            </a:custGeom>
            <a:solidFill>
              <a:srgbClr val="000000"/>
            </a:solidFill>
            <a:ln w="12600">
              <a:solidFill>
                <a:srgbClr val="333333"/>
              </a:solidFill>
              <a:round/>
              <a:headEnd/>
              <a:tailEnd/>
            </a:ln>
          </p:spPr>
          <p:txBody>
            <a:bodyPr wrap="none" anchor="ctr"/>
            <a:lstStyle/>
            <a:p>
              <a:endParaRPr lang="en-US"/>
            </a:p>
          </p:txBody>
        </p:sp>
        <p:sp>
          <p:nvSpPr>
            <p:cNvPr id="50483" name="Freeform 307">
              <a:extLst>
                <a:ext uri="{FF2B5EF4-FFF2-40B4-BE49-F238E27FC236}">
                  <a16:creationId xmlns:a16="http://schemas.microsoft.com/office/drawing/2014/main" id="{52F10F18-4720-4BFF-A264-1D1F4AFCFA88}"/>
                </a:ext>
              </a:extLst>
            </p:cNvPr>
            <p:cNvSpPr>
              <a:spLocks noChangeArrowheads="1"/>
            </p:cNvSpPr>
            <p:nvPr/>
          </p:nvSpPr>
          <p:spPr bwMode="auto">
            <a:xfrm>
              <a:off x="1492" y="3218"/>
              <a:ext cx="13" cy="15"/>
            </a:xfrm>
            <a:custGeom>
              <a:avLst/>
              <a:gdLst>
                <a:gd name="T0" fmla="*/ 3 w 56"/>
                <a:gd name="T1" fmla="*/ 64 h 65"/>
                <a:gd name="T2" fmla="*/ 0 w 56"/>
                <a:gd name="T3" fmla="*/ 3 h 65"/>
                <a:gd name="T4" fmla="*/ 55 w 56"/>
                <a:gd name="T5" fmla="*/ 0 h 65"/>
                <a:gd name="T6" fmla="*/ 55 w 56"/>
                <a:gd name="T7" fmla="*/ 64 h 65"/>
                <a:gd name="T8" fmla="*/ 3 w 56"/>
                <a:gd name="T9" fmla="*/ 64 h 65"/>
              </a:gdLst>
              <a:ahLst/>
              <a:cxnLst>
                <a:cxn ang="0">
                  <a:pos x="T0" y="T1"/>
                </a:cxn>
                <a:cxn ang="0">
                  <a:pos x="T2" y="T3"/>
                </a:cxn>
                <a:cxn ang="0">
                  <a:pos x="T4" y="T5"/>
                </a:cxn>
                <a:cxn ang="0">
                  <a:pos x="T6" y="T7"/>
                </a:cxn>
                <a:cxn ang="0">
                  <a:pos x="T8" y="T9"/>
                </a:cxn>
              </a:cxnLst>
              <a:rect l="0" t="0" r="r" b="b"/>
              <a:pathLst>
                <a:path w="56" h="65">
                  <a:moveTo>
                    <a:pt x="3" y="64"/>
                  </a:moveTo>
                  <a:lnTo>
                    <a:pt x="0" y="3"/>
                  </a:lnTo>
                  <a:lnTo>
                    <a:pt x="55" y="0"/>
                  </a:lnTo>
                  <a:lnTo>
                    <a:pt x="55" y="64"/>
                  </a:lnTo>
                  <a:lnTo>
                    <a:pt x="3" y="64"/>
                  </a:lnTo>
                </a:path>
              </a:pathLst>
            </a:custGeom>
            <a:solidFill>
              <a:srgbClr val="000000"/>
            </a:solidFill>
            <a:ln w="12600">
              <a:solidFill>
                <a:srgbClr val="333333"/>
              </a:solidFill>
              <a:round/>
              <a:headEnd/>
              <a:tailEnd/>
            </a:ln>
          </p:spPr>
          <p:txBody>
            <a:bodyPr wrap="none" anchor="ctr"/>
            <a:lstStyle/>
            <a:p>
              <a:endParaRPr lang="en-US"/>
            </a:p>
          </p:txBody>
        </p:sp>
        <p:sp>
          <p:nvSpPr>
            <p:cNvPr id="50484" name="Freeform 308">
              <a:extLst>
                <a:ext uri="{FF2B5EF4-FFF2-40B4-BE49-F238E27FC236}">
                  <a16:creationId xmlns:a16="http://schemas.microsoft.com/office/drawing/2014/main" id="{0E1D3849-D2B2-4302-AF62-AD0C0F38D4E3}"/>
                </a:ext>
              </a:extLst>
            </p:cNvPr>
            <p:cNvSpPr>
              <a:spLocks noChangeArrowheads="1"/>
            </p:cNvSpPr>
            <p:nvPr/>
          </p:nvSpPr>
          <p:spPr bwMode="auto">
            <a:xfrm>
              <a:off x="1491" y="3203"/>
              <a:ext cx="13" cy="16"/>
            </a:xfrm>
            <a:custGeom>
              <a:avLst/>
              <a:gdLst>
                <a:gd name="T0" fmla="*/ 3 w 59"/>
                <a:gd name="T1" fmla="*/ 70 h 71"/>
                <a:gd name="T2" fmla="*/ 0 w 59"/>
                <a:gd name="T3" fmla="*/ 5 h 71"/>
                <a:gd name="T4" fmla="*/ 52 w 59"/>
                <a:gd name="T5" fmla="*/ 0 h 71"/>
                <a:gd name="T6" fmla="*/ 58 w 59"/>
                <a:gd name="T7" fmla="*/ 67 h 71"/>
                <a:gd name="T8" fmla="*/ 3 w 59"/>
                <a:gd name="T9" fmla="*/ 70 h 71"/>
              </a:gdLst>
              <a:ahLst/>
              <a:cxnLst>
                <a:cxn ang="0">
                  <a:pos x="T0" y="T1"/>
                </a:cxn>
                <a:cxn ang="0">
                  <a:pos x="T2" y="T3"/>
                </a:cxn>
                <a:cxn ang="0">
                  <a:pos x="T4" y="T5"/>
                </a:cxn>
                <a:cxn ang="0">
                  <a:pos x="T6" y="T7"/>
                </a:cxn>
                <a:cxn ang="0">
                  <a:pos x="T8" y="T9"/>
                </a:cxn>
              </a:cxnLst>
              <a:rect l="0" t="0" r="r" b="b"/>
              <a:pathLst>
                <a:path w="59" h="71">
                  <a:moveTo>
                    <a:pt x="3" y="70"/>
                  </a:moveTo>
                  <a:lnTo>
                    <a:pt x="0" y="5"/>
                  </a:lnTo>
                  <a:lnTo>
                    <a:pt x="52" y="0"/>
                  </a:lnTo>
                  <a:lnTo>
                    <a:pt x="58" y="67"/>
                  </a:lnTo>
                  <a:lnTo>
                    <a:pt x="3" y="70"/>
                  </a:lnTo>
                </a:path>
              </a:pathLst>
            </a:custGeom>
            <a:solidFill>
              <a:srgbClr val="000000"/>
            </a:solidFill>
            <a:ln w="12600">
              <a:solidFill>
                <a:srgbClr val="333333"/>
              </a:solidFill>
              <a:round/>
              <a:headEnd/>
              <a:tailEnd/>
            </a:ln>
          </p:spPr>
          <p:txBody>
            <a:bodyPr wrap="none" anchor="ctr"/>
            <a:lstStyle/>
            <a:p>
              <a:endParaRPr lang="en-US"/>
            </a:p>
          </p:txBody>
        </p:sp>
        <p:sp>
          <p:nvSpPr>
            <p:cNvPr id="50485" name="Freeform 309">
              <a:extLst>
                <a:ext uri="{FF2B5EF4-FFF2-40B4-BE49-F238E27FC236}">
                  <a16:creationId xmlns:a16="http://schemas.microsoft.com/office/drawing/2014/main" id="{51F2AE09-EE62-4C71-BA6F-E7741469F319}"/>
                </a:ext>
              </a:extLst>
            </p:cNvPr>
            <p:cNvSpPr>
              <a:spLocks noChangeArrowheads="1"/>
            </p:cNvSpPr>
            <p:nvPr/>
          </p:nvSpPr>
          <p:spPr bwMode="auto">
            <a:xfrm>
              <a:off x="1490" y="3188"/>
              <a:ext cx="14" cy="17"/>
            </a:xfrm>
            <a:custGeom>
              <a:avLst/>
              <a:gdLst>
                <a:gd name="T0" fmla="*/ 8 w 61"/>
                <a:gd name="T1" fmla="*/ 72 h 73"/>
                <a:gd name="T2" fmla="*/ 0 w 61"/>
                <a:gd name="T3" fmla="*/ 9 h 73"/>
                <a:gd name="T4" fmla="*/ 52 w 61"/>
                <a:gd name="T5" fmla="*/ 0 h 73"/>
                <a:gd name="T6" fmla="*/ 60 w 61"/>
                <a:gd name="T7" fmla="*/ 66 h 73"/>
                <a:gd name="T8" fmla="*/ 8 w 61"/>
                <a:gd name="T9" fmla="*/ 72 h 73"/>
              </a:gdLst>
              <a:ahLst/>
              <a:cxnLst>
                <a:cxn ang="0">
                  <a:pos x="T0" y="T1"/>
                </a:cxn>
                <a:cxn ang="0">
                  <a:pos x="T2" y="T3"/>
                </a:cxn>
                <a:cxn ang="0">
                  <a:pos x="T4" y="T5"/>
                </a:cxn>
                <a:cxn ang="0">
                  <a:pos x="T6" y="T7"/>
                </a:cxn>
                <a:cxn ang="0">
                  <a:pos x="T8" y="T9"/>
                </a:cxn>
              </a:cxnLst>
              <a:rect l="0" t="0" r="r" b="b"/>
              <a:pathLst>
                <a:path w="61" h="73">
                  <a:moveTo>
                    <a:pt x="8" y="72"/>
                  </a:moveTo>
                  <a:lnTo>
                    <a:pt x="0" y="9"/>
                  </a:lnTo>
                  <a:lnTo>
                    <a:pt x="52" y="0"/>
                  </a:lnTo>
                  <a:lnTo>
                    <a:pt x="60" y="66"/>
                  </a:lnTo>
                  <a:lnTo>
                    <a:pt x="8" y="72"/>
                  </a:lnTo>
                </a:path>
              </a:pathLst>
            </a:custGeom>
            <a:solidFill>
              <a:srgbClr val="000000"/>
            </a:solidFill>
            <a:ln w="12600">
              <a:solidFill>
                <a:srgbClr val="333333"/>
              </a:solidFill>
              <a:round/>
              <a:headEnd/>
              <a:tailEnd/>
            </a:ln>
          </p:spPr>
          <p:txBody>
            <a:bodyPr wrap="none" anchor="ctr"/>
            <a:lstStyle/>
            <a:p>
              <a:endParaRPr lang="en-US"/>
            </a:p>
          </p:txBody>
        </p:sp>
        <p:sp>
          <p:nvSpPr>
            <p:cNvPr id="50486" name="Freeform 310">
              <a:extLst>
                <a:ext uri="{FF2B5EF4-FFF2-40B4-BE49-F238E27FC236}">
                  <a16:creationId xmlns:a16="http://schemas.microsoft.com/office/drawing/2014/main" id="{AB8F542E-DE25-4A1E-A058-1AD8B78E3680}"/>
                </a:ext>
              </a:extLst>
            </p:cNvPr>
            <p:cNvSpPr>
              <a:spLocks noChangeArrowheads="1"/>
            </p:cNvSpPr>
            <p:nvPr/>
          </p:nvSpPr>
          <p:spPr bwMode="auto">
            <a:xfrm>
              <a:off x="1486" y="3173"/>
              <a:ext cx="15" cy="17"/>
            </a:xfrm>
            <a:custGeom>
              <a:avLst/>
              <a:gdLst>
                <a:gd name="T0" fmla="*/ 15 w 68"/>
                <a:gd name="T1" fmla="*/ 76 h 77"/>
                <a:gd name="T2" fmla="*/ 0 w 68"/>
                <a:gd name="T3" fmla="*/ 11 h 77"/>
                <a:gd name="T4" fmla="*/ 52 w 68"/>
                <a:gd name="T5" fmla="*/ 0 h 77"/>
                <a:gd name="T6" fmla="*/ 67 w 68"/>
                <a:gd name="T7" fmla="*/ 67 h 77"/>
                <a:gd name="T8" fmla="*/ 15 w 68"/>
                <a:gd name="T9" fmla="*/ 76 h 77"/>
              </a:gdLst>
              <a:ahLst/>
              <a:cxnLst>
                <a:cxn ang="0">
                  <a:pos x="T0" y="T1"/>
                </a:cxn>
                <a:cxn ang="0">
                  <a:pos x="T2" y="T3"/>
                </a:cxn>
                <a:cxn ang="0">
                  <a:pos x="T4" y="T5"/>
                </a:cxn>
                <a:cxn ang="0">
                  <a:pos x="T6" y="T7"/>
                </a:cxn>
                <a:cxn ang="0">
                  <a:pos x="T8" y="T9"/>
                </a:cxn>
              </a:cxnLst>
              <a:rect l="0" t="0" r="r" b="b"/>
              <a:pathLst>
                <a:path w="68" h="77">
                  <a:moveTo>
                    <a:pt x="15" y="76"/>
                  </a:moveTo>
                  <a:lnTo>
                    <a:pt x="0" y="11"/>
                  </a:lnTo>
                  <a:lnTo>
                    <a:pt x="52" y="0"/>
                  </a:lnTo>
                  <a:lnTo>
                    <a:pt x="67" y="67"/>
                  </a:lnTo>
                  <a:lnTo>
                    <a:pt x="15" y="76"/>
                  </a:lnTo>
                </a:path>
              </a:pathLst>
            </a:custGeom>
            <a:solidFill>
              <a:srgbClr val="000000"/>
            </a:solidFill>
            <a:ln w="12600">
              <a:solidFill>
                <a:srgbClr val="333333"/>
              </a:solidFill>
              <a:round/>
              <a:headEnd/>
              <a:tailEnd/>
            </a:ln>
          </p:spPr>
          <p:txBody>
            <a:bodyPr wrap="none" anchor="ctr"/>
            <a:lstStyle/>
            <a:p>
              <a:endParaRPr lang="en-US"/>
            </a:p>
          </p:txBody>
        </p:sp>
        <p:sp>
          <p:nvSpPr>
            <p:cNvPr id="50487" name="Freeform 311">
              <a:extLst>
                <a:ext uri="{FF2B5EF4-FFF2-40B4-BE49-F238E27FC236}">
                  <a16:creationId xmlns:a16="http://schemas.microsoft.com/office/drawing/2014/main" id="{6DD7F31E-55B8-4C52-88FB-5CFC205FCF63}"/>
                </a:ext>
              </a:extLst>
            </p:cNvPr>
            <p:cNvSpPr>
              <a:spLocks noChangeArrowheads="1"/>
            </p:cNvSpPr>
            <p:nvPr/>
          </p:nvSpPr>
          <p:spPr bwMode="auto">
            <a:xfrm>
              <a:off x="1482" y="3158"/>
              <a:ext cx="16" cy="18"/>
            </a:xfrm>
            <a:custGeom>
              <a:avLst/>
              <a:gdLst>
                <a:gd name="T0" fmla="*/ 17 w 70"/>
                <a:gd name="T1" fmla="*/ 78 h 79"/>
                <a:gd name="T2" fmla="*/ 0 w 70"/>
                <a:gd name="T3" fmla="*/ 18 h 79"/>
                <a:gd name="T4" fmla="*/ 51 w 70"/>
                <a:gd name="T5" fmla="*/ 0 h 79"/>
                <a:gd name="T6" fmla="*/ 69 w 70"/>
                <a:gd name="T7" fmla="*/ 66 h 79"/>
                <a:gd name="T8" fmla="*/ 17 w 70"/>
                <a:gd name="T9" fmla="*/ 78 h 79"/>
              </a:gdLst>
              <a:ahLst/>
              <a:cxnLst>
                <a:cxn ang="0">
                  <a:pos x="T0" y="T1"/>
                </a:cxn>
                <a:cxn ang="0">
                  <a:pos x="T2" y="T3"/>
                </a:cxn>
                <a:cxn ang="0">
                  <a:pos x="T4" y="T5"/>
                </a:cxn>
                <a:cxn ang="0">
                  <a:pos x="T6" y="T7"/>
                </a:cxn>
                <a:cxn ang="0">
                  <a:pos x="T8" y="T9"/>
                </a:cxn>
              </a:cxnLst>
              <a:rect l="0" t="0" r="r" b="b"/>
              <a:pathLst>
                <a:path w="70" h="79">
                  <a:moveTo>
                    <a:pt x="17" y="78"/>
                  </a:moveTo>
                  <a:lnTo>
                    <a:pt x="0" y="18"/>
                  </a:lnTo>
                  <a:lnTo>
                    <a:pt x="51" y="0"/>
                  </a:lnTo>
                  <a:lnTo>
                    <a:pt x="69" y="66"/>
                  </a:lnTo>
                  <a:lnTo>
                    <a:pt x="17" y="78"/>
                  </a:lnTo>
                </a:path>
              </a:pathLst>
            </a:custGeom>
            <a:solidFill>
              <a:srgbClr val="000000"/>
            </a:solidFill>
            <a:ln w="12600">
              <a:solidFill>
                <a:srgbClr val="333333"/>
              </a:solidFill>
              <a:round/>
              <a:headEnd/>
              <a:tailEnd/>
            </a:ln>
          </p:spPr>
          <p:txBody>
            <a:bodyPr wrap="none" anchor="ctr"/>
            <a:lstStyle/>
            <a:p>
              <a:endParaRPr lang="en-US"/>
            </a:p>
          </p:txBody>
        </p:sp>
        <p:sp>
          <p:nvSpPr>
            <p:cNvPr id="50488" name="Freeform 312">
              <a:extLst>
                <a:ext uri="{FF2B5EF4-FFF2-40B4-BE49-F238E27FC236}">
                  <a16:creationId xmlns:a16="http://schemas.microsoft.com/office/drawing/2014/main" id="{040AE3AF-F539-4776-A25E-FE33D4889D9D}"/>
                </a:ext>
              </a:extLst>
            </p:cNvPr>
            <p:cNvSpPr>
              <a:spLocks noChangeArrowheads="1"/>
            </p:cNvSpPr>
            <p:nvPr/>
          </p:nvSpPr>
          <p:spPr bwMode="auto">
            <a:xfrm>
              <a:off x="1478" y="3144"/>
              <a:ext cx="17" cy="18"/>
            </a:xfrm>
            <a:custGeom>
              <a:avLst/>
              <a:gdLst>
                <a:gd name="T0" fmla="*/ 21 w 74"/>
                <a:gd name="T1" fmla="*/ 79 h 80"/>
                <a:gd name="T2" fmla="*/ 0 w 74"/>
                <a:gd name="T3" fmla="*/ 21 h 80"/>
                <a:gd name="T4" fmla="*/ 50 w 74"/>
                <a:gd name="T5" fmla="*/ 0 h 80"/>
                <a:gd name="T6" fmla="*/ 73 w 74"/>
                <a:gd name="T7" fmla="*/ 61 h 80"/>
                <a:gd name="T8" fmla="*/ 21 w 74"/>
                <a:gd name="T9" fmla="*/ 79 h 80"/>
              </a:gdLst>
              <a:ahLst/>
              <a:cxnLst>
                <a:cxn ang="0">
                  <a:pos x="T0" y="T1"/>
                </a:cxn>
                <a:cxn ang="0">
                  <a:pos x="T2" y="T3"/>
                </a:cxn>
                <a:cxn ang="0">
                  <a:pos x="T4" y="T5"/>
                </a:cxn>
                <a:cxn ang="0">
                  <a:pos x="T6" y="T7"/>
                </a:cxn>
                <a:cxn ang="0">
                  <a:pos x="T8" y="T9"/>
                </a:cxn>
              </a:cxnLst>
              <a:rect l="0" t="0" r="r" b="b"/>
              <a:pathLst>
                <a:path w="74" h="80">
                  <a:moveTo>
                    <a:pt x="21" y="79"/>
                  </a:moveTo>
                  <a:lnTo>
                    <a:pt x="0" y="21"/>
                  </a:lnTo>
                  <a:lnTo>
                    <a:pt x="50" y="0"/>
                  </a:lnTo>
                  <a:lnTo>
                    <a:pt x="73" y="61"/>
                  </a:lnTo>
                  <a:lnTo>
                    <a:pt x="21" y="79"/>
                  </a:lnTo>
                </a:path>
              </a:pathLst>
            </a:custGeom>
            <a:solidFill>
              <a:srgbClr val="000000"/>
            </a:solidFill>
            <a:ln w="12600">
              <a:solidFill>
                <a:srgbClr val="333333"/>
              </a:solidFill>
              <a:round/>
              <a:headEnd/>
              <a:tailEnd/>
            </a:ln>
          </p:spPr>
          <p:txBody>
            <a:bodyPr wrap="none" anchor="ctr"/>
            <a:lstStyle/>
            <a:p>
              <a:endParaRPr lang="en-US"/>
            </a:p>
          </p:txBody>
        </p:sp>
        <p:sp>
          <p:nvSpPr>
            <p:cNvPr id="50489" name="Freeform 313">
              <a:extLst>
                <a:ext uri="{FF2B5EF4-FFF2-40B4-BE49-F238E27FC236}">
                  <a16:creationId xmlns:a16="http://schemas.microsoft.com/office/drawing/2014/main" id="{DFB86E62-8339-4EA0-9FF1-8694D097BCEB}"/>
                </a:ext>
              </a:extLst>
            </p:cNvPr>
            <p:cNvSpPr>
              <a:spLocks noChangeArrowheads="1"/>
            </p:cNvSpPr>
            <p:nvPr/>
          </p:nvSpPr>
          <p:spPr bwMode="auto">
            <a:xfrm>
              <a:off x="1472" y="3131"/>
              <a:ext cx="17" cy="18"/>
            </a:xfrm>
            <a:custGeom>
              <a:avLst/>
              <a:gdLst>
                <a:gd name="T0" fmla="*/ 26 w 77"/>
                <a:gd name="T1" fmla="*/ 78 h 79"/>
                <a:gd name="T2" fmla="*/ 0 w 77"/>
                <a:gd name="T3" fmla="*/ 26 h 79"/>
                <a:gd name="T4" fmla="*/ 47 w 77"/>
                <a:gd name="T5" fmla="*/ 0 h 79"/>
                <a:gd name="T6" fmla="*/ 76 w 77"/>
                <a:gd name="T7" fmla="*/ 57 h 79"/>
                <a:gd name="T8" fmla="*/ 26 w 77"/>
                <a:gd name="T9" fmla="*/ 78 h 79"/>
              </a:gdLst>
              <a:ahLst/>
              <a:cxnLst>
                <a:cxn ang="0">
                  <a:pos x="T0" y="T1"/>
                </a:cxn>
                <a:cxn ang="0">
                  <a:pos x="T2" y="T3"/>
                </a:cxn>
                <a:cxn ang="0">
                  <a:pos x="T4" y="T5"/>
                </a:cxn>
                <a:cxn ang="0">
                  <a:pos x="T6" y="T7"/>
                </a:cxn>
                <a:cxn ang="0">
                  <a:pos x="T8" y="T9"/>
                </a:cxn>
              </a:cxnLst>
              <a:rect l="0" t="0" r="r" b="b"/>
              <a:pathLst>
                <a:path w="77" h="79">
                  <a:moveTo>
                    <a:pt x="26" y="78"/>
                  </a:moveTo>
                  <a:lnTo>
                    <a:pt x="0" y="26"/>
                  </a:lnTo>
                  <a:lnTo>
                    <a:pt x="47" y="0"/>
                  </a:lnTo>
                  <a:lnTo>
                    <a:pt x="76" y="57"/>
                  </a:lnTo>
                  <a:lnTo>
                    <a:pt x="26" y="78"/>
                  </a:lnTo>
                </a:path>
              </a:pathLst>
            </a:custGeom>
            <a:solidFill>
              <a:srgbClr val="000000"/>
            </a:solidFill>
            <a:ln w="12600">
              <a:solidFill>
                <a:srgbClr val="333333"/>
              </a:solidFill>
              <a:round/>
              <a:headEnd/>
              <a:tailEnd/>
            </a:ln>
          </p:spPr>
          <p:txBody>
            <a:bodyPr wrap="none" anchor="ctr"/>
            <a:lstStyle/>
            <a:p>
              <a:endParaRPr lang="en-US"/>
            </a:p>
          </p:txBody>
        </p:sp>
        <p:sp>
          <p:nvSpPr>
            <p:cNvPr id="50490" name="Freeform 314">
              <a:extLst>
                <a:ext uri="{FF2B5EF4-FFF2-40B4-BE49-F238E27FC236}">
                  <a16:creationId xmlns:a16="http://schemas.microsoft.com/office/drawing/2014/main" id="{672F440F-BE72-4D72-AF1C-1C1E6B26A08F}"/>
                </a:ext>
              </a:extLst>
            </p:cNvPr>
            <p:cNvSpPr>
              <a:spLocks noChangeArrowheads="1"/>
            </p:cNvSpPr>
            <p:nvPr/>
          </p:nvSpPr>
          <p:spPr bwMode="auto">
            <a:xfrm>
              <a:off x="1466" y="3119"/>
              <a:ext cx="17" cy="19"/>
            </a:xfrm>
            <a:custGeom>
              <a:avLst/>
              <a:gdLst>
                <a:gd name="T0" fmla="*/ 25 w 73"/>
                <a:gd name="T1" fmla="*/ 82 h 83"/>
                <a:gd name="T2" fmla="*/ 0 w 73"/>
                <a:gd name="T3" fmla="*/ 29 h 83"/>
                <a:gd name="T4" fmla="*/ 43 w 73"/>
                <a:gd name="T5" fmla="*/ 0 h 83"/>
                <a:gd name="T6" fmla="*/ 72 w 73"/>
                <a:gd name="T7" fmla="*/ 55 h 83"/>
                <a:gd name="T8" fmla="*/ 25 w 73"/>
                <a:gd name="T9" fmla="*/ 82 h 83"/>
              </a:gdLst>
              <a:ahLst/>
              <a:cxnLst>
                <a:cxn ang="0">
                  <a:pos x="T0" y="T1"/>
                </a:cxn>
                <a:cxn ang="0">
                  <a:pos x="T2" y="T3"/>
                </a:cxn>
                <a:cxn ang="0">
                  <a:pos x="T4" y="T5"/>
                </a:cxn>
                <a:cxn ang="0">
                  <a:pos x="T6" y="T7"/>
                </a:cxn>
                <a:cxn ang="0">
                  <a:pos x="T8" y="T9"/>
                </a:cxn>
              </a:cxnLst>
              <a:rect l="0" t="0" r="r" b="b"/>
              <a:pathLst>
                <a:path w="73" h="83">
                  <a:moveTo>
                    <a:pt x="25" y="82"/>
                  </a:moveTo>
                  <a:lnTo>
                    <a:pt x="0" y="29"/>
                  </a:lnTo>
                  <a:lnTo>
                    <a:pt x="43" y="0"/>
                  </a:lnTo>
                  <a:lnTo>
                    <a:pt x="72" y="55"/>
                  </a:lnTo>
                  <a:lnTo>
                    <a:pt x="25" y="82"/>
                  </a:lnTo>
                </a:path>
              </a:pathLst>
            </a:custGeom>
            <a:solidFill>
              <a:srgbClr val="000000"/>
            </a:solidFill>
            <a:ln w="12600">
              <a:solidFill>
                <a:srgbClr val="333333"/>
              </a:solidFill>
              <a:round/>
              <a:headEnd/>
              <a:tailEnd/>
            </a:ln>
          </p:spPr>
          <p:txBody>
            <a:bodyPr wrap="none" anchor="ctr"/>
            <a:lstStyle/>
            <a:p>
              <a:endParaRPr lang="en-US"/>
            </a:p>
          </p:txBody>
        </p:sp>
        <p:sp>
          <p:nvSpPr>
            <p:cNvPr id="50491" name="Freeform 315">
              <a:extLst>
                <a:ext uri="{FF2B5EF4-FFF2-40B4-BE49-F238E27FC236}">
                  <a16:creationId xmlns:a16="http://schemas.microsoft.com/office/drawing/2014/main" id="{893ADA2B-1C34-4D69-BFB7-5B25CFD69785}"/>
                </a:ext>
              </a:extLst>
            </p:cNvPr>
            <p:cNvSpPr>
              <a:spLocks noChangeArrowheads="1"/>
            </p:cNvSpPr>
            <p:nvPr/>
          </p:nvSpPr>
          <p:spPr bwMode="auto">
            <a:xfrm>
              <a:off x="1459" y="3108"/>
              <a:ext cx="17" cy="17"/>
            </a:xfrm>
            <a:custGeom>
              <a:avLst/>
              <a:gdLst>
                <a:gd name="T0" fmla="*/ 31 w 76"/>
                <a:gd name="T1" fmla="*/ 74 h 75"/>
                <a:gd name="T2" fmla="*/ 0 w 76"/>
                <a:gd name="T3" fmla="*/ 31 h 75"/>
                <a:gd name="T4" fmla="*/ 43 w 76"/>
                <a:gd name="T5" fmla="*/ 0 h 75"/>
                <a:gd name="T6" fmla="*/ 75 w 76"/>
                <a:gd name="T7" fmla="*/ 45 h 75"/>
                <a:gd name="T8" fmla="*/ 31 w 76"/>
                <a:gd name="T9" fmla="*/ 74 h 75"/>
              </a:gdLst>
              <a:ahLst/>
              <a:cxnLst>
                <a:cxn ang="0">
                  <a:pos x="T0" y="T1"/>
                </a:cxn>
                <a:cxn ang="0">
                  <a:pos x="T2" y="T3"/>
                </a:cxn>
                <a:cxn ang="0">
                  <a:pos x="T4" y="T5"/>
                </a:cxn>
                <a:cxn ang="0">
                  <a:pos x="T6" y="T7"/>
                </a:cxn>
                <a:cxn ang="0">
                  <a:pos x="T8" y="T9"/>
                </a:cxn>
              </a:cxnLst>
              <a:rect l="0" t="0" r="r" b="b"/>
              <a:pathLst>
                <a:path w="76" h="75">
                  <a:moveTo>
                    <a:pt x="31" y="74"/>
                  </a:moveTo>
                  <a:lnTo>
                    <a:pt x="0" y="31"/>
                  </a:lnTo>
                  <a:lnTo>
                    <a:pt x="43" y="0"/>
                  </a:lnTo>
                  <a:lnTo>
                    <a:pt x="75" y="45"/>
                  </a:lnTo>
                  <a:lnTo>
                    <a:pt x="31" y="74"/>
                  </a:lnTo>
                </a:path>
              </a:pathLst>
            </a:custGeom>
            <a:solidFill>
              <a:srgbClr val="000000"/>
            </a:solidFill>
            <a:ln w="12600">
              <a:solidFill>
                <a:srgbClr val="333333"/>
              </a:solidFill>
              <a:round/>
              <a:headEnd/>
              <a:tailEnd/>
            </a:ln>
          </p:spPr>
          <p:txBody>
            <a:bodyPr wrap="none" anchor="ctr"/>
            <a:lstStyle/>
            <a:p>
              <a:endParaRPr lang="en-US"/>
            </a:p>
          </p:txBody>
        </p:sp>
        <p:sp>
          <p:nvSpPr>
            <p:cNvPr id="50492" name="Freeform 316">
              <a:extLst>
                <a:ext uri="{FF2B5EF4-FFF2-40B4-BE49-F238E27FC236}">
                  <a16:creationId xmlns:a16="http://schemas.microsoft.com/office/drawing/2014/main" id="{1E8E949F-283F-4ED2-B96A-872BB5EB67BA}"/>
                </a:ext>
              </a:extLst>
            </p:cNvPr>
            <p:cNvSpPr>
              <a:spLocks noChangeArrowheads="1"/>
            </p:cNvSpPr>
            <p:nvPr/>
          </p:nvSpPr>
          <p:spPr bwMode="auto">
            <a:xfrm>
              <a:off x="1451" y="3099"/>
              <a:ext cx="18" cy="17"/>
            </a:xfrm>
            <a:custGeom>
              <a:avLst/>
              <a:gdLst>
                <a:gd name="T0" fmla="*/ 35 w 80"/>
                <a:gd name="T1" fmla="*/ 74 h 75"/>
                <a:gd name="T2" fmla="*/ 0 w 80"/>
                <a:gd name="T3" fmla="*/ 36 h 75"/>
                <a:gd name="T4" fmla="*/ 38 w 80"/>
                <a:gd name="T5" fmla="*/ 0 h 75"/>
                <a:gd name="T6" fmla="*/ 79 w 80"/>
                <a:gd name="T7" fmla="*/ 43 h 75"/>
                <a:gd name="T8" fmla="*/ 35 w 80"/>
                <a:gd name="T9" fmla="*/ 74 h 75"/>
              </a:gdLst>
              <a:ahLst/>
              <a:cxnLst>
                <a:cxn ang="0">
                  <a:pos x="T0" y="T1"/>
                </a:cxn>
                <a:cxn ang="0">
                  <a:pos x="T2" y="T3"/>
                </a:cxn>
                <a:cxn ang="0">
                  <a:pos x="T4" y="T5"/>
                </a:cxn>
                <a:cxn ang="0">
                  <a:pos x="T6" y="T7"/>
                </a:cxn>
                <a:cxn ang="0">
                  <a:pos x="T8" y="T9"/>
                </a:cxn>
              </a:cxnLst>
              <a:rect l="0" t="0" r="r" b="b"/>
              <a:pathLst>
                <a:path w="80" h="75">
                  <a:moveTo>
                    <a:pt x="35" y="74"/>
                  </a:moveTo>
                  <a:lnTo>
                    <a:pt x="0" y="36"/>
                  </a:lnTo>
                  <a:lnTo>
                    <a:pt x="38" y="0"/>
                  </a:lnTo>
                  <a:lnTo>
                    <a:pt x="79" y="43"/>
                  </a:lnTo>
                  <a:lnTo>
                    <a:pt x="35" y="74"/>
                  </a:lnTo>
                </a:path>
              </a:pathLst>
            </a:custGeom>
            <a:solidFill>
              <a:srgbClr val="000000"/>
            </a:solidFill>
            <a:ln w="12600">
              <a:solidFill>
                <a:srgbClr val="333333"/>
              </a:solidFill>
              <a:round/>
              <a:headEnd/>
              <a:tailEnd/>
            </a:ln>
          </p:spPr>
          <p:txBody>
            <a:bodyPr wrap="none" anchor="ctr"/>
            <a:lstStyle/>
            <a:p>
              <a:endParaRPr lang="en-US"/>
            </a:p>
          </p:txBody>
        </p:sp>
        <p:sp>
          <p:nvSpPr>
            <p:cNvPr id="50493" name="Freeform 317">
              <a:extLst>
                <a:ext uri="{FF2B5EF4-FFF2-40B4-BE49-F238E27FC236}">
                  <a16:creationId xmlns:a16="http://schemas.microsoft.com/office/drawing/2014/main" id="{22BAE183-B076-4ADA-A1DB-DF2237881742}"/>
                </a:ext>
              </a:extLst>
            </p:cNvPr>
            <p:cNvSpPr>
              <a:spLocks noChangeArrowheads="1"/>
            </p:cNvSpPr>
            <p:nvPr/>
          </p:nvSpPr>
          <p:spPr bwMode="auto">
            <a:xfrm>
              <a:off x="1444" y="3090"/>
              <a:ext cx="16" cy="17"/>
            </a:xfrm>
            <a:custGeom>
              <a:avLst/>
              <a:gdLst>
                <a:gd name="T0" fmla="*/ 31 w 70"/>
                <a:gd name="T1" fmla="*/ 72 h 73"/>
                <a:gd name="T2" fmla="*/ 0 w 70"/>
                <a:gd name="T3" fmla="*/ 44 h 73"/>
                <a:gd name="T4" fmla="*/ 29 w 70"/>
                <a:gd name="T5" fmla="*/ 0 h 73"/>
                <a:gd name="T6" fmla="*/ 69 w 70"/>
                <a:gd name="T7" fmla="*/ 36 h 73"/>
                <a:gd name="T8" fmla="*/ 31 w 70"/>
                <a:gd name="T9" fmla="*/ 72 h 73"/>
              </a:gdLst>
              <a:ahLst/>
              <a:cxnLst>
                <a:cxn ang="0">
                  <a:pos x="T0" y="T1"/>
                </a:cxn>
                <a:cxn ang="0">
                  <a:pos x="T2" y="T3"/>
                </a:cxn>
                <a:cxn ang="0">
                  <a:pos x="T4" y="T5"/>
                </a:cxn>
                <a:cxn ang="0">
                  <a:pos x="T6" y="T7"/>
                </a:cxn>
                <a:cxn ang="0">
                  <a:pos x="T8" y="T9"/>
                </a:cxn>
              </a:cxnLst>
              <a:rect l="0" t="0" r="r" b="b"/>
              <a:pathLst>
                <a:path w="70" h="73">
                  <a:moveTo>
                    <a:pt x="31" y="72"/>
                  </a:moveTo>
                  <a:lnTo>
                    <a:pt x="0" y="44"/>
                  </a:lnTo>
                  <a:lnTo>
                    <a:pt x="29" y="0"/>
                  </a:lnTo>
                  <a:lnTo>
                    <a:pt x="69" y="36"/>
                  </a:lnTo>
                  <a:lnTo>
                    <a:pt x="31" y="72"/>
                  </a:lnTo>
                </a:path>
              </a:pathLst>
            </a:custGeom>
            <a:solidFill>
              <a:srgbClr val="000000"/>
            </a:solidFill>
            <a:ln w="12600">
              <a:solidFill>
                <a:srgbClr val="333333"/>
              </a:solidFill>
              <a:round/>
              <a:headEnd/>
              <a:tailEnd/>
            </a:ln>
          </p:spPr>
          <p:txBody>
            <a:bodyPr wrap="none" anchor="ctr"/>
            <a:lstStyle/>
            <a:p>
              <a:endParaRPr lang="en-US"/>
            </a:p>
          </p:txBody>
        </p:sp>
        <p:sp>
          <p:nvSpPr>
            <p:cNvPr id="50494" name="Freeform 318">
              <a:extLst>
                <a:ext uri="{FF2B5EF4-FFF2-40B4-BE49-F238E27FC236}">
                  <a16:creationId xmlns:a16="http://schemas.microsoft.com/office/drawing/2014/main" id="{4F09621E-24E6-45C0-9ACE-3F5F7454F589}"/>
                </a:ext>
              </a:extLst>
            </p:cNvPr>
            <p:cNvSpPr>
              <a:spLocks noChangeArrowheads="1"/>
            </p:cNvSpPr>
            <p:nvPr/>
          </p:nvSpPr>
          <p:spPr bwMode="auto">
            <a:xfrm>
              <a:off x="1435" y="3085"/>
              <a:ext cx="15" cy="16"/>
            </a:xfrm>
            <a:custGeom>
              <a:avLst/>
              <a:gdLst>
                <a:gd name="T0" fmla="*/ 37 w 68"/>
                <a:gd name="T1" fmla="*/ 70 h 71"/>
                <a:gd name="T2" fmla="*/ 0 w 68"/>
                <a:gd name="T3" fmla="*/ 47 h 71"/>
                <a:gd name="T4" fmla="*/ 26 w 68"/>
                <a:gd name="T5" fmla="*/ 0 h 71"/>
                <a:gd name="T6" fmla="*/ 67 w 68"/>
                <a:gd name="T7" fmla="*/ 26 h 71"/>
                <a:gd name="T8" fmla="*/ 37 w 68"/>
                <a:gd name="T9" fmla="*/ 70 h 71"/>
              </a:gdLst>
              <a:ahLst/>
              <a:cxnLst>
                <a:cxn ang="0">
                  <a:pos x="T0" y="T1"/>
                </a:cxn>
                <a:cxn ang="0">
                  <a:pos x="T2" y="T3"/>
                </a:cxn>
                <a:cxn ang="0">
                  <a:pos x="T4" y="T5"/>
                </a:cxn>
                <a:cxn ang="0">
                  <a:pos x="T6" y="T7"/>
                </a:cxn>
                <a:cxn ang="0">
                  <a:pos x="T8" y="T9"/>
                </a:cxn>
              </a:cxnLst>
              <a:rect l="0" t="0" r="r" b="b"/>
              <a:pathLst>
                <a:path w="68" h="71">
                  <a:moveTo>
                    <a:pt x="37" y="70"/>
                  </a:moveTo>
                  <a:lnTo>
                    <a:pt x="0" y="47"/>
                  </a:lnTo>
                  <a:lnTo>
                    <a:pt x="26" y="0"/>
                  </a:lnTo>
                  <a:lnTo>
                    <a:pt x="67" y="26"/>
                  </a:lnTo>
                  <a:lnTo>
                    <a:pt x="37" y="70"/>
                  </a:lnTo>
                </a:path>
              </a:pathLst>
            </a:custGeom>
            <a:solidFill>
              <a:srgbClr val="000000"/>
            </a:solidFill>
            <a:ln w="12600">
              <a:solidFill>
                <a:srgbClr val="333333"/>
              </a:solidFill>
              <a:round/>
              <a:headEnd/>
              <a:tailEnd/>
            </a:ln>
          </p:spPr>
          <p:txBody>
            <a:bodyPr wrap="none" anchor="ctr"/>
            <a:lstStyle/>
            <a:p>
              <a:endParaRPr lang="en-US"/>
            </a:p>
          </p:txBody>
        </p:sp>
        <p:sp>
          <p:nvSpPr>
            <p:cNvPr id="50495" name="Freeform 319">
              <a:extLst>
                <a:ext uri="{FF2B5EF4-FFF2-40B4-BE49-F238E27FC236}">
                  <a16:creationId xmlns:a16="http://schemas.microsoft.com/office/drawing/2014/main" id="{79649C3B-BB12-4BEB-B9FA-8E8F9791294F}"/>
                </a:ext>
              </a:extLst>
            </p:cNvPr>
            <p:cNvSpPr>
              <a:spLocks noChangeArrowheads="1"/>
            </p:cNvSpPr>
            <p:nvPr/>
          </p:nvSpPr>
          <p:spPr bwMode="auto">
            <a:xfrm>
              <a:off x="1427" y="3080"/>
              <a:ext cx="15" cy="15"/>
            </a:xfrm>
            <a:custGeom>
              <a:avLst/>
              <a:gdLst>
                <a:gd name="T0" fmla="*/ 37 w 64"/>
                <a:gd name="T1" fmla="*/ 66 h 67"/>
                <a:gd name="T2" fmla="*/ 0 w 64"/>
                <a:gd name="T3" fmla="*/ 55 h 67"/>
                <a:gd name="T4" fmla="*/ 17 w 64"/>
                <a:gd name="T5" fmla="*/ 0 h 67"/>
                <a:gd name="T6" fmla="*/ 63 w 64"/>
                <a:gd name="T7" fmla="*/ 19 h 67"/>
                <a:gd name="T8" fmla="*/ 37 w 64"/>
                <a:gd name="T9" fmla="*/ 66 h 67"/>
              </a:gdLst>
              <a:ahLst/>
              <a:cxnLst>
                <a:cxn ang="0">
                  <a:pos x="T0" y="T1"/>
                </a:cxn>
                <a:cxn ang="0">
                  <a:pos x="T2" y="T3"/>
                </a:cxn>
                <a:cxn ang="0">
                  <a:pos x="T4" y="T5"/>
                </a:cxn>
                <a:cxn ang="0">
                  <a:pos x="T6" y="T7"/>
                </a:cxn>
                <a:cxn ang="0">
                  <a:pos x="T8" y="T9"/>
                </a:cxn>
              </a:cxnLst>
              <a:rect l="0" t="0" r="r" b="b"/>
              <a:pathLst>
                <a:path w="64" h="67">
                  <a:moveTo>
                    <a:pt x="37" y="66"/>
                  </a:moveTo>
                  <a:lnTo>
                    <a:pt x="0" y="55"/>
                  </a:lnTo>
                  <a:lnTo>
                    <a:pt x="17" y="0"/>
                  </a:lnTo>
                  <a:lnTo>
                    <a:pt x="63" y="19"/>
                  </a:lnTo>
                  <a:lnTo>
                    <a:pt x="37" y="66"/>
                  </a:lnTo>
                </a:path>
              </a:pathLst>
            </a:custGeom>
            <a:solidFill>
              <a:srgbClr val="000000"/>
            </a:solidFill>
            <a:ln w="12600">
              <a:solidFill>
                <a:srgbClr val="333333"/>
              </a:solidFill>
              <a:round/>
              <a:headEnd/>
              <a:tailEnd/>
            </a:ln>
          </p:spPr>
          <p:txBody>
            <a:bodyPr wrap="none" anchor="ctr"/>
            <a:lstStyle/>
            <a:p>
              <a:endParaRPr lang="en-US"/>
            </a:p>
          </p:txBody>
        </p:sp>
        <p:sp>
          <p:nvSpPr>
            <p:cNvPr id="50496" name="Freeform 320">
              <a:extLst>
                <a:ext uri="{FF2B5EF4-FFF2-40B4-BE49-F238E27FC236}">
                  <a16:creationId xmlns:a16="http://schemas.microsoft.com/office/drawing/2014/main" id="{307F3A89-B574-499C-B7A9-416AE06CB4F7}"/>
                </a:ext>
              </a:extLst>
            </p:cNvPr>
            <p:cNvSpPr>
              <a:spLocks noChangeArrowheads="1"/>
            </p:cNvSpPr>
            <p:nvPr/>
          </p:nvSpPr>
          <p:spPr bwMode="auto">
            <a:xfrm>
              <a:off x="1419" y="3079"/>
              <a:ext cx="12" cy="14"/>
            </a:xfrm>
            <a:custGeom>
              <a:avLst/>
              <a:gdLst>
                <a:gd name="T0" fmla="*/ 35 w 53"/>
                <a:gd name="T1" fmla="*/ 62 h 63"/>
                <a:gd name="T2" fmla="*/ 0 w 53"/>
                <a:gd name="T3" fmla="*/ 52 h 63"/>
                <a:gd name="T4" fmla="*/ 6 w 53"/>
                <a:gd name="T5" fmla="*/ 0 h 63"/>
                <a:gd name="T6" fmla="*/ 52 w 53"/>
                <a:gd name="T7" fmla="*/ 6 h 63"/>
                <a:gd name="T8" fmla="*/ 35 w 53"/>
                <a:gd name="T9" fmla="*/ 62 h 63"/>
              </a:gdLst>
              <a:ahLst/>
              <a:cxnLst>
                <a:cxn ang="0">
                  <a:pos x="T0" y="T1"/>
                </a:cxn>
                <a:cxn ang="0">
                  <a:pos x="T2" y="T3"/>
                </a:cxn>
                <a:cxn ang="0">
                  <a:pos x="T4" y="T5"/>
                </a:cxn>
                <a:cxn ang="0">
                  <a:pos x="T6" y="T7"/>
                </a:cxn>
                <a:cxn ang="0">
                  <a:pos x="T8" y="T9"/>
                </a:cxn>
              </a:cxnLst>
              <a:rect l="0" t="0" r="r" b="b"/>
              <a:pathLst>
                <a:path w="53" h="63">
                  <a:moveTo>
                    <a:pt x="35" y="62"/>
                  </a:moveTo>
                  <a:lnTo>
                    <a:pt x="0" y="52"/>
                  </a:lnTo>
                  <a:lnTo>
                    <a:pt x="6" y="0"/>
                  </a:lnTo>
                  <a:lnTo>
                    <a:pt x="52" y="6"/>
                  </a:lnTo>
                  <a:lnTo>
                    <a:pt x="35" y="62"/>
                  </a:lnTo>
                </a:path>
              </a:pathLst>
            </a:custGeom>
            <a:solidFill>
              <a:srgbClr val="000000"/>
            </a:solidFill>
            <a:ln w="12600">
              <a:solidFill>
                <a:srgbClr val="333333"/>
              </a:solidFill>
              <a:round/>
              <a:headEnd/>
              <a:tailEnd/>
            </a:ln>
          </p:spPr>
          <p:txBody>
            <a:bodyPr wrap="none" anchor="ctr"/>
            <a:lstStyle/>
            <a:p>
              <a:endParaRPr lang="en-US"/>
            </a:p>
          </p:txBody>
        </p:sp>
        <p:sp>
          <p:nvSpPr>
            <p:cNvPr id="50497" name="Freeform 321">
              <a:extLst>
                <a:ext uri="{FF2B5EF4-FFF2-40B4-BE49-F238E27FC236}">
                  <a16:creationId xmlns:a16="http://schemas.microsoft.com/office/drawing/2014/main" id="{EBDD150B-5527-4E9A-9CBE-E6B0FF207B95}"/>
                </a:ext>
              </a:extLst>
            </p:cNvPr>
            <p:cNvSpPr>
              <a:spLocks noChangeArrowheads="1"/>
            </p:cNvSpPr>
            <p:nvPr/>
          </p:nvSpPr>
          <p:spPr bwMode="auto">
            <a:xfrm>
              <a:off x="1409" y="3079"/>
              <a:ext cx="12" cy="12"/>
            </a:xfrm>
            <a:custGeom>
              <a:avLst/>
              <a:gdLst>
                <a:gd name="T0" fmla="*/ 43 w 51"/>
                <a:gd name="T1" fmla="*/ 52 h 53"/>
                <a:gd name="T2" fmla="*/ 9 w 51"/>
                <a:gd name="T3" fmla="*/ 52 h 53"/>
                <a:gd name="T4" fmla="*/ 0 w 51"/>
                <a:gd name="T5" fmla="*/ 0 h 53"/>
                <a:gd name="T6" fmla="*/ 50 w 51"/>
                <a:gd name="T7" fmla="*/ 0 h 53"/>
                <a:gd name="T8" fmla="*/ 43 w 51"/>
                <a:gd name="T9" fmla="*/ 52 h 53"/>
              </a:gdLst>
              <a:ahLst/>
              <a:cxnLst>
                <a:cxn ang="0">
                  <a:pos x="T0" y="T1"/>
                </a:cxn>
                <a:cxn ang="0">
                  <a:pos x="T2" y="T3"/>
                </a:cxn>
                <a:cxn ang="0">
                  <a:pos x="T4" y="T5"/>
                </a:cxn>
                <a:cxn ang="0">
                  <a:pos x="T6" y="T7"/>
                </a:cxn>
                <a:cxn ang="0">
                  <a:pos x="T8" y="T9"/>
                </a:cxn>
              </a:cxnLst>
              <a:rect l="0" t="0" r="r" b="b"/>
              <a:pathLst>
                <a:path w="51" h="53">
                  <a:moveTo>
                    <a:pt x="43" y="52"/>
                  </a:moveTo>
                  <a:lnTo>
                    <a:pt x="9" y="52"/>
                  </a:lnTo>
                  <a:lnTo>
                    <a:pt x="0" y="0"/>
                  </a:lnTo>
                  <a:lnTo>
                    <a:pt x="50" y="0"/>
                  </a:lnTo>
                  <a:lnTo>
                    <a:pt x="43" y="52"/>
                  </a:lnTo>
                </a:path>
              </a:pathLst>
            </a:custGeom>
            <a:solidFill>
              <a:srgbClr val="000000"/>
            </a:solidFill>
            <a:ln w="12600">
              <a:solidFill>
                <a:srgbClr val="333333"/>
              </a:solidFill>
              <a:round/>
              <a:headEnd/>
              <a:tailEnd/>
            </a:ln>
          </p:spPr>
          <p:txBody>
            <a:bodyPr wrap="none" anchor="ctr"/>
            <a:lstStyle/>
            <a:p>
              <a:endParaRPr lang="en-US"/>
            </a:p>
          </p:txBody>
        </p:sp>
        <p:sp>
          <p:nvSpPr>
            <p:cNvPr id="50498" name="Freeform 322">
              <a:extLst>
                <a:ext uri="{FF2B5EF4-FFF2-40B4-BE49-F238E27FC236}">
                  <a16:creationId xmlns:a16="http://schemas.microsoft.com/office/drawing/2014/main" id="{BEE64A5E-1882-4B1A-9611-CFC0F2187347}"/>
                </a:ext>
              </a:extLst>
            </p:cNvPr>
            <p:cNvSpPr>
              <a:spLocks noChangeArrowheads="1"/>
            </p:cNvSpPr>
            <p:nvPr/>
          </p:nvSpPr>
          <p:spPr bwMode="auto">
            <a:xfrm>
              <a:off x="1399" y="3079"/>
              <a:ext cx="13" cy="14"/>
            </a:xfrm>
            <a:custGeom>
              <a:avLst/>
              <a:gdLst>
                <a:gd name="T0" fmla="*/ 56 w 57"/>
                <a:gd name="T1" fmla="*/ 52 h 63"/>
                <a:gd name="T2" fmla="*/ 17 w 57"/>
                <a:gd name="T3" fmla="*/ 62 h 63"/>
                <a:gd name="T4" fmla="*/ 0 w 57"/>
                <a:gd name="T5" fmla="*/ 11 h 63"/>
                <a:gd name="T6" fmla="*/ 47 w 57"/>
                <a:gd name="T7" fmla="*/ 0 h 63"/>
                <a:gd name="T8" fmla="*/ 56 w 57"/>
                <a:gd name="T9" fmla="*/ 52 h 63"/>
              </a:gdLst>
              <a:ahLst/>
              <a:cxnLst>
                <a:cxn ang="0">
                  <a:pos x="T0" y="T1"/>
                </a:cxn>
                <a:cxn ang="0">
                  <a:pos x="T2" y="T3"/>
                </a:cxn>
                <a:cxn ang="0">
                  <a:pos x="T4" y="T5"/>
                </a:cxn>
                <a:cxn ang="0">
                  <a:pos x="T6" y="T7"/>
                </a:cxn>
                <a:cxn ang="0">
                  <a:pos x="T8" y="T9"/>
                </a:cxn>
              </a:cxnLst>
              <a:rect l="0" t="0" r="r" b="b"/>
              <a:pathLst>
                <a:path w="57" h="63">
                  <a:moveTo>
                    <a:pt x="56" y="52"/>
                  </a:moveTo>
                  <a:lnTo>
                    <a:pt x="17" y="62"/>
                  </a:lnTo>
                  <a:lnTo>
                    <a:pt x="0" y="11"/>
                  </a:lnTo>
                  <a:lnTo>
                    <a:pt x="47" y="0"/>
                  </a:lnTo>
                  <a:lnTo>
                    <a:pt x="56" y="52"/>
                  </a:lnTo>
                </a:path>
              </a:pathLst>
            </a:custGeom>
            <a:solidFill>
              <a:srgbClr val="000000"/>
            </a:solidFill>
            <a:ln w="12600">
              <a:solidFill>
                <a:srgbClr val="333333"/>
              </a:solidFill>
              <a:round/>
              <a:headEnd/>
              <a:tailEnd/>
            </a:ln>
          </p:spPr>
          <p:txBody>
            <a:bodyPr wrap="none" anchor="ctr"/>
            <a:lstStyle/>
            <a:p>
              <a:endParaRPr lang="en-US"/>
            </a:p>
          </p:txBody>
        </p:sp>
        <p:sp>
          <p:nvSpPr>
            <p:cNvPr id="50499" name="Freeform 323">
              <a:extLst>
                <a:ext uri="{FF2B5EF4-FFF2-40B4-BE49-F238E27FC236}">
                  <a16:creationId xmlns:a16="http://schemas.microsoft.com/office/drawing/2014/main" id="{682AF95A-A475-4BC0-B921-124955D871A8}"/>
                </a:ext>
              </a:extLst>
            </p:cNvPr>
            <p:cNvSpPr>
              <a:spLocks noChangeArrowheads="1"/>
            </p:cNvSpPr>
            <p:nvPr/>
          </p:nvSpPr>
          <p:spPr bwMode="auto">
            <a:xfrm>
              <a:off x="1389" y="3081"/>
              <a:ext cx="14" cy="15"/>
            </a:xfrm>
            <a:custGeom>
              <a:avLst/>
              <a:gdLst>
                <a:gd name="T0" fmla="*/ 60 w 61"/>
                <a:gd name="T1" fmla="*/ 50 h 65"/>
                <a:gd name="T2" fmla="*/ 26 w 61"/>
                <a:gd name="T3" fmla="*/ 64 h 65"/>
                <a:gd name="T4" fmla="*/ 0 w 61"/>
                <a:gd name="T5" fmla="*/ 17 h 65"/>
                <a:gd name="T6" fmla="*/ 43 w 61"/>
                <a:gd name="T7" fmla="*/ 0 h 65"/>
                <a:gd name="T8" fmla="*/ 60 w 61"/>
                <a:gd name="T9" fmla="*/ 50 h 65"/>
              </a:gdLst>
              <a:ahLst/>
              <a:cxnLst>
                <a:cxn ang="0">
                  <a:pos x="T0" y="T1"/>
                </a:cxn>
                <a:cxn ang="0">
                  <a:pos x="T2" y="T3"/>
                </a:cxn>
                <a:cxn ang="0">
                  <a:pos x="T4" y="T5"/>
                </a:cxn>
                <a:cxn ang="0">
                  <a:pos x="T6" y="T7"/>
                </a:cxn>
                <a:cxn ang="0">
                  <a:pos x="T8" y="T9"/>
                </a:cxn>
              </a:cxnLst>
              <a:rect l="0" t="0" r="r" b="b"/>
              <a:pathLst>
                <a:path w="61" h="65">
                  <a:moveTo>
                    <a:pt x="60" y="50"/>
                  </a:moveTo>
                  <a:lnTo>
                    <a:pt x="26" y="64"/>
                  </a:lnTo>
                  <a:lnTo>
                    <a:pt x="0" y="17"/>
                  </a:lnTo>
                  <a:lnTo>
                    <a:pt x="43" y="0"/>
                  </a:lnTo>
                  <a:lnTo>
                    <a:pt x="60" y="50"/>
                  </a:lnTo>
                </a:path>
              </a:pathLst>
            </a:custGeom>
            <a:solidFill>
              <a:srgbClr val="000000"/>
            </a:solidFill>
            <a:ln w="12600">
              <a:solidFill>
                <a:srgbClr val="333333"/>
              </a:solidFill>
              <a:round/>
              <a:headEnd/>
              <a:tailEnd/>
            </a:ln>
          </p:spPr>
          <p:txBody>
            <a:bodyPr wrap="none" anchor="ctr"/>
            <a:lstStyle/>
            <a:p>
              <a:endParaRPr lang="en-US"/>
            </a:p>
          </p:txBody>
        </p:sp>
        <p:sp>
          <p:nvSpPr>
            <p:cNvPr id="50500" name="Freeform 324">
              <a:extLst>
                <a:ext uri="{FF2B5EF4-FFF2-40B4-BE49-F238E27FC236}">
                  <a16:creationId xmlns:a16="http://schemas.microsoft.com/office/drawing/2014/main" id="{0F490154-F2FE-4C9A-9AE9-AD7555F49DCF}"/>
                </a:ext>
              </a:extLst>
            </p:cNvPr>
            <p:cNvSpPr>
              <a:spLocks noChangeArrowheads="1"/>
            </p:cNvSpPr>
            <p:nvPr/>
          </p:nvSpPr>
          <p:spPr bwMode="auto">
            <a:xfrm>
              <a:off x="1380" y="3085"/>
              <a:ext cx="15" cy="17"/>
            </a:xfrm>
            <a:custGeom>
              <a:avLst/>
              <a:gdLst>
                <a:gd name="T0" fmla="*/ 67 w 68"/>
                <a:gd name="T1" fmla="*/ 47 h 74"/>
                <a:gd name="T2" fmla="*/ 29 w 68"/>
                <a:gd name="T3" fmla="*/ 73 h 74"/>
                <a:gd name="T4" fmla="*/ 0 w 68"/>
                <a:gd name="T5" fmla="*/ 29 h 74"/>
                <a:gd name="T6" fmla="*/ 41 w 68"/>
                <a:gd name="T7" fmla="*/ 0 h 74"/>
                <a:gd name="T8" fmla="*/ 67 w 68"/>
                <a:gd name="T9" fmla="*/ 47 h 74"/>
              </a:gdLst>
              <a:ahLst/>
              <a:cxnLst>
                <a:cxn ang="0">
                  <a:pos x="T0" y="T1"/>
                </a:cxn>
                <a:cxn ang="0">
                  <a:pos x="T2" y="T3"/>
                </a:cxn>
                <a:cxn ang="0">
                  <a:pos x="T4" y="T5"/>
                </a:cxn>
                <a:cxn ang="0">
                  <a:pos x="T6" y="T7"/>
                </a:cxn>
                <a:cxn ang="0">
                  <a:pos x="T8" y="T9"/>
                </a:cxn>
              </a:cxnLst>
              <a:rect l="0" t="0" r="r" b="b"/>
              <a:pathLst>
                <a:path w="68" h="74">
                  <a:moveTo>
                    <a:pt x="67" y="47"/>
                  </a:moveTo>
                  <a:lnTo>
                    <a:pt x="29" y="73"/>
                  </a:lnTo>
                  <a:lnTo>
                    <a:pt x="0" y="29"/>
                  </a:lnTo>
                  <a:lnTo>
                    <a:pt x="41" y="0"/>
                  </a:lnTo>
                  <a:lnTo>
                    <a:pt x="67" y="47"/>
                  </a:lnTo>
                </a:path>
              </a:pathLst>
            </a:custGeom>
            <a:solidFill>
              <a:srgbClr val="000000"/>
            </a:solidFill>
            <a:ln w="12600">
              <a:solidFill>
                <a:srgbClr val="333333"/>
              </a:solidFill>
              <a:round/>
              <a:headEnd/>
              <a:tailEnd/>
            </a:ln>
          </p:spPr>
          <p:txBody>
            <a:bodyPr wrap="none" anchor="ctr"/>
            <a:lstStyle/>
            <a:p>
              <a:endParaRPr lang="en-US"/>
            </a:p>
          </p:txBody>
        </p:sp>
        <p:sp>
          <p:nvSpPr>
            <p:cNvPr id="50501" name="Freeform 325">
              <a:extLst>
                <a:ext uri="{FF2B5EF4-FFF2-40B4-BE49-F238E27FC236}">
                  <a16:creationId xmlns:a16="http://schemas.microsoft.com/office/drawing/2014/main" id="{05ECABFF-CD52-4E32-A141-C88C78740C46}"/>
                </a:ext>
              </a:extLst>
            </p:cNvPr>
            <p:cNvSpPr>
              <a:spLocks noChangeArrowheads="1"/>
            </p:cNvSpPr>
            <p:nvPr/>
          </p:nvSpPr>
          <p:spPr bwMode="auto">
            <a:xfrm>
              <a:off x="1370" y="3092"/>
              <a:ext cx="17" cy="17"/>
            </a:xfrm>
            <a:custGeom>
              <a:avLst/>
              <a:gdLst>
                <a:gd name="T0" fmla="*/ 72 w 73"/>
                <a:gd name="T1" fmla="*/ 43 h 74"/>
                <a:gd name="T2" fmla="*/ 37 w 73"/>
                <a:gd name="T3" fmla="*/ 73 h 74"/>
                <a:gd name="T4" fmla="*/ 0 w 73"/>
                <a:gd name="T5" fmla="*/ 38 h 74"/>
                <a:gd name="T6" fmla="*/ 43 w 73"/>
                <a:gd name="T7" fmla="*/ 0 h 74"/>
                <a:gd name="T8" fmla="*/ 72 w 73"/>
                <a:gd name="T9" fmla="*/ 43 h 74"/>
              </a:gdLst>
              <a:ahLst/>
              <a:cxnLst>
                <a:cxn ang="0">
                  <a:pos x="T0" y="T1"/>
                </a:cxn>
                <a:cxn ang="0">
                  <a:pos x="T2" y="T3"/>
                </a:cxn>
                <a:cxn ang="0">
                  <a:pos x="T4" y="T5"/>
                </a:cxn>
                <a:cxn ang="0">
                  <a:pos x="T6" y="T7"/>
                </a:cxn>
                <a:cxn ang="0">
                  <a:pos x="T8" y="T9"/>
                </a:cxn>
              </a:cxnLst>
              <a:rect l="0" t="0" r="r" b="b"/>
              <a:pathLst>
                <a:path w="73" h="74">
                  <a:moveTo>
                    <a:pt x="72" y="43"/>
                  </a:moveTo>
                  <a:lnTo>
                    <a:pt x="37" y="73"/>
                  </a:lnTo>
                  <a:lnTo>
                    <a:pt x="0" y="38"/>
                  </a:lnTo>
                  <a:lnTo>
                    <a:pt x="43" y="0"/>
                  </a:lnTo>
                  <a:lnTo>
                    <a:pt x="72" y="43"/>
                  </a:lnTo>
                </a:path>
              </a:pathLst>
            </a:custGeom>
            <a:solidFill>
              <a:srgbClr val="000000"/>
            </a:solidFill>
            <a:ln w="12600">
              <a:solidFill>
                <a:srgbClr val="333333"/>
              </a:solidFill>
              <a:round/>
              <a:headEnd/>
              <a:tailEnd/>
            </a:ln>
          </p:spPr>
          <p:txBody>
            <a:bodyPr wrap="none" anchor="ctr"/>
            <a:lstStyle/>
            <a:p>
              <a:endParaRPr lang="en-US"/>
            </a:p>
          </p:txBody>
        </p:sp>
        <p:sp>
          <p:nvSpPr>
            <p:cNvPr id="50502" name="Freeform 326">
              <a:extLst>
                <a:ext uri="{FF2B5EF4-FFF2-40B4-BE49-F238E27FC236}">
                  <a16:creationId xmlns:a16="http://schemas.microsoft.com/office/drawing/2014/main" id="{DAC36793-2BE5-4F01-9327-709A093D9AB7}"/>
                </a:ext>
              </a:extLst>
            </p:cNvPr>
            <p:cNvSpPr>
              <a:spLocks noChangeArrowheads="1"/>
            </p:cNvSpPr>
            <p:nvPr/>
          </p:nvSpPr>
          <p:spPr bwMode="auto">
            <a:xfrm>
              <a:off x="1361" y="3100"/>
              <a:ext cx="17" cy="17"/>
            </a:xfrm>
            <a:custGeom>
              <a:avLst/>
              <a:gdLst>
                <a:gd name="T0" fmla="*/ 75 w 76"/>
                <a:gd name="T1" fmla="*/ 35 h 73"/>
                <a:gd name="T2" fmla="*/ 43 w 76"/>
                <a:gd name="T3" fmla="*/ 72 h 73"/>
                <a:gd name="T4" fmla="*/ 0 w 76"/>
                <a:gd name="T5" fmla="*/ 39 h 73"/>
                <a:gd name="T6" fmla="*/ 38 w 76"/>
                <a:gd name="T7" fmla="*/ 0 h 73"/>
                <a:gd name="T8" fmla="*/ 75 w 76"/>
                <a:gd name="T9" fmla="*/ 35 h 73"/>
              </a:gdLst>
              <a:ahLst/>
              <a:cxnLst>
                <a:cxn ang="0">
                  <a:pos x="T0" y="T1"/>
                </a:cxn>
                <a:cxn ang="0">
                  <a:pos x="T2" y="T3"/>
                </a:cxn>
                <a:cxn ang="0">
                  <a:pos x="T4" y="T5"/>
                </a:cxn>
                <a:cxn ang="0">
                  <a:pos x="T6" y="T7"/>
                </a:cxn>
                <a:cxn ang="0">
                  <a:pos x="T8" y="T9"/>
                </a:cxn>
              </a:cxnLst>
              <a:rect l="0" t="0" r="r" b="b"/>
              <a:pathLst>
                <a:path w="76" h="73">
                  <a:moveTo>
                    <a:pt x="75" y="35"/>
                  </a:moveTo>
                  <a:lnTo>
                    <a:pt x="43" y="72"/>
                  </a:lnTo>
                  <a:lnTo>
                    <a:pt x="0" y="39"/>
                  </a:lnTo>
                  <a:lnTo>
                    <a:pt x="38" y="0"/>
                  </a:lnTo>
                  <a:lnTo>
                    <a:pt x="75" y="35"/>
                  </a:lnTo>
                </a:path>
              </a:pathLst>
            </a:custGeom>
            <a:solidFill>
              <a:srgbClr val="000000"/>
            </a:solidFill>
            <a:ln w="12600">
              <a:solidFill>
                <a:srgbClr val="333333"/>
              </a:solidFill>
              <a:round/>
              <a:headEnd/>
              <a:tailEnd/>
            </a:ln>
          </p:spPr>
          <p:txBody>
            <a:bodyPr wrap="none" anchor="ctr"/>
            <a:lstStyle/>
            <a:p>
              <a:endParaRPr lang="en-US"/>
            </a:p>
          </p:txBody>
        </p:sp>
        <p:sp>
          <p:nvSpPr>
            <p:cNvPr id="50503" name="Freeform 327">
              <a:extLst>
                <a:ext uri="{FF2B5EF4-FFF2-40B4-BE49-F238E27FC236}">
                  <a16:creationId xmlns:a16="http://schemas.microsoft.com/office/drawing/2014/main" id="{EB44837A-4F05-489C-8DAA-30E207943B2C}"/>
                </a:ext>
              </a:extLst>
            </p:cNvPr>
            <p:cNvSpPr>
              <a:spLocks noChangeArrowheads="1"/>
            </p:cNvSpPr>
            <p:nvPr/>
          </p:nvSpPr>
          <p:spPr bwMode="auto">
            <a:xfrm>
              <a:off x="1354" y="3109"/>
              <a:ext cx="17" cy="18"/>
            </a:xfrm>
            <a:custGeom>
              <a:avLst/>
              <a:gdLst>
                <a:gd name="T0" fmla="*/ 76 w 77"/>
                <a:gd name="T1" fmla="*/ 33 h 78"/>
                <a:gd name="T2" fmla="*/ 44 w 77"/>
                <a:gd name="T3" fmla="*/ 77 h 78"/>
                <a:gd name="T4" fmla="*/ 0 w 77"/>
                <a:gd name="T5" fmla="*/ 53 h 78"/>
                <a:gd name="T6" fmla="*/ 32 w 77"/>
                <a:gd name="T7" fmla="*/ 0 h 78"/>
                <a:gd name="T8" fmla="*/ 76 w 77"/>
                <a:gd name="T9" fmla="*/ 33 h 78"/>
              </a:gdLst>
              <a:ahLst/>
              <a:cxnLst>
                <a:cxn ang="0">
                  <a:pos x="T0" y="T1"/>
                </a:cxn>
                <a:cxn ang="0">
                  <a:pos x="T2" y="T3"/>
                </a:cxn>
                <a:cxn ang="0">
                  <a:pos x="T4" y="T5"/>
                </a:cxn>
                <a:cxn ang="0">
                  <a:pos x="T6" y="T7"/>
                </a:cxn>
                <a:cxn ang="0">
                  <a:pos x="T8" y="T9"/>
                </a:cxn>
              </a:cxnLst>
              <a:rect l="0" t="0" r="r" b="b"/>
              <a:pathLst>
                <a:path w="77" h="78">
                  <a:moveTo>
                    <a:pt x="76" y="33"/>
                  </a:moveTo>
                  <a:lnTo>
                    <a:pt x="44" y="77"/>
                  </a:lnTo>
                  <a:lnTo>
                    <a:pt x="0" y="53"/>
                  </a:lnTo>
                  <a:lnTo>
                    <a:pt x="32" y="0"/>
                  </a:lnTo>
                  <a:lnTo>
                    <a:pt x="76" y="33"/>
                  </a:lnTo>
                </a:path>
              </a:pathLst>
            </a:custGeom>
            <a:solidFill>
              <a:srgbClr val="000000"/>
            </a:solidFill>
            <a:ln w="12600">
              <a:solidFill>
                <a:srgbClr val="333333"/>
              </a:solidFill>
              <a:round/>
              <a:headEnd/>
              <a:tailEnd/>
            </a:ln>
          </p:spPr>
          <p:txBody>
            <a:bodyPr wrap="none" anchor="ctr"/>
            <a:lstStyle/>
            <a:p>
              <a:endParaRPr lang="en-US"/>
            </a:p>
          </p:txBody>
        </p:sp>
        <p:sp>
          <p:nvSpPr>
            <p:cNvPr id="50504" name="Freeform 328">
              <a:extLst>
                <a:ext uri="{FF2B5EF4-FFF2-40B4-BE49-F238E27FC236}">
                  <a16:creationId xmlns:a16="http://schemas.microsoft.com/office/drawing/2014/main" id="{F5330D0E-4F62-4A0D-8891-5635DFD70565}"/>
                </a:ext>
              </a:extLst>
            </p:cNvPr>
            <p:cNvSpPr>
              <a:spLocks noChangeArrowheads="1"/>
            </p:cNvSpPr>
            <p:nvPr/>
          </p:nvSpPr>
          <p:spPr bwMode="auto">
            <a:xfrm>
              <a:off x="1348" y="3121"/>
              <a:ext cx="17" cy="17"/>
            </a:xfrm>
            <a:custGeom>
              <a:avLst/>
              <a:gdLst>
                <a:gd name="T0" fmla="*/ 72 w 73"/>
                <a:gd name="T1" fmla="*/ 23 h 76"/>
                <a:gd name="T2" fmla="*/ 46 w 73"/>
                <a:gd name="T3" fmla="*/ 75 h 76"/>
                <a:gd name="T4" fmla="*/ 0 w 73"/>
                <a:gd name="T5" fmla="*/ 52 h 76"/>
                <a:gd name="T6" fmla="*/ 28 w 73"/>
                <a:gd name="T7" fmla="*/ 0 h 76"/>
                <a:gd name="T8" fmla="*/ 72 w 73"/>
                <a:gd name="T9" fmla="*/ 23 h 76"/>
              </a:gdLst>
              <a:ahLst/>
              <a:cxnLst>
                <a:cxn ang="0">
                  <a:pos x="T0" y="T1"/>
                </a:cxn>
                <a:cxn ang="0">
                  <a:pos x="T2" y="T3"/>
                </a:cxn>
                <a:cxn ang="0">
                  <a:pos x="T4" y="T5"/>
                </a:cxn>
                <a:cxn ang="0">
                  <a:pos x="T6" y="T7"/>
                </a:cxn>
                <a:cxn ang="0">
                  <a:pos x="T8" y="T9"/>
                </a:cxn>
              </a:cxnLst>
              <a:rect l="0" t="0" r="r" b="b"/>
              <a:pathLst>
                <a:path w="73" h="76">
                  <a:moveTo>
                    <a:pt x="72" y="23"/>
                  </a:moveTo>
                  <a:lnTo>
                    <a:pt x="46" y="75"/>
                  </a:lnTo>
                  <a:lnTo>
                    <a:pt x="0" y="52"/>
                  </a:lnTo>
                  <a:lnTo>
                    <a:pt x="28" y="0"/>
                  </a:lnTo>
                  <a:lnTo>
                    <a:pt x="72" y="23"/>
                  </a:lnTo>
                </a:path>
              </a:pathLst>
            </a:custGeom>
            <a:solidFill>
              <a:srgbClr val="000000"/>
            </a:solidFill>
            <a:ln w="12600">
              <a:solidFill>
                <a:srgbClr val="333333"/>
              </a:solidFill>
              <a:round/>
              <a:headEnd/>
              <a:tailEnd/>
            </a:ln>
          </p:spPr>
          <p:txBody>
            <a:bodyPr wrap="none" anchor="ctr"/>
            <a:lstStyle/>
            <a:p>
              <a:endParaRPr lang="en-US"/>
            </a:p>
          </p:txBody>
        </p:sp>
        <p:sp>
          <p:nvSpPr>
            <p:cNvPr id="50505" name="Freeform 329">
              <a:extLst>
                <a:ext uri="{FF2B5EF4-FFF2-40B4-BE49-F238E27FC236}">
                  <a16:creationId xmlns:a16="http://schemas.microsoft.com/office/drawing/2014/main" id="{5DC8BCE6-4AE1-4204-8F30-DFF3D382624C}"/>
                </a:ext>
              </a:extLst>
            </p:cNvPr>
            <p:cNvSpPr>
              <a:spLocks noChangeArrowheads="1"/>
            </p:cNvSpPr>
            <p:nvPr/>
          </p:nvSpPr>
          <p:spPr bwMode="auto">
            <a:xfrm>
              <a:off x="1342" y="3133"/>
              <a:ext cx="17" cy="18"/>
            </a:xfrm>
            <a:custGeom>
              <a:avLst/>
              <a:gdLst>
                <a:gd name="T0" fmla="*/ 72 w 73"/>
                <a:gd name="T1" fmla="*/ 22 h 79"/>
                <a:gd name="T2" fmla="*/ 49 w 73"/>
                <a:gd name="T3" fmla="*/ 78 h 79"/>
                <a:gd name="T4" fmla="*/ 0 w 73"/>
                <a:gd name="T5" fmla="*/ 58 h 79"/>
                <a:gd name="T6" fmla="*/ 26 w 73"/>
                <a:gd name="T7" fmla="*/ 0 h 79"/>
                <a:gd name="T8" fmla="*/ 72 w 73"/>
                <a:gd name="T9" fmla="*/ 22 h 79"/>
              </a:gdLst>
              <a:ahLst/>
              <a:cxnLst>
                <a:cxn ang="0">
                  <a:pos x="T0" y="T1"/>
                </a:cxn>
                <a:cxn ang="0">
                  <a:pos x="T2" y="T3"/>
                </a:cxn>
                <a:cxn ang="0">
                  <a:pos x="T4" y="T5"/>
                </a:cxn>
                <a:cxn ang="0">
                  <a:pos x="T6" y="T7"/>
                </a:cxn>
                <a:cxn ang="0">
                  <a:pos x="T8" y="T9"/>
                </a:cxn>
              </a:cxnLst>
              <a:rect l="0" t="0" r="r" b="b"/>
              <a:pathLst>
                <a:path w="73" h="79">
                  <a:moveTo>
                    <a:pt x="72" y="22"/>
                  </a:moveTo>
                  <a:lnTo>
                    <a:pt x="49" y="78"/>
                  </a:lnTo>
                  <a:lnTo>
                    <a:pt x="0" y="58"/>
                  </a:lnTo>
                  <a:lnTo>
                    <a:pt x="26" y="0"/>
                  </a:lnTo>
                  <a:lnTo>
                    <a:pt x="72" y="22"/>
                  </a:lnTo>
                </a:path>
              </a:pathLst>
            </a:custGeom>
            <a:solidFill>
              <a:srgbClr val="000000"/>
            </a:solidFill>
            <a:ln w="12600">
              <a:solidFill>
                <a:srgbClr val="333333"/>
              </a:solidFill>
              <a:round/>
              <a:headEnd/>
              <a:tailEnd/>
            </a:ln>
          </p:spPr>
          <p:txBody>
            <a:bodyPr wrap="none" anchor="ctr"/>
            <a:lstStyle/>
            <a:p>
              <a:endParaRPr lang="en-US"/>
            </a:p>
          </p:txBody>
        </p:sp>
        <p:sp>
          <p:nvSpPr>
            <p:cNvPr id="50506" name="Freeform 330">
              <a:extLst>
                <a:ext uri="{FF2B5EF4-FFF2-40B4-BE49-F238E27FC236}">
                  <a16:creationId xmlns:a16="http://schemas.microsoft.com/office/drawing/2014/main" id="{AAC4118A-40AA-4618-BB9D-53D576A449D1}"/>
                </a:ext>
              </a:extLst>
            </p:cNvPr>
            <p:cNvSpPr>
              <a:spLocks noChangeArrowheads="1"/>
            </p:cNvSpPr>
            <p:nvPr/>
          </p:nvSpPr>
          <p:spPr bwMode="auto">
            <a:xfrm>
              <a:off x="1336" y="3146"/>
              <a:ext cx="17" cy="18"/>
            </a:xfrm>
            <a:custGeom>
              <a:avLst/>
              <a:gdLst>
                <a:gd name="T0" fmla="*/ 73 w 74"/>
                <a:gd name="T1" fmla="*/ 20 h 79"/>
                <a:gd name="T2" fmla="*/ 53 w 74"/>
                <a:gd name="T3" fmla="*/ 78 h 79"/>
                <a:gd name="T4" fmla="*/ 0 w 74"/>
                <a:gd name="T5" fmla="*/ 64 h 79"/>
                <a:gd name="T6" fmla="*/ 24 w 74"/>
                <a:gd name="T7" fmla="*/ 0 h 79"/>
                <a:gd name="T8" fmla="*/ 73 w 74"/>
                <a:gd name="T9" fmla="*/ 20 h 79"/>
              </a:gdLst>
              <a:ahLst/>
              <a:cxnLst>
                <a:cxn ang="0">
                  <a:pos x="T0" y="T1"/>
                </a:cxn>
                <a:cxn ang="0">
                  <a:pos x="T2" y="T3"/>
                </a:cxn>
                <a:cxn ang="0">
                  <a:pos x="T4" y="T5"/>
                </a:cxn>
                <a:cxn ang="0">
                  <a:pos x="T6" y="T7"/>
                </a:cxn>
                <a:cxn ang="0">
                  <a:pos x="T8" y="T9"/>
                </a:cxn>
              </a:cxnLst>
              <a:rect l="0" t="0" r="r" b="b"/>
              <a:pathLst>
                <a:path w="74" h="79">
                  <a:moveTo>
                    <a:pt x="73" y="20"/>
                  </a:moveTo>
                  <a:lnTo>
                    <a:pt x="53" y="78"/>
                  </a:lnTo>
                  <a:lnTo>
                    <a:pt x="0" y="64"/>
                  </a:lnTo>
                  <a:lnTo>
                    <a:pt x="24" y="0"/>
                  </a:lnTo>
                  <a:lnTo>
                    <a:pt x="73" y="20"/>
                  </a:lnTo>
                </a:path>
              </a:pathLst>
            </a:custGeom>
            <a:solidFill>
              <a:srgbClr val="000000"/>
            </a:solidFill>
            <a:ln w="12600">
              <a:solidFill>
                <a:srgbClr val="333333"/>
              </a:solidFill>
              <a:round/>
              <a:headEnd/>
              <a:tailEnd/>
            </a:ln>
          </p:spPr>
          <p:txBody>
            <a:bodyPr wrap="none" anchor="ctr"/>
            <a:lstStyle/>
            <a:p>
              <a:endParaRPr lang="en-US"/>
            </a:p>
          </p:txBody>
        </p:sp>
        <p:sp>
          <p:nvSpPr>
            <p:cNvPr id="50507" name="Freeform 331">
              <a:extLst>
                <a:ext uri="{FF2B5EF4-FFF2-40B4-BE49-F238E27FC236}">
                  <a16:creationId xmlns:a16="http://schemas.microsoft.com/office/drawing/2014/main" id="{3C443112-B509-4844-A6D9-CC4B20331AF0}"/>
                </a:ext>
              </a:extLst>
            </p:cNvPr>
            <p:cNvSpPr>
              <a:spLocks noChangeArrowheads="1"/>
            </p:cNvSpPr>
            <p:nvPr/>
          </p:nvSpPr>
          <p:spPr bwMode="auto">
            <a:xfrm>
              <a:off x="1333" y="3160"/>
              <a:ext cx="16" cy="18"/>
            </a:xfrm>
            <a:custGeom>
              <a:avLst/>
              <a:gdLst>
                <a:gd name="T0" fmla="*/ 69 w 70"/>
                <a:gd name="T1" fmla="*/ 15 h 79"/>
                <a:gd name="T2" fmla="*/ 51 w 70"/>
                <a:gd name="T3" fmla="*/ 78 h 79"/>
                <a:gd name="T4" fmla="*/ 0 w 70"/>
                <a:gd name="T5" fmla="*/ 65 h 79"/>
                <a:gd name="T6" fmla="*/ 16 w 70"/>
                <a:gd name="T7" fmla="*/ 0 h 79"/>
                <a:gd name="T8" fmla="*/ 69 w 70"/>
                <a:gd name="T9" fmla="*/ 15 h 79"/>
              </a:gdLst>
              <a:ahLst/>
              <a:cxnLst>
                <a:cxn ang="0">
                  <a:pos x="T0" y="T1"/>
                </a:cxn>
                <a:cxn ang="0">
                  <a:pos x="T2" y="T3"/>
                </a:cxn>
                <a:cxn ang="0">
                  <a:pos x="T4" y="T5"/>
                </a:cxn>
                <a:cxn ang="0">
                  <a:pos x="T6" y="T7"/>
                </a:cxn>
                <a:cxn ang="0">
                  <a:pos x="T8" y="T9"/>
                </a:cxn>
              </a:cxnLst>
              <a:rect l="0" t="0" r="r" b="b"/>
              <a:pathLst>
                <a:path w="70" h="79">
                  <a:moveTo>
                    <a:pt x="69" y="15"/>
                  </a:moveTo>
                  <a:lnTo>
                    <a:pt x="51" y="78"/>
                  </a:lnTo>
                  <a:lnTo>
                    <a:pt x="0" y="65"/>
                  </a:lnTo>
                  <a:lnTo>
                    <a:pt x="16" y="0"/>
                  </a:lnTo>
                  <a:lnTo>
                    <a:pt x="69" y="15"/>
                  </a:lnTo>
                </a:path>
              </a:pathLst>
            </a:custGeom>
            <a:solidFill>
              <a:srgbClr val="000000"/>
            </a:solidFill>
            <a:ln w="12600">
              <a:solidFill>
                <a:srgbClr val="333333"/>
              </a:solidFill>
              <a:round/>
              <a:headEnd/>
              <a:tailEnd/>
            </a:ln>
          </p:spPr>
          <p:txBody>
            <a:bodyPr wrap="none" anchor="ctr"/>
            <a:lstStyle/>
            <a:p>
              <a:endParaRPr lang="en-US"/>
            </a:p>
          </p:txBody>
        </p:sp>
        <p:sp>
          <p:nvSpPr>
            <p:cNvPr id="50508" name="Freeform 332">
              <a:extLst>
                <a:ext uri="{FF2B5EF4-FFF2-40B4-BE49-F238E27FC236}">
                  <a16:creationId xmlns:a16="http://schemas.microsoft.com/office/drawing/2014/main" id="{BCB32924-E719-4B24-B8E0-76219B74F8FC}"/>
                </a:ext>
              </a:extLst>
            </p:cNvPr>
            <p:cNvSpPr>
              <a:spLocks noChangeArrowheads="1"/>
            </p:cNvSpPr>
            <p:nvPr/>
          </p:nvSpPr>
          <p:spPr bwMode="auto">
            <a:xfrm>
              <a:off x="1330" y="3175"/>
              <a:ext cx="15" cy="17"/>
            </a:xfrm>
            <a:custGeom>
              <a:avLst/>
              <a:gdLst>
                <a:gd name="T0" fmla="*/ 65 w 66"/>
                <a:gd name="T1" fmla="*/ 14 h 76"/>
                <a:gd name="T2" fmla="*/ 53 w 66"/>
                <a:gd name="T3" fmla="*/ 75 h 76"/>
                <a:gd name="T4" fmla="*/ 0 w 66"/>
                <a:gd name="T5" fmla="*/ 67 h 76"/>
                <a:gd name="T6" fmla="*/ 12 w 66"/>
                <a:gd name="T7" fmla="*/ 0 h 76"/>
                <a:gd name="T8" fmla="*/ 65 w 66"/>
                <a:gd name="T9" fmla="*/ 14 h 76"/>
              </a:gdLst>
              <a:ahLst/>
              <a:cxnLst>
                <a:cxn ang="0">
                  <a:pos x="T0" y="T1"/>
                </a:cxn>
                <a:cxn ang="0">
                  <a:pos x="T2" y="T3"/>
                </a:cxn>
                <a:cxn ang="0">
                  <a:pos x="T4" y="T5"/>
                </a:cxn>
                <a:cxn ang="0">
                  <a:pos x="T6" y="T7"/>
                </a:cxn>
                <a:cxn ang="0">
                  <a:pos x="T8" y="T9"/>
                </a:cxn>
              </a:cxnLst>
              <a:rect l="0" t="0" r="r" b="b"/>
              <a:pathLst>
                <a:path w="66" h="76">
                  <a:moveTo>
                    <a:pt x="65" y="14"/>
                  </a:moveTo>
                  <a:lnTo>
                    <a:pt x="53" y="75"/>
                  </a:lnTo>
                  <a:lnTo>
                    <a:pt x="0" y="67"/>
                  </a:lnTo>
                  <a:lnTo>
                    <a:pt x="12" y="0"/>
                  </a:lnTo>
                  <a:lnTo>
                    <a:pt x="65" y="14"/>
                  </a:lnTo>
                </a:path>
              </a:pathLst>
            </a:custGeom>
            <a:solidFill>
              <a:srgbClr val="000000"/>
            </a:solidFill>
            <a:ln w="12600">
              <a:solidFill>
                <a:srgbClr val="333333"/>
              </a:solidFill>
              <a:round/>
              <a:headEnd/>
              <a:tailEnd/>
            </a:ln>
          </p:spPr>
          <p:txBody>
            <a:bodyPr wrap="none" anchor="ctr"/>
            <a:lstStyle/>
            <a:p>
              <a:endParaRPr lang="en-US"/>
            </a:p>
          </p:txBody>
        </p:sp>
        <p:sp>
          <p:nvSpPr>
            <p:cNvPr id="50509" name="Freeform 333">
              <a:extLst>
                <a:ext uri="{FF2B5EF4-FFF2-40B4-BE49-F238E27FC236}">
                  <a16:creationId xmlns:a16="http://schemas.microsoft.com/office/drawing/2014/main" id="{E1534B3A-9192-4B93-A3AC-3F3A2494BCA0}"/>
                </a:ext>
              </a:extLst>
            </p:cNvPr>
            <p:cNvSpPr>
              <a:spLocks noChangeArrowheads="1"/>
            </p:cNvSpPr>
            <p:nvPr/>
          </p:nvSpPr>
          <p:spPr bwMode="auto">
            <a:xfrm>
              <a:off x="1327" y="3190"/>
              <a:ext cx="15" cy="17"/>
            </a:xfrm>
            <a:custGeom>
              <a:avLst/>
              <a:gdLst>
                <a:gd name="T0" fmla="*/ 64 w 65"/>
                <a:gd name="T1" fmla="*/ 8 h 73"/>
                <a:gd name="T2" fmla="*/ 55 w 65"/>
                <a:gd name="T3" fmla="*/ 72 h 73"/>
                <a:gd name="T4" fmla="*/ 0 w 65"/>
                <a:gd name="T5" fmla="*/ 66 h 73"/>
                <a:gd name="T6" fmla="*/ 11 w 65"/>
                <a:gd name="T7" fmla="*/ 0 h 73"/>
                <a:gd name="T8" fmla="*/ 64 w 65"/>
                <a:gd name="T9" fmla="*/ 8 h 73"/>
              </a:gdLst>
              <a:ahLst/>
              <a:cxnLst>
                <a:cxn ang="0">
                  <a:pos x="T0" y="T1"/>
                </a:cxn>
                <a:cxn ang="0">
                  <a:pos x="T2" y="T3"/>
                </a:cxn>
                <a:cxn ang="0">
                  <a:pos x="T4" y="T5"/>
                </a:cxn>
                <a:cxn ang="0">
                  <a:pos x="T6" y="T7"/>
                </a:cxn>
                <a:cxn ang="0">
                  <a:pos x="T8" y="T9"/>
                </a:cxn>
              </a:cxnLst>
              <a:rect l="0" t="0" r="r" b="b"/>
              <a:pathLst>
                <a:path w="65" h="73">
                  <a:moveTo>
                    <a:pt x="64" y="8"/>
                  </a:moveTo>
                  <a:lnTo>
                    <a:pt x="55" y="72"/>
                  </a:lnTo>
                  <a:lnTo>
                    <a:pt x="0" y="66"/>
                  </a:lnTo>
                  <a:lnTo>
                    <a:pt x="11" y="0"/>
                  </a:lnTo>
                  <a:lnTo>
                    <a:pt x="64" y="8"/>
                  </a:lnTo>
                </a:path>
              </a:pathLst>
            </a:custGeom>
            <a:solidFill>
              <a:srgbClr val="000000"/>
            </a:solidFill>
            <a:ln w="12600">
              <a:solidFill>
                <a:srgbClr val="333333"/>
              </a:solidFill>
              <a:round/>
              <a:headEnd/>
              <a:tailEnd/>
            </a:ln>
          </p:spPr>
          <p:txBody>
            <a:bodyPr wrap="none" anchor="ctr"/>
            <a:lstStyle/>
            <a:p>
              <a:endParaRPr lang="en-US"/>
            </a:p>
          </p:txBody>
        </p:sp>
        <p:sp>
          <p:nvSpPr>
            <p:cNvPr id="50510" name="Freeform 334">
              <a:extLst>
                <a:ext uri="{FF2B5EF4-FFF2-40B4-BE49-F238E27FC236}">
                  <a16:creationId xmlns:a16="http://schemas.microsoft.com/office/drawing/2014/main" id="{425BA963-3DE0-4345-B118-B6D5B7F604B8}"/>
                </a:ext>
              </a:extLst>
            </p:cNvPr>
            <p:cNvSpPr>
              <a:spLocks noChangeArrowheads="1"/>
            </p:cNvSpPr>
            <p:nvPr/>
          </p:nvSpPr>
          <p:spPr bwMode="auto">
            <a:xfrm>
              <a:off x="1327" y="3205"/>
              <a:ext cx="13" cy="16"/>
            </a:xfrm>
            <a:custGeom>
              <a:avLst/>
              <a:gdLst>
                <a:gd name="T0" fmla="*/ 58 w 59"/>
                <a:gd name="T1" fmla="*/ 6 h 71"/>
                <a:gd name="T2" fmla="*/ 53 w 59"/>
                <a:gd name="T3" fmla="*/ 70 h 71"/>
                <a:gd name="T4" fmla="*/ 0 w 59"/>
                <a:gd name="T5" fmla="*/ 70 h 71"/>
                <a:gd name="T6" fmla="*/ 3 w 59"/>
                <a:gd name="T7" fmla="*/ 0 h 71"/>
                <a:gd name="T8" fmla="*/ 58 w 59"/>
                <a:gd name="T9" fmla="*/ 6 h 71"/>
              </a:gdLst>
              <a:ahLst/>
              <a:cxnLst>
                <a:cxn ang="0">
                  <a:pos x="T0" y="T1"/>
                </a:cxn>
                <a:cxn ang="0">
                  <a:pos x="T2" y="T3"/>
                </a:cxn>
                <a:cxn ang="0">
                  <a:pos x="T4" y="T5"/>
                </a:cxn>
                <a:cxn ang="0">
                  <a:pos x="T6" y="T7"/>
                </a:cxn>
                <a:cxn ang="0">
                  <a:pos x="T8" y="T9"/>
                </a:cxn>
              </a:cxnLst>
              <a:rect l="0" t="0" r="r" b="b"/>
              <a:pathLst>
                <a:path w="59" h="71">
                  <a:moveTo>
                    <a:pt x="58" y="6"/>
                  </a:moveTo>
                  <a:lnTo>
                    <a:pt x="53" y="70"/>
                  </a:lnTo>
                  <a:lnTo>
                    <a:pt x="0" y="70"/>
                  </a:lnTo>
                  <a:lnTo>
                    <a:pt x="3" y="0"/>
                  </a:lnTo>
                  <a:lnTo>
                    <a:pt x="58" y="6"/>
                  </a:lnTo>
                </a:path>
              </a:pathLst>
            </a:custGeom>
            <a:solidFill>
              <a:srgbClr val="000000"/>
            </a:solidFill>
            <a:ln w="12600">
              <a:solidFill>
                <a:srgbClr val="333333"/>
              </a:solidFill>
              <a:round/>
              <a:headEnd/>
              <a:tailEnd/>
            </a:ln>
          </p:spPr>
          <p:txBody>
            <a:bodyPr wrap="none" anchor="ctr"/>
            <a:lstStyle/>
            <a:p>
              <a:endParaRPr lang="en-US"/>
            </a:p>
          </p:txBody>
        </p:sp>
        <p:sp>
          <p:nvSpPr>
            <p:cNvPr id="50511" name="Freeform 335">
              <a:extLst>
                <a:ext uri="{FF2B5EF4-FFF2-40B4-BE49-F238E27FC236}">
                  <a16:creationId xmlns:a16="http://schemas.microsoft.com/office/drawing/2014/main" id="{DB5BE135-C2A1-491C-8011-D7B5361EF112}"/>
                </a:ext>
              </a:extLst>
            </p:cNvPr>
            <p:cNvSpPr>
              <a:spLocks noChangeArrowheads="1"/>
            </p:cNvSpPr>
            <p:nvPr/>
          </p:nvSpPr>
          <p:spPr bwMode="auto">
            <a:xfrm>
              <a:off x="1327" y="3221"/>
              <a:ext cx="12" cy="15"/>
            </a:xfrm>
            <a:custGeom>
              <a:avLst/>
              <a:gdLst>
                <a:gd name="T0" fmla="*/ 53 w 54"/>
                <a:gd name="T1" fmla="*/ 0 h 64"/>
                <a:gd name="T2" fmla="*/ 53 w 54"/>
                <a:gd name="T3" fmla="*/ 61 h 64"/>
                <a:gd name="T4" fmla="*/ 0 w 54"/>
                <a:gd name="T5" fmla="*/ 63 h 64"/>
                <a:gd name="T6" fmla="*/ 0 w 54"/>
                <a:gd name="T7" fmla="*/ 0 h 64"/>
                <a:gd name="T8" fmla="*/ 53 w 54"/>
                <a:gd name="T9" fmla="*/ 0 h 64"/>
              </a:gdLst>
              <a:ahLst/>
              <a:cxnLst>
                <a:cxn ang="0">
                  <a:pos x="T0" y="T1"/>
                </a:cxn>
                <a:cxn ang="0">
                  <a:pos x="T2" y="T3"/>
                </a:cxn>
                <a:cxn ang="0">
                  <a:pos x="T4" y="T5"/>
                </a:cxn>
                <a:cxn ang="0">
                  <a:pos x="T6" y="T7"/>
                </a:cxn>
                <a:cxn ang="0">
                  <a:pos x="T8" y="T9"/>
                </a:cxn>
              </a:cxnLst>
              <a:rect l="0" t="0" r="r" b="b"/>
              <a:pathLst>
                <a:path w="54" h="64">
                  <a:moveTo>
                    <a:pt x="53" y="0"/>
                  </a:moveTo>
                  <a:lnTo>
                    <a:pt x="53" y="61"/>
                  </a:lnTo>
                  <a:lnTo>
                    <a:pt x="0" y="63"/>
                  </a:lnTo>
                  <a:lnTo>
                    <a:pt x="0" y="0"/>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50512" name="Freeform 336">
              <a:extLst>
                <a:ext uri="{FF2B5EF4-FFF2-40B4-BE49-F238E27FC236}">
                  <a16:creationId xmlns:a16="http://schemas.microsoft.com/office/drawing/2014/main" id="{3C347C45-FC44-43B8-BB62-83657B853A7A}"/>
                </a:ext>
              </a:extLst>
            </p:cNvPr>
            <p:cNvSpPr>
              <a:spLocks noChangeArrowheads="1"/>
            </p:cNvSpPr>
            <p:nvPr/>
          </p:nvSpPr>
          <p:spPr bwMode="auto">
            <a:xfrm>
              <a:off x="1327" y="3234"/>
              <a:ext cx="13" cy="15"/>
            </a:xfrm>
            <a:custGeom>
              <a:avLst/>
              <a:gdLst>
                <a:gd name="T0" fmla="*/ 53 w 59"/>
                <a:gd name="T1" fmla="*/ 0 h 67"/>
                <a:gd name="T2" fmla="*/ 58 w 59"/>
                <a:gd name="T3" fmla="*/ 57 h 67"/>
                <a:gd name="T4" fmla="*/ 0 w 59"/>
                <a:gd name="T5" fmla="*/ 66 h 67"/>
                <a:gd name="T6" fmla="*/ 0 w 59"/>
                <a:gd name="T7" fmla="*/ 2 h 67"/>
                <a:gd name="T8" fmla="*/ 53 w 59"/>
                <a:gd name="T9" fmla="*/ 0 h 67"/>
              </a:gdLst>
              <a:ahLst/>
              <a:cxnLst>
                <a:cxn ang="0">
                  <a:pos x="T0" y="T1"/>
                </a:cxn>
                <a:cxn ang="0">
                  <a:pos x="T2" y="T3"/>
                </a:cxn>
                <a:cxn ang="0">
                  <a:pos x="T4" y="T5"/>
                </a:cxn>
                <a:cxn ang="0">
                  <a:pos x="T6" y="T7"/>
                </a:cxn>
                <a:cxn ang="0">
                  <a:pos x="T8" y="T9"/>
                </a:cxn>
              </a:cxnLst>
              <a:rect l="0" t="0" r="r" b="b"/>
              <a:pathLst>
                <a:path w="59" h="67">
                  <a:moveTo>
                    <a:pt x="53" y="0"/>
                  </a:moveTo>
                  <a:lnTo>
                    <a:pt x="58" y="57"/>
                  </a:lnTo>
                  <a:lnTo>
                    <a:pt x="0" y="66"/>
                  </a:lnTo>
                  <a:lnTo>
                    <a:pt x="0" y="2"/>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50513" name="Freeform 337">
              <a:extLst>
                <a:ext uri="{FF2B5EF4-FFF2-40B4-BE49-F238E27FC236}">
                  <a16:creationId xmlns:a16="http://schemas.microsoft.com/office/drawing/2014/main" id="{828983C8-0B17-4BE3-B93A-F6A51AD548D6}"/>
                </a:ext>
              </a:extLst>
            </p:cNvPr>
            <p:cNvSpPr>
              <a:spLocks noChangeArrowheads="1"/>
            </p:cNvSpPr>
            <p:nvPr/>
          </p:nvSpPr>
          <p:spPr bwMode="auto">
            <a:xfrm>
              <a:off x="1327" y="3247"/>
              <a:ext cx="15" cy="16"/>
            </a:xfrm>
            <a:custGeom>
              <a:avLst/>
              <a:gdLst>
                <a:gd name="T0" fmla="*/ 58 w 66"/>
                <a:gd name="T1" fmla="*/ 0 h 69"/>
                <a:gd name="T2" fmla="*/ 65 w 66"/>
                <a:gd name="T3" fmla="*/ 55 h 69"/>
                <a:gd name="T4" fmla="*/ 12 w 66"/>
                <a:gd name="T5" fmla="*/ 68 h 69"/>
                <a:gd name="T6" fmla="*/ 0 w 66"/>
                <a:gd name="T7" fmla="*/ 10 h 69"/>
                <a:gd name="T8" fmla="*/ 58 w 66"/>
                <a:gd name="T9" fmla="*/ 0 h 69"/>
              </a:gdLst>
              <a:ahLst/>
              <a:cxnLst>
                <a:cxn ang="0">
                  <a:pos x="T0" y="T1"/>
                </a:cxn>
                <a:cxn ang="0">
                  <a:pos x="T2" y="T3"/>
                </a:cxn>
                <a:cxn ang="0">
                  <a:pos x="T4" y="T5"/>
                </a:cxn>
                <a:cxn ang="0">
                  <a:pos x="T6" y="T7"/>
                </a:cxn>
                <a:cxn ang="0">
                  <a:pos x="T8" y="T9"/>
                </a:cxn>
              </a:cxnLst>
              <a:rect l="0" t="0" r="r" b="b"/>
              <a:pathLst>
                <a:path w="66" h="69">
                  <a:moveTo>
                    <a:pt x="58" y="0"/>
                  </a:moveTo>
                  <a:lnTo>
                    <a:pt x="65" y="55"/>
                  </a:lnTo>
                  <a:lnTo>
                    <a:pt x="12" y="68"/>
                  </a:lnTo>
                  <a:lnTo>
                    <a:pt x="0" y="10"/>
                  </a:lnTo>
                  <a:lnTo>
                    <a:pt x="58" y="0"/>
                  </a:lnTo>
                </a:path>
              </a:pathLst>
            </a:custGeom>
            <a:solidFill>
              <a:srgbClr val="000000"/>
            </a:solidFill>
            <a:ln w="12600">
              <a:solidFill>
                <a:srgbClr val="333333"/>
              </a:solidFill>
              <a:round/>
              <a:headEnd/>
              <a:tailEnd/>
            </a:ln>
          </p:spPr>
          <p:txBody>
            <a:bodyPr wrap="none" anchor="ctr"/>
            <a:lstStyle/>
            <a:p>
              <a:endParaRPr lang="en-US"/>
            </a:p>
          </p:txBody>
        </p:sp>
        <p:sp>
          <p:nvSpPr>
            <p:cNvPr id="50514" name="Freeform 338">
              <a:extLst>
                <a:ext uri="{FF2B5EF4-FFF2-40B4-BE49-F238E27FC236}">
                  <a16:creationId xmlns:a16="http://schemas.microsoft.com/office/drawing/2014/main" id="{30FDE2B9-8B43-4239-B7C7-3DEBB942510E}"/>
                </a:ext>
              </a:extLst>
            </p:cNvPr>
            <p:cNvSpPr>
              <a:spLocks noChangeArrowheads="1"/>
            </p:cNvSpPr>
            <p:nvPr/>
          </p:nvSpPr>
          <p:spPr bwMode="auto">
            <a:xfrm>
              <a:off x="1330" y="3260"/>
              <a:ext cx="14" cy="15"/>
            </a:xfrm>
            <a:custGeom>
              <a:avLst/>
              <a:gdLst>
                <a:gd name="T0" fmla="*/ 51 w 63"/>
                <a:gd name="T1" fmla="*/ 0 h 65"/>
                <a:gd name="T2" fmla="*/ 62 w 63"/>
                <a:gd name="T3" fmla="*/ 50 h 65"/>
                <a:gd name="T4" fmla="*/ 10 w 63"/>
                <a:gd name="T5" fmla="*/ 64 h 65"/>
                <a:gd name="T6" fmla="*/ 0 w 63"/>
                <a:gd name="T7" fmla="*/ 12 h 65"/>
                <a:gd name="T8" fmla="*/ 51 w 63"/>
                <a:gd name="T9" fmla="*/ 0 h 65"/>
              </a:gdLst>
              <a:ahLst/>
              <a:cxnLst>
                <a:cxn ang="0">
                  <a:pos x="T0" y="T1"/>
                </a:cxn>
                <a:cxn ang="0">
                  <a:pos x="T2" y="T3"/>
                </a:cxn>
                <a:cxn ang="0">
                  <a:pos x="T4" y="T5"/>
                </a:cxn>
                <a:cxn ang="0">
                  <a:pos x="T6" y="T7"/>
                </a:cxn>
                <a:cxn ang="0">
                  <a:pos x="T8" y="T9"/>
                </a:cxn>
              </a:cxnLst>
              <a:rect l="0" t="0" r="r" b="b"/>
              <a:pathLst>
                <a:path w="63" h="65">
                  <a:moveTo>
                    <a:pt x="51" y="0"/>
                  </a:moveTo>
                  <a:lnTo>
                    <a:pt x="62" y="50"/>
                  </a:lnTo>
                  <a:lnTo>
                    <a:pt x="10" y="64"/>
                  </a:lnTo>
                  <a:lnTo>
                    <a:pt x="0" y="12"/>
                  </a:lnTo>
                  <a:lnTo>
                    <a:pt x="51" y="0"/>
                  </a:lnTo>
                </a:path>
              </a:pathLst>
            </a:custGeom>
            <a:solidFill>
              <a:srgbClr val="000000"/>
            </a:solidFill>
            <a:ln w="12600">
              <a:solidFill>
                <a:srgbClr val="333333"/>
              </a:solidFill>
              <a:round/>
              <a:headEnd/>
              <a:tailEnd/>
            </a:ln>
          </p:spPr>
          <p:txBody>
            <a:bodyPr wrap="none" anchor="ctr"/>
            <a:lstStyle/>
            <a:p>
              <a:endParaRPr lang="en-US"/>
            </a:p>
          </p:txBody>
        </p:sp>
        <p:sp>
          <p:nvSpPr>
            <p:cNvPr id="50515" name="Freeform 339">
              <a:extLst>
                <a:ext uri="{FF2B5EF4-FFF2-40B4-BE49-F238E27FC236}">
                  <a16:creationId xmlns:a16="http://schemas.microsoft.com/office/drawing/2014/main" id="{417B9E7B-9755-4101-BA8B-F821B755C607}"/>
                </a:ext>
              </a:extLst>
            </p:cNvPr>
            <p:cNvSpPr>
              <a:spLocks noChangeArrowheads="1"/>
            </p:cNvSpPr>
            <p:nvPr/>
          </p:nvSpPr>
          <p:spPr bwMode="auto">
            <a:xfrm>
              <a:off x="1332" y="3271"/>
              <a:ext cx="15" cy="15"/>
            </a:xfrm>
            <a:custGeom>
              <a:avLst/>
              <a:gdLst>
                <a:gd name="T0" fmla="*/ 51 w 64"/>
                <a:gd name="T1" fmla="*/ 0 h 64"/>
                <a:gd name="T2" fmla="*/ 63 w 64"/>
                <a:gd name="T3" fmla="*/ 43 h 64"/>
                <a:gd name="T4" fmla="*/ 15 w 64"/>
                <a:gd name="T5" fmla="*/ 63 h 64"/>
                <a:gd name="T6" fmla="*/ 0 w 64"/>
                <a:gd name="T7" fmla="*/ 14 h 64"/>
                <a:gd name="T8" fmla="*/ 51 w 64"/>
                <a:gd name="T9" fmla="*/ 0 h 64"/>
              </a:gdLst>
              <a:ahLst/>
              <a:cxnLst>
                <a:cxn ang="0">
                  <a:pos x="T0" y="T1"/>
                </a:cxn>
                <a:cxn ang="0">
                  <a:pos x="T2" y="T3"/>
                </a:cxn>
                <a:cxn ang="0">
                  <a:pos x="T4" y="T5"/>
                </a:cxn>
                <a:cxn ang="0">
                  <a:pos x="T6" y="T7"/>
                </a:cxn>
                <a:cxn ang="0">
                  <a:pos x="T8" y="T9"/>
                </a:cxn>
              </a:cxnLst>
              <a:rect l="0" t="0" r="r" b="b"/>
              <a:pathLst>
                <a:path w="64" h="64">
                  <a:moveTo>
                    <a:pt x="51" y="0"/>
                  </a:moveTo>
                  <a:lnTo>
                    <a:pt x="63" y="43"/>
                  </a:lnTo>
                  <a:lnTo>
                    <a:pt x="15" y="63"/>
                  </a:lnTo>
                  <a:lnTo>
                    <a:pt x="0" y="14"/>
                  </a:lnTo>
                  <a:lnTo>
                    <a:pt x="51" y="0"/>
                  </a:lnTo>
                </a:path>
              </a:pathLst>
            </a:custGeom>
            <a:solidFill>
              <a:srgbClr val="000000"/>
            </a:solidFill>
            <a:ln w="12600">
              <a:solidFill>
                <a:srgbClr val="333333"/>
              </a:solidFill>
              <a:round/>
              <a:headEnd/>
              <a:tailEnd/>
            </a:ln>
          </p:spPr>
          <p:txBody>
            <a:bodyPr wrap="none" anchor="ctr"/>
            <a:lstStyle/>
            <a:p>
              <a:endParaRPr lang="en-US"/>
            </a:p>
          </p:txBody>
        </p:sp>
        <p:sp>
          <p:nvSpPr>
            <p:cNvPr id="50516" name="Freeform 340">
              <a:extLst>
                <a:ext uri="{FF2B5EF4-FFF2-40B4-BE49-F238E27FC236}">
                  <a16:creationId xmlns:a16="http://schemas.microsoft.com/office/drawing/2014/main" id="{B4FA081C-28C9-4DD5-B50A-B5C0285DF7DE}"/>
                </a:ext>
              </a:extLst>
            </p:cNvPr>
            <p:cNvSpPr>
              <a:spLocks noChangeArrowheads="1"/>
            </p:cNvSpPr>
            <p:nvPr/>
          </p:nvSpPr>
          <p:spPr bwMode="auto">
            <a:xfrm>
              <a:off x="1335" y="3281"/>
              <a:ext cx="15" cy="14"/>
            </a:xfrm>
            <a:custGeom>
              <a:avLst/>
              <a:gdLst>
                <a:gd name="T0" fmla="*/ 48 w 66"/>
                <a:gd name="T1" fmla="*/ 0 h 61"/>
                <a:gd name="T2" fmla="*/ 65 w 66"/>
                <a:gd name="T3" fmla="*/ 37 h 61"/>
                <a:gd name="T4" fmla="*/ 19 w 66"/>
                <a:gd name="T5" fmla="*/ 60 h 61"/>
                <a:gd name="T6" fmla="*/ 0 w 66"/>
                <a:gd name="T7" fmla="*/ 20 h 61"/>
                <a:gd name="T8" fmla="*/ 48 w 66"/>
                <a:gd name="T9" fmla="*/ 0 h 61"/>
              </a:gdLst>
              <a:ahLst/>
              <a:cxnLst>
                <a:cxn ang="0">
                  <a:pos x="T0" y="T1"/>
                </a:cxn>
                <a:cxn ang="0">
                  <a:pos x="T2" y="T3"/>
                </a:cxn>
                <a:cxn ang="0">
                  <a:pos x="T4" y="T5"/>
                </a:cxn>
                <a:cxn ang="0">
                  <a:pos x="T6" y="T7"/>
                </a:cxn>
                <a:cxn ang="0">
                  <a:pos x="T8" y="T9"/>
                </a:cxn>
              </a:cxnLst>
              <a:rect l="0" t="0" r="r" b="b"/>
              <a:pathLst>
                <a:path w="66" h="61">
                  <a:moveTo>
                    <a:pt x="48" y="0"/>
                  </a:moveTo>
                  <a:lnTo>
                    <a:pt x="65" y="37"/>
                  </a:lnTo>
                  <a:lnTo>
                    <a:pt x="19" y="60"/>
                  </a:lnTo>
                  <a:lnTo>
                    <a:pt x="0" y="20"/>
                  </a:lnTo>
                  <a:lnTo>
                    <a:pt x="48" y="0"/>
                  </a:lnTo>
                </a:path>
              </a:pathLst>
            </a:custGeom>
            <a:solidFill>
              <a:srgbClr val="000000"/>
            </a:solidFill>
            <a:ln w="12600">
              <a:solidFill>
                <a:srgbClr val="333333"/>
              </a:solidFill>
              <a:round/>
              <a:headEnd/>
              <a:tailEnd/>
            </a:ln>
          </p:spPr>
          <p:txBody>
            <a:bodyPr wrap="none" anchor="ctr"/>
            <a:lstStyle/>
            <a:p>
              <a:endParaRPr lang="en-US"/>
            </a:p>
          </p:txBody>
        </p:sp>
        <p:sp>
          <p:nvSpPr>
            <p:cNvPr id="50517" name="Freeform 341">
              <a:extLst>
                <a:ext uri="{FF2B5EF4-FFF2-40B4-BE49-F238E27FC236}">
                  <a16:creationId xmlns:a16="http://schemas.microsoft.com/office/drawing/2014/main" id="{345673E0-8E5D-47CC-B0D1-288C8B2D6CDF}"/>
                </a:ext>
              </a:extLst>
            </p:cNvPr>
            <p:cNvSpPr>
              <a:spLocks noChangeArrowheads="1"/>
            </p:cNvSpPr>
            <p:nvPr/>
          </p:nvSpPr>
          <p:spPr bwMode="auto">
            <a:xfrm>
              <a:off x="1340" y="3289"/>
              <a:ext cx="14" cy="14"/>
            </a:xfrm>
            <a:custGeom>
              <a:avLst/>
              <a:gdLst>
                <a:gd name="T0" fmla="*/ 46 w 62"/>
                <a:gd name="T1" fmla="*/ 0 h 62"/>
                <a:gd name="T2" fmla="*/ 61 w 62"/>
                <a:gd name="T3" fmla="*/ 29 h 62"/>
                <a:gd name="T4" fmla="*/ 20 w 62"/>
                <a:gd name="T5" fmla="*/ 61 h 62"/>
                <a:gd name="T6" fmla="*/ 0 w 62"/>
                <a:gd name="T7" fmla="*/ 22 h 62"/>
                <a:gd name="T8" fmla="*/ 46 w 62"/>
                <a:gd name="T9" fmla="*/ 0 h 62"/>
              </a:gdLst>
              <a:ahLst/>
              <a:cxnLst>
                <a:cxn ang="0">
                  <a:pos x="T0" y="T1"/>
                </a:cxn>
                <a:cxn ang="0">
                  <a:pos x="T2" y="T3"/>
                </a:cxn>
                <a:cxn ang="0">
                  <a:pos x="T4" y="T5"/>
                </a:cxn>
                <a:cxn ang="0">
                  <a:pos x="T6" y="T7"/>
                </a:cxn>
                <a:cxn ang="0">
                  <a:pos x="T8" y="T9"/>
                </a:cxn>
              </a:cxnLst>
              <a:rect l="0" t="0" r="r" b="b"/>
              <a:pathLst>
                <a:path w="62" h="62">
                  <a:moveTo>
                    <a:pt x="46" y="0"/>
                  </a:moveTo>
                  <a:lnTo>
                    <a:pt x="61" y="29"/>
                  </a:lnTo>
                  <a:lnTo>
                    <a:pt x="20" y="61"/>
                  </a:lnTo>
                  <a:lnTo>
                    <a:pt x="0" y="22"/>
                  </a:lnTo>
                  <a:lnTo>
                    <a:pt x="46" y="0"/>
                  </a:lnTo>
                </a:path>
              </a:pathLst>
            </a:custGeom>
            <a:solidFill>
              <a:srgbClr val="000000"/>
            </a:solidFill>
            <a:ln w="12600">
              <a:solidFill>
                <a:srgbClr val="333333"/>
              </a:solidFill>
              <a:round/>
              <a:headEnd/>
              <a:tailEnd/>
            </a:ln>
          </p:spPr>
          <p:txBody>
            <a:bodyPr wrap="none" anchor="ctr"/>
            <a:lstStyle/>
            <a:p>
              <a:endParaRPr lang="en-US"/>
            </a:p>
          </p:txBody>
        </p:sp>
        <p:sp>
          <p:nvSpPr>
            <p:cNvPr id="50518" name="Freeform 342">
              <a:extLst>
                <a:ext uri="{FF2B5EF4-FFF2-40B4-BE49-F238E27FC236}">
                  <a16:creationId xmlns:a16="http://schemas.microsoft.com/office/drawing/2014/main" id="{165611B1-2DA6-4FE0-B857-E397E137A053}"/>
                </a:ext>
              </a:extLst>
            </p:cNvPr>
            <p:cNvSpPr>
              <a:spLocks noChangeArrowheads="1"/>
            </p:cNvSpPr>
            <p:nvPr/>
          </p:nvSpPr>
          <p:spPr bwMode="auto">
            <a:xfrm>
              <a:off x="1344" y="3296"/>
              <a:ext cx="14" cy="14"/>
            </a:xfrm>
            <a:custGeom>
              <a:avLst/>
              <a:gdLst>
                <a:gd name="T0" fmla="*/ 41 w 62"/>
                <a:gd name="T1" fmla="*/ 0 h 62"/>
                <a:gd name="T2" fmla="*/ 61 w 62"/>
                <a:gd name="T3" fmla="*/ 20 h 62"/>
                <a:gd name="T4" fmla="*/ 23 w 62"/>
                <a:gd name="T5" fmla="*/ 61 h 62"/>
                <a:gd name="T6" fmla="*/ 0 w 62"/>
                <a:gd name="T7" fmla="*/ 31 h 62"/>
                <a:gd name="T8" fmla="*/ 41 w 62"/>
                <a:gd name="T9" fmla="*/ 0 h 62"/>
              </a:gdLst>
              <a:ahLst/>
              <a:cxnLst>
                <a:cxn ang="0">
                  <a:pos x="T0" y="T1"/>
                </a:cxn>
                <a:cxn ang="0">
                  <a:pos x="T2" y="T3"/>
                </a:cxn>
                <a:cxn ang="0">
                  <a:pos x="T4" y="T5"/>
                </a:cxn>
                <a:cxn ang="0">
                  <a:pos x="T6" y="T7"/>
                </a:cxn>
                <a:cxn ang="0">
                  <a:pos x="T8" y="T9"/>
                </a:cxn>
              </a:cxnLst>
              <a:rect l="0" t="0" r="r" b="b"/>
              <a:pathLst>
                <a:path w="62" h="62">
                  <a:moveTo>
                    <a:pt x="41" y="0"/>
                  </a:moveTo>
                  <a:lnTo>
                    <a:pt x="61" y="20"/>
                  </a:lnTo>
                  <a:lnTo>
                    <a:pt x="23" y="61"/>
                  </a:lnTo>
                  <a:lnTo>
                    <a:pt x="0" y="31"/>
                  </a:lnTo>
                  <a:lnTo>
                    <a:pt x="41" y="0"/>
                  </a:lnTo>
                </a:path>
              </a:pathLst>
            </a:custGeom>
            <a:solidFill>
              <a:srgbClr val="000000"/>
            </a:solidFill>
            <a:ln w="12600">
              <a:solidFill>
                <a:srgbClr val="333333"/>
              </a:solidFill>
              <a:round/>
              <a:headEnd/>
              <a:tailEnd/>
            </a:ln>
          </p:spPr>
          <p:txBody>
            <a:bodyPr wrap="none" anchor="ctr"/>
            <a:lstStyle/>
            <a:p>
              <a:endParaRPr lang="en-US"/>
            </a:p>
          </p:txBody>
        </p:sp>
        <p:sp>
          <p:nvSpPr>
            <p:cNvPr id="50519" name="Freeform 343">
              <a:extLst>
                <a:ext uri="{FF2B5EF4-FFF2-40B4-BE49-F238E27FC236}">
                  <a16:creationId xmlns:a16="http://schemas.microsoft.com/office/drawing/2014/main" id="{60F1AE2D-FA63-4F6F-82FB-353D396CCF67}"/>
                </a:ext>
              </a:extLst>
            </p:cNvPr>
            <p:cNvSpPr>
              <a:spLocks noChangeArrowheads="1"/>
            </p:cNvSpPr>
            <p:nvPr/>
          </p:nvSpPr>
          <p:spPr bwMode="auto">
            <a:xfrm>
              <a:off x="1350" y="3300"/>
              <a:ext cx="13" cy="14"/>
            </a:xfrm>
            <a:custGeom>
              <a:avLst/>
              <a:gdLst>
                <a:gd name="T0" fmla="*/ 38 w 56"/>
                <a:gd name="T1" fmla="*/ 0 h 62"/>
                <a:gd name="T2" fmla="*/ 55 w 56"/>
                <a:gd name="T3" fmla="*/ 11 h 62"/>
                <a:gd name="T4" fmla="*/ 29 w 56"/>
                <a:gd name="T5" fmla="*/ 61 h 62"/>
                <a:gd name="T6" fmla="*/ 0 w 56"/>
                <a:gd name="T7" fmla="*/ 41 h 62"/>
                <a:gd name="T8" fmla="*/ 38 w 56"/>
                <a:gd name="T9" fmla="*/ 0 h 62"/>
              </a:gdLst>
              <a:ahLst/>
              <a:cxnLst>
                <a:cxn ang="0">
                  <a:pos x="T0" y="T1"/>
                </a:cxn>
                <a:cxn ang="0">
                  <a:pos x="T2" y="T3"/>
                </a:cxn>
                <a:cxn ang="0">
                  <a:pos x="T4" y="T5"/>
                </a:cxn>
                <a:cxn ang="0">
                  <a:pos x="T6" y="T7"/>
                </a:cxn>
                <a:cxn ang="0">
                  <a:pos x="T8" y="T9"/>
                </a:cxn>
              </a:cxnLst>
              <a:rect l="0" t="0" r="r" b="b"/>
              <a:pathLst>
                <a:path w="56" h="62">
                  <a:moveTo>
                    <a:pt x="38" y="0"/>
                  </a:moveTo>
                  <a:lnTo>
                    <a:pt x="55" y="11"/>
                  </a:lnTo>
                  <a:lnTo>
                    <a:pt x="29" y="61"/>
                  </a:lnTo>
                  <a:lnTo>
                    <a:pt x="0" y="41"/>
                  </a:lnTo>
                  <a:lnTo>
                    <a:pt x="38" y="0"/>
                  </a:lnTo>
                </a:path>
              </a:pathLst>
            </a:custGeom>
            <a:solidFill>
              <a:srgbClr val="000000"/>
            </a:solidFill>
            <a:ln w="12600">
              <a:solidFill>
                <a:srgbClr val="333333"/>
              </a:solidFill>
              <a:round/>
              <a:headEnd/>
              <a:tailEnd/>
            </a:ln>
          </p:spPr>
          <p:txBody>
            <a:bodyPr wrap="none" anchor="ctr"/>
            <a:lstStyle/>
            <a:p>
              <a:endParaRPr lang="en-US"/>
            </a:p>
          </p:txBody>
        </p:sp>
        <p:sp>
          <p:nvSpPr>
            <p:cNvPr id="50520" name="Freeform 344">
              <a:extLst>
                <a:ext uri="{FF2B5EF4-FFF2-40B4-BE49-F238E27FC236}">
                  <a16:creationId xmlns:a16="http://schemas.microsoft.com/office/drawing/2014/main" id="{F8F4D315-7845-445F-ADD2-1675403FFDD2}"/>
                </a:ext>
              </a:extLst>
            </p:cNvPr>
            <p:cNvSpPr>
              <a:spLocks noChangeArrowheads="1"/>
            </p:cNvSpPr>
            <p:nvPr/>
          </p:nvSpPr>
          <p:spPr bwMode="auto">
            <a:xfrm>
              <a:off x="1356" y="3303"/>
              <a:ext cx="11" cy="13"/>
            </a:xfrm>
            <a:custGeom>
              <a:avLst/>
              <a:gdLst>
                <a:gd name="T0" fmla="*/ 29 w 48"/>
                <a:gd name="T1" fmla="*/ 0 h 59"/>
                <a:gd name="T2" fmla="*/ 47 w 48"/>
                <a:gd name="T3" fmla="*/ 5 h 59"/>
                <a:gd name="T4" fmla="*/ 38 w 48"/>
                <a:gd name="T5" fmla="*/ 58 h 59"/>
                <a:gd name="T6" fmla="*/ 0 w 48"/>
                <a:gd name="T7" fmla="*/ 49 h 59"/>
                <a:gd name="T8" fmla="*/ 29 w 48"/>
                <a:gd name="T9" fmla="*/ 0 h 59"/>
              </a:gdLst>
              <a:ahLst/>
              <a:cxnLst>
                <a:cxn ang="0">
                  <a:pos x="T0" y="T1"/>
                </a:cxn>
                <a:cxn ang="0">
                  <a:pos x="T2" y="T3"/>
                </a:cxn>
                <a:cxn ang="0">
                  <a:pos x="T4" y="T5"/>
                </a:cxn>
                <a:cxn ang="0">
                  <a:pos x="T6" y="T7"/>
                </a:cxn>
                <a:cxn ang="0">
                  <a:pos x="T8" y="T9"/>
                </a:cxn>
              </a:cxnLst>
              <a:rect l="0" t="0" r="r" b="b"/>
              <a:pathLst>
                <a:path w="48" h="59">
                  <a:moveTo>
                    <a:pt x="29" y="0"/>
                  </a:moveTo>
                  <a:lnTo>
                    <a:pt x="47" y="5"/>
                  </a:lnTo>
                  <a:lnTo>
                    <a:pt x="38" y="58"/>
                  </a:lnTo>
                  <a:lnTo>
                    <a:pt x="0" y="49"/>
                  </a:lnTo>
                  <a:lnTo>
                    <a:pt x="29" y="0"/>
                  </a:lnTo>
                </a:path>
              </a:pathLst>
            </a:custGeom>
            <a:solidFill>
              <a:srgbClr val="000000"/>
            </a:solidFill>
            <a:ln w="12600">
              <a:solidFill>
                <a:srgbClr val="333333"/>
              </a:solidFill>
              <a:round/>
              <a:headEnd/>
              <a:tailEnd/>
            </a:ln>
          </p:spPr>
          <p:txBody>
            <a:bodyPr wrap="none" anchor="ctr"/>
            <a:lstStyle/>
            <a:p>
              <a:endParaRPr lang="en-US"/>
            </a:p>
          </p:txBody>
        </p:sp>
        <p:sp>
          <p:nvSpPr>
            <p:cNvPr id="50521" name="Freeform 345">
              <a:extLst>
                <a:ext uri="{FF2B5EF4-FFF2-40B4-BE49-F238E27FC236}">
                  <a16:creationId xmlns:a16="http://schemas.microsoft.com/office/drawing/2014/main" id="{87E8F7AB-BA03-4905-92AA-6E7E42701F1C}"/>
                </a:ext>
              </a:extLst>
            </p:cNvPr>
            <p:cNvSpPr>
              <a:spLocks noChangeArrowheads="1"/>
            </p:cNvSpPr>
            <p:nvPr/>
          </p:nvSpPr>
          <p:spPr bwMode="auto">
            <a:xfrm>
              <a:off x="1364" y="3304"/>
              <a:ext cx="11" cy="12"/>
            </a:xfrm>
            <a:custGeom>
              <a:avLst/>
              <a:gdLst>
                <a:gd name="T0" fmla="*/ 5 w 47"/>
                <a:gd name="T1" fmla="*/ 0 h 54"/>
                <a:gd name="T2" fmla="*/ 29 w 47"/>
                <a:gd name="T3" fmla="*/ 0 h 54"/>
                <a:gd name="T4" fmla="*/ 46 w 47"/>
                <a:gd name="T5" fmla="*/ 53 h 54"/>
                <a:gd name="T6" fmla="*/ 0 w 47"/>
                <a:gd name="T7" fmla="*/ 53 h 54"/>
                <a:gd name="T8" fmla="*/ 5 w 47"/>
                <a:gd name="T9" fmla="*/ 0 h 54"/>
              </a:gdLst>
              <a:ahLst/>
              <a:cxnLst>
                <a:cxn ang="0">
                  <a:pos x="T0" y="T1"/>
                </a:cxn>
                <a:cxn ang="0">
                  <a:pos x="T2" y="T3"/>
                </a:cxn>
                <a:cxn ang="0">
                  <a:pos x="T4" y="T5"/>
                </a:cxn>
                <a:cxn ang="0">
                  <a:pos x="T6" y="T7"/>
                </a:cxn>
                <a:cxn ang="0">
                  <a:pos x="T8" y="T9"/>
                </a:cxn>
              </a:cxnLst>
              <a:rect l="0" t="0" r="r" b="b"/>
              <a:pathLst>
                <a:path w="47" h="54">
                  <a:moveTo>
                    <a:pt x="5" y="0"/>
                  </a:moveTo>
                  <a:lnTo>
                    <a:pt x="29" y="0"/>
                  </a:lnTo>
                  <a:lnTo>
                    <a:pt x="46" y="53"/>
                  </a:lnTo>
                  <a:lnTo>
                    <a:pt x="0" y="53"/>
                  </a:lnTo>
                  <a:lnTo>
                    <a:pt x="5" y="0"/>
                  </a:lnTo>
                </a:path>
              </a:pathLst>
            </a:custGeom>
            <a:solidFill>
              <a:srgbClr val="000000"/>
            </a:solidFill>
            <a:ln w="12600">
              <a:solidFill>
                <a:srgbClr val="333333"/>
              </a:solidFill>
              <a:round/>
              <a:headEnd/>
              <a:tailEnd/>
            </a:ln>
          </p:spPr>
          <p:txBody>
            <a:bodyPr wrap="none" anchor="ctr"/>
            <a:lstStyle/>
            <a:p>
              <a:endParaRPr lang="en-US"/>
            </a:p>
          </p:txBody>
        </p:sp>
        <p:sp>
          <p:nvSpPr>
            <p:cNvPr id="50522" name="Freeform 346">
              <a:extLst>
                <a:ext uri="{FF2B5EF4-FFF2-40B4-BE49-F238E27FC236}">
                  <a16:creationId xmlns:a16="http://schemas.microsoft.com/office/drawing/2014/main" id="{2C0ACD99-1EE5-498C-BCBE-2CF660AA25DE}"/>
                </a:ext>
              </a:extLst>
            </p:cNvPr>
            <p:cNvSpPr>
              <a:spLocks noChangeArrowheads="1"/>
            </p:cNvSpPr>
            <p:nvPr/>
          </p:nvSpPr>
          <p:spPr bwMode="auto">
            <a:xfrm>
              <a:off x="1368" y="3302"/>
              <a:ext cx="11" cy="14"/>
            </a:xfrm>
            <a:custGeom>
              <a:avLst/>
              <a:gdLst>
                <a:gd name="T0" fmla="*/ 0 w 48"/>
                <a:gd name="T1" fmla="*/ 8 h 62"/>
                <a:gd name="T2" fmla="*/ 15 w 48"/>
                <a:gd name="T3" fmla="*/ 0 h 62"/>
                <a:gd name="T4" fmla="*/ 47 w 48"/>
                <a:gd name="T5" fmla="*/ 46 h 62"/>
                <a:gd name="T6" fmla="*/ 11 w 48"/>
                <a:gd name="T7" fmla="*/ 61 h 62"/>
                <a:gd name="T8" fmla="*/ 0 w 48"/>
                <a:gd name="T9" fmla="*/ 8 h 62"/>
              </a:gdLst>
              <a:ahLst/>
              <a:cxnLst>
                <a:cxn ang="0">
                  <a:pos x="T0" y="T1"/>
                </a:cxn>
                <a:cxn ang="0">
                  <a:pos x="T2" y="T3"/>
                </a:cxn>
                <a:cxn ang="0">
                  <a:pos x="T4" y="T5"/>
                </a:cxn>
                <a:cxn ang="0">
                  <a:pos x="T6" y="T7"/>
                </a:cxn>
                <a:cxn ang="0">
                  <a:pos x="T8" y="T9"/>
                </a:cxn>
              </a:cxnLst>
              <a:rect l="0" t="0" r="r" b="b"/>
              <a:pathLst>
                <a:path w="48" h="62">
                  <a:moveTo>
                    <a:pt x="0" y="8"/>
                  </a:moveTo>
                  <a:lnTo>
                    <a:pt x="15" y="0"/>
                  </a:lnTo>
                  <a:lnTo>
                    <a:pt x="47" y="46"/>
                  </a:lnTo>
                  <a:lnTo>
                    <a:pt x="11" y="6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50523" name="Freeform 347">
              <a:extLst>
                <a:ext uri="{FF2B5EF4-FFF2-40B4-BE49-F238E27FC236}">
                  <a16:creationId xmlns:a16="http://schemas.microsoft.com/office/drawing/2014/main" id="{7068C33A-F25F-4D79-89EF-46E8835B125D}"/>
                </a:ext>
              </a:extLst>
            </p:cNvPr>
            <p:cNvSpPr>
              <a:spLocks noChangeArrowheads="1"/>
            </p:cNvSpPr>
            <p:nvPr/>
          </p:nvSpPr>
          <p:spPr bwMode="auto">
            <a:xfrm>
              <a:off x="1372" y="3299"/>
              <a:ext cx="12" cy="14"/>
            </a:xfrm>
            <a:custGeom>
              <a:avLst/>
              <a:gdLst>
                <a:gd name="T0" fmla="*/ 0 w 55"/>
                <a:gd name="T1" fmla="*/ 15 h 62"/>
                <a:gd name="T2" fmla="*/ 17 w 55"/>
                <a:gd name="T3" fmla="*/ 0 h 62"/>
                <a:gd name="T4" fmla="*/ 54 w 55"/>
                <a:gd name="T5" fmla="*/ 41 h 62"/>
                <a:gd name="T6" fmla="*/ 26 w 55"/>
                <a:gd name="T7" fmla="*/ 61 h 62"/>
                <a:gd name="T8" fmla="*/ 0 w 55"/>
                <a:gd name="T9" fmla="*/ 15 h 62"/>
              </a:gdLst>
              <a:ahLst/>
              <a:cxnLst>
                <a:cxn ang="0">
                  <a:pos x="T0" y="T1"/>
                </a:cxn>
                <a:cxn ang="0">
                  <a:pos x="T2" y="T3"/>
                </a:cxn>
                <a:cxn ang="0">
                  <a:pos x="T4" y="T5"/>
                </a:cxn>
                <a:cxn ang="0">
                  <a:pos x="T6" y="T7"/>
                </a:cxn>
                <a:cxn ang="0">
                  <a:pos x="T8" y="T9"/>
                </a:cxn>
              </a:cxnLst>
              <a:rect l="0" t="0" r="r" b="b"/>
              <a:pathLst>
                <a:path w="55" h="62">
                  <a:moveTo>
                    <a:pt x="0" y="15"/>
                  </a:moveTo>
                  <a:lnTo>
                    <a:pt x="17" y="0"/>
                  </a:lnTo>
                  <a:lnTo>
                    <a:pt x="54" y="41"/>
                  </a:lnTo>
                  <a:lnTo>
                    <a:pt x="26" y="61"/>
                  </a:lnTo>
                  <a:lnTo>
                    <a:pt x="0" y="15"/>
                  </a:lnTo>
                </a:path>
              </a:pathLst>
            </a:custGeom>
            <a:solidFill>
              <a:srgbClr val="000000"/>
            </a:solidFill>
            <a:ln w="12600">
              <a:solidFill>
                <a:srgbClr val="333333"/>
              </a:solidFill>
              <a:round/>
              <a:headEnd/>
              <a:tailEnd/>
            </a:ln>
          </p:spPr>
          <p:txBody>
            <a:bodyPr wrap="none" anchor="ctr"/>
            <a:lstStyle/>
            <a:p>
              <a:endParaRPr lang="en-US"/>
            </a:p>
          </p:txBody>
        </p:sp>
        <p:sp>
          <p:nvSpPr>
            <p:cNvPr id="50524" name="Freeform 348">
              <a:extLst>
                <a:ext uri="{FF2B5EF4-FFF2-40B4-BE49-F238E27FC236}">
                  <a16:creationId xmlns:a16="http://schemas.microsoft.com/office/drawing/2014/main" id="{8F2B925F-CEBB-4CFB-964A-0FC26ED7BB52}"/>
                </a:ext>
              </a:extLst>
            </p:cNvPr>
            <p:cNvSpPr>
              <a:spLocks noChangeArrowheads="1"/>
            </p:cNvSpPr>
            <p:nvPr/>
          </p:nvSpPr>
          <p:spPr bwMode="auto">
            <a:xfrm>
              <a:off x="1376" y="3294"/>
              <a:ext cx="15" cy="14"/>
            </a:xfrm>
            <a:custGeom>
              <a:avLst/>
              <a:gdLst>
                <a:gd name="T0" fmla="*/ 0 w 64"/>
                <a:gd name="T1" fmla="*/ 21 h 63"/>
                <a:gd name="T2" fmla="*/ 17 w 64"/>
                <a:gd name="T3" fmla="*/ 0 h 63"/>
                <a:gd name="T4" fmla="*/ 63 w 64"/>
                <a:gd name="T5" fmla="*/ 32 h 63"/>
                <a:gd name="T6" fmla="*/ 37 w 64"/>
                <a:gd name="T7" fmla="*/ 62 h 63"/>
                <a:gd name="T8" fmla="*/ 0 w 64"/>
                <a:gd name="T9" fmla="*/ 21 h 63"/>
              </a:gdLst>
              <a:ahLst/>
              <a:cxnLst>
                <a:cxn ang="0">
                  <a:pos x="T0" y="T1"/>
                </a:cxn>
                <a:cxn ang="0">
                  <a:pos x="T2" y="T3"/>
                </a:cxn>
                <a:cxn ang="0">
                  <a:pos x="T4" y="T5"/>
                </a:cxn>
                <a:cxn ang="0">
                  <a:pos x="T6" y="T7"/>
                </a:cxn>
                <a:cxn ang="0">
                  <a:pos x="T8" y="T9"/>
                </a:cxn>
              </a:cxnLst>
              <a:rect l="0" t="0" r="r" b="b"/>
              <a:pathLst>
                <a:path w="64" h="63">
                  <a:moveTo>
                    <a:pt x="0" y="21"/>
                  </a:moveTo>
                  <a:lnTo>
                    <a:pt x="17" y="0"/>
                  </a:lnTo>
                  <a:lnTo>
                    <a:pt x="63" y="32"/>
                  </a:lnTo>
                  <a:lnTo>
                    <a:pt x="37" y="62"/>
                  </a:lnTo>
                  <a:lnTo>
                    <a:pt x="0" y="21"/>
                  </a:lnTo>
                </a:path>
              </a:pathLst>
            </a:custGeom>
            <a:solidFill>
              <a:srgbClr val="000000"/>
            </a:solidFill>
            <a:ln w="12600">
              <a:solidFill>
                <a:srgbClr val="333333"/>
              </a:solidFill>
              <a:round/>
              <a:headEnd/>
              <a:tailEnd/>
            </a:ln>
          </p:spPr>
          <p:txBody>
            <a:bodyPr wrap="none" anchor="ctr"/>
            <a:lstStyle/>
            <a:p>
              <a:endParaRPr lang="en-US"/>
            </a:p>
          </p:txBody>
        </p:sp>
        <p:sp>
          <p:nvSpPr>
            <p:cNvPr id="50525" name="Freeform 349">
              <a:extLst>
                <a:ext uri="{FF2B5EF4-FFF2-40B4-BE49-F238E27FC236}">
                  <a16:creationId xmlns:a16="http://schemas.microsoft.com/office/drawing/2014/main" id="{18C2D367-CF08-4AB4-9A4F-BFC5145BE6D3}"/>
                </a:ext>
              </a:extLst>
            </p:cNvPr>
            <p:cNvSpPr>
              <a:spLocks noChangeArrowheads="1"/>
            </p:cNvSpPr>
            <p:nvPr/>
          </p:nvSpPr>
          <p:spPr bwMode="auto">
            <a:xfrm>
              <a:off x="1380" y="3288"/>
              <a:ext cx="15" cy="14"/>
            </a:xfrm>
            <a:custGeom>
              <a:avLst/>
              <a:gdLst>
                <a:gd name="T0" fmla="*/ 0 w 68"/>
                <a:gd name="T1" fmla="*/ 28 h 62"/>
                <a:gd name="T2" fmla="*/ 16 w 68"/>
                <a:gd name="T3" fmla="*/ 0 h 62"/>
                <a:gd name="T4" fmla="*/ 67 w 68"/>
                <a:gd name="T5" fmla="*/ 23 h 62"/>
                <a:gd name="T6" fmla="*/ 46 w 68"/>
                <a:gd name="T7" fmla="*/ 61 h 62"/>
                <a:gd name="T8" fmla="*/ 0 w 68"/>
                <a:gd name="T9" fmla="*/ 28 h 62"/>
              </a:gdLst>
              <a:ahLst/>
              <a:cxnLst>
                <a:cxn ang="0">
                  <a:pos x="T0" y="T1"/>
                </a:cxn>
                <a:cxn ang="0">
                  <a:pos x="T2" y="T3"/>
                </a:cxn>
                <a:cxn ang="0">
                  <a:pos x="T4" y="T5"/>
                </a:cxn>
                <a:cxn ang="0">
                  <a:pos x="T6" y="T7"/>
                </a:cxn>
                <a:cxn ang="0">
                  <a:pos x="T8" y="T9"/>
                </a:cxn>
              </a:cxnLst>
              <a:rect l="0" t="0" r="r" b="b"/>
              <a:pathLst>
                <a:path w="68" h="62">
                  <a:moveTo>
                    <a:pt x="0" y="28"/>
                  </a:moveTo>
                  <a:lnTo>
                    <a:pt x="16" y="0"/>
                  </a:lnTo>
                  <a:lnTo>
                    <a:pt x="67" y="23"/>
                  </a:lnTo>
                  <a:lnTo>
                    <a:pt x="46" y="61"/>
                  </a:lnTo>
                  <a:lnTo>
                    <a:pt x="0" y="28"/>
                  </a:lnTo>
                </a:path>
              </a:pathLst>
            </a:custGeom>
            <a:solidFill>
              <a:srgbClr val="000000"/>
            </a:solidFill>
            <a:ln w="12600">
              <a:solidFill>
                <a:srgbClr val="333333"/>
              </a:solidFill>
              <a:round/>
              <a:headEnd/>
              <a:tailEnd/>
            </a:ln>
          </p:spPr>
          <p:txBody>
            <a:bodyPr wrap="none" anchor="ctr"/>
            <a:lstStyle/>
            <a:p>
              <a:endParaRPr lang="en-US"/>
            </a:p>
          </p:txBody>
        </p:sp>
        <p:sp>
          <p:nvSpPr>
            <p:cNvPr id="50526" name="Freeform 350">
              <a:extLst>
                <a:ext uri="{FF2B5EF4-FFF2-40B4-BE49-F238E27FC236}">
                  <a16:creationId xmlns:a16="http://schemas.microsoft.com/office/drawing/2014/main" id="{6EB1E8E0-DCF4-4E48-AF74-AA148A6CF7F4}"/>
                </a:ext>
              </a:extLst>
            </p:cNvPr>
            <p:cNvSpPr>
              <a:spLocks noChangeArrowheads="1"/>
            </p:cNvSpPr>
            <p:nvPr/>
          </p:nvSpPr>
          <p:spPr bwMode="auto">
            <a:xfrm>
              <a:off x="1384" y="3279"/>
              <a:ext cx="15" cy="14"/>
            </a:xfrm>
            <a:custGeom>
              <a:avLst/>
              <a:gdLst>
                <a:gd name="T0" fmla="*/ 0 w 68"/>
                <a:gd name="T1" fmla="*/ 37 h 62"/>
                <a:gd name="T2" fmla="*/ 18 w 68"/>
                <a:gd name="T3" fmla="*/ 0 h 62"/>
                <a:gd name="T4" fmla="*/ 67 w 68"/>
                <a:gd name="T5" fmla="*/ 17 h 62"/>
                <a:gd name="T6" fmla="*/ 50 w 68"/>
                <a:gd name="T7" fmla="*/ 61 h 62"/>
                <a:gd name="T8" fmla="*/ 0 w 68"/>
                <a:gd name="T9" fmla="*/ 37 h 62"/>
              </a:gdLst>
              <a:ahLst/>
              <a:cxnLst>
                <a:cxn ang="0">
                  <a:pos x="T0" y="T1"/>
                </a:cxn>
                <a:cxn ang="0">
                  <a:pos x="T2" y="T3"/>
                </a:cxn>
                <a:cxn ang="0">
                  <a:pos x="T4" y="T5"/>
                </a:cxn>
                <a:cxn ang="0">
                  <a:pos x="T6" y="T7"/>
                </a:cxn>
                <a:cxn ang="0">
                  <a:pos x="T8" y="T9"/>
                </a:cxn>
              </a:cxnLst>
              <a:rect l="0" t="0" r="r" b="b"/>
              <a:pathLst>
                <a:path w="68" h="62">
                  <a:moveTo>
                    <a:pt x="0" y="37"/>
                  </a:moveTo>
                  <a:lnTo>
                    <a:pt x="18" y="0"/>
                  </a:lnTo>
                  <a:lnTo>
                    <a:pt x="67" y="17"/>
                  </a:lnTo>
                  <a:lnTo>
                    <a:pt x="50" y="61"/>
                  </a:lnTo>
                  <a:lnTo>
                    <a:pt x="0" y="37"/>
                  </a:lnTo>
                </a:path>
              </a:pathLst>
            </a:custGeom>
            <a:solidFill>
              <a:srgbClr val="000000"/>
            </a:solidFill>
            <a:ln w="12600">
              <a:solidFill>
                <a:srgbClr val="333333"/>
              </a:solidFill>
              <a:round/>
              <a:headEnd/>
              <a:tailEnd/>
            </a:ln>
          </p:spPr>
          <p:txBody>
            <a:bodyPr wrap="none" anchor="ctr"/>
            <a:lstStyle/>
            <a:p>
              <a:endParaRPr lang="en-US"/>
            </a:p>
          </p:txBody>
        </p:sp>
        <p:sp>
          <p:nvSpPr>
            <p:cNvPr id="50527" name="Freeform 351">
              <a:extLst>
                <a:ext uri="{FF2B5EF4-FFF2-40B4-BE49-F238E27FC236}">
                  <a16:creationId xmlns:a16="http://schemas.microsoft.com/office/drawing/2014/main" id="{C651AB5D-31DE-4B13-AA5A-57E14CF077EA}"/>
                </a:ext>
              </a:extLst>
            </p:cNvPr>
            <p:cNvSpPr>
              <a:spLocks noChangeArrowheads="1"/>
            </p:cNvSpPr>
            <p:nvPr/>
          </p:nvSpPr>
          <p:spPr bwMode="auto">
            <a:xfrm>
              <a:off x="1388" y="3269"/>
              <a:ext cx="15" cy="14"/>
            </a:xfrm>
            <a:custGeom>
              <a:avLst/>
              <a:gdLst>
                <a:gd name="T0" fmla="*/ 0 w 64"/>
                <a:gd name="T1" fmla="*/ 44 h 63"/>
                <a:gd name="T2" fmla="*/ 11 w 64"/>
                <a:gd name="T3" fmla="*/ 0 h 63"/>
                <a:gd name="T4" fmla="*/ 63 w 64"/>
                <a:gd name="T5" fmla="*/ 12 h 63"/>
                <a:gd name="T6" fmla="*/ 49 w 64"/>
                <a:gd name="T7" fmla="*/ 62 h 63"/>
                <a:gd name="T8" fmla="*/ 0 w 64"/>
                <a:gd name="T9" fmla="*/ 44 h 63"/>
              </a:gdLst>
              <a:ahLst/>
              <a:cxnLst>
                <a:cxn ang="0">
                  <a:pos x="T0" y="T1"/>
                </a:cxn>
                <a:cxn ang="0">
                  <a:pos x="T2" y="T3"/>
                </a:cxn>
                <a:cxn ang="0">
                  <a:pos x="T4" y="T5"/>
                </a:cxn>
                <a:cxn ang="0">
                  <a:pos x="T6" y="T7"/>
                </a:cxn>
                <a:cxn ang="0">
                  <a:pos x="T8" y="T9"/>
                </a:cxn>
              </a:cxnLst>
              <a:rect l="0" t="0" r="r" b="b"/>
              <a:pathLst>
                <a:path w="64" h="63">
                  <a:moveTo>
                    <a:pt x="0" y="44"/>
                  </a:moveTo>
                  <a:lnTo>
                    <a:pt x="11" y="0"/>
                  </a:lnTo>
                  <a:lnTo>
                    <a:pt x="63" y="12"/>
                  </a:lnTo>
                  <a:lnTo>
                    <a:pt x="49" y="62"/>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50528" name="Freeform 352">
              <a:extLst>
                <a:ext uri="{FF2B5EF4-FFF2-40B4-BE49-F238E27FC236}">
                  <a16:creationId xmlns:a16="http://schemas.microsoft.com/office/drawing/2014/main" id="{D578EF3A-AA7B-4E56-892D-66F45CDDF48C}"/>
                </a:ext>
              </a:extLst>
            </p:cNvPr>
            <p:cNvSpPr>
              <a:spLocks noChangeArrowheads="1"/>
            </p:cNvSpPr>
            <p:nvPr/>
          </p:nvSpPr>
          <p:spPr bwMode="auto">
            <a:xfrm>
              <a:off x="1390" y="3258"/>
              <a:ext cx="15" cy="15"/>
            </a:xfrm>
            <a:custGeom>
              <a:avLst/>
              <a:gdLst>
                <a:gd name="T0" fmla="*/ 0 w 65"/>
                <a:gd name="T1" fmla="*/ 52 h 65"/>
                <a:gd name="T2" fmla="*/ 11 w 65"/>
                <a:gd name="T3" fmla="*/ 0 h 65"/>
                <a:gd name="T4" fmla="*/ 64 w 65"/>
                <a:gd name="T5" fmla="*/ 9 h 65"/>
                <a:gd name="T6" fmla="*/ 52 w 65"/>
                <a:gd name="T7" fmla="*/ 64 h 65"/>
                <a:gd name="T8" fmla="*/ 0 w 65"/>
                <a:gd name="T9" fmla="*/ 52 h 65"/>
              </a:gdLst>
              <a:ahLst/>
              <a:cxnLst>
                <a:cxn ang="0">
                  <a:pos x="T0" y="T1"/>
                </a:cxn>
                <a:cxn ang="0">
                  <a:pos x="T2" y="T3"/>
                </a:cxn>
                <a:cxn ang="0">
                  <a:pos x="T4" y="T5"/>
                </a:cxn>
                <a:cxn ang="0">
                  <a:pos x="T6" y="T7"/>
                </a:cxn>
                <a:cxn ang="0">
                  <a:pos x="T8" y="T9"/>
                </a:cxn>
              </a:cxnLst>
              <a:rect l="0" t="0" r="r" b="b"/>
              <a:pathLst>
                <a:path w="65" h="65">
                  <a:moveTo>
                    <a:pt x="0" y="52"/>
                  </a:moveTo>
                  <a:lnTo>
                    <a:pt x="11" y="0"/>
                  </a:lnTo>
                  <a:lnTo>
                    <a:pt x="64" y="9"/>
                  </a:lnTo>
                  <a:lnTo>
                    <a:pt x="52" y="64"/>
                  </a:lnTo>
                  <a:lnTo>
                    <a:pt x="0" y="52"/>
                  </a:lnTo>
                </a:path>
              </a:pathLst>
            </a:custGeom>
            <a:solidFill>
              <a:srgbClr val="000000"/>
            </a:solidFill>
            <a:ln w="12600">
              <a:solidFill>
                <a:srgbClr val="333333"/>
              </a:solidFill>
              <a:round/>
              <a:headEnd/>
              <a:tailEnd/>
            </a:ln>
          </p:spPr>
          <p:txBody>
            <a:bodyPr wrap="none" anchor="ctr"/>
            <a:lstStyle/>
            <a:p>
              <a:endParaRPr lang="en-US"/>
            </a:p>
          </p:txBody>
        </p:sp>
        <p:sp>
          <p:nvSpPr>
            <p:cNvPr id="50529" name="Freeform 353">
              <a:extLst>
                <a:ext uri="{FF2B5EF4-FFF2-40B4-BE49-F238E27FC236}">
                  <a16:creationId xmlns:a16="http://schemas.microsoft.com/office/drawing/2014/main" id="{17489DD9-F0B4-41F5-B44A-8EC79A023C27}"/>
                </a:ext>
              </a:extLst>
            </p:cNvPr>
            <p:cNvSpPr>
              <a:spLocks noChangeArrowheads="1"/>
            </p:cNvSpPr>
            <p:nvPr/>
          </p:nvSpPr>
          <p:spPr bwMode="auto">
            <a:xfrm>
              <a:off x="1393" y="3245"/>
              <a:ext cx="13" cy="15"/>
            </a:xfrm>
            <a:custGeom>
              <a:avLst/>
              <a:gdLst>
                <a:gd name="T0" fmla="*/ 0 w 59"/>
                <a:gd name="T1" fmla="*/ 55 h 64"/>
                <a:gd name="T2" fmla="*/ 6 w 59"/>
                <a:gd name="T3" fmla="*/ 0 h 64"/>
                <a:gd name="T4" fmla="*/ 58 w 59"/>
                <a:gd name="T5" fmla="*/ 6 h 64"/>
                <a:gd name="T6" fmla="*/ 52 w 59"/>
                <a:gd name="T7" fmla="*/ 63 h 64"/>
                <a:gd name="T8" fmla="*/ 0 w 59"/>
                <a:gd name="T9" fmla="*/ 55 h 64"/>
              </a:gdLst>
              <a:ahLst/>
              <a:cxnLst>
                <a:cxn ang="0">
                  <a:pos x="T0" y="T1"/>
                </a:cxn>
                <a:cxn ang="0">
                  <a:pos x="T2" y="T3"/>
                </a:cxn>
                <a:cxn ang="0">
                  <a:pos x="T4" y="T5"/>
                </a:cxn>
                <a:cxn ang="0">
                  <a:pos x="T6" y="T7"/>
                </a:cxn>
                <a:cxn ang="0">
                  <a:pos x="T8" y="T9"/>
                </a:cxn>
              </a:cxnLst>
              <a:rect l="0" t="0" r="r" b="b"/>
              <a:pathLst>
                <a:path w="59" h="64">
                  <a:moveTo>
                    <a:pt x="0" y="55"/>
                  </a:moveTo>
                  <a:lnTo>
                    <a:pt x="6" y="0"/>
                  </a:lnTo>
                  <a:lnTo>
                    <a:pt x="58" y="6"/>
                  </a:lnTo>
                  <a:lnTo>
                    <a:pt x="52" y="63"/>
                  </a:lnTo>
                  <a:lnTo>
                    <a:pt x="0" y="55"/>
                  </a:lnTo>
                </a:path>
              </a:pathLst>
            </a:custGeom>
            <a:solidFill>
              <a:srgbClr val="000000"/>
            </a:solidFill>
            <a:ln w="12600">
              <a:solidFill>
                <a:srgbClr val="333333"/>
              </a:solidFill>
              <a:round/>
              <a:headEnd/>
              <a:tailEnd/>
            </a:ln>
          </p:spPr>
          <p:txBody>
            <a:bodyPr wrap="none" anchor="ctr"/>
            <a:lstStyle/>
            <a:p>
              <a:endParaRPr lang="en-US"/>
            </a:p>
          </p:txBody>
        </p:sp>
        <p:sp>
          <p:nvSpPr>
            <p:cNvPr id="50530" name="Freeform 354">
              <a:extLst>
                <a:ext uri="{FF2B5EF4-FFF2-40B4-BE49-F238E27FC236}">
                  <a16:creationId xmlns:a16="http://schemas.microsoft.com/office/drawing/2014/main" id="{B1388B80-47D5-4346-9719-A144CA03AF0D}"/>
                </a:ext>
              </a:extLst>
            </p:cNvPr>
            <p:cNvSpPr>
              <a:spLocks noChangeArrowheads="1"/>
            </p:cNvSpPr>
            <p:nvPr/>
          </p:nvSpPr>
          <p:spPr bwMode="auto">
            <a:xfrm>
              <a:off x="1394" y="3232"/>
              <a:ext cx="13" cy="15"/>
            </a:xfrm>
            <a:custGeom>
              <a:avLst/>
              <a:gdLst>
                <a:gd name="T0" fmla="*/ 0 w 56"/>
                <a:gd name="T1" fmla="*/ 57 h 65"/>
                <a:gd name="T2" fmla="*/ 6 w 56"/>
                <a:gd name="T3" fmla="*/ 0 h 65"/>
                <a:gd name="T4" fmla="*/ 55 w 56"/>
                <a:gd name="T5" fmla="*/ 0 h 65"/>
                <a:gd name="T6" fmla="*/ 52 w 56"/>
                <a:gd name="T7" fmla="*/ 64 h 65"/>
                <a:gd name="T8" fmla="*/ 0 w 56"/>
                <a:gd name="T9" fmla="*/ 57 h 65"/>
              </a:gdLst>
              <a:ahLst/>
              <a:cxnLst>
                <a:cxn ang="0">
                  <a:pos x="T0" y="T1"/>
                </a:cxn>
                <a:cxn ang="0">
                  <a:pos x="T2" y="T3"/>
                </a:cxn>
                <a:cxn ang="0">
                  <a:pos x="T4" y="T5"/>
                </a:cxn>
                <a:cxn ang="0">
                  <a:pos x="T6" y="T7"/>
                </a:cxn>
                <a:cxn ang="0">
                  <a:pos x="T8" y="T9"/>
                </a:cxn>
              </a:cxnLst>
              <a:rect l="0" t="0" r="r" b="b"/>
              <a:pathLst>
                <a:path w="56" h="65">
                  <a:moveTo>
                    <a:pt x="0" y="57"/>
                  </a:moveTo>
                  <a:lnTo>
                    <a:pt x="6" y="0"/>
                  </a:lnTo>
                  <a:lnTo>
                    <a:pt x="55" y="0"/>
                  </a:lnTo>
                  <a:lnTo>
                    <a:pt x="52" y="64"/>
                  </a:lnTo>
                  <a:lnTo>
                    <a:pt x="0" y="57"/>
                  </a:lnTo>
                </a:path>
              </a:pathLst>
            </a:custGeom>
            <a:solidFill>
              <a:srgbClr val="000000"/>
            </a:solidFill>
            <a:ln w="12600">
              <a:solidFill>
                <a:srgbClr val="333333"/>
              </a:solidFill>
              <a:round/>
              <a:headEnd/>
              <a:tailEnd/>
            </a:ln>
          </p:spPr>
          <p:txBody>
            <a:bodyPr wrap="none" anchor="ctr"/>
            <a:lstStyle/>
            <a:p>
              <a:endParaRPr lang="en-US"/>
            </a:p>
          </p:txBody>
        </p:sp>
        <p:sp>
          <p:nvSpPr>
            <p:cNvPr id="50531" name="Freeform 355">
              <a:extLst>
                <a:ext uri="{FF2B5EF4-FFF2-40B4-BE49-F238E27FC236}">
                  <a16:creationId xmlns:a16="http://schemas.microsoft.com/office/drawing/2014/main" id="{A9376763-0053-4A54-BAB1-BCCDD22B4EBB}"/>
                </a:ext>
              </a:extLst>
            </p:cNvPr>
            <p:cNvSpPr>
              <a:spLocks noChangeArrowheads="1"/>
            </p:cNvSpPr>
            <p:nvPr/>
          </p:nvSpPr>
          <p:spPr bwMode="auto">
            <a:xfrm>
              <a:off x="1395" y="3218"/>
              <a:ext cx="12" cy="15"/>
            </a:xfrm>
            <a:custGeom>
              <a:avLst/>
              <a:gdLst>
                <a:gd name="T0" fmla="*/ 3 w 53"/>
                <a:gd name="T1" fmla="*/ 64 h 65"/>
                <a:gd name="T2" fmla="*/ 0 w 53"/>
                <a:gd name="T3" fmla="*/ 3 h 65"/>
                <a:gd name="T4" fmla="*/ 52 w 53"/>
                <a:gd name="T5" fmla="*/ 0 h 65"/>
                <a:gd name="T6" fmla="*/ 52 w 53"/>
                <a:gd name="T7" fmla="*/ 64 h 65"/>
                <a:gd name="T8" fmla="*/ 3 w 53"/>
                <a:gd name="T9" fmla="*/ 64 h 65"/>
              </a:gdLst>
              <a:ahLst/>
              <a:cxnLst>
                <a:cxn ang="0">
                  <a:pos x="T0" y="T1"/>
                </a:cxn>
                <a:cxn ang="0">
                  <a:pos x="T2" y="T3"/>
                </a:cxn>
                <a:cxn ang="0">
                  <a:pos x="T4" y="T5"/>
                </a:cxn>
                <a:cxn ang="0">
                  <a:pos x="T6" y="T7"/>
                </a:cxn>
                <a:cxn ang="0">
                  <a:pos x="T8" y="T9"/>
                </a:cxn>
              </a:cxnLst>
              <a:rect l="0" t="0" r="r" b="b"/>
              <a:pathLst>
                <a:path w="53" h="65">
                  <a:moveTo>
                    <a:pt x="3" y="64"/>
                  </a:moveTo>
                  <a:lnTo>
                    <a:pt x="0" y="3"/>
                  </a:lnTo>
                  <a:lnTo>
                    <a:pt x="52" y="0"/>
                  </a:lnTo>
                  <a:lnTo>
                    <a:pt x="52" y="64"/>
                  </a:lnTo>
                  <a:lnTo>
                    <a:pt x="3" y="64"/>
                  </a:lnTo>
                </a:path>
              </a:pathLst>
            </a:custGeom>
            <a:solidFill>
              <a:srgbClr val="000000"/>
            </a:solidFill>
            <a:ln w="12600">
              <a:solidFill>
                <a:srgbClr val="333333"/>
              </a:solidFill>
              <a:round/>
              <a:headEnd/>
              <a:tailEnd/>
            </a:ln>
          </p:spPr>
          <p:txBody>
            <a:bodyPr wrap="none" anchor="ctr"/>
            <a:lstStyle/>
            <a:p>
              <a:endParaRPr lang="en-US"/>
            </a:p>
          </p:txBody>
        </p:sp>
        <p:sp>
          <p:nvSpPr>
            <p:cNvPr id="50532" name="Freeform 356">
              <a:extLst>
                <a:ext uri="{FF2B5EF4-FFF2-40B4-BE49-F238E27FC236}">
                  <a16:creationId xmlns:a16="http://schemas.microsoft.com/office/drawing/2014/main" id="{CC6C25D7-27C4-4157-94AD-A0A4B9373840}"/>
                </a:ext>
              </a:extLst>
            </p:cNvPr>
            <p:cNvSpPr>
              <a:spLocks noChangeArrowheads="1"/>
            </p:cNvSpPr>
            <p:nvPr/>
          </p:nvSpPr>
          <p:spPr bwMode="auto">
            <a:xfrm>
              <a:off x="1394" y="3203"/>
              <a:ext cx="13" cy="16"/>
            </a:xfrm>
            <a:custGeom>
              <a:avLst/>
              <a:gdLst>
                <a:gd name="T0" fmla="*/ 5 w 59"/>
                <a:gd name="T1" fmla="*/ 70 h 71"/>
                <a:gd name="T2" fmla="*/ 0 w 59"/>
                <a:gd name="T3" fmla="*/ 5 h 71"/>
                <a:gd name="T4" fmla="*/ 55 w 59"/>
                <a:gd name="T5" fmla="*/ 0 h 71"/>
                <a:gd name="T6" fmla="*/ 58 w 59"/>
                <a:gd name="T7" fmla="*/ 67 h 71"/>
                <a:gd name="T8" fmla="*/ 5 w 59"/>
                <a:gd name="T9" fmla="*/ 70 h 71"/>
              </a:gdLst>
              <a:ahLst/>
              <a:cxnLst>
                <a:cxn ang="0">
                  <a:pos x="T0" y="T1"/>
                </a:cxn>
                <a:cxn ang="0">
                  <a:pos x="T2" y="T3"/>
                </a:cxn>
                <a:cxn ang="0">
                  <a:pos x="T4" y="T5"/>
                </a:cxn>
                <a:cxn ang="0">
                  <a:pos x="T6" y="T7"/>
                </a:cxn>
                <a:cxn ang="0">
                  <a:pos x="T8" y="T9"/>
                </a:cxn>
              </a:cxnLst>
              <a:rect l="0" t="0" r="r" b="b"/>
              <a:pathLst>
                <a:path w="59" h="71">
                  <a:moveTo>
                    <a:pt x="5" y="70"/>
                  </a:moveTo>
                  <a:lnTo>
                    <a:pt x="0" y="5"/>
                  </a:lnTo>
                  <a:lnTo>
                    <a:pt x="55" y="0"/>
                  </a:lnTo>
                  <a:lnTo>
                    <a:pt x="58" y="67"/>
                  </a:lnTo>
                  <a:lnTo>
                    <a:pt x="5" y="70"/>
                  </a:lnTo>
                </a:path>
              </a:pathLst>
            </a:custGeom>
            <a:solidFill>
              <a:srgbClr val="000000"/>
            </a:solidFill>
            <a:ln w="12600">
              <a:solidFill>
                <a:srgbClr val="333333"/>
              </a:solidFill>
              <a:round/>
              <a:headEnd/>
              <a:tailEnd/>
            </a:ln>
          </p:spPr>
          <p:txBody>
            <a:bodyPr wrap="none" anchor="ctr"/>
            <a:lstStyle/>
            <a:p>
              <a:endParaRPr lang="en-US"/>
            </a:p>
          </p:txBody>
        </p:sp>
        <p:sp>
          <p:nvSpPr>
            <p:cNvPr id="50533" name="Freeform 357">
              <a:extLst>
                <a:ext uri="{FF2B5EF4-FFF2-40B4-BE49-F238E27FC236}">
                  <a16:creationId xmlns:a16="http://schemas.microsoft.com/office/drawing/2014/main" id="{B8607A66-7E05-4C8D-B148-1E3AD41F6D67}"/>
                </a:ext>
              </a:extLst>
            </p:cNvPr>
            <p:cNvSpPr>
              <a:spLocks noChangeArrowheads="1"/>
            </p:cNvSpPr>
            <p:nvPr/>
          </p:nvSpPr>
          <p:spPr bwMode="auto">
            <a:xfrm>
              <a:off x="1392" y="3188"/>
              <a:ext cx="15" cy="17"/>
            </a:xfrm>
            <a:custGeom>
              <a:avLst/>
              <a:gdLst>
                <a:gd name="T0" fmla="*/ 8 w 64"/>
                <a:gd name="T1" fmla="*/ 72 h 73"/>
                <a:gd name="T2" fmla="*/ 0 w 64"/>
                <a:gd name="T3" fmla="*/ 9 h 73"/>
                <a:gd name="T4" fmla="*/ 51 w 64"/>
                <a:gd name="T5" fmla="*/ 0 h 73"/>
                <a:gd name="T6" fmla="*/ 63 w 64"/>
                <a:gd name="T7" fmla="*/ 66 h 73"/>
                <a:gd name="T8" fmla="*/ 8 w 64"/>
                <a:gd name="T9" fmla="*/ 72 h 73"/>
              </a:gdLst>
              <a:ahLst/>
              <a:cxnLst>
                <a:cxn ang="0">
                  <a:pos x="T0" y="T1"/>
                </a:cxn>
                <a:cxn ang="0">
                  <a:pos x="T2" y="T3"/>
                </a:cxn>
                <a:cxn ang="0">
                  <a:pos x="T4" y="T5"/>
                </a:cxn>
                <a:cxn ang="0">
                  <a:pos x="T6" y="T7"/>
                </a:cxn>
                <a:cxn ang="0">
                  <a:pos x="T8" y="T9"/>
                </a:cxn>
              </a:cxnLst>
              <a:rect l="0" t="0" r="r" b="b"/>
              <a:pathLst>
                <a:path w="64" h="73">
                  <a:moveTo>
                    <a:pt x="8" y="72"/>
                  </a:moveTo>
                  <a:lnTo>
                    <a:pt x="0" y="9"/>
                  </a:lnTo>
                  <a:lnTo>
                    <a:pt x="51" y="0"/>
                  </a:lnTo>
                  <a:lnTo>
                    <a:pt x="63" y="66"/>
                  </a:lnTo>
                  <a:lnTo>
                    <a:pt x="8" y="72"/>
                  </a:lnTo>
                </a:path>
              </a:pathLst>
            </a:custGeom>
            <a:solidFill>
              <a:srgbClr val="000000"/>
            </a:solidFill>
            <a:ln w="12600">
              <a:solidFill>
                <a:srgbClr val="333333"/>
              </a:solidFill>
              <a:round/>
              <a:headEnd/>
              <a:tailEnd/>
            </a:ln>
          </p:spPr>
          <p:txBody>
            <a:bodyPr wrap="none" anchor="ctr"/>
            <a:lstStyle/>
            <a:p>
              <a:endParaRPr lang="en-US"/>
            </a:p>
          </p:txBody>
        </p:sp>
        <p:sp>
          <p:nvSpPr>
            <p:cNvPr id="50534" name="Freeform 358">
              <a:extLst>
                <a:ext uri="{FF2B5EF4-FFF2-40B4-BE49-F238E27FC236}">
                  <a16:creationId xmlns:a16="http://schemas.microsoft.com/office/drawing/2014/main" id="{7384419E-56B9-4CEF-B266-C7E21E40BA74}"/>
                </a:ext>
              </a:extLst>
            </p:cNvPr>
            <p:cNvSpPr>
              <a:spLocks noChangeArrowheads="1"/>
            </p:cNvSpPr>
            <p:nvPr/>
          </p:nvSpPr>
          <p:spPr bwMode="auto">
            <a:xfrm>
              <a:off x="1388" y="3173"/>
              <a:ext cx="15" cy="17"/>
            </a:xfrm>
            <a:custGeom>
              <a:avLst/>
              <a:gdLst>
                <a:gd name="T0" fmla="*/ 15 w 68"/>
                <a:gd name="T1" fmla="*/ 76 h 77"/>
                <a:gd name="T2" fmla="*/ 0 w 68"/>
                <a:gd name="T3" fmla="*/ 11 h 77"/>
                <a:gd name="T4" fmla="*/ 55 w 68"/>
                <a:gd name="T5" fmla="*/ 0 h 77"/>
                <a:gd name="T6" fmla="*/ 67 w 68"/>
                <a:gd name="T7" fmla="*/ 67 h 77"/>
                <a:gd name="T8" fmla="*/ 15 w 68"/>
                <a:gd name="T9" fmla="*/ 76 h 77"/>
              </a:gdLst>
              <a:ahLst/>
              <a:cxnLst>
                <a:cxn ang="0">
                  <a:pos x="T0" y="T1"/>
                </a:cxn>
                <a:cxn ang="0">
                  <a:pos x="T2" y="T3"/>
                </a:cxn>
                <a:cxn ang="0">
                  <a:pos x="T4" y="T5"/>
                </a:cxn>
                <a:cxn ang="0">
                  <a:pos x="T6" y="T7"/>
                </a:cxn>
                <a:cxn ang="0">
                  <a:pos x="T8" y="T9"/>
                </a:cxn>
              </a:cxnLst>
              <a:rect l="0" t="0" r="r" b="b"/>
              <a:pathLst>
                <a:path w="68" h="77">
                  <a:moveTo>
                    <a:pt x="15" y="76"/>
                  </a:moveTo>
                  <a:lnTo>
                    <a:pt x="0" y="11"/>
                  </a:lnTo>
                  <a:lnTo>
                    <a:pt x="55" y="0"/>
                  </a:lnTo>
                  <a:lnTo>
                    <a:pt x="67" y="67"/>
                  </a:lnTo>
                  <a:lnTo>
                    <a:pt x="15" y="76"/>
                  </a:lnTo>
                </a:path>
              </a:pathLst>
            </a:custGeom>
            <a:solidFill>
              <a:srgbClr val="000000"/>
            </a:solidFill>
            <a:ln w="12600">
              <a:solidFill>
                <a:srgbClr val="333333"/>
              </a:solidFill>
              <a:round/>
              <a:headEnd/>
              <a:tailEnd/>
            </a:ln>
          </p:spPr>
          <p:txBody>
            <a:bodyPr wrap="none" anchor="ctr"/>
            <a:lstStyle/>
            <a:p>
              <a:endParaRPr lang="en-US"/>
            </a:p>
          </p:txBody>
        </p:sp>
        <p:sp>
          <p:nvSpPr>
            <p:cNvPr id="50535" name="Freeform 359">
              <a:extLst>
                <a:ext uri="{FF2B5EF4-FFF2-40B4-BE49-F238E27FC236}">
                  <a16:creationId xmlns:a16="http://schemas.microsoft.com/office/drawing/2014/main" id="{F28DC28E-4639-41F8-BA5D-722D5C84CA86}"/>
                </a:ext>
              </a:extLst>
            </p:cNvPr>
            <p:cNvSpPr>
              <a:spLocks noChangeArrowheads="1"/>
            </p:cNvSpPr>
            <p:nvPr/>
          </p:nvSpPr>
          <p:spPr bwMode="auto">
            <a:xfrm>
              <a:off x="1385" y="3158"/>
              <a:ext cx="16" cy="18"/>
            </a:xfrm>
            <a:custGeom>
              <a:avLst/>
              <a:gdLst>
                <a:gd name="T0" fmla="*/ 15 w 71"/>
                <a:gd name="T1" fmla="*/ 78 h 79"/>
                <a:gd name="T2" fmla="*/ 0 w 71"/>
                <a:gd name="T3" fmla="*/ 18 h 79"/>
                <a:gd name="T4" fmla="*/ 49 w 71"/>
                <a:gd name="T5" fmla="*/ 0 h 79"/>
                <a:gd name="T6" fmla="*/ 70 w 71"/>
                <a:gd name="T7" fmla="*/ 66 h 79"/>
                <a:gd name="T8" fmla="*/ 15 w 71"/>
                <a:gd name="T9" fmla="*/ 78 h 79"/>
              </a:gdLst>
              <a:ahLst/>
              <a:cxnLst>
                <a:cxn ang="0">
                  <a:pos x="T0" y="T1"/>
                </a:cxn>
                <a:cxn ang="0">
                  <a:pos x="T2" y="T3"/>
                </a:cxn>
                <a:cxn ang="0">
                  <a:pos x="T4" y="T5"/>
                </a:cxn>
                <a:cxn ang="0">
                  <a:pos x="T6" y="T7"/>
                </a:cxn>
                <a:cxn ang="0">
                  <a:pos x="T8" y="T9"/>
                </a:cxn>
              </a:cxnLst>
              <a:rect l="0" t="0" r="r" b="b"/>
              <a:pathLst>
                <a:path w="71" h="79">
                  <a:moveTo>
                    <a:pt x="15" y="78"/>
                  </a:moveTo>
                  <a:lnTo>
                    <a:pt x="0" y="18"/>
                  </a:lnTo>
                  <a:lnTo>
                    <a:pt x="49" y="0"/>
                  </a:lnTo>
                  <a:lnTo>
                    <a:pt x="70" y="66"/>
                  </a:lnTo>
                  <a:lnTo>
                    <a:pt x="15" y="78"/>
                  </a:lnTo>
                </a:path>
              </a:pathLst>
            </a:custGeom>
            <a:solidFill>
              <a:srgbClr val="000000"/>
            </a:solidFill>
            <a:ln w="12600">
              <a:solidFill>
                <a:srgbClr val="333333"/>
              </a:solidFill>
              <a:round/>
              <a:headEnd/>
              <a:tailEnd/>
            </a:ln>
          </p:spPr>
          <p:txBody>
            <a:bodyPr wrap="none" anchor="ctr"/>
            <a:lstStyle/>
            <a:p>
              <a:endParaRPr lang="en-US"/>
            </a:p>
          </p:txBody>
        </p:sp>
        <p:sp>
          <p:nvSpPr>
            <p:cNvPr id="50536" name="Freeform 360">
              <a:extLst>
                <a:ext uri="{FF2B5EF4-FFF2-40B4-BE49-F238E27FC236}">
                  <a16:creationId xmlns:a16="http://schemas.microsoft.com/office/drawing/2014/main" id="{2CA7DACB-5E15-4358-A047-6BCB2C76DE28}"/>
                </a:ext>
              </a:extLst>
            </p:cNvPr>
            <p:cNvSpPr>
              <a:spLocks noChangeArrowheads="1"/>
            </p:cNvSpPr>
            <p:nvPr/>
          </p:nvSpPr>
          <p:spPr bwMode="auto">
            <a:xfrm>
              <a:off x="1380" y="3144"/>
              <a:ext cx="17" cy="18"/>
            </a:xfrm>
            <a:custGeom>
              <a:avLst/>
              <a:gdLst>
                <a:gd name="T0" fmla="*/ 22 w 73"/>
                <a:gd name="T1" fmla="*/ 79 h 80"/>
                <a:gd name="T2" fmla="*/ 0 w 73"/>
                <a:gd name="T3" fmla="*/ 21 h 80"/>
                <a:gd name="T4" fmla="*/ 49 w 73"/>
                <a:gd name="T5" fmla="*/ 0 h 80"/>
                <a:gd name="T6" fmla="*/ 72 w 73"/>
                <a:gd name="T7" fmla="*/ 61 h 80"/>
                <a:gd name="T8" fmla="*/ 22 w 73"/>
                <a:gd name="T9" fmla="*/ 79 h 80"/>
              </a:gdLst>
              <a:ahLst/>
              <a:cxnLst>
                <a:cxn ang="0">
                  <a:pos x="T0" y="T1"/>
                </a:cxn>
                <a:cxn ang="0">
                  <a:pos x="T2" y="T3"/>
                </a:cxn>
                <a:cxn ang="0">
                  <a:pos x="T4" y="T5"/>
                </a:cxn>
                <a:cxn ang="0">
                  <a:pos x="T6" y="T7"/>
                </a:cxn>
                <a:cxn ang="0">
                  <a:pos x="T8" y="T9"/>
                </a:cxn>
              </a:cxnLst>
              <a:rect l="0" t="0" r="r" b="b"/>
              <a:pathLst>
                <a:path w="73" h="80">
                  <a:moveTo>
                    <a:pt x="22" y="79"/>
                  </a:moveTo>
                  <a:lnTo>
                    <a:pt x="0" y="21"/>
                  </a:lnTo>
                  <a:lnTo>
                    <a:pt x="49" y="0"/>
                  </a:lnTo>
                  <a:lnTo>
                    <a:pt x="72" y="61"/>
                  </a:lnTo>
                  <a:lnTo>
                    <a:pt x="22" y="79"/>
                  </a:lnTo>
                </a:path>
              </a:pathLst>
            </a:custGeom>
            <a:solidFill>
              <a:srgbClr val="000000"/>
            </a:solidFill>
            <a:ln w="12600">
              <a:solidFill>
                <a:srgbClr val="333333"/>
              </a:solidFill>
              <a:round/>
              <a:headEnd/>
              <a:tailEnd/>
            </a:ln>
          </p:spPr>
          <p:txBody>
            <a:bodyPr wrap="none" anchor="ctr"/>
            <a:lstStyle/>
            <a:p>
              <a:endParaRPr lang="en-US"/>
            </a:p>
          </p:txBody>
        </p:sp>
        <p:sp>
          <p:nvSpPr>
            <p:cNvPr id="50537" name="Freeform 361">
              <a:extLst>
                <a:ext uri="{FF2B5EF4-FFF2-40B4-BE49-F238E27FC236}">
                  <a16:creationId xmlns:a16="http://schemas.microsoft.com/office/drawing/2014/main" id="{DF11FD89-65B0-4652-8E90-0432070FA5BB}"/>
                </a:ext>
              </a:extLst>
            </p:cNvPr>
            <p:cNvSpPr>
              <a:spLocks noChangeArrowheads="1"/>
            </p:cNvSpPr>
            <p:nvPr/>
          </p:nvSpPr>
          <p:spPr bwMode="auto">
            <a:xfrm>
              <a:off x="1374" y="3131"/>
              <a:ext cx="17" cy="18"/>
            </a:xfrm>
            <a:custGeom>
              <a:avLst/>
              <a:gdLst>
                <a:gd name="T0" fmla="*/ 24 w 75"/>
                <a:gd name="T1" fmla="*/ 78 h 79"/>
                <a:gd name="T2" fmla="*/ 0 w 75"/>
                <a:gd name="T3" fmla="*/ 26 h 79"/>
                <a:gd name="T4" fmla="*/ 47 w 75"/>
                <a:gd name="T5" fmla="*/ 0 h 79"/>
                <a:gd name="T6" fmla="*/ 74 w 75"/>
                <a:gd name="T7" fmla="*/ 57 h 79"/>
                <a:gd name="T8" fmla="*/ 24 w 75"/>
                <a:gd name="T9" fmla="*/ 78 h 79"/>
              </a:gdLst>
              <a:ahLst/>
              <a:cxnLst>
                <a:cxn ang="0">
                  <a:pos x="T0" y="T1"/>
                </a:cxn>
                <a:cxn ang="0">
                  <a:pos x="T2" y="T3"/>
                </a:cxn>
                <a:cxn ang="0">
                  <a:pos x="T4" y="T5"/>
                </a:cxn>
                <a:cxn ang="0">
                  <a:pos x="T6" y="T7"/>
                </a:cxn>
                <a:cxn ang="0">
                  <a:pos x="T8" y="T9"/>
                </a:cxn>
              </a:cxnLst>
              <a:rect l="0" t="0" r="r" b="b"/>
              <a:pathLst>
                <a:path w="75" h="79">
                  <a:moveTo>
                    <a:pt x="24" y="78"/>
                  </a:moveTo>
                  <a:lnTo>
                    <a:pt x="0" y="26"/>
                  </a:lnTo>
                  <a:lnTo>
                    <a:pt x="47" y="0"/>
                  </a:lnTo>
                  <a:lnTo>
                    <a:pt x="74" y="57"/>
                  </a:lnTo>
                  <a:lnTo>
                    <a:pt x="24" y="78"/>
                  </a:lnTo>
                </a:path>
              </a:pathLst>
            </a:custGeom>
            <a:solidFill>
              <a:srgbClr val="000000"/>
            </a:solidFill>
            <a:ln w="12600">
              <a:solidFill>
                <a:srgbClr val="333333"/>
              </a:solidFill>
              <a:round/>
              <a:headEnd/>
              <a:tailEnd/>
            </a:ln>
          </p:spPr>
          <p:txBody>
            <a:bodyPr wrap="none" anchor="ctr"/>
            <a:lstStyle/>
            <a:p>
              <a:endParaRPr lang="en-US"/>
            </a:p>
          </p:txBody>
        </p:sp>
        <p:sp>
          <p:nvSpPr>
            <p:cNvPr id="50538" name="Freeform 362">
              <a:extLst>
                <a:ext uri="{FF2B5EF4-FFF2-40B4-BE49-F238E27FC236}">
                  <a16:creationId xmlns:a16="http://schemas.microsoft.com/office/drawing/2014/main" id="{2A91809F-8984-4664-993A-33D292ADC26C}"/>
                </a:ext>
              </a:extLst>
            </p:cNvPr>
            <p:cNvSpPr>
              <a:spLocks noChangeArrowheads="1"/>
            </p:cNvSpPr>
            <p:nvPr/>
          </p:nvSpPr>
          <p:spPr bwMode="auto">
            <a:xfrm>
              <a:off x="1368" y="3119"/>
              <a:ext cx="17" cy="19"/>
            </a:xfrm>
            <a:custGeom>
              <a:avLst/>
              <a:gdLst>
                <a:gd name="T0" fmla="*/ 28 w 76"/>
                <a:gd name="T1" fmla="*/ 82 h 83"/>
                <a:gd name="T2" fmla="*/ 0 w 76"/>
                <a:gd name="T3" fmla="*/ 29 h 83"/>
                <a:gd name="T4" fmla="*/ 43 w 76"/>
                <a:gd name="T5" fmla="*/ 0 h 83"/>
                <a:gd name="T6" fmla="*/ 75 w 76"/>
                <a:gd name="T7" fmla="*/ 55 h 83"/>
                <a:gd name="T8" fmla="*/ 28 w 76"/>
                <a:gd name="T9" fmla="*/ 82 h 83"/>
              </a:gdLst>
              <a:ahLst/>
              <a:cxnLst>
                <a:cxn ang="0">
                  <a:pos x="T0" y="T1"/>
                </a:cxn>
                <a:cxn ang="0">
                  <a:pos x="T2" y="T3"/>
                </a:cxn>
                <a:cxn ang="0">
                  <a:pos x="T4" y="T5"/>
                </a:cxn>
                <a:cxn ang="0">
                  <a:pos x="T6" y="T7"/>
                </a:cxn>
                <a:cxn ang="0">
                  <a:pos x="T8" y="T9"/>
                </a:cxn>
              </a:cxnLst>
              <a:rect l="0" t="0" r="r" b="b"/>
              <a:pathLst>
                <a:path w="76" h="83">
                  <a:moveTo>
                    <a:pt x="28" y="82"/>
                  </a:moveTo>
                  <a:lnTo>
                    <a:pt x="0" y="29"/>
                  </a:lnTo>
                  <a:lnTo>
                    <a:pt x="43" y="0"/>
                  </a:lnTo>
                  <a:lnTo>
                    <a:pt x="75" y="55"/>
                  </a:lnTo>
                  <a:lnTo>
                    <a:pt x="28" y="82"/>
                  </a:lnTo>
                </a:path>
              </a:pathLst>
            </a:custGeom>
            <a:solidFill>
              <a:srgbClr val="000000"/>
            </a:solidFill>
            <a:ln w="12600">
              <a:solidFill>
                <a:srgbClr val="333333"/>
              </a:solidFill>
              <a:round/>
              <a:headEnd/>
              <a:tailEnd/>
            </a:ln>
          </p:spPr>
          <p:txBody>
            <a:bodyPr wrap="none" anchor="ctr"/>
            <a:lstStyle/>
            <a:p>
              <a:endParaRPr lang="en-US"/>
            </a:p>
          </p:txBody>
        </p:sp>
        <p:sp>
          <p:nvSpPr>
            <p:cNvPr id="50539" name="Freeform 363">
              <a:extLst>
                <a:ext uri="{FF2B5EF4-FFF2-40B4-BE49-F238E27FC236}">
                  <a16:creationId xmlns:a16="http://schemas.microsoft.com/office/drawing/2014/main" id="{89278436-044E-46A3-9581-8CEDAF16D51C}"/>
                </a:ext>
              </a:extLst>
            </p:cNvPr>
            <p:cNvSpPr>
              <a:spLocks noChangeArrowheads="1"/>
            </p:cNvSpPr>
            <p:nvPr/>
          </p:nvSpPr>
          <p:spPr bwMode="auto">
            <a:xfrm>
              <a:off x="1361" y="3108"/>
              <a:ext cx="17" cy="17"/>
            </a:xfrm>
            <a:custGeom>
              <a:avLst/>
              <a:gdLst>
                <a:gd name="T0" fmla="*/ 31 w 76"/>
                <a:gd name="T1" fmla="*/ 74 h 75"/>
                <a:gd name="T2" fmla="*/ 0 w 76"/>
                <a:gd name="T3" fmla="*/ 31 h 75"/>
                <a:gd name="T4" fmla="*/ 43 w 76"/>
                <a:gd name="T5" fmla="*/ 0 h 75"/>
                <a:gd name="T6" fmla="*/ 75 w 76"/>
                <a:gd name="T7" fmla="*/ 45 h 75"/>
                <a:gd name="T8" fmla="*/ 31 w 76"/>
                <a:gd name="T9" fmla="*/ 74 h 75"/>
              </a:gdLst>
              <a:ahLst/>
              <a:cxnLst>
                <a:cxn ang="0">
                  <a:pos x="T0" y="T1"/>
                </a:cxn>
                <a:cxn ang="0">
                  <a:pos x="T2" y="T3"/>
                </a:cxn>
                <a:cxn ang="0">
                  <a:pos x="T4" y="T5"/>
                </a:cxn>
                <a:cxn ang="0">
                  <a:pos x="T6" y="T7"/>
                </a:cxn>
                <a:cxn ang="0">
                  <a:pos x="T8" y="T9"/>
                </a:cxn>
              </a:cxnLst>
              <a:rect l="0" t="0" r="r" b="b"/>
              <a:pathLst>
                <a:path w="76" h="75">
                  <a:moveTo>
                    <a:pt x="31" y="74"/>
                  </a:moveTo>
                  <a:lnTo>
                    <a:pt x="0" y="31"/>
                  </a:lnTo>
                  <a:lnTo>
                    <a:pt x="43" y="0"/>
                  </a:lnTo>
                  <a:lnTo>
                    <a:pt x="75" y="45"/>
                  </a:lnTo>
                  <a:lnTo>
                    <a:pt x="31" y="74"/>
                  </a:lnTo>
                </a:path>
              </a:pathLst>
            </a:custGeom>
            <a:solidFill>
              <a:srgbClr val="000000"/>
            </a:solidFill>
            <a:ln w="12600">
              <a:solidFill>
                <a:srgbClr val="333333"/>
              </a:solidFill>
              <a:round/>
              <a:headEnd/>
              <a:tailEnd/>
            </a:ln>
          </p:spPr>
          <p:txBody>
            <a:bodyPr wrap="none" anchor="ctr"/>
            <a:lstStyle/>
            <a:p>
              <a:endParaRPr lang="en-US"/>
            </a:p>
          </p:txBody>
        </p:sp>
        <p:sp>
          <p:nvSpPr>
            <p:cNvPr id="50540" name="Freeform 364">
              <a:extLst>
                <a:ext uri="{FF2B5EF4-FFF2-40B4-BE49-F238E27FC236}">
                  <a16:creationId xmlns:a16="http://schemas.microsoft.com/office/drawing/2014/main" id="{80E6CD7D-F224-45F6-8970-534103208947}"/>
                </a:ext>
              </a:extLst>
            </p:cNvPr>
            <p:cNvSpPr>
              <a:spLocks noChangeArrowheads="1"/>
            </p:cNvSpPr>
            <p:nvPr/>
          </p:nvSpPr>
          <p:spPr bwMode="auto">
            <a:xfrm>
              <a:off x="1354" y="3099"/>
              <a:ext cx="17" cy="17"/>
            </a:xfrm>
            <a:custGeom>
              <a:avLst/>
              <a:gdLst>
                <a:gd name="T0" fmla="*/ 31 w 76"/>
                <a:gd name="T1" fmla="*/ 74 h 75"/>
                <a:gd name="T2" fmla="*/ 0 w 76"/>
                <a:gd name="T3" fmla="*/ 36 h 75"/>
                <a:gd name="T4" fmla="*/ 37 w 76"/>
                <a:gd name="T5" fmla="*/ 0 h 75"/>
                <a:gd name="T6" fmla="*/ 75 w 76"/>
                <a:gd name="T7" fmla="*/ 43 h 75"/>
                <a:gd name="T8" fmla="*/ 31 w 76"/>
                <a:gd name="T9" fmla="*/ 74 h 75"/>
              </a:gdLst>
              <a:ahLst/>
              <a:cxnLst>
                <a:cxn ang="0">
                  <a:pos x="T0" y="T1"/>
                </a:cxn>
                <a:cxn ang="0">
                  <a:pos x="T2" y="T3"/>
                </a:cxn>
                <a:cxn ang="0">
                  <a:pos x="T4" y="T5"/>
                </a:cxn>
                <a:cxn ang="0">
                  <a:pos x="T6" y="T7"/>
                </a:cxn>
                <a:cxn ang="0">
                  <a:pos x="T8" y="T9"/>
                </a:cxn>
              </a:cxnLst>
              <a:rect l="0" t="0" r="r" b="b"/>
              <a:pathLst>
                <a:path w="76" h="75">
                  <a:moveTo>
                    <a:pt x="31" y="74"/>
                  </a:moveTo>
                  <a:lnTo>
                    <a:pt x="0" y="36"/>
                  </a:lnTo>
                  <a:lnTo>
                    <a:pt x="37" y="0"/>
                  </a:lnTo>
                  <a:lnTo>
                    <a:pt x="75" y="43"/>
                  </a:lnTo>
                  <a:lnTo>
                    <a:pt x="31" y="74"/>
                  </a:lnTo>
                </a:path>
              </a:pathLst>
            </a:custGeom>
            <a:solidFill>
              <a:srgbClr val="000000"/>
            </a:solidFill>
            <a:ln w="12600">
              <a:solidFill>
                <a:srgbClr val="333333"/>
              </a:solidFill>
              <a:round/>
              <a:headEnd/>
              <a:tailEnd/>
            </a:ln>
          </p:spPr>
          <p:txBody>
            <a:bodyPr wrap="none" anchor="ctr"/>
            <a:lstStyle/>
            <a:p>
              <a:endParaRPr lang="en-US"/>
            </a:p>
          </p:txBody>
        </p:sp>
        <p:sp>
          <p:nvSpPr>
            <p:cNvPr id="50541" name="Freeform 365">
              <a:extLst>
                <a:ext uri="{FF2B5EF4-FFF2-40B4-BE49-F238E27FC236}">
                  <a16:creationId xmlns:a16="http://schemas.microsoft.com/office/drawing/2014/main" id="{F4594D56-ADEF-42BF-9E61-5E136B3989E1}"/>
                </a:ext>
              </a:extLst>
            </p:cNvPr>
            <p:cNvSpPr>
              <a:spLocks noChangeArrowheads="1"/>
            </p:cNvSpPr>
            <p:nvPr/>
          </p:nvSpPr>
          <p:spPr bwMode="auto">
            <a:xfrm>
              <a:off x="1346" y="3090"/>
              <a:ext cx="17" cy="17"/>
            </a:xfrm>
            <a:custGeom>
              <a:avLst/>
              <a:gdLst>
                <a:gd name="T0" fmla="*/ 35 w 73"/>
                <a:gd name="T1" fmla="*/ 72 h 73"/>
                <a:gd name="T2" fmla="*/ 0 w 73"/>
                <a:gd name="T3" fmla="*/ 44 h 73"/>
                <a:gd name="T4" fmla="*/ 32 w 73"/>
                <a:gd name="T5" fmla="*/ 0 h 73"/>
                <a:gd name="T6" fmla="*/ 72 w 73"/>
                <a:gd name="T7" fmla="*/ 36 h 73"/>
                <a:gd name="T8" fmla="*/ 35 w 73"/>
                <a:gd name="T9" fmla="*/ 72 h 73"/>
              </a:gdLst>
              <a:ahLst/>
              <a:cxnLst>
                <a:cxn ang="0">
                  <a:pos x="T0" y="T1"/>
                </a:cxn>
                <a:cxn ang="0">
                  <a:pos x="T2" y="T3"/>
                </a:cxn>
                <a:cxn ang="0">
                  <a:pos x="T4" y="T5"/>
                </a:cxn>
                <a:cxn ang="0">
                  <a:pos x="T6" y="T7"/>
                </a:cxn>
                <a:cxn ang="0">
                  <a:pos x="T8" y="T9"/>
                </a:cxn>
              </a:cxnLst>
              <a:rect l="0" t="0" r="r" b="b"/>
              <a:pathLst>
                <a:path w="73" h="73">
                  <a:moveTo>
                    <a:pt x="35" y="72"/>
                  </a:moveTo>
                  <a:lnTo>
                    <a:pt x="0" y="44"/>
                  </a:lnTo>
                  <a:lnTo>
                    <a:pt x="32" y="0"/>
                  </a:lnTo>
                  <a:lnTo>
                    <a:pt x="72" y="36"/>
                  </a:lnTo>
                  <a:lnTo>
                    <a:pt x="35" y="72"/>
                  </a:lnTo>
                </a:path>
              </a:pathLst>
            </a:custGeom>
            <a:solidFill>
              <a:srgbClr val="000000"/>
            </a:solidFill>
            <a:ln w="12600">
              <a:solidFill>
                <a:srgbClr val="333333"/>
              </a:solidFill>
              <a:round/>
              <a:headEnd/>
              <a:tailEnd/>
            </a:ln>
          </p:spPr>
          <p:txBody>
            <a:bodyPr wrap="none" anchor="ctr"/>
            <a:lstStyle/>
            <a:p>
              <a:endParaRPr lang="en-US"/>
            </a:p>
          </p:txBody>
        </p:sp>
        <p:sp>
          <p:nvSpPr>
            <p:cNvPr id="50542" name="Freeform 366">
              <a:extLst>
                <a:ext uri="{FF2B5EF4-FFF2-40B4-BE49-F238E27FC236}">
                  <a16:creationId xmlns:a16="http://schemas.microsoft.com/office/drawing/2014/main" id="{19CB31EC-FF95-4EC5-92A8-A8B80B4C5222}"/>
                </a:ext>
              </a:extLst>
            </p:cNvPr>
            <p:cNvSpPr>
              <a:spLocks noChangeArrowheads="1"/>
            </p:cNvSpPr>
            <p:nvPr/>
          </p:nvSpPr>
          <p:spPr bwMode="auto">
            <a:xfrm>
              <a:off x="1338" y="3085"/>
              <a:ext cx="15" cy="16"/>
            </a:xfrm>
            <a:custGeom>
              <a:avLst/>
              <a:gdLst>
                <a:gd name="T0" fmla="*/ 35 w 68"/>
                <a:gd name="T1" fmla="*/ 70 h 71"/>
                <a:gd name="T2" fmla="*/ 0 w 68"/>
                <a:gd name="T3" fmla="*/ 47 h 71"/>
                <a:gd name="T4" fmla="*/ 23 w 68"/>
                <a:gd name="T5" fmla="*/ 0 h 71"/>
                <a:gd name="T6" fmla="*/ 67 w 68"/>
                <a:gd name="T7" fmla="*/ 26 h 71"/>
                <a:gd name="T8" fmla="*/ 35 w 68"/>
                <a:gd name="T9" fmla="*/ 70 h 71"/>
              </a:gdLst>
              <a:ahLst/>
              <a:cxnLst>
                <a:cxn ang="0">
                  <a:pos x="T0" y="T1"/>
                </a:cxn>
                <a:cxn ang="0">
                  <a:pos x="T2" y="T3"/>
                </a:cxn>
                <a:cxn ang="0">
                  <a:pos x="T4" y="T5"/>
                </a:cxn>
                <a:cxn ang="0">
                  <a:pos x="T6" y="T7"/>
                </a:cxn>
                <a:cxn ang="0">
                  <a:pos x="T8" y="T9"/>
                </a:cxn>
              </a:cxnLst>
              <a:rect l="0" t="0" r="r" b="b"/>
              <a:pathLst>
                <a:path w="68" h="71">
                  <a:moveTo>
                    <a:pt x="35" y="70"/>
                  </a:moveTo>
                  <a:lnTo>
                    <a:pt x="0" y="47"/>
                  </a:lnTo>
                  <a:lnTo>
                    <a:pt x="23" y="0"/>
                  </a:lnTo>
                  <a:lnTo>
                    <a:pt x="67" y="26"/>
                  </a:lnTo>
                  <a:lnTo>
                    <a:pt x="35" y="70"/>
                  </a:lnTo>
                </a:path>
              </a:pathLst>
            </a:custGeom>
            <a:solidFill>
              <a:srgbClr val="000000"/>
            </a:solidFill>
            <a:ln w="12600">
              <a:solidFill>
                <a:srgbClr val="333333"/>
              </a:solidFill>
              <a:round/>
              <a:headEnd/>
              <a:tailEnd/>
            </a:ln>
          </p:spPr>
          <p:txBody>
            <a:bodyPr wrap="none" anchor="ctr"/>
            <a:lstStyle/>
            <a:p>
              <a:endParaRPr lang="en-US"/>
            </a:p>
          </p:txBody>
        </p:sp>
        <p:sp>
          <p:nvSpPr>
            <p:cNvPr id="50543" name="Freeform 367">
              <a:extLst>
                <a:ext uri="{FF2B5EF4-FFF2-40B4-BE49-F238E27FC236}">
                  <a16:creationId xmlns:a16="http://schemas.microsoft.com/office/drawing/2014/main" id="{49BCA770-745E-4C33-8EB1-637E5A6ED6E7}"/>
                </a:ext>
              </a:extLst>
            </p:cNvPr>
            <p:cNvSpPr>
              <a:spLocks noChangeArrowheads="1"/>
            </p:cNvSpPr>
            <p:nvPr/>
          </p:nvSpPr>
          <p:spPr bwMode="auto">
            <a:xfrm>
              <a:off x="1330" y="3080"/>
              <a:ext cx="14" cy="15"/>
            </a:xfrm>
            <a:custGeom>
              <a:avLst/>
              <a:gdLst>
                <a:gd name="T0" fmla="*/ 36 w 61"/>
                <a:gd name="T1" fmla="*/ 66 h 67"/>
                <a:gd name="T2" fmla="*/ 0 w 61"/>
                <a:gd name="T3" fmla="*/ 55 h 67"/>
                <a:gd name="T4" fmla="*/ 14 w 61"/>
                <a:gd name="T5" fmla="*/ 0 h 67"/>
                <a:gd name="T6" fmla="*/ 60 w 61"/>
                <a:gd name="T7" fmla="*/ 19 h 67"/>
                <a:gd name="T8" fmla="*/ 36 w 61"/>
                <a:gd name="T9" fmla="*/ 66 h 67"/>
              </a:gdLst>
              <a:ahLst/>
              <a:cxnLst>
                <a:cxn ang="0">
                  <a:pos x="T0" y="T1"/>
                </a:cxn>
                <a:cxn ang="0">
                  <a:pos x="T2" y="T3"/>
                </a:cxn>
                <a:cxn ang="0">
                  <a:pos x="T4" y="T5"/>
                </a:cxn>
                <a:cxn ang="0">
                  <a:pos x="T6" y="T7"/>
                </a:cxn>
                <a:cxn ang="0">
                  <a:pos x="T8" y="T9"/>
                </a:cxn>
              </a:cxnLst>
              <a:rect l="0" t="0" r="r" b="b"/>
              <a:pathLst>
                <a:path w="61" h="67">
                  <a:moveTo>
                    <a:pt x="36" y="66"/>
                  </a:moveTo>
                  <a:lnTo>
                    <a:pt x="0" y="55"/>
                  </a:lnTo>
                  <a:lnTo>
                    <a:pt x="14" y="0"/>
                  </a:lnTo>
                  <a:lnTo>
                    <a:pt x="60" y="19"/>
                  </a:lnTo>
                  <a:lnTo>
                    <a:pt x="36" y="66"/>
                  </a:lnTo>
                </a:path>
              </a:pathLst>
            </a:custGeom>
            <a:solidFill>
              <a:srgbClr val="000000"/>
            </a:solidFill>
            <a:ln w="12600">
              <a:solidFill>
                <a:srgbClr val="333333"/>
              </a:solidFill>
              <a:round/>
              <a:headEnd/>
              <a:tailEnd/>
            </a:ln>
          </p:spPr>
          <p:txBody>
            <a:bodyPr wrap="none" anchor="ctr"/>
            <a:lstStyle/>
            <a:p>
              <a:endParaRPr lang="en-US"/>
            </a:p>
          </p:txBody>
        </p:sp>
        <p:sp>
          <p:nvSpPr>
            <p:cNvPr id="50544" name="Freeform 368">
              <a:extLst>
                <a:ext uri="{FF2B5EF4-FFF2-40B4-BE49-F238E27FC236}">
                  <a16:creationId xmlns:a16="http://schemas.microsoft.com/office/drawing/2014/main" id="{1FBD435E-303B-4DB2-B83F-9E2846D48C1E}"/>
                </a:ext>
              </a:extLst>
            </p:cNvPr>
            <p:cNvSpPr>
              <a:spLocks noChangeArrowheads="1"/>
            </p:cNvSpPr>
            <p:nvPr/>
          </p:nvSpPr>
          <p:spPr bwMode="auto">
            <a:xfrm>
              <a:off x="1321" y="3079"/>
              <a:ext cx="12" cy="14"/>
            </a:xfrm>
            <a:custGeom>
              <a:avLst/>
              <a:gdLst>
                <a:gd name="T0" fmla="*/ 38 w 53"/>
                <a:gd name="T1" fmla="*/ 62 h 63"/>
                <a:gd name="T2" fmla="*/ 0 w 53"/>
                <a:gd name="T3" fmla="*/ 52 h 63"/>
                <a:gd name="T4" fmla="*/ 5 w 53"/>
                <a:gd name="T5" fmla="*/ 0 h 63"/>
                <a:gd name="T6" fmla="*/ 52 w 53"/>
                <a:gd name="T7" fmla="*/ 6 h 63"/>
                <a:gd name="T8" fmla="*/ 38 w 53"/>
                <a:gd name="T9" fmla="*/ 62 h 63"/>
              </a:gdLst>
              <a:ahLst/>
              <a:cxnLst>
                <a:cxn ang="0">
                  <a:pos x="T0" y="T1"/>
                </a:cxn>
                <a:cxn ang="0">
                  <a:pos x="T2" y="T3"/>
                </a:cxn>
                <a:cxn ang="0">
                  <a:pos x="T4" y="T5"/>
                </a:cxn>
                <a:cxn ang="0">
                  <a:pos x="T6" y="T7"/>
                </a:cxn>
                <a:cxn ang="0">
                  <a:pos x="T8" y="T9"/>
                </a:cxn>
              </a:cxnLst>
              <a:rect l="0" t="0" r="r" b="b"/>
              <a:pathLst>
                <a:path w="53" h="63">
                  <a:moveTo>
                    <a:pt x="38" y="62"/>
                  </a:moveTo>
                  <a:lnTo>
                    <a:pt x="0" y="52"/>
                  </a:lnTo>
                  <a:lnTo>
                    <a:pt x="5" y="0"/>
                  </a:lnTo>
                  <a:lnTo>
                    <a:pt x="52" y="6"/>
                  </a:lnTo>
                  <a:lnTo>
                    <a:pt x="38" y="62"/>
                  </a:lnTo>
                </a:path>
              </a:pathLst>
            </a:custGeom>
            <a:solidFill>
              <a:srgbClr val="000000"/>
            </a:solidFill>
            <a:ln w="12600">
              <a:solidFill>
                <a:srgbClr val="333333"/>
              </a:solidFill>
              <a:round/>
              <a:headEnd/>
              <a:tailEnd/>
            </a:ln>
          </p:spPr>
          <p:txBody>
            <a:bodyPr wrap="none" anchor="ctr"/>
            <a:lstStyle/>
            <a:p>
              <a:endParaRPr lang="en-US"/>
            </a:p>
          </p:txBody>
        </p:sp>
        <p:sp>
          <p:nvSpPr>
            <p:cNvPr id="50545" name="Freeform 369">
              <a:extLst>
                <a:ext uri="{FF2B5EF4-FFF2-40B4-BE49-F238E27FC236}">
                  <a16:creationId xmlns:a16="http://schemas.microsoft.com/office/drawing/2014/main" id="{45A1A68A-AC6A-4831-AFF9-C8705D86D0CF}"/>
                </a:ext>
              </a:extLst>
            </p:cNvPr>
            <p:cNvSpPr>
              <a:spLocks noChangeArrowheads="1"/>
            </p:cNvSpPr>
            <p:nvPr/>
          </p:nvSpPr>
          <p:spPr bwMode="auto">
            <a:xfrm>
              <a:off x="1311" y="3079"/>
              <a:ext cx="12" cy="12"/>
            </a:xfrm>
            <a:custGeom>
              <a:avLst/>
              <a:gdLst>
                <a:gd name="T0" fmla="*/ 44 w 51"/>
                <a:gd name="T1" fmla="*/ 52 h 53"/>
                <a:gd name="T2" fmla="*/ 9 w 51"/>
                <a:gd name="T3" fmla="*/ 52 h 53"/>
                <a:gd name="T4" fmla="*/ 0 w 51"/>
                <a:gd name="T5" fmla="*/ 0 h 53"/>
                <a:gd name="T6" fmla="*/ 50 w 51"/>
                <a:gd name="T7" fmla="*/ 0 h 53"/>
                <a:gd name="T8" fmla="*/ 44 w 51"/>
                <a:gd name="T9" fmla="*/ 52 h 53"/>
              </a:gdLst>
              <a:ahLst/>
              <a:cxnLst>
                <a:cxn ang="0">
                  <a:pos x="T0" y="T1"/>
                </a:cxn>
                <a:cxn ang="0">
                  <a:pos x="T2" y="T3"/>
                </a:cxn>
                <a:cxn ang="0">
                  <a:pos x="T4" y="T5"/>
                </a:cxn>
                <a:cxn ang="0">
                  <a:pos x="T6" y="T7"/>
                </a:cxn>
                <a:cxn ang="0">
                  <a:pos x="T8" y="T9"/>
                </a:cxn>
              </a:cxnLst>
              <a:rect l="0" t="0" r="r" b="b"/>
              <a:pathLst>
                <a:path w="51" h="53">
                  <a:moveTo>
                    <a:pt x="44" y="52"/>
                  </a:moveTo>
                  <a:lnTo>
                    <a:pt x="9" y="52"/>
                  </a:lnTo>
                  <a:lnTo>
                    <a:pt x="0" y="0"/>
                  </a:lnTo>
                  <a:lnTo>
                    <a:pt x="50" y="0"/>
                  </a:lnTo>
                  <a:lnTo>
                    <a:pt x="44" y="52"/>
                  </a:lnTo>
                </a:path>
              </a:pathLst>
            </a:custGeom>
            <a:solidFill>
              <a:srgbClr val="000000"/>
            </a:solidFill>
            <a:ln w="12600">
              <a:solidFill>
                <a:srgbClr val="333333"/>
              </a:solidFill>
              <a:round/>
              <a:headEnd/>
              <a:tailEnd/>
            </a:ln>
          </p:spPr>
          <p:txBody>
            <a:bodyPr wrap="none" anchor="ctr"/>
            <a:lstStyle/>
            <a:p>
              <a:endParaRPr lang="en-US"/>
            </a:p>
          </p:txBody>
        </p:sp>
        <p:sp>
          <p:nvSpPr>
            <p:cNvPr id="50546" name="Freeform 370">
              <a:extLst>
                <a:ext uri="{FF2B5EF4-FFF2-40B4-BE49-F238E27FC236}">
                  <a16:creationId xmlns:a16="http://schemas.microsoft.com/office/drawing/2014/main" id="{9B6DDBC9-3F92-41C8-95DD-9CA422C63BFF}"/>
                </a:ext>
              </a:extLst>
            </p:cNvPr>
            <p:cNvSpPr>
              <a:spLocks noChangeArrowheads="1"/>
            </p:cNvSpPr>
            <p:nvPr/>
          </p:nvSpPr>
          <p:spPr bwMode="auto">
            <a:xfrm>
              <a:off x="1301" y="3079"/>
              <a:ext cx="12" cy="14"/>
            </a:xfrm>
            <a:custGeom>
              <a:avLst/>
              <a:gdLst>
                <a:gd name="T0" fmla="*/ 54 w 55"/>
                <a:gd name="T1" fmla="*/ 52 h 63"/>
                <a:gd name="T2" fmla="*/ 17 w 55"/>
                <a:gd name="T3" fmla="*/ 62 h 63"/>
                <a:gd name="T4" fmla="*/ 0 w 55"/>
                <a:gd name="T5" fmla="*/ 11 h 63"/>
                <a:gd name="T6" fmla="*/ 45 w 55"/>
                <a:gd name="T7" fmla="*/ 0 h 63"/>
                <a:gd name="T8" fmla="*/ 54 w 55"/>
                <a:gd name="T9" fmla="*/ 52 h 63"/>
              </a:gdLst>
              <a:ahLst/>
              <a:cxnLst>
                <a:cxn ang="0">
                  <a:pos x="T0" y="T1"/>
                </a:cxn>
                <a:cxn ang="0">
                  <a:pos x="T2" y="T3"/>
                </a:cxn>
                <a:cxn ang="0">
                  <a:pos x="T4" y="T5"/>
                </a:cxn>
                <a:cxn ang="0">
                  <a:pos x="T6" y="T7"/>
                </a:cxn>
                <a:cxn ang="0">
                  <a:pos x="T8" y="T9"/>
                </a:cxn>
              </a:cxnLst>
              <a:rect l="0" t="0" r="r" b="b"/>
              <a:pathLst>
                <a:path w="55" h="63">
                  <a:moveTo>
                    <a:pt x="54" y="52"/>
                  </a:moveTo>
                  <a:lnTo>
                    <a:pt x="17" y="62"/>
                  </a:lnTo>
                  <a:lnTo>
                    <a:pt x="0" y="11"/>
                  </a:lnTo>
                  <a:lnTo>
                    <a:pt x="45" y="0"/>
                  </a:lnTo>
                  <a:lnTo>
                    <a:pt x="54" y="52"/>
                  </a:lnTo>
                </a:path>
              </a:pathLst>
            </a:custGeom>
            <a:solidFill>
              <a:srgbClr val="000000"/>
            </a:solidFill>
            <a:ln w="12600">
              <a:solidFill>
                <a:srgbClr val="333333"/>
              </a:solidFill>
              <a:round/>
              <a:headEnd/>
              <a:tailEnd/>
            </a:ln>
          </p:spPr>
          <p:txBody>
            <a:bodyPr wrap="none" anchor="ctr"/>
            <a:lstStyle/>
            <a:p>
              <a:endParaRPr lang="en-US"/>
            </a:p>
          </p:txBody>
        </p:sp>
        <p:sp>
          <p:nvSpPr>
            <p:cNvPr id="50547" name="Freeform 371">
              <a:extLst>
                <a:ext uri="{FF2B5EF4-FFF2-40B4-BE49-F238E27FC236}">
                  <a16:creationId xmlns:a16="http://schemas.microsoft.com/office/drawing/2014/main" id="{ABEE583A-B642-4DC8-88AD-1C8EF0971B7E}"/>
                </a:ext>
              </a:extLst>
            </p:cNvPr>
            <p:cNvSpPr>
              <a:spLocks noChangeArrowheads="1"/>
            </p:cNvSpPr>
            <p:nvPr/>
          </p:nvSpPr>
          <p:spPr bwMode="auto">
            <a:xfrm>
              <a:off x="1291" y="3081"/>
              <a:ext cx="14" cy="15"/>
            </a:xfrm>
            <a:custGeom>
              <a:avLst/>
              <a:gdLst>
                <a:gd name="T0" fmla="*/ 62 w 63"/>
                <a:gd name="T1" fmla="*/ 50 h 65"/>
                <a:gd name="T2" fmla="*/ 26 w 63"/>
                <a:gd name="T3" fmla="*/ 64 h 65"/>
                <a:gd name="T4" fmla="*/ 0 w 63"/>
                <a:gd name="T5" fmla="*/ 17 h 65"/>
                <a:gd name="T6" fmla="*/ 44 w 63"/>
                <a:gd name="T7" fmla="*/ 0 h 65"/>
                <a:gd name="T8" fmla="*/ 62 w 63"/>
                <a:gd name="T9" fmla="*/ 50 h 65"/>
              </a:gdLst>
              <a:ahLst/>
              <a:cxnLst>
                <a:cxn ang="0">
                  <a:pos x="T0" y="T1"/>
                </a:cxn>
                <a:cxn ang="0">
                  <a:pos x="T2" y="T3"/>
                </a:cxn>
                <a:cxn ang="0">
                  <a:pos x="T4" y="T5"/>
                </a:cxn>
                <a:cxn ang="0">
                  <a:pos x="T6" y="T7"/>
                </a:cxn>
                <a:cxn ang="0">
                  <a:pos x="T8" y="T9"/>
                </a:cxn>
              </a:cxnLst>
              <a:rect l="0" t="0" r="r" b="b"/>
              <a:pathLst>
                <a:path w="63" h="65">
                  <a:moveTo>
                    <a:pt x="62" y="50"/>
                  </a:moveTo>
                  <a:lnTo>
                    <a:pt x="26" y="64"/>
                  </a:lnTo>
                  <a:lnTo>
                    <a:pt x="0" y="17"/>
                  </a:lnTo>
                  <a:lnTo>
                    <a:pt x="44" y="0"/>
                  </a:lnTo>
                  <a:lnTo>
                    <a:pt x="62" y="50"/>
                  </a:lnTo>
                </a:path>
              </a:pathLst>
            </a:custGeom>
            <a:solidFill>
              <a:srgbClr val="000000"/>
            </a:solidFill>
            <a:ln w="12600">
              <a:solidFill>
                <a:srgbClr val="333333"/>
              </a:solidFill>
              <a:round/>
              <a:headEnd/>
              <a:tailEnd/>
            </a:ln>
          </p:spPr>
          <p:txBody>
            <a:bodyPr wrap="none" anchor="ctr"/>
            <a:lstStyle/>
            <a:p>
              <a:endParaRPr lang="en-US"/>
            </a:p>
          </p:txBody>
        </p:sp>
        <p:sp>
          <p:nvSpPr>
            <p:cNvPr id="50548" name="Freeform 372">
              <a:extLst>
                <a:ext uri="{FF2B5EF4-FFF2-40B4-BE49-F238E27FC236}">
                  <a16:creationId xmlns:a16="http://schemas.microsoft.com/office/drawing/2014/main" id="{C9014C94-92EB-46DE-AB0A-18C371A0EB9E}"/>
                </a:ext>
              </a:extLst>
            </p:cNvPr>
            <p:cNvSpPr>
              <a:spLocks noChangeArrowheads="1"/>
            </p:cNvSpPr>
            <p:nvPr/>
          </p:nvSpPr>
          <p:spPr bwMode="auto">
            <a:xfrm>
              <a:off x="1281" y="3085"/>
              <a:ext cx="16" cy="17"/>
            </a:xfrm>
            <a:custGeom>
              <a:avLst/>
              <a:gdLst>
                <a:gd name="T0" fmla="*/ 69 w 70"/>
                <a:gd name="T1" fmla="*/ 47 h 74"/>
                <a:gd name="T2" fmla="*/ 35 w 70"/>
                <a:gd name="T3" fmla="*/ 73 h 74"/>
                <a:gd name="T4" fmla="*/ 0 w 70"/>
                <a:gd name="T5" fmla="*/ 29 h 74"/>
                <a:gd name="T6" fmla="*/ 43 w 70"/>
                <a:gd name="T7" fmla="*/ 0 h 74"/>
                <a:gd name="T8" fmla="*/ 69 w 70"/>
                <a:gd name="T9" fmla="*/ 47 h 74"/>
              </a:gdLst>
              <a:ahLst/>
              <a:cxnLst>
                <a:cxn ang="0">
                  <a:pos x="T0" y="T1"/>
                </a:cxn>
                <a:cxn ang="0">
                  <a:pos x="T2" y="T3"/>
                </a:cxn>
                <a:cxn ang="0">
                  <a:pos x="T4" y="T5"/>
                </a:cxn>
                <a:cxn ang="0">
                  <a:pos x="T6" y="T7"/>
                </a:cxn>
                <a:cxn ang="0">
                  <a:pos x="T8" y="T9"/>
                </a:cxn>
              </a:cxnLst>
              <a:rect l="0" t="0" r="r" b="b"/>
              <a:pathLst>
                <a:path w="70" h="74">
                  <a:moveTo>
                    <a:pt x="69" y="47"/>
                  </a:moveTo>
                  <a:lnTo>
                    <a:pt x="35" y="73"/>
                  </a:lnTo>
                  <a:lnTo>
                    <a:pt x="0" y="29"/>
                  </a:lnTo>
                  <a:lnTo>
                    <a:pt x="43" y="0"/>
                  </a:lnTo>
                  <a:lnTo>
                    <a:pt x="69" y="47"/>
                  </a:lnTo>
                </a:path>
              </a:pathLst>
            </a:custGeom>
            <a:solidFill>
              <a:srgbClr val="000000"/>
            </a:solidFill>
            <a:ln w="12600">
              <a:solidFill>
                <a:srgbClr val="333333"/>
              </a:solidFill>
              <a:round/>
              <a:headEnd/>
              <a:tailEnd/>
            </a:ln>
          </p:spPr>
          <p:txBody>
            <a:bodyPr wrap="none" anchor="ctr"/>
            <a:lstStyle/>
            <a:p>
              <a:endParaRPr lang="en-US"/>
            </a:p>
          </p:txBody>
        </p:sp>
        <p:sp>
          <p:nvSpPr>
            <p:cNvPr id="50549" name="Freeform 373">
              <a:extLst>
                <a:ext uri="{FF2B5EF4-FFF2-40B4-BE49-F238E27FC236}">
                  <a16:creationId xmlns:a16="http://schemas.microsoft.com/office/drawing/2014/main" id="{7655E444-1897-4912-B953-30F767C64C5C}"/>
                </a:ext>
              </a:extLst>
            </p:cNvPr>
            <p:cNvSpPr>
              <a:spLocks noChangeArrowheads="1"/>
            </p:cNvSpPr>
            <p:nvPr/>
          </p:nvSpPr>
          <p:spPr bwMode="auto">
            <a:xfrm>
              <a:off x="1272" y="3092"/>
              <a:ext cx="17" cy="17"/>
            </a:xfrm>
            <a:custGeom>
              <a:avLst/>
              <a:gdLst>
                <a:gd name="T0" fmla="*/ 75 w 76"/>
                <a:gd name="T1" fmla="*/ 43 h 74"/>
                <a:gd name="T2" fmla="*/ 37 w 76"/>
                <a:gd name="T3" fmla="*/ 73 h 74"/>
                <a:gd name="T4" fmla="*/ 0 w 76"/>
                <a:gd name="T5" fmla="*/ 38 h 74"/>
                <a:gd name="T6" fmla="*/ 40 w 76"/>
                <a:gd name="T7" fmla="*/ 0 h 74"/>
                <a:gd name="T8" fmla="*/ 75 w 76"/>
                <a:gd name="T9" fmla="*/ 43 h 74"/>
              </a:gdLst>
              <a:ahLst/>
              <a:cxnLst>
                <a:cxn ang="0">
                  <a:pos x="T0" y="T1"/>
                </a:cxn>
                <a:cxn ang="0">
                  <a:pos x="T2" y="T3"/>
                </a:cxn>
                <a:cxn ang="0">
                  <a:pos x="T4" y="T5"/>
                </a:cxn>
                <a:cxn ang="0">
                  <a:pos x="T6" y="T7"/>
                </a:cxn>
                <a:cxn ang="0">
                  <a:pos x="T8" y="T9"/>
                </a:cxn>
              </a:cxnLst>
              <a:rect l="0" t="0" r="r" b="b"/>
              <a:pathLst>
                <a:path w="76" h="74">
                  <a:moveTo>
                    <a:pt x="75" y="43"/>
                  </a:moveTo>
                  <a:lnTo>
                    <a:pt x="37" y="73"/>
                  </a:lnTo>
                  <a:lnTo>
                    <a:pt x="0" y="38"/>
                  </a:lnTo>
                  <a:lnTo>
                    <a:pt x="40" y="0"/>
                  </a:lnTo>
                  <a:lnTo>
                    <a:pt x="75" y="43"/>
                  </a:lnTo>
                </a:path>
              </a:pathLst>
            </a:custGeom>
            <a:solidFill>
              <a:srgbClr val="000000"/>
            </a:solidFill>
            <a:ln w="12600">
              <a:solidFill>
                <a:srgbClr val="333333"/>
              </a:solidFill>
              <a:round/>
              <a:headEnd/>
              <a:tailEnd/>
            </a:ln>
          </p:spPr>
          <p:txBody>
            <a:bodyPr wrap="none" anchor="ctr"/>
            <a:lstStyle/>
            <a:p>
              <a:endParaRPr lang="en-US"/>
            </a:p>
          </p:txBody>
        </p:sp>
        <p:sp>
          <p:nvSpPr>
            <p:cNvPr id="50550" name="Freeform 374">
              <a:extLst>
                <a:ext uri="{FF2B5EF4-FFF2-40B4-BE49-F238E27FC236}">
                  <a16:creationId xmlns:a16="http://schemas.microsoft.com/office/drawing/2014/main" id="{82006EEA-027E-4CFB-979B-C44DB93D1E88}"/>
                </a:ext>
              </a:extLst>
            </p:cNvPr>
            <p:cNvSpPr>
              <a:spLocks noChangeArrowheads="1"/>
            </p:cNvSpPr>
            <p:nvPr/>
          </p:nvSpPr>
          <p:spPr bwMode="auto">
            <a:xfrm>
              <a:off x="1264" y="3100"/>
              <a:ext cx="17" cy="17"/>
            </a:xfrm>
            <a:custGeom>
              <a:avLst/>
              <a:gdLst>
                <a:gd name="T0" fmla="*/ 72 w 73"/>
                <a:gd name="T1" fmla="*/ 35 h 73"/>
                <a:gd name="T2" fmla="*/ 41 w 73"/>
                <a:gd name="T3" fmla="*/ 72 h 73"/>
                <a:gd name="T4" fmla="*/ 0 w 73"/>
                <a:gd name="T5" fmla="*/ 39 h 73"/>
                <a:gd name="T6" fmla="*/ 35 w 73"/>
                <a:gd name="T7" fmla="*/ 0 h 73"/>
                <a:gd name="T8" fmla="*/ 72 w 73"/>
                <a:gd name="T9" fmla="*/ 35 h 73"/>
              </a:gdLst>
              <a:ahLst/>
              <a:cxnLst>
                <a:cxn ang="0">
                  <a:pos x="T0" y="T1"/>
                </a:cxn>
                <a:cxn ang="0">
                  <a:pos x="T2" y="T3"/>
                </a:cxn>
                <a:cxn ang="0">
                  <a:pos x="T4" y="T5"/>
                </a:cxn>
                <a:cxn ang="0">
                  <a:pos x="T6" y="T7"/>
                </a:cxn>
                <a:cxn ang="0">
                  <a:pos x="T8" y="T9"/>
                </a:cxn>
              </a:cxnLst>
              <a:rect l="0" t="0" r="r" b="b"/>
              <a:pathLst>
                <a:path w="73" h="73">
                  <a:moveTo>
                    <a:pt x="72" y="35"/>
                  </a:moveTo>
                  <a:lnTo>
                    <a:pt x="41" y="72"/>
                  </a:lnTo>
                  <a:lnTo>
                    <a:pt x="0" y="39"/>
                  </a:lnTo>
                  <a:lnTo>
                    <a:pt x="35" y="0"/>
                  </a:lnTo>
                  <a:lnTo>
                    <a:pt x="72" y="35"/>
                  </a:lnTo>
                </a:path>
              </a:pathLst>
            </a:custGeom>
            <a:solidFill>
              <a:srgbClr val="000000"/>
            </a:solidFill>
            <a:ln w="12600">
              <a:solidFill>
                <a:srgbClr val="333333"/>
              </a:solidFill>
              <a:round/>
              <a:headEnd/>
              <a:tailEnd/>
            </a:ln>
          </p:spPr>
          <p:txBody>
            <a:bodyPr wrap="none" anchor="ctr"/>
            <a:lstStyle/>
            <a:p>
              <a:endParaRPr lang="en-US"/>
            </a:p>
          </p:txBody>
        </p:sp>
        <p:sp>
          <p:nvSpPr>
            <p:cNvPr id="50551" name="Freeform 375">
              <a:extLst>
                <a:ext uri="{FF2B5EF4-FFF2-40B4-BE49-F238E27FC236}">
                  <a16:creationId xmlns:a16="http://schemas.microsoft.com/office/drawing/2014/main" id="{B9342894-65C1-413F-9EC8-2466872EE74F}"/>
                </a:ext>
              </a:extLst>
            </p:cNvPr>
            <p:cNvSpPr>
              <a:spLocks noChangeArrowheads="1"/>
            </p:cNvSpPr>
            <p:nvPr/>
          </p:nvSpPr>
          <p:spPr bwMode="auto">
            <a:xfrm>
              <a:off x="1256" y="3109"/>
              <a:ext cx="17" cy="18"/>
            </a:xfrm>
            <a:custGeom>
              <a:avLst/>
              <a:gdLst>
                <a:gd name="T0" fmla="*/ 75 w 76"/>
                <a:gd name="T1" fmla="*/ 33 h 78"/>
                <a:gd name="T2" fmla="*/ 46 w 76"/>
                <a:gd name="T3" fmla="*/ 77 h 78"/>
                <a:gd name="T4" fmla="*/ 0 w 76"/>
                <a:gd name="T5" fmla="*/ 53 h 78"/>
                <a:gd name="T6" fmla="*/ 34 w 76"/>
                <a:gd name="T7" fmla="*/ 0 h 78"/>
                <a:gd name="T8" fmla="*/ 75 w 76"/>
                <a:gd name="T9" fmla="*/ 33 h 78"/>
              </a:gdLst>
              <a:ahLst/>
              <a:cxnLst>
                <a:cxn ang="0">
                  <a:pos x="T0" y="T1"/>
                </a:cxn>
                <a:cxn ang="0">
                  <a:pos x="T2" y="T3"/>
                </a:cxn>
                <a:cxn ang="0">
                  <a:pos x="T4" y="T5"/>
                </a:cxn>
                <a:cxn ang="0">
                  <a:pos x="T6" y="T7"/>
                </a:cxn>
                <a:cxn ang="0">
                  <a:pos x="T8" y="T9"/>
                </a:cxn>
              </a:cxnLst>
              <a:rect l="0" t="0" r="r" b="b"/>
              <a:pathLst>
                <a:path w="76" h="78">
                  <a:moveTo>
                    <a:pt x="75" y="33"/>
                  </a:moveTo>
                  <a:lnTo>
                    <a:pt x="46" y="77"/>
                  </a:lnTo>
                  <a:lnTo>
                    <a:pt x="0" y="53"/>
                  </a:lnTo>
                  <a:lnTo>
                    <a:pt x="34" y="0"/>
                  </a:lnTo>
                  <a:lnTo>
                    <a:pt x="75" y="33"/>
                  </a:lnTo>
                </a:path>
              </a:pathLst>
            </a:custGeom>
            <a:solidFill>
              <a:srgbClr val="000000"/>
            </a:solidFill>
            <a:ln w="12600">
              <a:solidFill>
                <a:srgbClr val="333333"/>
              </a:solidFill>
              <a:round/>
              <a:headEnd/>
              <a:tailEnd/>
            </a:ln>
          </p:spPr>
          <p:txBody>
            <a:bodyPr wrap="none" anchor="ctr"/>
            <a:lstStyle/>
            <a:p>
              <a:endParaRPr lang="en-US"/>
            </a:p>
          </p:txBody>
        </p:sp>
        <p:sp>
          <p:nvSpPr>
            <p:cNvPr id="50552" name="Freeform 376">
              <a:extLst>
                <a:ext uri="{FF2B5EF4-FFF2-40B4-BE49-F238E27FC236}">
                  <a16:creationId xmlns:a16="http://schemas.microsoft.com/office/drawing/2014/main" id="{7E8BE54C-3141-489C-9AF5-F4C75F149C35}"/>
                </a:ext>
              </a:extLst>
            </p:cNvPr>
            <p:cNvSpPr>
              <a:spLocks noChangeArrowheads="1"/>
            </p:cNvSpPr>
            <p:nvPr/>
          </p:nvSpPr>
          <p:spPr bwMode="auto">
            <a:xfrm>
              <a:off x="1250" y="3121"/>
              <a:ext cx="17" cy="17"/>
            </a:xfrm>
            <a:custGeom>
              <a:avLst/>
              <a:gdLst>
                <a:gd name="T0" fmla="*/ 75 w 76"/>
                <a:gd name="T1" fmla="*/ 23 h 76"/>
                <a:gd name="T2" fmla="*/ 46 w 76"/>
                <a:gd name="T3" fmla="*/ 75 h 76"/>
                <a:gd name="T4" fmla="*/ 0 w 76"/>
                <a:gd name="T5" fmla="*/ 52 h 76"/>
                <a:gd name="T6" fmla="*/ 29 w 76"/>
                <a:gd name="T7" fmla="*/ 0 h 76"/>
                <a:gd name="T8" fmla="*/ 75 w 76"/>
                <a:gd name="T9" fmla="*/ 23 h 76"/>
              </a:gdLst>
              <a:ahLst/>
              <a:cxnLst>
                <a:cxn ang="0">
                  <a:pos x="T0" y="T1"/>
                </a:cxn>
                <a:cxn ang="0">
                  <a:pos x="T2" y="T3"/>
                </a:cxn>
                <a:cxn ang="0">
                  <a:pos x="T4" y="T5"/>
                </a:cxn>
                <a:cxn ang="0">
                  <a:pos x="T6" y="T7"/>
                </a:cxn>
                <a:cxn ang="0">
                  <a:pos x="T8" y="T9"/>
                </a:cxn>
              </a:cxnLst>
              <a:rect l="0" t="0" r="r" b="b"/>
              <a:pathLst>
                <a:path w="76" h="76">
                  <a:moveTo>
                    <a:pt x="75" y="23"/>
                  </a:moveTo>
                  <a:lnTo>
                    <a:pt x="46" y="75"/>
                  </a:lnTo>
                  <a:lnTo>
                    <a:pt x="0" y="52"/>
                  </a:lnTo>
                  <a:lnTo>
                    <a:pt x="29" y="0"/>
                  </a:lnTo>
                  <a:lnTo>
                    <a:pt x="75" y="23"/>
                  </a:lnTo>
                </a:path>
              </a:pathLst>
            </a:custGeom>
            <a:solidFill>
              <a:srgbClr val="000000"/>
            </a:solidFill>
            <a:ln w="12600">
              <a:solidFill>
                <a:srgbClr val="333333"/>
              </a:solidFill>
              <a:round/>
              <a:headEnd/>
              <a:tailEnd/>
            </a:ln>
          </p:spPr>
          <p:txBody>
            <a:bodyPr wrap="none" anchor="ctr"/>
            <a:lstStyle/>
            <a:p>
              <a:endParaRPr lang="en-US"/>
            </a:p>
          </p:txBody>
        </p:sp>
        <p:sp>
          <p:nvSpPr>
            <p:cNvPr id="50553" name="Freeform 377">
              <a:extLst>
                <a:ext uri="{FF2B5EF4-FFF2-40B4-BE49-F238E27FC236}">
                  <a16:creationId xmlns:a16="http://schemas.microsoft.com/office/drawing/2014/main" id="{AFFACBFE-9A3A-42BC-8E4E-D88F177F464C}"/>
                </a:ext>
              </a:extLst>
            </p:cNvPr>
            <p:cNvSpPr>
              <a:spLocks noChangeArrowheads="1"/>
            </p:cNvSpPr>
            <p:nvPr/>
          </p:nvSpPr>
          <p:spPr bwMode="auto">
            <a:xfrm>
              <a:off x="1244" y="3133"/>
              <a:ext cx="17" cy="18"/>
            </a:xfrm>
            <a:custGeom>
              <a:avLst/>
              <a:gdLst>
                <a:gd name="T0" fmla="*/ 72 w 73"/>
                <a:gd name="T1" fmla="*/ 22 h 79"/>
                <a:gd name="T2" fmla="*/ 48 w 73"/>
                <a:gd name="T3" fmla="*/ 78 h 79"/>
                <a:gd name="T4" fmla="*/ 0 w 73"/>
                <a:gd name="T5" fmla="*/ 58 h 79"/>
                <a:gd name="T6" fmla="*/ 26 w 73"/>
                <a:gd name="T7" fmla="*/ 0 h 79"/>
                <a:gd name="T8" fmla="*/ 72 w 73"/>
                <a:gd name="T9" fmla="*/ 22 h 79"/>
              </a:gdLst>
              <a:ahLst/>
              <a:cxnLst>
                <a:cxn ang="0">
                  <a:pos x="T0" y="T1"/>
                </a:cxn>
                <a:cxn ang="0">
                  <a:pos x="T2" y="T3"/>
                </a:cxn>
                <a:cxn ang="0">
                  <a:pos x="T4" y="T5"/>
                </a:cxn>
                <a:cxn ang="0">
                  <a:pos x="T6" y="T7"/>
                </a:cxn>
                <a:cxn ang="0">
                  <a:pos x="T8" y="T9"/>
                </a:cxn>
              </a:cxnLst>
              <a:rect l="0" t="0" r="r" b="b"/>
              <a:pathLst>
                <a:path w="73" h="79">
                  <a:moveTo>
                    <a:pt x="72" y="22"/>
                  </a:moveTo>
                  <a:lnTo>
                    <a:pt x="48" y="78"/>
                  </a:lnTo>
                  <a:lnTo>
                    <a:pt x="0" y="58"/>
                  </a:lnTo>
                  <a:lnTo>
                    <a:pt x="26" y="0"/>
                  </a:lnTo>
                  <a:lnTo>
                    <a:pt x="72" y="22"/>
                  </a:lnTo>
                </a:path>
              </a:pathLst>
            </a:custGeom>
            <a:solidFill>
              <a:srgbClr val="000000"/>
            </a:solidFill>
            <a:ln w="12600">
              <a:solidFill>
                <a:srgbClr val="333333"/>
              </a:solidFill>
              <a:round/>
              <a:headEnd/>
              <a:tailEnd/>
            </a:ln>
          </p:spPr>
          <p:txBody>
            <a:bodyPr wrap="none" anchor="ctr"/>
            <a:lstStyle/>
            <a:p>
              <a:endParaRPr lang="en-US"/>
            </a:p>
          </p:txBody>
        </p:sp>
        <p:sp>
          <p:nvSpPr>
            <p:cNvPr id="50554" name="Freeform 378">
              <a:extLst>
                <a:ext uri="{FF2B5EF4-FFF2-40B4-BE49-F238E27FC236}">
                  <a16:creationId xmlns:a16="http://schemas.microsoft.com/office/drawing/2014/main" id="{03E4D108-E2E9-46B4-B47D-44FC2D65EFEF}"/>
                </a:ext>
              </a:extLst>
            </p:cNvPr>
            <p:cNvSpPr>
              <a:spLocks noChangeArrowheads="1"/>
            </p:cNvSpPr>
            <p:nvPr/>
          </p:nvSpPr>
          <p:spPr bwMode="auto">
            <a:xfrm>
              <a:off x="1239" y="3146"/>
              <a:ext cx="17" cy="18"/>
            </a:xfrm>
            <a:custGeom>
              <a:avLst/>
              <a:gdLst>
                <a:gd name="T0" fmla="*/ 72 w 73"/>
                <a:gd name="T1" fmla="*/ 20 h 79"/>
                <a:gd name="T2" fmla="*/ 52 w 73"/>
                <a:gd name="T3" fmla="*/ 78 h 79"/>
                <a:gd name="T4" fmla="*/ 0 w 73"/>
                <a:gd name="T5" fmla="*/ 64 h 79"/>
                <a:gd name="T6" fmla="*/ 23 w 73"/>
                <a:gd name="T7" fmla="*/ 0 h 79"/>
                <a:gd name="T8" fmla="*/ 72 w 73"/>
                <a:gd name="T9" fmla="*/ 20 h 79"/>
              </a:gdLst>
              <a:ahLst/>
              <a:cxnLst>
                <a:cxn ang="0">
                  <a:pos x="T0" y="T1"/>
                </a:cxn>
                <a:cxn ang="0">
                  <a:pos x="T2" y="T3"/>
                </a:cxn>
                <a:cxn ang="0">
                  <a:pos x="T4" y="T5"/>
                </a:cxn>
                <a:cxn ang="0">
                  <a:pos x="T6" y="T7"/>
                </a:cxn>
                <a:cxn ang="0">
                  <a:pos x="T8" y="T9"/>
                </a:cxn>
              </a:cxnLst>
              <a:rect l="0" t="0" r="r" b="b"/>
              <a:pathLst>
                <a:path w="73" h="79">
                  <a:moveTo>
                    <a:pt x="72" y="20"/>
                  </a:moveTo>
                  <a:lnTo>
                    <a:pt x="52" y="78"/>
                  </a:lnTo>
                  <a:lnTo>
                    <a:pt x="0" y="64"/>
                  </a:lnTo>
                  <a:lnTo>
                    <a:pt x="23" y="0"/>
                  </a:lnTo>
                  <a:lnTo>
                    <a:pt x="72" y="20"/>
                  </a:lnTo>
                </a:path>
              </a:pathLst>
            </a:custGeom>
            <a:solidFill>
              <a:srgbClr val="000000"/>
            </a:solidFill>
            <a:ln w="12600">
              <a:solidFill>
                <a:srgbClr val="333333"/>
              </a:solidFill>
              <a:round/>
              <a:headEnd/>
              <a:tailEnd/>
            </a:ln>
          </p:spPr>
          <p:txBody>
            <a:bodyPr wrap="none" anchor="ctr"/>
            <a:lstStyle/>
            <a:p>
              <a:endParaRPr lang="en-US"/>
            </a:p>
          </p:txBody>
        </p:sp>
        <p:sp>
          <p:nvSpPr>
            <p:cNvPr id="50555" name="Freeform 379">
              <a:extLst>
                <a:ext uri="{FF2B5EF4-FFF2-40B4-BE49-F238E27FC236}">
                  <a16:creationId xmlns:a16="http://schemas.microsoft.com/office/drawing/2014/main" id="{1ED27B01-1967-45B7-AF6D-84CE7B23ABD7}"/>
                </a:ext>
              </a:extLst>
            </p:cNvPr>
            <p:cNvSpPr>
              <a:spLocks noChangeArrowheads="1"/>
            </p:cNvSpPr>
            <p:nvPr/>
          </p:nvSpPr>
          <p:spPr bwMode="auto">
            <a:xfrm>
              <a:off x="1235" y="3160"/>
              <a:ext cx="16" cy="18"/>
            </a:xfrm>
            <a:custGeom>
              <a:avLst/>
              <a:gdLst>
                <a:gd name="T0" fmla="*/ 70 w 71"/>
                <a:gd name="T1" fmla="*/ 15 h 79"/>
                <a:gd name="T2" fmla="*/ 52 w 71"/>
                <a:gd name="T3" fmla="*/ 78 h 79"/>
                <a:gd name="T4" fmla="*/ 0 w 71"/>
                <a:gd name="T5" fmla="*/ 65 h 79"/>
                <a:gd name="T6" fmla="*/ 17 w 71"/>
                <a:gd name="T7" fmla="*/ 0 h 79"/>
                <a:gd name="T8" fmla="*/ 70 w 71"/>
                <a:gd name="T9" fmla="*/ 15 h 79"/>
              </a:gdLst>
              <a:ahLst/>
              <a:cxnLst>
                <a:cxn ang="0">
                  <a:pos x="T0" y="T1"/>
                </a:cxn>
                <a:cxn ang="0">
                  <a:pos x="T2" y="T3"/>
                </a:cxn>
                <a:cxn ang="0">
                  <a:pos x="T4" y="T5"/>
                </a:cxn>
                <a:cxn ang="0">
                  <a:pos x="T6" y="T7"/>
                </a:cxn>
                <a:cxn ang="0">
                  <a:pos x="T8" y="T9"/>
                </a:cxn>
              </a:cxnLst>
              <a:rect l="0" t="0" r="r" b="b"/>
              <a:pathLst>
                <a:path w="71" h="79">
                  <a:moveTo>
                    <a:pt x="70" y="15"/>
                  </a:moveTo>
                  <a:lnTo>
                    <a:pt x="52" y="78"/>
                  </a:lnTo>
                  <a:lnTo>
                    <a:pt x="0" y="65"/>
                  </a:lnTo>
                  <a:lnTo>
                    <a:pt x="17" y="0"/>
                  </a:lnTo>
                  <a:lnTo>
                    <a:pt x="70" y="15"/>
                  </a:lnTo>
                </a:path>
              </a:pathLst>
            </a:custGeom>
            <a:solidFill>
              <a:srgbClr val="000000"/>
            </a:solidFill>
            <a:ln w="12600">
              <a:solidFill>
                <a:srgbClr val="333333"/>
              </a:solidFill>
              <a:round/>
              <a:headEnd/>
              <a:tailEnd/>
            </a:ln>
          </p:spPr>
          <p:txBody>
            <a:bodyPr wrap="none" anchor="ctr"/>
            <a:lstStyle/>
            <a:p>
              <a:endParaRPr lang="en-US"/>
            </a:p>
          </p:txBody>
        </p:sp>
        <p:sp>
          <p:nvSpPr>
            <p:cNvPr id="50556" name="Freeform 380">
              <a:extLst>
                <a:ext uri="{FF2B5EF4-FFF2-40B4-BE49-F238E27FC236}">
                  <a16:creationId xmlns:a16="http://schemas.microsoft.com/office/drawing/2014/main" id="{7D4E71C5-1006-4436-B570-ACB4DB1808C8}"/>
                </a:ext>
              </a:extLst>
            </p:cNvPr>
            <p:cNvSpPr>
              <a:spLocks noChangeArrowheads="1"/>
            </p:cNvSpPr>
            <p:nvPr/>
          </p:nvSpPr>
          <p:spPr bwMode="auto">
            <a:xfrm>
              <a:off x="1232" y="3175"/>
              <a:ext cx="15" cy="17"/>
            </a:xfrm>
            <a:custGeom>
              <a:avLst/>
              <a:gdLst>
                <a:gd name="T0" fmla="*/ 63 w 64"/>
                <a:gd name="T1" fmla="*/ 14 h 76"/>
                <a:gd name="T2" fmla="*/ 52 w 64"/>
                <a:gd name="T3" fmla="*/ 75 h 76"/>
                <a:gd name="T4" fmla="*/ 0 w 64"/>
                <a:gd name="T5" fmla="*/ 67 h 76"/>
                <a:gd name="T6" fmla="*/ 11 w 64"/>
                <a:gd name="T7" fmla="*/ 0 h 76"/>
                <a:gd name="T8" fmla="*/ 63 w 64"/>
                <a:gd name="T9" fmla="*/ 14 h 76"/>
              </a:gdLst>
              <a:ahLst/>
              <a:cxnLst>
                <a:cxn ang="0">
                  <a:pos x="T0" y="T1"/>
                </a:cxn>
                <a:cxn ang="0">
                  <a:pos x="T2" y="T3"/>
                </a:cxn>
                <a:cxn ang="0">
                  <a:pos x="T4" y="T5"/>
                </a:cxn>
                <a:cxn ang="0">
                  <a:pos x="T6" y="T7"/>
                </a:cxn>
                <a:cxn ang="0">
                  <a:pos x="T8" y="T9"/>
                </a:cxn>
              </a:cxnLst>
              <a:rect l="0" t="0" r="r" b="b"/>
              <a:pathLst>
                <a:path w="64" h="76">
                  <a:moveTo>
                    <a:pt x="63" y="14"/>
                  </a:moveTo>
                  <a:lnTo>
                    <a:pt x="52" y="75"/>
                  </a:lnTo>
                  <a:lnTo>
                    <a:pt x="0" y="67"/>
                  </a:lnTo>
                  <a:lnTo>
                    <a:pt x="11" y="0"/>
                  </a:lnTo>
                  <a:lnTo>
                    <a:pt x="63" y="14"/>
                  </a:lnTo>
                </a:path>
              </a:pathLst>
            </a:custGeom>
            <a:solidFill>
              <a:srgbClr val="000000"/>
            </a:solidFill>
            <a:ln w="12600">
              <a:solidFill>
                <a:srgbClr val="333333"/>
              </a:solidFill>
              <a:round/>
              <a:headEnd/>
              <a:tailEnd/>
            </a:ln>
          </p:spPr>
          <p:txBody>
            <a:bodyPr wrap="none" anchor="ctr"/>
            <a:lstStyle/>
            <a:p>
              <a:endParaRPr lang="en-US"/>
            </a:p>
          </p:txBody>
        </p:sp>
        <p:sp>
          <p:nvSpPr>
            <p:cNvPr id="50557" name="Freeform 381">
              <a:extLst>
                <a:ext uri="{FF2B5EF4-FFF2-40B4-BE49-F238E27FC236}">
                  <a16:creationId xmlns:a16="http://schemas.microsoft.com/office/drawing/2014/main" id="{1D1E0C1A-4B64-42B2-A6E8-8DD88A5C4F94}"/>
                </a:ext>
              </a:extLst>
            </p:cNvPr>
            <p:cNvSpPr>
              <a:spLocks noChangeArrowheads="1"/>
            </p:cNvSpPr>
            <p:nvPr/>
          </p:nvSpPr>
          <p:spPr bwMode="auto">
            <a:xfrm>
              <a:off x="1230" y="3190"/>
              <a:ext cx="14" cy="17"/>
            </a:xfrm>
            <a:custGeom>
              <a:avLst/>
              <a:gdLst>
                <a:gd name="T0" fmla="*/ 61 w 62"/>
                <a:gd name="T1" fmla="*/ 8 h 73"/>
                <a:gd name="T2" fmla="*/ 53 w 62"/>
                <a:gd name="T3" fmla="*/ 72 h 73"/>
                <a:gd name="T4" fmla="*/ 0 w 62"/>
                <a:gd name="T5" fmla="*/ 66 h 73"/>
                <a:gd name="T6" fmla="*/ 9 w 62"/>
                <a:gd name="T7" fmla="*/ 0 h 73"/>
                <a:gd name="T8" fmla="*/ 61 w 62"/>
                <a:gd name="T9" fmla="*/ 8 h 73"/>
              </a:gdLst>
              <a:ahLst/>
              <a:cxnLst>
                <a:cxn ang="0">
                  <a:pos x="T0" y="T1"/>
                </a:cxn>
                <a:cxn ang="0">
                  <a:pos x="T2" y="T3"/>
                </a:cxn>
                <a:cxn ang="0">
                  <a:pos x="T4" y="T5"/>
                </a:cxn>
                <a:cxn ang="0">
                  <a:pos x="T6" y="T7"/>
                </a:cxn>
                <a:cxn ang="0">
                  <a:pos x="T8" y="T9"/>
                </a:cxn>
              </a:cxnLst>
              <a:rect l="0" t="0" r="r" b="b"/>
              <a:pathLst>
                <a:path w="62" h="73">
                  <a:moveTo>
                    <a:pt x="61" y="8"/>
                  </a:moveTo>
                  <a:lnTo>
                    <a:pt x="53" y="72"/>
                  </a:lnTo>
                  <a:lnTo>
                    <a:pt x="0" y="66"/>
                  </a:lnTo>
                  <a:lnTo>
                    <a:pt x="9" y="0"/>
                  </a:lnTo>
                  <a:lnTo>
                    <a:pt x="61" y="8"/>
                  </a:lnTo>
                </a:path>
              </a:pathLst>
            </a:custGeom>
            <a:solidFill>
              <a:srgbClr val="000000"/>
            </a:solidFill>
            <a:ln w="12600">
              <a:solidFill>
                <a:srgbClr val="333333"/>
              </a:solidFill>
              <a:round/>
              <a:headEnd/>
              <a:tailEnd/>
            </a:ln>
          </p:spPr>
          <p:txBody>
            <a:bodyPr wrap="none" anchor="ctr"/>
            <a:lstStyle/>
            <a:p>
              <a:endParaRPr lang="en-US"/>
            </a:p>
          </p:txBody>
        </p:sp>
        <p:sp>
          <p:nvSpPr>
            <p:cNvPr id="50558" name="Freeform 382">
              <a:extLst>
                <a:ext uri="{FF2B5EF4-FFF2-40B4-BE49-F238E27FC236}">
                  <a16:creationId xmlns:a16="http://schemas.microsoft.com/office/drawing/2014/main" id="{68ECDE7E-2874-43A4-94FB-8129418C5F65}"/>
                </a:ext>
              </a:extLst>
            </p:cNvPr>
            <p:cNvSpPr>
              <a:spLocks noChangeArrowheads="1"/>
            </p:cNvSpPr>
            <p:nvPr/>
          </p:nvSpPr>
          <p:spPr bwMode="auto">
            <a:xfrm>
              <a:off x="1229" y="3205"/>
              <a:ext cx="13" cy="16"/>
            </a:xfrm>
            <a:custGeom>
              <a:avLst/>
              <a:gdLst>
                <a:gd name="T0" fmla="*/ 58 w 59"/>
                <a:gd name="T1" fmla="*/ 6 h 71"/>
                <a:gd name="T2" fmla="*/ 51 w 59"/>
                <a:gd name="T3" fmla="*/ 70 h 71"/>
                <a:gd name="T4" fmla="*/ 0 w 59"/>
                <a:gd name="T5" fmla="*/ 70 h 71"/>
                <a:gd name="T6" fmla="*/ 5 w 59"/>
                <a:gd name="T7" fmla="*/ 0 h 71"/>
                <a:gd name="T8" fmla="*/ 58 w 59"/>
                <a:gd name="T9" fmla="*/ 6 h 71"/>
              </a:gdLst>
              <a:ahLst/>
              <a:cxnLst>
                <a:cxn ang="0">
                  <a:pos x="T0" y="T1"/>
                </a:cxn>
                <a:cxn ang="0">
                  <a:pos x="T2" y="T3"/>
                </a:cxn>
                <a:cxn ang="0">
                  <a:pos x="T4" y="T5"/>
                </a:cxn>
                <a:cxn ang="0">
                  <a:pos x="T6" y="T7"/>
                </a:cxn>
                <a:cxn ang="0">
                  <a:pos x="T8" y="T9"/>
                </a:cxn>
              </a:cxnLst>
              <a:rect l="0" t="0" r="r" b="b"/>
              <a:pathLst>
                <a:path w="59" h="71">
                  <a:moveTo>
                    <a:pt x="58" y="6"/>
                  </a:moveTo>
                  <a:lnTo>
                    <a:pt x="51" y="70"/>
                  </a:lnTo>
                  <a:lnTo>
                    <a:pt x="0" y="70"/>
                  </a:lnTo>
                  <a:lnTo>
                    <a:pt x="5" y="0"/>
                  </a:lnTo>
                  <a:lnTo>
                    <a:pt x="58" y="6"/>
                  </a:lnTo>
                </a:path>
              </a:pathLst>
            </a:custGeom>
            <a:solidFill>
              <a:srgbClr val="000000"/>
            </a:solidFill>
            <a:ln w="12600">
              <a:solidFill>
                <a:srgbClr val="333333"/>
              </a:solidFill>
              <a:round/>
              <a:headEnd/>
              <a:tailEnd/>
            </a:ln>
          </p:spPr>
          <p:txBody>
            <a:bodyPr wrap="none" anchor="ctr"/>
            <a:lstStyle/>
            <a:p>
              <a:endParaRPr lang="en-US"/>
            </a:p>
          </p:txBody>
        </p:sp>
        <p:sp>
          <p:nvSpPr>
            <p:cNvPr id="50559" name="Freeform 383">
              <a:extLst>
                <a:ext uri="{FF2B5EF4-FFF2-40B4-BE49-F238E27FC236}">
                  <a16:creationId xmlns:a16="http://schemas.microsoft.com/office/drawing/2014/main" id="{F82252ED-B255-43D5-A11E-A14FD002F508}"/>
                </a:ext>
              </a:extLst>
            </p:cNvPr>
            <p:cNvSpPr>
              <a:spLocks noChangeArrowheads="1"/>
            </p:cNvSpPr>
            <p:nvPr/>
          </p:nvSpPr>
          <p:spPr bwMode="auto">
            <a:xfrm>
              <a:off x="1229" y="3221"/>
              <a:ext cx="12" cy="15"/>
            </a:xfrm>
            <a:custGeom>
              <a:avLst/>
              <a:gdLst>
                <a:gd name="T0" fmla="*/ 52 w 53"/>
                <a:gd name="T1" fmla="*/ 0 h 64"/>
                <a:gd name="T2" fmla="*/ 52 w 53"/>
                <a:gd name="T3" fmla="*/ 61 h 64"/>
                <a:gd name="T4" fmla="*/ 0 w 53"/>
                <a:gd name="T5" fmla="*/ 63 h 64"/>
                <a:gd name="T6" fmla="*/ 0 w 53"/>
                <a:gd name="T7" fmla="*/ 0 h 64"/>
                <a:gd name="T8" fmla="*/ 52 w 53"/>
                <a:gd name="T9" fmla="*/ 0 h 64"/>
              </a:gdLst>
              <a:ahLst/>
              <a:cxnLst>
                <a:cxn ang="0">
                  <a:pos x="T0" y="T1"/>
                </a:cxn>
                <a:cxn ang="0">
                  <a:pos x="T2" y="T3"/>
                </a:cxn>
                <a:cxn ang="0">
                  <a:pos x="T4" y="T5"/>
                </a:cxn>
                <a:cxn ang="0">
                  <a:pos x="T6" y="T7"/>
                </a:cxn>
                <a:cxn ang="0">
                  <a:pos x="T8" y="T9"/>
                </a:cxn>
              </a:cxnLst>
              <a:rect l="0" t="0" r="r" b="b"/>
              <a:pathLst>
                <a:path w="53" h="64">
                  <a:moveTo>
                    <a:pt x="52" y="0"/>
                  </a:moveTo>
                  <a:lnTo>
                    <a:pt x="52" y="61"/>
                  </a:lnTo>
                  <a:lnTo>
                    <a:pt x="0" y="63"/>
                  </a:lnTo>
                  <a:lnTo>
                    <a:pt x="0" y="0"/>
                  </a:lnTo>
                  <a:lnTo>
                    <a:pt x="52" y="0"/>
                  </a:lnTo>
                </a:path>
              </a:pathLst>
            </a:custGeom>
            <a:solidFill>
              <a:srgbClr val="000000"/>
            </a:solidFill>
            <a:ln w="12600">
              <a:solidFill>
                <a:srgbClr val="333333"/>
              </a:solidFill>
              <a:round/>
              <a:headEnd/>
              <a:tailEnd/>
            </a:ln>
          </p:spPr>
          <p:txBody>
            <a:bodyPr wrap="none" anchor="ctr"/>
            <a:lstStyle/>
            <a:p>
              <a:endParaRPr lang="en-US"/>
            </a:p>
          </p:txBody>
        </p:sp>
        <p:sp>
          <p:nvSpPr>
            <p:cNvPr id="50560" name="Freeform 384">
              <a:extLst>
                <a:ext uri="{FF2B5EF4-FFF2-40B4-BE49-F238E27FC236}">
                  <a16:creationId xmlns:a16="http://schemas.microsoft.com/office/drawing/2014/main" id="{765CB665-B017-42A4-A6EF-E9C379E4D887}"/>
                </a:ext>
              </a:extLst>
            </p:cNvPr>
            <p:cNvSpPr>
              <a:spLocks noChangeArrowheads="1"/>
            </p:cNvSpPr>
            <p:nvPr/>
          </p:nvSpPr>
          <p:spPr bwMode="auto">
            <a:xfrm>
              <a:off x="1229" y="3234"/>
              <a:ext cx="13" cy="15"/>
            </a:xfrm>
            <a:custGeom>
              <a:avLst/>
              <a:gdLst>
                <a:gd name="T0" fmla="*/ 51 w 59"/>
                <a:gd name="T1" fmla="*/ 0 h 67"/>
                <a:gd name="T2" fmla="*/ 58 w 59"/>
                <a:gd name="T3" fmla="*/ 57 h 67"/>
                <a:gd name="T4" fmla="*/ 3 w 59"/>
                <a:gd name="T5" fmla="*/ 66 h 67"/>
                <a:gd name="T6" fmla="*/ 0 w 59"/>
                <a:gd name="T7" fmla="*/ 2 h 67"/>
                <a:gd name="T8" fmla="*/ 51 w 59"/>
                <a:gd name="T9" fmla="*/ 0 h 67"/>
              </a:gdLst>
              <a:ahLst/>
              <a:cxnLst>
                <a:cxn ang="0">
                  <a:pos x="T0" y="T1"/>
                </a:cxn>
                <a:cxn ang="0">
                  <a:pos x="T2" y="T3"/>
                </a:cxn>
                <a:cxn ang="0">
                  <a:pos x="T4" y="T5"/>
                </a:cxn>
                <a:cxn ang="0">
                  <a:pos x="T6" y="T7"/>
                </a:cxn>
                <a:cxn ang="0">
                  <a:pos x="T8" y="T9"/>
                </a:cxn>
              </a:cxnLst>
              <a:rect l="0" t="0" r="r" b="b"/>
              <a:pathLst>
                <a:path w="59" h="67">
                  <a:moveTo>
                    <a:pt x="51" y="0"/>
                  </a:moveTo>
                  <a:lnTo>
                    <a:pt x="58" y="57"/>
                  </a:lnTo>
                  <a:lnTo>
                    <a:pt x="3" y="66"/>
                  </a:lnTo>
                  <a:lnTo>
                    <a:pt x="0" y="2"/>
                  </a:lnTo>
                  <a:lnTo>
                    <a:pt x="51" y="0"/>
                  </a:lnTo>
                </a:path>
              </a:pathLst>
            </a:custGeom>
            <a:solidFill>
              <a:srgbClr val="000000"/>
            </a:solidFill>
            <a:ln w="12600">
              <a:solidFill>
                <a:srgbClr val="333333"/>
              </a:solidFill>
              <a:round/>
              <a:headEnd/>
              <a:tailEnd/>
            </a:ln>
          </p:spPr>
          <p:txBody>
            <a:bodyPr wrap="none" anchor="ctr"/>
            <a:lstStyle/>
            <a:p>
              <a:endParaRPr lang="en-US"/>
            </a:p>
          </p:txBody>
        </p:sp>
        <p:sp>
          <p:nvSpPr>
            <p:cNvPr id="50561" name="Freeform 385">
              <a:extLst>
                <a:ext uri="{FF2B5EF4-FFF2-40B4-BE49-F238E27FC236}">
                  <a16:creationId xmlns:a16="http://schemas.microsoft.com/office/drawing/2014/main" id="{076DD50D-E296-46B0-919C-80136246AD1D}"/>
                </a:ext>
              </a:extLst>
            </p:cNvPr>
            <p:cNvSpPr>
              <a:spLocks noChangeArrowheads="1"/>
            </p:cNvSpPr>
            <p:nvPr/>
          </p:nvSpPr>
          <p:spPr bwMode="auto">
            <a:xfrm>
              <a:off x="1230" y="3247"/>
              <a:ext cx="14" cy="16"/>
            </a:xfrm>
            <a:custGeom>
              <a:avLst/>
              <a:gdLst>
                <a:gd name="T0" fmla="*/ 55 w 61"/>
                <a:gd name="T1" fmla="*/ 0 h 69"/>
                <a:gd name="T2" fmla="*/ 60 w 61"/>
                <a:gd name="T3" fmla="*/ 55 h 69"/>
                <a:gd name="T4" fmla="*/ 8 w 61"/>
                <a:gd name="T5" fmla="*/ 68 h 69"/>
                <a:gd name="T6" fmla="*/ 0 w 61"/>
                <a:gd name="T7" fmla="*/ 10 h 69"/>
                <a:gd name="T8" fmla="*/ 55 w 61"/>
                <a:gd name="T9" fmla="*/ 0 h 69"/>
              </a:gdLst>
              <a:ahLst/>
              <a:cxnLst>
                <a:cxn ang="0">
                  <a:pos x="T0" y="T1"/>
                </a:cxn>
                <a:cxn ang="0">
                  <a:pos x="T2" y="T3"/>
                </a:cxn>
                <a:cxn ang="0">
                  <a:pos x="T4" y="T5"/>
                </a:cxn>
                <a:cxn ang="0">
                  <a:pos x="T6" y="T7"/>
                </a:cxn>
                <a:cxn ang="0">
                  <a:pos x="T8" y="T9"/>
                </a:cxn>
              </a:cxnLst>
              <a:rect l="0" t="0" r="r" b="b"/>
              <a:pathLst>
                <a:path w="61" h="69">
                  <a:moveTo>
                    <a:pt x="55" y="0"/>
                  </a:moveTo>
                  <a:lnTo>
                    <a:pt x="60" y="55"/>
                  </a:lnTo>
                  <a:lnTo>
                    <a:pt x="8" y="68"/>
                  </a:lnTo>
                  <a:lnTo>
                    <a:pt x="0" y="10"/>
                  </a:lnTo>
                  <a:lnTo>
                    <a:pt x="55" y="0"/>
                  </a:lnTo>
                </a:path>
              </a:pathLst>
            </a:custGeom>
            <a:solidFill>
              <a:srgbClr val="000000"/>
            </a:solidFill>
            <a:ln w="12600">
              <a:solidFill>
                <a:srgbClr val="333333"/>
              </a:solidFill>
              <a:round/>
              <a:headEnd/>
              <a:tailEnd/>
            </a:ln>
          </p:spPr>
          <p:txBody>
            <a:bodyPr wrap="none" anchor="ctr"/>
            <a:lstStyle/>
            <a:p>
              <a:endParaRPr lang="en-US"/>
            </a:p>
          </p:txBody>
        </p:sp>
        <p:sp>
          <p:nvSpPr>
            <p:cNvPr id="50562" name="Freeform 386">
              <a:extLst>
                <a:ext uri="{FF2B5EF4-FFF2-40B4-BE49-F238E27FC236}">
                  <a16:creationId xmlns:a16="http://schemas.microsoft.com/office/drawing/2014/main" id="{523F00C6-FE62-41A1-A05B-CC34C54F6262}"/>
                </a:ext>
              </a:extLst>
            </p:cNvPr>
            <p:cNvSpPr>
              <a:spLocks noChangeArrowheads="1"/>
            </p:cNvSpPr>
            <p:nvPr/>
          </p:nvSpPr>
          <p:spPr bwMode="auto">
            <a:xfrm>
              <a:off x="1231" y="3260"/>
              <a:ext cx="15" cy="15"/>
            </a:xfrm>
            <a:custGeom>
              <a:avLst/>
              <a:gdLst>
                <a:gd name="T0" fmla="*/ 52 w 64"/>
                <a:gd name="T1" fmla="*/ 0 h 65"/>
                <a:gd name="T2" fmla="*/ 63 w 64"/>
                <a:gd name="T3" fmla="*/ 50 h 65"/>
                <a:gd name="T4" fmla="*/ 11 w 64"/>
                <a:gd name="T5" fmla="*/ 64 h 65"/>
                <a:gd name="T6" fmla="*/ 0 w 64"/>
                <a:gd name="T7" fmla="*/ 12 h 65"/>
                <a:gd name="T8" fmla="*/ 52 w 64"/>
                <a:gd name="T9" fmla="*/ 0 h 65"/>
              </a:gdLst>
              <a:ahLst/>
              <a:cxnLst>
                <a:cxn ang="0">
                  <a:pos x="T0" y="T1"/>
                </a:cxn>
                <a:cxn ang="0">
                  <a:pos x="T2" y="T3"/>
                </a:cxn>
                <a:cxn ang="0">
                  <a:pos x="T4" y="T5"/>
                </a:cxn>
                <a:cxn ang="0">
                  <a:pos x="T6" y="T7"/>
                </a:cxn>
                <a:cxn ang="0">
                  <a:pos x="T8" y="T9"/>
                </a:cxn>
              </a:cxnLst>
              <a:rect l="0" t="0" r="r" b="b"/>
              <a:pathLst>
                <a:path w="64" h="65">
                  <a:moveTo>
                    <a:pt x="52" y="0"/>
                  </a:moveTo>
                  <a:lnTo>
                    <a:pt x="63" y="50"/>
                  </a:lnTo>
                  <a:lnTo>
                    <a:pt x="11" y="64"/>
                  </a:lnTo>
                  <a:lnTo>
                    <a:pt x="0" y="12"/>
                  </a:lnTo>
                  <a:lnTo>
                    <a:pt x="52" y="0"/>
                  </a:lnTo>
                </a:path>
              </a:pathLst>
            </a:custGeom>
            <a:solidFill>
              <a:srgbClr val="000000"/>
            </a:solidFill>
            <a:ln w="12600">
              <a:solidFill>
                <a:srgbClr val="333333"/>
              </a:solidFill>
              <a:round/>
              <a:headEnd/>
              <a:tailEnd/>
            </a:ln>
          </p:spPr>
          <p:txBody>
            <a:bodyPr wrap="none" anchor="ctr"/>
            <a:lstStyle/>
            <a:p>
              <a:endParaRPr lang="en-US"/>
            </a:p>
          </p:txBody>
        </p:sp>
        <p:sp>
          <p:nvSpPr>
            <p:cNvPr id="50563" name="Freeform 387">
              <a:extLst>
                <a:ext uri="{FF2B5EF4-FFF2-40B4-BE49-F238E27FC236}">
                  <a16:creationId xmlns:a16="http://schemas.microsoft.com/office/drawing/2014/main" id="{BF54E8CA-B293-45EC-99A1-9C6C59F87AF9}"/>
                </a:ext>
              </a:extLst>
            </p:cNvPr>
            <p:cNvSpPr>
              <a:spLocks noChangeArrowheads="1"/>
            </p:cNvSpPr>
            <p:nvPr/>
          </p:nvSpPr>
          <p:spPr bwMode="auto">
            <a:xfrm>
              <a:off x="1234" y="3271"/>
              <a:ext cx="15" cy="15"/>
            </a:xfrm>
            <a:custGeom>
              <a:avLst/>
              <a:gdLst>
                <a:gd name="T0" fmla="*/ 52 w 65"/>
                <a:gd name="T1" fmla="*/ 0 h 64"/>
                <a:gd name="T2" fmla="*/ 64 w 65"/>
                <a:gd name="T3" fmla="*/ 43 h 64"/>
                <a:gd name="T4" fmla="*/ 18 w 65"/>
                <a:gd name="T5" fmla="*/ 63 h 64"/>
                <a:gd name="T6" fmla="*/ 0 w 65"/>
                <a:gd name="T7" fmla="*/ 14 h 64"/>
                <a:gd name="T8" fmla="*/ 52 w 65"/>
                <a:gd name="T9" fmla="*/ 0 h 64"/>
              </a:gdLst>
              <a:ahLst/>
              <a:cxnLst>
                <a:cxn ang="0">
                  <a:pos x="T0" y="T1"/>
                </a:cxn>
                <a:cxn ang="0">
                  <a:pos x="T2" y="T3"/>
                </a:cxn>
                <a:cxn ang="0">
                  <a:pos x="T4" y="T5"/>
                </a:cxn>
                <a:cxn ang="0">
                  <a:pos x="T6" y="T7"/>
                </a:cxn>
                <a:cxn ang="0">
                  <a:pos x="T8" y="T9"/>
                </a:cxn>
              </a:cxnLst>
              <a:rect l="0" t="0" r="r" b="b"/>
              <a:pathLst>
                <a:path w="65" h="64">
                  <a:moveTo>
                    <a:pt x="52" y="0"/>
                  </a:moveTo>
                  <a:lnTo>
                    <a:pt x="64" y="43"/>
                  </a:lnTo>
                  <a:lnTo>
                    <a:pt x="18" y="63"/>
                  </a:lnTo>
                  <a:lnTo>
                    <a:pt x="0" y="14"/>
                  </a:lnTo>
                  <a:lnTo>
                    <a:pt x="52" y="0"/>
                  </a:lnTo>
                </a:path>
              </a:pathLst>
            </a:custGeom>
            <a:solidFill>
              <a:srgbClr val="000000"/>
            </a:solidFill>
            <a:ln w="12600">
              <a:solidFill>
                <a:srgbClr val="333333"/>
              </a:solidFill>
              <a:round/>
              <a:headEnd/>
              <a:tailEnd/>
            </a:ln>
          </p:spPr>
          <p:txBody>
            <a:bodyPr wrap="none" anchor="ctr"/>
            <a:lstStyle/>
            <a:p>
              <a:endParaRPr lang="en-US"/>
            </a:p>
          </p:txBody>
        </p:sp>
        <p:sp>
          <p:nvSpPr>
            <p:cNvPr id="50564" name="Freeform 388">
              <a:extLst>
                <a:ext uri="{FF2B5EF4-FFF2-40B4-BE49-F238E27FC236}">
                  <a16:creationId xmlns:a16="http://schemas.microsoft.com/office/drawing/2014/main" id="{CA7A99EA-8F9A-4415-B325-A8497695299B}"/>
                </a:ext>
              </a:extLst>
            </p:cNvPr>
            <p:cNvSpPr>
              <a:spLocks noChangeArrowheads="1"/>
            </p:cNvSpPr>
            <p:nvPr/>
          </p:nvSpPr>
          <p:spPr bwMode="auto">
            <a:xfrm>
              <a:off x="1238" y="3281"/>
              <a:ext cx="15" cy="14"/>
            </a:xfrm>
            <a:custGeom>
              <a:avLst/>
              <a:gdLst>
                <a:gd name="T0" fmla="*/ 46 w 64"/>
                <a:gd name="T1" fmla="*/ 0 h 61"/>
                <a:gd name="T2" fmla="*/ 63 w 64"/>
                <a:gd name="T3" fmla="*/ 37 h 61"/>
                <a:gd name="T4" fmla="*/ 18 w 64"/>
                <a:gd name="T5" fmla="*/ 60 h 61"/>
                <a:gd name="T6" fmla="*/ 0 w 64"/>
                <a:gd name="T7" fmla="*/ 20 h 61"/>
                <a:gd name="T8" fmla="*/ 46 w 64"/>
                <a:gd name="T9" fmla="*/ 0 h 61"/>
              </a:gdLst>
              <a:ahLst/>
              <a:cxnLst>
                <a:cxn ang="0">
                  <a:pos x="T0" y="T1"/>
                </a:cxn>
                <a:cxn ang="0">
                  <a:pos x="T2" y="T3"/>
                </a:cxn>
                <a:cxn ang="0">
                  <a:pos x="T4" y="T5"/>
                </a:cxn>
                <a:cxn ang="0">
                  <a:pos x="T6" y="T7"/>
                </a:cxn>
                <a:cxn ang="0">
                  <a:pos x="T8" y="T9"/>
                </a:cxn>
              </a:cxnLst>
              <a:rect l="0" t="0" r="r" b="b"/>
              <a:pathLst>
                <a:path w="64" h="61">
                  <a:moveTo>
                    <a:pt x="46" y="0"/>
                  </a:moveTo>
                  <a:lnTo>
                    <a:pt x="63" y="37"/>
                  </a:lnTo>
                  <a:lnTo>
                    <a:pt x="18" y="60"/>
                  </a:lnTo>
                  <a:lnTo>
                    <a:pt x="0" y="20"/>
                  </a:lnTo>
                  <a:lnTo>
                    <a:pt x="46" y="0"/>
                  </a:lnTo>
                </a:path>
              </a:pathLst>
            </a:custGeom>
            <a:solidFill>
              <a:srgbClr val="000000"/>
            </a:solidFill>
            <a:ln w="12600">
              <a:solidFill>
                <a:srgbClr val="333333"/>
              </a:solidFill>
              <a:round/>
              <a:headEnd/>
              <a:tailEnd/>
            </a:ln>
          </p:spPr>
          <p:txBody>
            <a:bodyPr wrap="none" anchor="ctr"/>
            <a:lstStyle/>
            <a:p>
              <a:endParaRPr lang="en-US"/>
            </a:p>
          </p:txBody>
        </p:sp>
        <p:sp>
          <p:nvSpPr>
            <p:cNvPr id="50565" name="Freeform 389">
              <a:extLst>
                <a:ext uri="{FF2B5EF4-FFF2-40B4-BE49-F238E27FC236}">
                  <a16:creationId xmlns:a16="http://schemas.microsoft.com/office/drawing/2014/main" id="{DD852348-5C35-47A8-8DC2-66906014A12B}"/>
                </a:ext>
              </a:extLst>
            </p:cNvPr>
            <p:cNvSpPr>
              <a:spLocks noChangeArrowheads="1"/>
            </p:cNvSpPr>
            <p:nvPr/>
          </p:nvSpPr>
          <p:spPr bwMode="auto">
            <a:xfrm>
              <a:off x="1242" y="3289"/>
              <a:ext cx="15" cy="14"/>
            </a:xfrm>
            <a:custGeom>
              <a:avLst/>
              <a:gdLst>
                <a:gd name="T0" fmla="*/ 45 w 64"/>
                <a:gd name="T1" fmla="*/ 0 h 62"/>
                <a:gd name="T2" fmla="*/ 63 w 64"/>
                <a:gd name="T3" fmla="*/ 29 h 62"/>
                <a:gd name="T4" fmla="*/ 19 w 64"/>
                <a:gd name="T5" fmla="*/ 61 h 62"/>
                <a:gd name="T6" fmla="*/ 0 w 64"/>
                <a:gd name="T7" fmla="*/ 22 h 62"/>
                <a:gd name="T8" fmla="*/ 45 w 64"/>
                <a:gd name="T9" fmla="*/ 0 h 62"/>
              </a:gdLst>
              <a:ahLst/>
              <a:cxnLst>
                <a:cxn ang="0">
                  <a:pos x="T0" y="T1"/>
                </a:cxn>
                <a:cxn ang="0">
                  <a:pos x="T2" y="T3"/>
                </a:cxn>
                <a:cxn ang="0">
                  <a:pos x="T4" y="T5"/>
                </a:cxn>
                <a:cxn ang="0">
                  <a:pos x="T6" y="T7"/>
                </a:cxn>
                <a:cxn ang="0">
                  <a:pos x="T8" y="T9"/>
                </a:cxn>
              </a:cxnLst>
              <a:rect l="0" t="0" r="r" b="b"/>
              <a:pathLst>
                <a:path w="64" h="62">
                  <a:moveTo>
                    <a:pt x="45" y="0"/>
                  </a:moveTo>
                  <a:lnTo>
                    <a:pt x="63" y="29"/>
                  </a:lnTo>
                  <a:lnTo>
                    <a:pt x="19" y="61"/>
                  </a:lnTo>
                  <a:lnTo>
                    <a:pt x="0" y="22"/>
                  </a:lnTo>
                  <a:lnTo>
                    <a:pt x="45" y="0"/>
                  </a:lnTo>
                </a:path>
              </a:pathLst>
            </a:custGeom>
            <a:solidFill>
              <a:srgbClr val="000000"/>
            </a:solidFill>
            <a:ln w="12600">
              <a:solidFill>
                <a:srgbClr val="333333"/>
              </a:solidFill>
              <a:round/>
              <a:headEnd/>
              <a:tailEnd/>
            </a:ln>
          </p:spPr>
          <p:txBody>
            <a:bodyPr wrap="none" anchor="ctr"/>
            <a:lstStyle/>
            <a:p>
              <a:endParaRPr lang="en-US"/>
            </a:p>
          </p:txBody>
        </p:sp>
        <p:sp>
          <p:nvSpPr>
            <p:cNvPr id="50566" name="Freeform 390">
              <a:extLst>
                <a:ext uri="{FF2B5EF4-FFF2-40B4-BE49-F238E27FC236}">
                  <a16:creationId xmlns:a16="http://schemas.microsoft.com/office/drawing/2014/main" id="{9C9830AE-0FED-47EC-AE8F-48844DE24961}"/>
                </a:ext>
              </a:extLst>
            </p:cNvPr>
            <p:cNvSpPr>
              <a:spLocks noChangeArrowheads="1"/>
            </p:cNvSpPr>
            <p:nvPr/>
          </p:nvSpPr>
          <p:spPr bwMode="auto">
            <a:xfrm>
              <a:off x="1246" y="3296"/>
              <a:ext cx="14" cy="14"/>
            </a:xfrm>
            <a:custGeom>
              <a:avLst/>
              <a:gdLst>
                <a:gd name="T0" fmla="*/ 44 w 62"/>
                <a:gd name="T1" fmla="*/ 0 h 62"/>
                <a:gd name="T2" fmla="*/ 61 w 62"/>
                <a:gd name="T3" fmla="*/ 20 h 62"/>
                <a:gd name="T4" fmla="*/ 23 w 62"/>
                <a:gd name="T5" fmla="*/ 61 h 62"/>
                <a:gd name="T6" fmla="*/ 0 w 62"/>
                <a:gd name="T7" fmla="*/ 31 h 62"/>
                <a:gd name="T8" fmla="*/ 44 w 62"/>
                <a:gd name="T9" fmla="*/ 0 h 62"/>
              </a:gdLst>
              <a:ahLst/>
              <a:cxnLst>
                <a:cxn ang="0">
                  <a:pos x="T0" y="T1"/>
                </a:cxn>
                <a:cxn ang="0">
                  <a:pos x="T2" y="T3"/>
                </a:cxn>
                <a:cxn ang="0">
                  <a:pos x="T4" y="T5"/>
                </a:cxn>
                <a:cxn ang="0">
                  <a:pos x="T6" y="T7"/>
                </a:cxn>
                <a:cxn ang="0">
                  <a:pos x="T8" y="T9"/>
                </a:cxn>
              </a:cxnLst>
              <a:rect l="0" t="0" r="r" b="b"/>
              <a:pathLst>
                <a:path w="62" h="62">
                  <a:moveTo>
                    <a:pt x="44" y="0"/>
                  </a:moveTo>
                  <a:lnTo>
                    <a:pt x="61" y="20"/>
                  </a:lnTo>
                  <a:lnTo>
                    <a:pt x="23" y="61"/>
                  </a:lnTo>
                  <a:lnTo>
                    <a:pt x="0" y="31"/>
                  </a:lnTo>
                  <a:lnTo>
                    <a:pt x="44" y="0"/>
                  </a:lnTo>
                </a:path>
              </a:pathLst>
            </a:custGeom>
            <a:solidFill>
              <a:srgbClr val="000000"/>
            </a:solidFill>
            <a:ln w="12600">
              <a:solidFill>
                <a:srgbClr val="333333"/>
              </a:solidFill>
              <a:round/>
              <a:headEnd/>
              <a:tailEnd/>
            </a:ln>
          </p:spPr>
          <p:txBody>
            <a:bodyPr wrap="none" anchor="ctr"/>
            <a:lstStyle/>
            <a:p>
              <a:endParaRPr lang="en-US"/>
            </a:p>
          </p:txBody>
        </p:sp>
        <p:sp>
          <p:nvSpPr>
            <p:cNvPr id="50567" name="Freeform 391">
              <a:extLst>
                <a:ext uri="{FF2B5EF4-FFF2-40B4-BE49-F238E27FC236}">
                  <a16:creationId xmlns:a16="http://schemas.microsoft.com/office/drawing/2014/main" id="{B84E0EFD-802B-42BA-9856-96C11A6BC181}"/>
                </a:ext>
              </a:extLst>
            </p:cNvPr>
            <p:cNvSpPr>
              <a:spLocks noChangeArrowheads="1"/>
            </p:cNvSpPr>
            <p:nvPr/>
          </p:nvSpPr>
          <p:spPr bwMode="auto">
            <a:xfrm>
              <a:off x="1252" y="3300"/>
              <a:ext cx="13" cy="14"/>
            </a:xfrm>
            <a:custGeom>
              <a:avLst/>
              <a:gdLst>
                <a:gd name="T0" fmla="*/ 38 w 56"/>
                <a:gd name="T1" fmla="*/ 0 h 62"/>
                <a:gd name="T2" fmla="*/ 55 w 56"/>
                <a:gd name="T3" fmla="*/ 11 h 62"/>
                <a:gd name="T4" fmla="*/ 31 w 56"/>
                <a:gd name="T5" fmla="*/ 61 h 62"/>
                <a:gd name="T6" fmla="*/ 0 w 56"/>
                <a:gd name="T7" fmla="*/ 41 h 62"/>
                <a:gd name="T8" fmla="*/ 38 w 56"/>
                <a:gd name="T9" fmla="*/ 0 h 62"/>
              </a:gdLst>
              <a:ahLst/>
              <a:cxnLst>
                <a:cxn ang="0">
                  <a:pos x="T0" y="T1"/>
                </a:cxn>
                <a:cxn ang="0">
                  <a:pos x="T2" y="T3"/>
                </a:cxn>
                <a:cxn ang="0">
                  <a:pos x="T4" y="T5"/>
                </a:cxn>
                <a:cxn ang="0">
                  <a:pos x="T6" y="T7"/>
                </a:cxn>
                <a:cxn ang="0">
                  <a:pos x="T8" y="T9"/>
                </a:cxn>
              </a:cxnLst>
              <a:rect l="0" t="0" r="r" b="b"/>
              <a:pathLst>
                <a:path w="56" h="62">
                  <a:moveTo>
                    <a:pt x="38" y="0"/>
                  </a:moveTo>
                  <a:lnTo>
                    <a:pt x="55" y="11"/>
                  </a:lnTo>
                  <a:lnTo>
                    <a:pt x="31" y="61"/>
                  </a:lnTo>
                  <a:lnTo>
                    <a:pt x="0" y="41"/>
                  </a:lnTo>
                  <a:lnTo>
                    <a:pt x="38" y="0"/>
                  </a:lnTo>
                </a:path>
              </a:pathLst>
            </a:custGeom>
            <a:solidFill>
              <a:srgbClr val="000000"/>
            </a:solidFill>
            <a:ln w="12600">
              <a:solidFill>
                <a:srgbClr val="333333"/>
              </a:solidFill>
              <a:round/>
              <a:headEnd/>
              <a:tailEnd/>
            </a:ln>
          </p:spPr>
          <p:txBody>
            <a:bodyPr wrap="none" anchor="ctr"/>
            <a:lstStyle/>
            <a:p>
              <a:endParaRPr lang="en-US"/>
            </a:p>
          </p:txBody>
        </p:sp>
        <p:sp>
          <p:nvSpPr>
            <p:cNvPr id="50568" name="Freeform 392">
              <a:extLst>
                <a:ext uri="{FF2B5EF4-FFF2-40B4-BE49-F238E27FC236}">
                  <a16:creationId xmlns:a16="http://schemas.microsoft.com/office/drawing/2014/main" id="{29CBFBF1-09C9-4833-9B86-5F1999E4A7A0}"/>
                </a:ext>
              </a:extLst>
            </p:cNvPr>
            <p:cNvSpPr>
              <a:spLocks noChangeArrowheads="1"/>
            </p:cNvSpPr>
            <p:nvPr/>
          </p:nvSpPr>
          <p:spPr bwMode="auto">
            <a:xfrm>
              <a:off x="1259" y="3303"/>
              <a:ext cx="11" cy="13"/>
            </a:xfrm>
            <a:custGeom>
              <a:avLst/>
              <a:gdLst>
                <a:gd name="T0" fmla="*/ 26 w 48"/>
                <a:gd name="T1" fmla="*/ 0 h 59"/>
                <a:gd name="T2" fmla="*/ 47 w 48"/>
                <a:gd name="T3" fmla="*/ 5 h 59"/>
                <a:gd name="T4" fmla="*/ 35 w 48"/>
                <a:gd name="T5" fmla="*/ 58 h 59"/>
                <a:gd name="T6" fmla="*/ 0 w 48"/>
                <a:gd name="T7" fmla="*/ 49 h 59"/>
                <a:gd name="T8" fmla="*/ 26 w 48"/>
                <a:gd name="T9" fmla="*/ 0 h 59"/>
              </a:gdLst>
              <a:ahLst/>
              <a:cxnLst>
                <a:cxn ang="0">
                  <a:pos x="T0" y="T1"/>
                </a:cxn>
                <a:cxn ang="0">
                  <a:pos x="T2" y="T3"/>
                </a:cxn>
                <a:cxn ang="0">
                  <a:pos x="T4" y="T5"/>
                </a:cxn>
                <a:cxn ang="0">
                  <a:pos x="T6" y="T7"/>
                </a:cxn>
                <a:cxn ang="0">
                  <a:pos x="T8" y="T9"/>
                </a:cxn>
              </a:cxnLst>
              <a:rect l="0" t="0" r="r" b="b"/>
              <a:pathLst>
                <a:path w="48" h="59">
                  <a:moveTo>
                    <a:pt x="26" y="0"/>
                  </a:moveTo>
                  <a:lnTo>
                    <a:pt x="47" y="5"/>
                  </a:lnTo>
                  <a:lnTo>
                    <a:pt x="35" y="58"/>
                  </a:lnTo>
                  <a:lnTo>
                    <a:pt x="0" y="49"/>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50569" name="Freeform 393">
              <a:extLst>
                <a:ext uri="{FF2B5EF4-FFF2-40B4-BE49-F238E27FC236}">
                  <a16:creationId xmlns:a16="http://schemas.microsoft.com/office/drawing/2014/main" id="{8D851C93-7EDB-4AEC-817C-6A7C38A5A4DC}"/>
                </a:ext>
              </a:extLst>
            </p:cNvPr>
            <p:cNvSpPr>
              <a:spLocks noChangeArrowheads="1"/>
            </p:cNvSpPr>
            <p:nvPr/>
          </p:nvSpPr>
          <p:spPr bwMode="auto">
            <a:xfrm>
              <a:off x="1265" y="3304"/>
              <a:ext cx="11" cy="12"/>
            </a:xfrm>
            <a:custGeom>
              <a:avLst/>
              <a:gdLst>
                <a:gd name="T0" fmla="*/ 11 w 48"/>
                <a:gd name="T1" fmla="*/ 0 h 54"/>
                <a:gd name="T2" fmla="*/ 29 w 48"/>
                <a:gd name="T3" fmla="*/ 0 h 54"/>
                <a:gd name="T4" fmla="*/ 47 w 48"/>
                <a:gd name="T5" fmla="*/ 53 h 54"/>
                <a:gd name="T6" fmla="*/ 0 w 48"/>
                <a:gd name="T7" fmla="*/ 53 h 54"/>
                <a:gd name="T8" fmla="*/ 11 w 48"/>
                <a:gd name="T9" fmla="*/ 0 h 54"/>
              </a:gdLst>
              <a:ahLst/>
              <a:cxnLst>
                <a:cxn ang="0">
                  <a:pos x="T0" y="T1"/>
                </a:cxn>
                <a:cxn ang="0">
                  <a:pos x="T2" y="T3"/>
                </a:cxn>
                <a:cxn ang="0">
                  <a:pos x="T4" y="T5"/>
                </a:cxn>
                <a:cxn ang="0">
                  <a:pos x="T6" y="T7"/>
                </a:cxn>
                <a:cxn ang="0">
                  <a:pos x="T8" y="T9"/>
                </a:cxn>
              </a:cxnLst>
              <a:rect l="0" t="0" r="r" b="b"/>
              <a:pathLst>
                <a:path w="48" h="54">
                  <a:moveTo>
                    <a:pt x="11" y="0"/>
                  </a:moveTo>
                  <a:lnTo>
                    <a:pt x="29" y="0"/>
                  </a:lnTo>
                  <a:lnTo>
                    <a:pt x="47" y="53"/>
                  </a:lnTo>
                  <a:lnTo>
                    <a:pt x="0" y="53"/>
                  </a:lnTo>
                  <a:lnTo>
                    <a:pt x="11" y="0"/>
                  </a:lnTo>
                </a:path>
              </a:pathLst>
            </a:custGeom>
            <a:solidFill>
              <a:srgbClr val="000000"/>
            </a:solidFill>
            <a:ln w="12600">
              <a:solidFill>
                <a:srgbClr val="333333"/>
              </a:solidFill>
              <a:round/>
              <a:headEnd/>
              <a:tailEnd/>
            </a:ln>
          </p:spPr>
          <p:txBody>
            <a:bodyPr wrap="none" anchor="ctr"/>
            <a:lstStyle/>
            <a:p>
              <a:endParaRPr lang="en-US"/>
            </a:p>
          </p:txBody>
        </p:sp>
        <p:sp>
          <p:nvSpPr>
            <p:cNvPr id="50570" name="Freeform 394">
              <a:extLst>
                <a:ext uri="{FF2B5EF4-FFF2-40B4-BE49-F238E27FC236}">
                  <a16:creationId xmlns:a16="http://schemas.microsoft.com/office/drawing/2014/main" id="{DED13725-A1BD-414D-B50E-030E4A93BA82}"/>
                </a:ext>
              </a:extLst>
            </p:cNvPr>
            <p:cNvSpPr>
              <a:spLocks noChangeArrowheads="1"/>
            </p:cNvSpPr>
            <p:nvPr/>
          </p:nvSpPr>
          <p:spPr bwMode="auto">
            <a:xfrm>
              <a:off x="1270" y="3302"/>
              <a:ext cx="11" cy="14"/>
            </a:xfrm>
            <a:custGeom>
              <a:avLst/>
              <a:gdLst>
                <a:gd name="T0" fmla="*/ 0 w 48"/>
                <a:gd name="T1" fmla="*/ 8 h 62"/>
                <a:gd name="T2" fmla="*/ 18 w 48"/>
                <a:gd name="T3" fmla="*/ 0 h 62"/>
                <a:gd name="T4" fmla="*/ 47 w 48"/>
                <a:gd name="T5" fmla="*/ 46 h 62"/>
                <a:gd name="T6" fmla="*/ 12 w 48"/>
                <a:gd name="T7" fmla="*/ 61 h 62"/>
                <a:gd name="T8" fmla="*/ 0 w 48"/>
                <a:gd name="T9" fmla="*/ 8 h 62"/>
              </a:gdLst>
              <a:ahLst/>
              <a:cxnLst>
                <a:cxn ang="0">
                  <a:pos x="T0" y="T1"/>
                </a:cxn>
                <a:cxn ang="0">
                  <a:pos x="T2" y="T3"/>
                </a:cxn>
                <a:cxn ang="0">
                  <a:pos x="T4" y="T5"/>
                </a:cxn>
                <a:cxn ang="0">
                  <a:pos x="T6" y="T7"/>
                </a:cxn>
                <a:cxn ang="0">
                  <a:pos x="T8" y="T9"/>
                </a:cxn>
              </a:cxnLst>
              <a:rect l="0" t="0" r="r" b="b"/>
              <a:pathLst>
                <a:path w="48" h="62">
                  <a:moveTo>
                    <a:pt x="0" y="8"/>
                  </a:moveTo>
                  <a:lnTo>
                    <a:pt x="18" y="0"/>
                  </a:lnTo>
                  <a:lnTo>
                    <a:pt x="47" y="46"/>
                  </a:lnTo>
                  <a:lnTo>
                    <a:pt x="12" y="6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50571" name="Freeform 395">
              <a:extLst>
                <a:ext uri="{FF2B5EF4-FFF2-40B4-BE49-F238E27FC236}">
                  <a16:creationId xmlns:a16="http://schemas.microsoft.com/office/drawing/2014/main" id="{F9C7D899-54F0-4921-9F46-42F952FBCE21}"/>
                </a:ext>
              </a:extLst>
            </p:cNvPr>
            <p:cNvSpPr>
              <a:spLocks noChangeArrowheads="1"/>
            </p:cNvSpPr>
            <p:nvPr/>
          </p:nvSpPr>
          <p:spPr bwMode="auto">
            <a:xfrm>
              <a:off x="1274" y="3299"/>
              <a:ext cx="12" cy="14"/>
            </a:xfrm>
            <a:custGeom>
              <a:avLst/>
              <a:gdLst>
                <a:gd name="T0" fmla="*/ 0 w 53"/>
                <a:gd name="T1" fmla="*/ 15 h 62"/>
                <a:gd name="T2" fmla="*/ 14 w 53"/>
                <a:gd name="T3" fmla="*/ 0 h 62"/>
                <a:gd name="T4" fmla="*/ 52 w 53"/>
                <a:gd name="T5" fmla="*/ 41 h 62"/>
                <a:gd name="T6" fmla="*/ 23 w 53"/>
                <a:gd name="T7" fmla="*/ 61 h 62"/>
                <a:gd name="T8" fmla="*/ 0 w 53"/>
                <a:gd name="T9" fmla="*/ 15 h 62"/>
              </a:gdLst>
              <a:ahLst/>
              <a:cxnLst>
                <a:cxn ang="0">
                  <a:pos x="T0" y="T1"/>
                </a:cxn>
                <a:cxn ang="0">
                  <a:pos x="T2" y="T3"/>
                </a:cxn>
                <a:cxn ang="0">
                  <a:pos x="T4" y="T5"/>
                </a:cxn>
                <a:cxn ang="0">
                  <a:pos x="T6" y="T7"/>
                </a:cxn>
                <a:cxn ang="0">
                  <a:pos x="T8" y="T9"/>
                </a:cxn>
              </a:cxnLst>
              <a:rect l="0" t="0" r="r" b="b"/>
              <a:pathLst>
                <a:path w="53" h="62">
                  <a:moveTo>
                    <a:pt x="0" y="15"/>
                  </a:moveTo>
                  <a:lnTo>
                    <a:pt x="14" y="0"/>
                  </a:lnTo>
                  <a:lnTo>
                    <a:pt x="52" y="41"/>
                  </a:lnTo>
                  <a:lnTo>
                    <a:pt x="23" y="61"/>
                  </a:lnTo>
                  <a:lnTo>
                    <a:pt x="0" y="15"/>
                  </a:lnTo>
                </a:path>
              </a:pathLst>
            </a:custGeom>
            <a:solidFill>
              <a:srgbClr val="000000"/>
            </a:solidFill>
            <a:ln w="12600">
              <a:solidFill>
                <a:srgbClr val="333333"/>
              </a:solidFill>
              <a:round/>
              <a:headEnd/>
              <a:tailEnd/>
            </a:ln>
          </p:spPr>
          <p:txBody>
            <a:bodyPr wrap="none" anchor="ctr"/>
            <a:lstStyle/>
            <a:p>
              <a:endParaRPr lang="en-US"/>
            </a:p>
          </p:txBody>
        </p:sp>
        <p:sp>
          <p:nvSpPr>
            <p:cNvPr id="50572" name="Freeform 396">
              <a:extLst>
                <a:ext uri="{FF2B5EF4-FFF2-40B4-BE49-F238E27FC236}">
                  <a16:creationId xmlns:a16="http://schemas.microsoft.com/office/drawing/2014/main" id="{0147ACF4-B199-4BDB-AB7E-E9F569EE3252}"/>
                </a:ext>
              </a:extLst>
            </p:cNvPr>
            <p:cNvSpPr>
              <a:spLocks noChangeArrowheads="1"/>
            </p:cNvSpPr>
            <p:nvPr/>
          </p:nvSpPr>
          <p:spPr bwMode="auto">
            <a:xfrm>
              <a:off x="1278" y="3294"/>
              <a:ext cx="15" cy="14"/>
            </a:xfrm>
            <a:custGeom>
              <a:avLst/>
              <a:gdLst>
                <a:gd name="T0" fmla="*/ 0 w 64"/>
                <a:gd name="T1" fmla="*/ 21 h 63"/>
                <a:gd name="T2" fmla="*/ 20 w 64"/>
                <a:gd name="T3" fmla="*/ 0 h 63"/>
                <a:gd name="T4" fmla="*/ 63 w 64"/>
                <a:gd name="T5" fmla="*/ 32 h 63"/>
                <a:gd name="T6" fmla="*/ 37 w 64"/>
                <a:gd name="T7" fmla="*/ 62 h 63"/>
                <a:gd name="T8" fmla="*/ 0 w 64"/>
                <a:gd name="T9" fmla="*/ 21 h 63"/>
              </a:gdLst>
              <a:ahLst/>
              <a:cxnLst>
                <a:cxn ang="0">
                  <a:pos x="T0" y="T1"/>
                </a:cxn>
                <a:cxn ang="0">
                  <a:pos x="T2" y="T3"/>
                </a:cxn>
                <a:cxn ang="0">
                  <a:pos x="T4" y="T5"/>
                </a:cxn>
                <a:cxn ang="0">
                  <a:pos x="T6" y="T7"/>
                </a:cxn>
                <a:cxn ang="0">
                  <a:pos x="T8" y="T9"/>
                </a:cxn>
              </a:cxnLst>
              <a:rect l="0" t="0" r="r" b="b"/>
              <a:pathLst>
                <a:path w="64" h="63">
                  <a:moveTo>
                    <a:pt x="0" y="21"/>
                  </a:moveTo>
                  <a:lnTo>
                    <a:pt x="20" y="0"/>
                  </a:lnTo>
                  <a:lnTo>
                    <a:pt x="63" y="32"/>
                  </a:lnTo>
                  <a:lnTo>
                    <a:pt x="37" y="62"/>
                  </a:lnTo>
                  <a:lnTo>
                    <a:pt x="0" y="21"/>
                  </a:lnTo>
                </a:path>
              </a:pathLst>
            </a:custGeom>
            <a:solidFill>
              <a:srgbClr val="000000"/>
            </a:solidFill>
            <a:ln w="12600">
              <a:solidFill>
                <a:srgbClr val="333333"/>
              </a:solidFill>
              <a:round/>
              <a:headEnd/>
              <a:tailEnd/>
            </a:ln>
          </p:spPr>
          <p:txBody>
            <a:bodyPr wrap="none" anchor="ctr"/>
            <a:lstStyle/>
            <a:p>
              <a:endParaRPr lang="en-US"/>
            </a:p>
          </p:txBody>
        </p:sp>
        <p:sp>
          <p:nvSpPr>
            <p:cNvPr id="50573" name="Freeform 397">
              <a:extLst>
                <a:ext uri="{FF2B5EF4-FFF2-40B4-BE49-F238E27FC236}">
                  <a16:creationId xmlns:a16="http://schemas.microsoft.com/office/drawing/2014/main" id="{386D5FC9-D690-44E0-AF59-F27FB1C1CAC6}"/>
                </a:ext>
              </a:extLst>
            </p:cNvPr>
            <p:cNvSpPr>
              <a:spLocks noChangeArrowheads="1"/>
            </p:cNvSpPr>
            <p:nvPr/>
          </p:nvSpPr>
          <p:spPr bwMode="auto">
            <a:xfrm>
              <a:off x="1282" y="3288"/>
              <a:ext cx="15" cy="14"/>
            </a:xfrm>
            <a:custGeom>
              <a:avLst/>
              <a:gdLst>
                <a:gd name="T0" fmla="*/ 0 w 64"/>
                <a:gd name="T1" fmla="*/ 28 h 62"/>
                <a:gd name="T2" fmla="*/ 16 w 64"/>
                <a:gd name="T3" fmla="*/ 0 h 62"/>
                <a:gd name="T4" fmla="*/ 63 w 64"/>
                <a:gd name="T5" fmla="*/ 23 h 62"/>
                <a:gd name="T6" fmla="*/ 43 w 64"/>
                <a:gd name="T7" fmla="*/ 61 h 62"/>
                <a:gd name="T8" fmla="*/ 0 w 64"/>
                <a:gd name="T9" fmla="*/ 28 h 62"/>
              </a:gdLst>
              <a:ahLst/>
              <a:cxnLst>
                <a:cxn ang="0">
                  <a:pos x="T0" y="T1"/>
                </a:cxn>
                <a:cxn ang="0">
                  <a:pos x="T2" y="T3"/>
                </a:cxn>
                <a:cxn ang="0">
                  <a:pos x="T4" y="T5"/>
                </a:cxn>
                <a:cxn ang="0">
                  <a:pos x="T6" y="T7"/>
                </a:cxn>
                <a:cxn ang="0">
                  <a:pos x="T8" y="T9"/>
                </a:cxn>
              </a:cxnLst>
              <a:rect l="0" t="0" r="r" b="b"/>
              <a:pathLst>
                <a:path w="64" h="62">
                  <a:moveTo>
                    <a:pt x="0" y="28"/>
                  </a:moveTo>
                  <a:lnTo>
                    <a:pt x="16" y="0"/>
                  </a:lnTo>
                  <a:lnTo>
                    <a:pt x="63" y="23"/>
                  </a:lnTo>
                  <a:lnTo>
                    <a:pt x="43" y="61"/>
                  </a:lnTo>
                  <a:lnTo>
                    <a:pt x="0" y="28"/>
                  </a:lnTo>
                </a:path>
              </a:pathLst>
            </a:custGeom>
            <a:solidFill>
              <a:srgbClr val="000000"/>
            </a:solidFill>
            <a:ln w="12600">
              <a:solidFill>
                <a:srgbClr val="333333"/>
              </a:solidFill>
              <a:round/>
              <a:headEnd/>
              <a:tailEnd/>
            </a:ln>
          </p:spPr>
          <p:txBody>
            <a:bodyPr wrap="none" anchor="ctr"/>
            <a:lstStyle/>
            <a:p>
              <a:endParaRPr lang="en-US"/>
            </a:p>
          </p:txBody>
        </p:sp>
        <p:sp>
          <p:nvSpPr>
            <p:cNvPr id="50574" name="Freeform 398">
              <a:extLst>
                <a:ext uri="{FF2B5EF4-FFF2-40B4-BE49-F238E27FC236}">
                  <a16:creationId xmlns:a16="http://schemas.microsoft.com/office/drawing/2014/main" id="{A350CFB2-84A1-4AFD-BC2B-21CCA1ADE849}"/>
                </a:ext>
              </a:extLst>
            </p:cNvPr>
            <p:cNvSpPr>
              <a:spLocks noChangeArrowheads="1"/>
            </p:cNvSpPr>
            <p:nvPr/>
          </p:nvSpPr>
          <p:spPr bwMode="auto">
            <a:xfrm>
              <a:off x="1286" y="3279"/>
              <a:ext cx="15" cy="14"/>
            </a:xfrm>
            <a:custGeom>
              <a:avLst/>
              <a:gdLst>
                <a:gd name="T0" fmla="*/ 0 w 65"/>
                <a:gd name="T1" fmla="*/ 37 h 62"/>
                <a:gd name="T2" fmla="*/ 14 w 65"/>
                <a:gd name="T3" fmla="*/ 0 h 62"/>
                <a:gd name="T4" fmla="*/ 64 w 65"/>
                <a:gd name="T5" fmla="*/ 17 h 62"/>
                <a:gd name="T6" fmla="*/ 46 w 65"/>
                <a:gd name="T7" fmla="*/ 61 h 62"/>
                <a:gd name="T8" fmla="*/ 0 w 65"/>
                <a:gd name="T9" fmla="*/ 37 h 62"/>
              </a:gdLst>
              <a:ahLst/>
              <a:cxnLst>
                <a:cxn ang="0">
                  <a:pos x="T0" y="T1"/>
                </a:cxn>
                <a:cxn ang="0">
                  <a:pos x="T2" y="T3"/>
                </a:cxn>
                <a:cxn ang="0">
                  <a:pos x="T4" y="T5"/>
                </a:cxn>
                <a:cxn ang="0">
                  <a:pos x="T6" y="T7"/>
                </a:cxn>
                <a:cxn ang="0">
                  <a:pos x="T8" y="T9"/>
                </a:cxn>
              </a:cxnLst>
              <a:rect l="0" t="0" r="r" b="b"/>
              <a:pathLst>
                <a:path w="65" h="62">
                  <a:moveTo>
                    <a:pt x="0" y="37"/>
                  </a:moveTo>
                  <a:lnTo>
                    <a:pt x="14" y="0"/>
                  </a:lnTo>
                  <a:lnTo>
                    <a:pt x="64" y="17"/>
                  </a:lnTo>
                  <a:lnTo>
                    <a:pt x="46" y="61"/>
                  </a:lnTo>
                  <a:lnTo>
                    <a:pt x="0" y="37"/>
                  </a:lnTo>
                </a:path>
              </a:pathLst>
            </a:custGeom>
            <a:solidFill>
              <a:srgbClr val="000000"/>
            </a:solidFill>
            <a:ln w="12600">
              <a:solidFill>
                <a:srgbClr val="333333"/>
              </a:solidFill>
              <a:round/>
              <a:headEnd/>
              <a:tailEnd/>
            </a:ln>
          </p:spPr>
          <p:txBody>
            <a:bodyPr wrap="none" anchor="ctr"/>
            <a:lstStyle/>
            <a:p>
              <a:endParaRPr lang="en-US"/>
            </a:p>
          </p:txBody>
        </p:sp>
        <p:sp>
          <p:nvSpPr>
            <p:cNvPr id="50575" name="Freeform 399">
              <a:extLst>
                <a:ext uri="{FF2B5EF4-FFF2-40B4-BE49-F238E27FC236}">
                  <a16:creationId xmlns:a16="http://schemas.microsoft.com/office/drawing/2014/main" id="{D486B87E-A8F3-43D0-8DFA-7715F02C8B2C}"/>
                </a:ext>
              </a:extLst>
            </p:cNvPr>
            <p:cNvSpPr>
              <a:spLocks noChangeArrowheads="1"/>
            </p:cNvSpPr>
            <p:nvPr/>
          </p:nvSpPr>
          <p:spPr bwMode="auto">
            <a:xfrm>
              <a:off x="1289" y="3269"/>
              <a:ext cx="15" cy="14"/>
            </a:xfrm>
            <a:custGeom>
              <a:avLst/>
              <a:gdLst>
                <a:gd name="T0" fmla="*/ 0 w 65"/>
                <a:gd name="T1" fmla="*/ 44 h 63"/>
                <a:gd name="T2" fmla="*/ 12 w 65"/>
                <a:gd name="T3" fmla="*/ 0 h 63"/>
                <a:gd name="T4" fmla="*/ 64 w 65"/>
                <a:gd name="T5" fmla="*/ 12 h 63"/>
                <a:gd name="T6" fmla="*/ 50 w 65"/>
                <a:gd name="T7" fmla="*/ 62 h 63"/>
                <a:gd name="T8" fmla="*/ 0 w 65"/>
                <a:gd name="T9" fmla="*/ 44 h 63"/>
              </a:gdLst>
              <a:ahLst/>
              <a:cxnLst>
                <a:cxn ang="0">
                  <a:pos x="T0" y="T1"/>
                </a:cxn>
                <a:cxn ang="0">
                  <a:pos x="T2" y="T3"/>
                </a:cxn>
                <a:cxn ang="0">
                  <a:pos x="T4" y="T5"/>
                </a:cxn>
                <a:cxn ang="0">
                  <a:pos x="T6" y="T7"/>
                </a:cxn>
                <a:cxn ang="0">
                  <a:pos x="T8" y="T9"/>
                </a:cxn>
              </a:cxnLst>
              <a:rect l="0" t="0" r="r" b="b"/>
              <a:pathLst>
                <a:path w="65" h="63">
                  <a:moveTo>
                    <a:pt x="0" y="44"/>
                  </a:moveTo>
                  <a:lnTo>
                    <a:pt x="12" y="0"/>
                  </a:lnTo>
                  <a:lnTo>
                    <a:pt x="64" y="12"/>
                  </a:lnTo>
                  <a:lnTo>
                    <a:pt x="50" y="62"/>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50576" name="Freeform 400">
              <a:extLst>
                <a:ext uri="{FF2B5EF4-FFF2-40B4-BE49-F238E27FC236}">
                  <a16:creationId xmlns:a16="http://schemas.microsoft.com/office/drawing/2014/main" id="{F6505560-CAB1-4C10-9912-826FCEB37C23}"/>
                </a:ext>
              </a:extLst>
            </p:cNvPr>
            <p:cNvSpPr>
              <a:spLocks noChangeArrowheads="1"/>
            </p:cNvSpPr>
            <p:nvPr/>
          </p:nvSpPr>
          <p:spPr bwMode="auto">
            <a:xfrm>
              <a:off x="1292" y="3258"/>
              <a:ext cx="15" cy="15"/>
            </a:xfrm>
            <a:custGeom>
              <a:avLst/>
              <a:gdLst>
                <a:gd name="T0" fmla="*/ 0 w 65"/>
                <a:gd name="T1" fmla="*/ 52 h 65"/>
                <a:gd name="T2" fmla="*/ 12 w 65"/>
                <a:gd name="T3" fmla="*/ 0 h 65"/>
                <a:gd name="T4" fmla="*/ 64 w 65"/>
                <a:gd name="T5" fmla="*/ 9 h 65"/>
                <a:gd name="T6" fmla="*/ 52 w 65"/>
                <a:gd name="T7" fmla="*/ 64 h 65"/>
                <a:gd name="T8" fmla="*/ 0 w 65"/>
                <a:gd name="T9" fmla="*/ 52 h 65"/>
              </a:gdLst>
              <a:ahLst/>
              <a:cxnLst>
                <a:cxn ang="0">
                  <a:pos x="T0" y="T1"/>
                </a:cxn>
                <a:cxn ang="0">
                  <a:pos x="T2" y="T3"/>
                </a:cxn>
                <a:cxn ang="0">
                  <a:pos x="T4" y="T5"/>
                </a:cxn>
                <a:cxn ang="0">
                  <a:pos x="T6" y="T7"/>
                </a:cxn>
                <a:cxn ang="0">
                  <a:pos x="T8" y="T9"/>
                </a:cxn>
              </a:cxnLst>
              <a:rect l="0" t="0" r="r" b="b"/>
              <a:pathLst>
                <a:path w="65" h="65">
                  <a:moveTo>
                    <a:pt x="0" y="52"/>
                  </a:moveTo>
                  <a:lnTo>
                    <a:pt x="12" y="0"/>
                  </a:lnTo>
                  <a:lnTo>
                    <a:pt x="64" y="9"/>
                  </a:lnTo>
                  <a:lnTo>
                    <a:pt x="52" y="64"/>
                  </a:lnTo>
                  <a:lnTo>
                    <a:pt x="0" y="52"/>
                  </a:lnTo>
                </a:path>
              </a:pathLst>
            </a:custGeom>
            <a:solidFill>
              <a:srgbClr val="000000"/>
            </a:solidFill>
            <a:ln w="12600">
              <a:solidFill>
                <a:srgbClr val="333333"/>
              </a:solidFill>
              <a:round/>
              <a:headEnd/>
              <a:tailEnd/>
            </a:ln>
          </p:spPr>
          <p:txBody>
            <a:bodyPr wrap="none" anchor="ctr"/>
            <a:lstStyle/>
            <a:p>
              <a:endParaRPr lang="en-US"/>
            </a:p>
          </p:txBody>
        </p:sp>
        <p:sp>
          <p:nvSpPr>
            <p:cNvPr id="50577" name="Freeform 401">
              <a:extLst>
                <a:ext uri="{FF2B5EF4-FFF2-40B4-BE49-F238E27FC236}">
                  <a16:creationId xmlns:a16="http://schemas.microsoft.com/office/drawing/2014/main" id="{4663397C-35F5-4D24-9094-ACA5084D95C5}"/>
                </a:ext>
              </a:extLst>
            </p:cNvPr>
            <p:cNvSpPr>
              <a:spLocks noChangeArrowheads="1"/>
            </p:cNvSpPr>
            <p:nvPr/>
          </p:nvSpPr>
          <p:spPr bwMode="auto">
            <a:xfrm>
              <a:off x="1295" y="3245"/>
              <a:ext cx="14" cy="15"/>
            </a:xfrm>
            <a:custGeom>
              <a:avLst/>
              <a:gdLst>
                <a:gd name="T0" fmla="*/ 0 w 61"/>
                <a:gd name="T1" fmla="*/ 55 h 64"/>
                <a:gd name="T2" fmla="*/ 4 w 61"/>
                <a:gd name="T3" fmla="*/ 0 h 64"/>
                <a:gd name="T4" fmla="*/ 60 w 61"/>
                <a:gd name="T5" fmla="*/ 6 h 64"/>
                <a:gd name="T6" fmla="*/ 52 w 61"/>
                <a:gd name="T7" fmla="*/ 63 h 64"/>
                <a:gd name="T8" fmla="*/ 0 w 61"/>
                <a:gd name="T9" fmla="*/ 55 h 64"/>
              </a:gdLst>
              <a:ahLst/>
              <a:cxnLst>
                <a:cxn ang="0">
                  <a:pos x="T0" y="T1"/>
                </a:cxn>
                <a:cxn ang="0">
                  <a:pos x="T2" y="T3"/>
                </a:cxn>
                <a:cxn ang="0">
                  <a:pos x="T4" y="T5"/>
                </a:cxn>
                <a:cxn ang="0">
                  <a:pos x="T6" y="T7"/>
                </a:cxn>
                <a:cxn ang="0">
                  <a:pos x="T8" y="T9"/>
                </a:cxn>
              </a:cxnLst>
              <a:rect l="0" t="0" r="r" b="b"/>
              <a:pathLst>
                <a:path w="61" h="64">
                  <a:moveTo>
                    <a:pt x="0" y="55"/>
                  </a:moveTo>
                  <a:lnTo>
                    <a:pt x="4" y="0"/>
                  </a:lnTo>
                  <a:lnTo>
                    <a:pt x="60" y="6"/>
                  </a:lnTo>
                  <a:lnTo>
                    <a:pt x="52" y="63"/>
                  </a:lnTo>
                  <a:lnTo>
                    <a:pt x="0" y="55"/>
                  </a:lnTo>
                </a:path>
              </a:pathLst>
            </a:custGeom>
            <a:solidFill>
              <a:srgbClr val="000000"/>
            </a:solidFill>
            <a:ln w="12600">
              <a:solidFill>
                <a:srgbClr val="333333"/>
              </a:solidFill>
              <a:round/>
              <a:headEnd/>
              <a:tailEnd/>
            </a:ln>
          </p:spPr>
          <p:txBody>
            <a:bodyPr wrap="none" anchor="ctr"/>
            <a:lstStyle/>
            <a:p>
              <a:endParaRPr lang="en-US"/>
            </a:p>
          </p:txBody>
        </p:sp>
        <p:sp>
          <p:nvSpPr>
            <p:cNvPr id="50578" name="Freeform 402">
              <a:extLst>
                <a:ext uri="{FF2B5EF4-FFF2-40B4-BE49-F238E27FC236}">
                  <a16:creationId xmlns:a16="http://schemas.microsoft.com/office/drawing/2014/main" id="{1E8761ED-FF35-42D7-8843-A5CF870CF4D1}"/>
                </a:ext>
              </a:extLst>
            </p:cNvPr>
            <p:cNvSpPr>
              <a:spLocks noChangeArrowheads="1"/>
            </p:cNvSpPr>
            <p:nvPr/>
          </p:nvSpPr>
          <p:spPr bwMode="auto">
            <a:xfrm>
              <a:off x="1296" y="3232"/>
              <a:ext cx="13" cy="15"/>
            </a:xfrm>
            <a:custGeom>
              <a:avLst/>
              <a:gdLst>
                <a:gd name="T0" fmla="*/ 0 w 56"/>
                <a:gd name="T1" fmla="*/ 57 h 65"/>
                <a:gd name="T2" fmla="*/ 6 w 56"/>
                <a:gd name="T3" fmla="*/ 0 h 65"/>
                <a:gd name="T4" fmla="*/ 55 w 56"/>
                <a:gd name="T5" fmla="*/ 0 h 65"/>
                <a:gd name="T6" fmla="*/ 55 w 56"/>
                <a:gd name="T7" fmla="*/ 64 h 65"/>
                <a:gd name="T8" fmla="*/ 0 w 56"/>
                <a:gd name="T9" fmla="*/ 57 h 65"/>
              </a:gdLst>
              <a:ahLst/>
              <a:cxnLst>
                <a:cxn ang="0">
                  <a:pos x="T0" y="T1"/>
                </a:cxn>
                <a:cxn ang="0">
                  <a:pos x="T2" y="T3"/>
                </a:cxn>
                <a:cxn ang="0">
                  <a:pos x="T4" y="T5"/>
                </a:cxn>
                <a:cxn ang="0">
                  <a:pos x="T6" y="T7"/>
                </a:cxn>
                <a:cxn ang="0">
                  <a:pos x="T8" y="T9"/>
                </a:cxn>
              </a:cxnLst>
              <a:rect l="0" t="0" r="r" b="b"/>
              <a:pathLst>
                <a:path w="56" h="65">
                  <a:moveTo>
                    <a:pt x="0" y="57"/>
                  </a:moveTo>
                  <a:lnTo>
                    <a:pt x="6" y="0"/>
                  </a:lnTo>
                  <a:lnTo>
                    <a:pt x="55" y="0"/>
                  </a:lnTo>
                  <a:lnTo>
                    <a:pt x="55" y="64"/>
                  </a:lnTo>
                  <a:lnTo>
                    <a:pt x="0" y="57"/>
                  </a:lnTo>
                </a:path>
              </a:pathLst>
            </a:custGeom>
            <a:solidFill>
              <a:srgbClr val="000000"/>
            </a:solidFill>
            <a:ln w="12600">
              <a:solidFill>
                <a:srgbClr val="333333"/>
              </a:solidFill>
              <a:round/>
              <a:headEnd/>
              <a:tailEnd/>
            </a:ln>
          </p:spPr>
          <p:txBody>
            <a:bodyPr wrap="none" anchor="ctr"/>
            <a:lstStyle/>
            <a:p>
              <a:endParaRPr lang="en-US"/>
            </a:p>
          </p:txBody>
        </p:sp>
        <p:sp>
          <p:nvSpPr>
            <p:cNvPr id="50579" name="Freeform 403">
              <a:extLst>
                <a:ext uri="{FF2B5EF4-FFF2-40B4-BE49-F238E27FC236}">
                  <a16:creationId xmlns:a16="http://schemas.microsoft.com/office/drawing/2014/main" id="{E6E9D811-8E31-42E2-9082-A6EA0A4EDF36}"/>
                </a:ext>
              </a:extLst>
            </p:cNvPr>
            <p:cNvSpPr>
              <a:spLocks noChangeArrowheads="1"/>
            </p:cNvSpPr>
            <p:nvPr/>
          </p:nvSpPr>
          <p:spPr bwMode="auto">
            <a:xfrm>
              <a:off x="1297" y="3218"/>
              <a:ext cx="12" cy="15"/>
            </a:xfrm>
            <a:custGeom>
              <a:avLst/>
              <a:gdLst>
                <a:gd name="T0" fmla="*/ 3 w 53"/>
                <a:gd name="T1" fmla="*/ 64 h 65"/>
                <a:gd name="T2" fmla="*/ 0 w 53"/>
                <a:gd name="T3" fmla="*/ 3 h 65"/>
                <a:gd name="T4" fmla="*/ 52 w 53"/>
                <a:gd name="T5" fmla="*/ 0 h 65"/>
                <a:gd name="T6" fmla="*/ 52 w 53"/>
                <a:gd name="T7" fmla="*/ 64 h 65"/>
                <a:gd name="T8" fmla="*/ 3 w 53"/>
                <a:gd name="T9" fmla="*/ 64 h 65"/>
              </a:gdLst>
              <a:ahLst/>
              <a:cxnLst>
                <a:cxn ang="0">
                  <a:pos x="T0" y="T1"/>
                </a:cxn>
                <a:cxn ang="0">
                  <a:pos x="T2" y="T3"/>
                </a:cxn>
                <a:cxn ang="0">
                  <a:pos x="T4" y="T5"/>
                </a:cxn>
                <a:cxn ang="0">
                  <a:pos x="T6" y="T7"/>
                </a:cxn>
                <a:cxn ang="0">
                  <a:pos x="T8" y="T9"/>
                </a:cxn>
              </a:cxnLst>
              <a:rect l="0" t="0" r="r" b="b"/>
              <a:pathLst>
                <a:path w="53" h="65">
                  <a:moveTo>
                    <a:pt x="3" y="64"/>
                  </a:moveTo>
                  <a:lnTo>
                    <a:pt x="0" y="3"/>
                  </a:lnTo>
                  <a:lnTo>
                    <a:pt x="52" y="0"/>
                  </a:lnTo>
                  <a:lnTo>
                    <a:pt x="52" y="64"/>
                  </a:lnTo>
                  <a:lnTo>
                    <a:pt x="3" y="64"/>
                  </a:lnTo>
                </a:path>
              </a:pathLst>
            </a:custGeom>
            <a:solidFill>
              <a:srgbClr val="000000"/>
            </a:solidFill>
            <a:ln w="12600">
              <a:solidFill>
                <a:srgbClr val="333333"/>
              </a:solidFill>
              <a:round/>
              <a:headEnd/>
              <a:tailEnd/>
            </a:ln>
          </p:spPr>
          <p:txBody>
            <a:bodyPr wrap="none" anchor="ctr"/>
            <a:lstStyle/>
            <a:p>
              <a:endParaRPr lang="en-US"/>
            </a:p>
          </p:txBody>
        </p:sp>
        <p:sp>
          <p:nvSpPr>
            <p:cNvPr id="50580" name="Freeform 404">
              <a:extLst>
                <a:ext uri="{FF2B5EF4-FFF2-40B4-BE49-F238E27FC236}">
                  <a16:creationId xmlns:a16="http://schemas.microsoft.com/office/drawing/2014/main" id="{3168CAA3-6158-45A5-A4B2-488499FF051E}"/>
                </a:ext>
              </a:extLst>
            </p:cNvPr>
            <p:cNvSpPr>
              <a:spLocks noChangeArrowheads="1"/>
            </p:cNvSpPr>
            <p:nvPr/>
          </p:nvSpPr>
          <p:spPr bwMode="auto">
            <a:xfrm>
              <a:off x="1295" y="3203"/>
              <a:ext cx="13" cy="16"/>
            </a:xfrm>
            <a:custGeom>
              <a:avLst/>
              <a:gdLst>
                <a:gd name="T0" fmla="*/ 6 w 59"/>
                <a:gd name="T1" fmla="*/ 70 h 71"/>
                <a:gd name="T2" fmla="*/ 0 w 59"/>
                <a:gd name="T3" fmla="*/ 5 h 71"/>
                <a:gd name="T4" fmla="*/ 55 w 59"/>
                <a:gd name="T5" fmla="*/ 0 h 71"/>
                <a:gd name="T6" fmla="*/ 58 w 59"/>
                <a:gd name="T7" fmla="*/ 67 h 71"/>
                <a:gd name="T8" fmla="*/ 6 w 59"/>
                <a:gd name="T9" fmla="*/ 70 h 71"/>
              </a:gdLst>
              <a:ahLst/>
              <a:cxnLst>
                <a:cxn ang="0">
                  <a:pos x="T0" y="T1"/>
                </a:cxn>
                <a:cxn ang="0">
                  <a:pos x="T2" y="T3"/>
                </a:cxn>
                <a:cxn ang="0">
                  <a:pos x="T4" y="T5"/>
                </a:cxn>
                <a:cxn ang="0">
                  <a:pos x="T6" y="T7"/>
                </a:cxn>
                <a:cxn ang="0">
                  <a:pos x="T8" y="T9"/>
                </a:cxn>
              </a:cxnLst>
              <a:rect l="0" t="0" r="r" b="b"/>
              <a:pathLst>
                <a:path w="59" h="71">
                  <a:moveTo>
                    <a:pt x="6" y="70"/>
                  </a:moveTo>
                  <a:lnTo>
                    <a:pt x="0" y="5"/>
                  </a:lnTo>
                  <a:lnTo>
                    <a:pt x="55" y="0"/>
                  </a:lnTo>
                  <a:lnTo>
                    <a:pt x="58" y="67"/>
                  </a:lnTo>
                  <a:lnTo>
                    <a:pt x="6" y="70"/>
                  </a:lnTo>
                </a:path>
              </a:pathLst>
            </a:custGeom>
            <a:solidFill>
              <a:srgbClr val="000000"/>
            </a:solidFill>
            <a:ln w="12600">
              <a:solidFill>
                <a:srgbClr val="333333"/>
              </a:solidFill>
              <a:round/>
              <a:headEnd/>
              <a:tailEnd/>
            </a:ln>
          </p:spPr>
          <p:txBody>
            <a:bodyPr wrap="none" anchor="ctr"/>
            <a:lstStyle/>
            <a:p>
              <a:endParaRPr lang="en-US"/>
            </a:p>
          </p:txBody>
        </p:sp>
        <p:sp>
          <p:nvSpPr>
            <p:cNvPr id="50581" name="Freeform 405">
              <a:extLst>
                <a:ext uri="{FF2B5EF4-FFF2-40B4-BE49-F238E27FC236}">
                  <a16:creationId xmlns:a16="http://schemas.microsoft.com/office/drawing/2014/main" id="{70AE30B2-A6E4-40AE-9A55-8F1BFB10011D}"/>
                </a:ext>
              </a:extLst>
            </p:cNvPr>
            <p:cNvSpPr>
              <a:spLocks noChangeArrowheads="1"/>
            </p:cNvSpPr>
            <p:nvPr/>
          </p:nvSpPr>
          <p:spPr bwMode="auto">
            <a:xfrm>
              <a:off x="1293" y="3188"/>
              <a:ext cx="15" cy="17"/>
            </a:xfrm>
            <a:custGeom>
              <a:avLst/>
              <a:gdLst>
                <a:gd name="T0" fmla="*/ 9 w 65"/>
                <a:gd name="T1" fmla="*/ 72 h 73"/>
                <a:gd name="T2" fmla="*/ 0 w 65"/>
                <a:gd name="T3" fmla="*/ 9 h 73"/>
                <a:gd name="T4" fmla="*/ 52 w 65"/>
                <a:gd name="T5" fmla="*/ 0 h 73"/>
                <a:gd name="T6" fmla="*/ 64 w 65"/>
                <a:gd name="T7" fmla="*/ 66 h 73"/>
                <a:gd name="T8" fmla="*/ 9 w 65"/>
                <a:gd name="T9" fmla="*/ 72 h 73"/>
              </a:gdLst>
              <a:ahLst/>
              <a:cxnLst>
                <a:cxn ang="0">
                  <a:pos x="T0" y="T1"/>
                </a:cxn>
                <a:cxn ang="0">
                  <a:pos x="T2" y="T3"/>
                </a:cxn>
                <a:cxn ang="0">
                  <a:pos x="T4" y="T5"/>
                </a:cxn>
                <a:cxn ang="0">
                  <a:pos x="T6" y="T7"/>
                </a:cxn>
                <a:cxn ang="0">
                  <a:pos x="T8" y="T9"/>
                </a:cxn>
              </a:cxnLst>
              <a:rect l="0" t="0" r="r" b="b"/>
              <a:pathLst>
                <a:path w="65" h="73">
                  <a:moveTo>
                    <a:pt x="9" y="72"/>
                  </a:moveTo>
                  <a:lnTo>
                    <a:pt x="0" y="9"/>
                  </a:lnTo>
                  <a:lnTo>
                    <a:pt x="52" y="0"/>
                  </a:lnTo>
                  <a:lnTo>
                    <a:pt x="64" y="66"/>
                  </a:lnTo>
                  <a:lnTo>
                    <a:pt x="9" y="72"/>
                  </a:lnTo>
                </a:path>
              </a:pathLst>
            </a:custGeom>
            <a:solidFill>
              <a:srgbClr val="000000"/>
            </a:solidFill>
            <a:ln w="12600">
              <a:solidFill>
                <a:srgbClr val="333333"/>
              </a:solidFill>
              <a:round/>
              <a:headEnd/>
              <a:tailEnd/>
            </a:ln>
          </p:spPr>
          <p:txBody>
            <a:bodyPr wrap="none" anchor="ctr"/>
            <a:lstStyle/>
            <a:p>
              <a:endParaRPr lang="en-US"/>
            </a:p>
          </p:txBody>
        </p:sp>
        <p:sp>
          <p:nvSpPr>
            <p:cNvPr id="50582" name="Freeform 406">
              <a:extLst>
                <a:ext uri="{FF2B5EF4-FFF2-40B4-BE49-F238E27FC236}">
                  <a16:creationId xmlns:a16="http://schemas.microsoft.com/office/drawing/2014/main" id="{2B717B1A-407E-4479-A7C1-D6A2F0BB79E0}"/>
                </a:ext>
              </a:extLst>
            </p:cNvPr>
            <p:cNvSpPr>
              <a:spLocks noChangeArrowheads="1"/>
            </p:cNvSpPr>
            <p:nvPr/>
          </p:nvSpPr>
          <p:spPr bwMode="auto">
            <a:xfrm>
              <a:off x="1290" y="3173"/>
              <a:ext cx="15" cy="17"/>
            </a:xfrm>
            <a:custGeom>
              <a:avLst/>
              <a:gdLst>
                <a:gd name="T0" fmla="*/ 14 w 67"/>
                <a:gd name="T1" fmla="*/ 76 h 77"/>
                <a:gd name="T2" fmla="*/ 0 w 67"/>
                <a:gd name="T3" fmla="*/ 11 h 77"/>
                <a:gd name="T4" fmla="*/ 55 w 67"/>
                <a:gd name="T5" fmla="*/ 0 h 77"/>
                <a:gd name="T6" fmla="*/ 66 w 67"/>
                <a:gd name="T7" fmla="*/ 67 h 77"/>
                <a:gd name="T8" fmla="*/ 14 w 67"/>
                <a:gd name="T9" fmla="*/ 76 h 77"/>
              </a:gdLst>
              <a:ahLst/>
              <a:cxnLst>
                <a:cxn ang="0">
                  <a:pos x="T0" y="T1"/>
                </a:cxn>
                <a:cxn ang="0">
                  <a:pos x="T2" y="T3"/>
                </a:cxn>
                <a:cxn ang="0">
                  <a:pos x="T4" y="T5"/>
                </a:cxn>
                <a:cxn ang="0">
                  <a:pos x="T6" y="T7"/>
                </a:cxn>
                <a:cxn ang="0">
                  <a:pos x="T8" y="T9"/>
                </a:cxn>
              </a:cxnLst>
              <a:rect l="0" t="0" r="r" b="b"/>
              <a:pathLst>
                <a:path w="67" h="77">
                  <a:moveTo>
                    <a:pt x="14" y="76"/>
                  </a:moveTo>
                  <a:lnTo>
                    <a:pt x="0" y="11"/>
                  </a:lnTo>
                  <a:lnTo>
                    <a:pt x="55" y="0"/>
                  </a:lnTo>
                  <a:lnTo>
                    <a:pt x="66" y="67"/>
                  </a:lnTo>
                  <a:lnTo>
                    <a:pt x="14" y="76"/>
                  </a:lnTo>
                </a:path>
              </a:pathLst>
            </a:custGeom>
            <a:solidFill>
              <a:srgbClr val="000000"/>
            </a:solidFill>
            <a:ln w="12600">
              <a:solidFill>
                <a:srgbClr val="333333"/>
              </a:solidFill>
              <a:round/>
              <a:headEnd/>
              <a:tailEnd/>
            </a:ln>
          </p:spPr>
          <p:txBody>
            <a:bodyPr wrap="none" anchor="ctr"/>
            <a:lstStyle/>
            <a:p>
              <a:endParaRPr lang="en-US"/>
            </a:p>
          </p:txBody>
        </p:sp>
        <p:sp>
          <p:nvSpPr>
            <p:cNvPr id="50583" name="Freeform 407">
              <a:extLst>
                <a:ext uri="{FF2B5EF4-FFF2-40B4-BE49-F238E27FC236}">
                  <a16:creationId xmlns:a16="http://schemas.microsoft.com/office/drawing/2014/main" id="{43E25956-3F55-44DC-A221-B5404099020C}"/>
                </a:ext>
              </a:extLst>
            </p:cNvPr>
            <p:cNvSpPr>
              <a:spLocks noChangeArrowheads="1"/>
            </p:cNvSpPr>
            <p:nvPr/>
          </p:nvSpPr>
          <p:spPr bwMode="auto">
            <a:xfrm>
              <a:off x="1287" y="3158"/>
              <a:ext cx="16" cy="18"/>
            </a:xfrm>
            <a:custGeom>
              <a:avLst/>
              <a:gdLst>
                <a:gd name="T0" fmla="*/ 15 w 71"/>
                <a:gd name="T1" fmla="*/ 78 h 79"/>
                <a:gd name="T2" fmla="*/ 0 w 71"/>
                <a:gd name="T3" fmla="*/ 18 h 79"/>
                <a:gd name="T4" fmla="*/ 51 w 71"/>
                <a:gd name="T5" fmla="*/ 0 h 79"/>
                <a:gd name="T6" fmla="*/ 70 w 71"/>
                <a:gd name="T7" fmla="*/ 66 h 79"/>
                <a:gd name="T8" fmla="*/ 15 w 71"/>
                <a:gd name="T9" fmla="*/ 78 h 79"/>
              </a:gdLst>
              <a:ahLst/>
              <a:cxnLst>
                <a:cxn ang="0">
                  <a:pos x="T0" y="T1"/>
                </a:cxn>
                <a:cxn ang="0">
                  <a:pos x="T2" y="T3"/>
                </a:cxn>
                <a:cxn ang="0">
                  <a:pos x="T4" y="T5"/>
                </a:cxn>
                <a:cxn ang="0">
                  <a:pos x="T6" y="T7"/>
                </a:cxn>
                <a:cxn ang="0">
                  <a:pos x="T8" y="T9"/>
                </a:cxn>
              </a:cxnLst>
              <a:rect l="0" t="0" r="r" b="b"/>
              <a:pathLst>
                <a:path w="71" h="79">
                  <a:moveTo>
                    <a:pt x="15" y="78"/>
                  </a:moveTo>
                  <a:lnTo>
                    <a:pt x="0" y="18"/>
                  </a:lnTo>
                  <a:lnTo>
                    <a:pt x="51" y="0"/>
                  </a:lnTo>
                  <a:lnTo>
                    <a:pt x="70" y="66"/>
                  </a:lnTo>
                  <a:lnTo>
                    <a:pt x="15" y="78"/>
                  </a:lnTo>
                </a:path>
              </a:pathLst>
            </a:custGeom>
            <a:solidFill>
              <a:srgbClr val="000000"/>
            </a:solidFill>
            <a:ln w="12600">
              <a:solidFill>
                <a:srgbClr val="333333"/>
              </a:solidFill>
              <a:round/>
              <a:headEnd/>
              <a:tailEnd/>
            </a:ln>
          </p:spPr>
          <p:txBody>
            <a:bodyPr wrap="none" anchor="ctr"/>
            <a:lstStyle/>
            <a:p>
              <a:endParaRPr lang="en-US"/>
            </a:p>
          </p:txBody>
        </p:sp>
        <p:sp>
          <p:nvSpPr>
            <p:cNvPr id="50584" name="Freeform 408">
              <a:extLst>
                <a:ext uri="{FF2B5EF4-FFF2-40B4-BE49-F238E27FC236}">
                  <a16:creationId xmlns:a16="http://schemas.microsoft.com/office/drawing/2014/main" id="{334602A2-E648-4FBE-9D48-7D1B6BE2D1D6}"/>
                </a:ext>
              </a:extLst>
            </p:cNvPr>
            <p:cNvSpPr>
              <a:spLocks noChangeArrowheads="1"/>
            </p:cNvSpPr>
            <p:nvPr/>
          </p:nvSpPr>
          <p:spPr bwMode="auto">
            <a:xfrm>
              <a:off x="1282" y="3144"/>
              <a:ext cx="16" cy="18"/>
            </a:xfrm>
            <a:custGeom>
              <a:avLst/>
              <a:gdLst>
                <a:gd name="T0" fmla="*/ 19 w 71"/>
                <a:gd name="T1" fmla="*/ 79 h 80"/>
                <a:gd name="T2" fmla="*/ 0 w 71"/>
                <a:gd name="T3" fmla="*/ 21 h 80"/>
                <a:gd name="T4" fmla="*/ 46 w 71"/>
                <a:gd name="T5" fmla="*/ 0 h 80"/>
                <a:gd name="T6" fmla="*/ 70 w 71"/>
                <a:gd name="T7" fmla="*/ 61 h 80"/>
                <a:gd name="T8" fmla="*/ 19 w 71"/>
                <a:gd name="T9" fmla="*/ 79 h 80"/>
              </a:gdLst>
              <a:ahLst/>
              <a:cxnLst>
                <a:cxn ang="0">
                  <a:pos x="T0" y="T1"/>
                </a:cxn>
                <a:cxn ang="0">
                  <a:pos x="T2" y="T3"/>
                </a:cxn>
                <a:cxn ang="0">
                  <a:pos x="T4" y="T5"/>
                </a:cxn>
                <a:cxn ang="0">
                  <a:pos x="T6" y="T7"/>
                </a:cxn>
                <a:cxn ang="0">
                  <a:pos x="T8" y="T9"/>
                </a:cxn>
              </a:cxnLst>
              <a:rect l="0" t="0" r="r" b="b"/>
              <a:pathLst>
                <a:path w="71" h="80">
                  <a:moveTo>
                    <a:pt x="19" y="79"/>
                  </a:moveTo>
                  <a:lnTo>
                    <a:pt x="0" y="21"/>
                  </a:lnTo>
                  <a:lnTo>
                    <a:pt x="46" y="0"/>
                  </a:lnTo>
                  <a:lnTo>
                    <a:pt x="70" y="61"/>
                  </a:lnTo>
                  <a:lnTo>
                    <a:pt x="19" y="79"/>
                  </a:lnTo>
                </a:path>
              </a:pathLst>
            </a:custGeom>
            <a:solidFill>
              <a:srgbClr val="000000"/>
            </a:solidFill>
            <a:ln w="12600">
              <a:solidFill>
                <a:srgbClr val="333333"/>
              </a:solidFill>
              <a:round/>
              <a:headEnd/>
              <a:tailEnd/>
            </a:ln>
          </p:spPr>
          <p:txBody>
            <a:bodyPr wrap="none" anchor="ctr"/>
            <a:lstStyle/>
            <a:p>
              <a:endParaRPr lang="en-US"/>
            </a:p>
          </p:txBody>
        </p:sp>
        <p:sp>
          <p:nvSpPr>
            <p:cNvPr id="50585" name="Freeform 409">
              <a:extLst>
                <a:ext uri="{FF2B5EF4-FFF2-40B4-BE49-F238E27FC236}">
                  <a16:creationId xmlns:a16="http://schemas.microsoft.com/office/drawing/2014/main" id="{C19CDB19-FEB3-43BF-AE01-EEA8857D5682}"/>
                </a:ext>
              </a:extLst>
            </p:cNvPr>
            <p:cNvSpPr>
              <a:spLocks noChangeArrowheads="1"/>
            </p:cNvSpPr>
            <p:nvPr/>
          </p:nvSpPr>
          <p:spPr bwMode="auto">
            <a:xfrm>
              <a:off x="1276" y="3131"/>
              <a:ext cx="17" cy="18"/>
            </a:xfrm>
            <a:custGeom>
              <a:avLst/>
              <a:gdLst>
                <a:gd name="T0" fmla="*/ 26 w 73"/>
                <a:gd name="T1" fmla="*/ 78 h 79"/>
                <a:gd name="T2" fmla="*/ 0 w 73"/>
                <a:gd name="T3" fmla="*/ 26 h 79"/>
                <a:gd name="T4" fmla="*/ 45 w 73"/>
                <a:gd name="T5" fmla="*/ 0 h 79"/>
                <a:gd name="T6" fmla="*/ 72 w 73"/>
                <a:gd name="T7" fmla="*/ 57 h 79"/>
                <a:gd name="T8" fmla="*/ 26 w 73"/>
                <a:gd name="T9" fmla="*/ 78 h 79"/>
              </a:gdLst>
              <a:ahLst/>
              <a:cxnLst>
                <a:cxn ang="0">
                  <a:pos x="T0" y="T1"/>
                </a:cxn>
                <a:cxn ang="0">
                  <a:pos x="T2" y="T3"/>
                </a:cxn>
                <a:cxn ang="0">
                  <a:pos x="T4" y="T5"/>
                </a:cxn>
                <a:cxn ang="0">
                  <a:pos x="T6" y="T7"/>
                </a:cxn>
                <a:cxn ang="0">
                  <a:pos x="T8" y="T9"/>
                </a:cxn>
              </a:cxnLst>
              <a:rect l="0" t="0" r="r" b="b"/>
              <a:pathLst>
                <a:path w="73" h="79">
                  <a:moveTo>
                    <a:pt x="26" y="78"/>
                  </a:moveTo>
                  <a:lnTo>
                    <a:pt x="0" y="26"/>
                  </a:lnTo>
                  <a:lnTo>
                    <a:pt x="45" y="0"/>
                  </a:lnTo>
                  <a:lnTo>
                    <a:pt x="72" y="57"/>
                  </a:lnTo>
                  <a:lnTo>
                    <a:pt x="26" y="78"/>
                  </a:lnTo>
                </a:path>
              </a:pathLst>
            </a:custGeom>
            <a:solidFill>
              <a:srgbClr val="000000"/>
            </a:solidFill>
            <a:ln w="12600">
              <a:solidFill>
                <a:srgbClr val="333333"/>
              </a:solidFill>
              <a:round/>
              <a:headEnd/>
              <a:tailEnd/>
            </a:ln>
          </p:spPr>
          <p:txBody>
            <a:bodyPr wrap="none" anchor="ctr"/>
            <a:lstStyle/>
            <a:p>
              <a:endParaRPr lang="en-US"/>
            </a:p>
          </p:txBody>
        </p:sp>
        <p:sp>
          <p:nvSpPr>
            <p:cNvPr id="50586" name="Freeform 410">
              <a:extLst>
                <a:ext uri="{FF2B5EF4-FFF2-40B4-BE49-F238E27FC236}">
                  <a16:creationId xmlns:a16="http://schemas.microsoft.com/office/drawing/2014/main" id="{DCEF640F-A01D-4021-AC65-6BE60361390D}"/>
                </a:ext>
              </a:extLst>
            </p:cNvPr>
            <p:cNvSpPr>
              <a:spLocks noChangeArrowheads="1"/>
            </p:cNvSpPr>
            <p:nvPr/>
          </p:nvSpPr>
          <p:spPr bwMode="auto">
            <a:xfrm>
              <a:off x="1270" y="3119"/>
              <a:ext cx="17" cy="19"/>
            </a:xfrm>
            <a:custGeom>
              <a:avLst/>
              <a:gdLst>
                <a:gd name="T0" fmla="*/ 28 w 75"/>
                <a:gd name="T1" fmla="*/ 82 h 83"/>
                <a:gd name="T2" fmla="*/ 0 w 75"/>
                <a:gd name="T3" fmla="*/ 29 h 83"/>
                <a:gd name="T4" fmla="*/ 42 w 75"/>
                <a:gd name="T5" fmla="*/ 0 h 83"/>
                <a:gd name="T6" fmla="*/ 74 w 75"/>
                <a:gd name="T7" fmla="*/ 55 h 83"/>
                <a:gd name="T8" fmla="*/ 28 w 75"/>
                <a:gd name="T9" fmla="*/ 82 h 83"/>
              </a:gdLst>
              <a:ahLst/>
              <a:cxnLst>
                <a:cxn ang="0">
                  <a:pos x="T0" y="T1"/>
                </a:cxn>
                <a:cxn ang="0">
                  <a:pos x="T2" y="T3"/>
                </a:cxn>
                <a:cxn ang="0">
                  <a:pos x="T4" y="T5"/>
                </a:cxn>
                <a:cxn ang="0">
                  <a:pos x="T6" y="T7"/>
                </a:cxn>
                <a:cxn ang="0">
                  <a:pos x="T8" y="T9"/>
                </a:cxn>
              </a:cxnLst>
              <a:rect l="0" t="0" r="r" b="b"/>
              <a:pathLst>
                <a:path w="75" h="83">
                  <a:moveTo>
                    <a:pt x="28" y="82"/>
                  </a:moveTo>
                  <a:lnTo>
                    <a:pt x="0" y="29"/>
                  </a:lnTo>
                  <a:lnTo>
                    <a:pt x="42" y="0"/>
                  </a:lnTo>
                  <a:lnTo>
                    <a:pt x="74" y="55"/>
                  </a:lnTo>
                  <a:lnTo>
                    <a:pt x="28" y="82"/>
                  </a:lnTo>
                </a:path>
              </a:pathLst>
            </a:custGeom>
            <a:solidFill>
              <a:srgbClr val="000000"/>
            </a:solidFill>
            <a:ln w="12600">
              <a:solidFill>
                <a:srgbClr val="333333"/>
              </a:solidFill>
              <a:round/>
              <a:headEnd/>
              <a:tailEnd/>
            </a:ln>
          </p:spPr>
          <p:txBody>
            <a:bodyPr wrap="none" anchor="ctr"/>
            <a:lstStyle/>
            <a:p>
              <a:endParaRPr lang="en-US"/>
            </a:p>
          </p:txBody>
        </p:sp>
        <p:sp>
          <p:nvSpPr>
            <p:cNvPr id="50587" name="Freeform 411">
              <a:extLst>
                <a:ext uri="{FF2B5EF4-FFF2-40B4-BE49-F238E27FC236}">
                  <a16:creationId xmlns:a16="http://schemas.microsoft.com/office/drawing/2014/main" id="{F859A4A6-BCBE-4638-8CDE-E18F0EBF106B}"/>
                </a:ext>
              </a:extLst>
            </p:cNvPr>
            <p:cNvSpPr>
              <a:spLocks noChangeArrowheads="1"/>
            </p:cNvSpPr>
            <p:nvPr/>
          </p:nvSpPr>
          <p:spPr bwMode="auto">
            <a:xfrm>
              <a:off x="1263" y="3108"/>
              <a:ext cx="17" cy="17"/>
            </a:xfrm>
            <a:custGeom>
              <a:avLst/>
              <a:gdLst>
                <a:gd name="T0" fmla="*/ 32 w 76"/>
                <a:gd name="T1" fmla="*/ 74 h 75"/>
                <a:gd name="T2" fmla="*/ 0 w 76"/>
                <a:gd name="T3" fmla="*/ 31 h 75"/>
                <a:gd name="T4" fmla="*/ 41 w 76"/>
                <a:gd name="T5" fmla="*/ 0 h 75"/>
                <a:gd name="T6" fmla="*/ 75 w 76"/>
                <a:gd name="T7" fmla="*/ 45 h 75"/>
                <a:gd name="T8" fmla="*/ 32 w 76"/>
                <a:gd name="T9" fmla="*/ 74 h 75"/>
              </a:gdLst>
              <a:ahLst/>
              <a:cxnLst>
                <a:cxn ang="0">
                  <a:pos x="T0" y="T1"/>
                </a:cxn>
                <a:cxn ang="0">
                  <a:pos x="T2" y="T3"/>
                </a:cxn>
                <a:cxn ang="0">
                  <a:pos x="T4" y="T5"/>
                </a:cxn>
                <a:cxn ang="0">
                  <a:pos x="T6" y="T7"/>
                </a:cxn>
                <a:cxn ang="0">
                  <a:pos x="T8" y="T9"/>
                </a:cxn>
              </a:cxnLst>
              <a:rect l="0" t="0" r="r" b="b"/>
              <a:pathLst>
                <a:path w="76" h="75">
                  <a:moveTo>
                    <a:pt x="32" y="74"/>
                  </a:moveTo>
                  <a:lnTo>
                    <a:pt x="0" y="31"/>
                  </a:lnTo>
                  <a:lnTo>
                    <a:pt x="41" y="0"/>
                  </a:lnTo>
                  <a:lnTo>
                    <a:pt x="75" y="45"/>
                  </a:lnTo>
                  <a:lnTo>
                    <a:pt x="32" y="74"/>
                  </a:lnTo>
                </a:path>
              </a:pathLst>
            </a:custGeom>
            <a:solidFill>
              <a:srgbClr val="000000"/>
            </a:solidFill>
            <a:ln w="12600">
              <a:solidFill>
                <a:srgbClr val="333333"/>
              </a:solidFill>
              <a:round/>
              <a:headEnd/>
              <a:tailEnd/>
            </a:ln>
          </p:spPr>
          <p:txBody>
            <a:bodyPr wrap="none" anchor="ctr"/>
            <a:lstStyle/>
            <a:p>
              <a:endParaRPr lang="en-US"/>
            </a:p>
          </p:txBody>
        </p:sp>
        <p:sp>
          <p:nvSpPr>
            <p:cNvPr id="50588" name="Freeform 412">
              <a:extLst>
                <a:ext uri="{FF2B5EF4-FFF2-40B4-BE49-F238E27FC236}">
                  <a16:creationId xmlns:a16="http://schemas.microsoft.com/office/drawing/2014/main" id="{ECD8A6AC-E3A8-4EBF-927D-37B6CE781562}"/>
                </a:ext>
              </a:extLst>
            </p:cNvPr>
            <p:cNvSpPr>
              <a:spLocks noChangeArrowheads="1"/>
            </p:cNvSpPr>
            <p:nvPr/>
          </p:nvSpPr>
          <p:spPr bwMode="auto">
            <a:xfrm>
              <a:off x="1256" y="3099"/>
              <a:ext cx="17" cy="17"/>
            </a:xfrm>
            <a:custGeom>
              <a:avLst/>
              <a:gdLst>
                <a:gd name="T0" fmla="*/ 31 w 73"/>
                <a:gd name="T1" fmla="*/ 74 h 75"/>
                <a:gd name="T2" fmla="*/ 0 w 73"/>
                <a:gd name="T3" fmla="*/ 36 h 75"/>
                <a:gd name="T4" fmla="*/ 37 w 73"/>
                <a:gd name="T5" fmla="*/ 0 h 75"/>
                <a:gd name="T6" fmla="*/ 72 w 73"/>
                <a:gd name="T7" fmla="*/ 43 h 75"/>
                <a:gd name="T8" fmla="*/ 31 w 73"/>
                <a:gd name="T9" fmla="*/ 74 h 75"/>
              </a:gdLst>
              <a:ahLst/>
              <a:cxnLst>
                <a:cxn ang="0">
                  <a:pos x="T0" y="T1"/>
                </a:cxn>
                <a:cxn ang="0">
                  <a:pos x="T2" y="T3"/>
                </a:cxn>
                <a:cxn ang="0">
                  <a:pos x="T4" y="T5"/>
                </a:cxn>
                <a:cxn ang="0">
                  <a:pos x="T6" y="T7"/>
                </a:cxn>
                <a:cxn ang="0">
                  <a:pos x="T8" y="T9"/>
                </a:cxn>
              </a:cxnLst>
              <a:rect l="0" t="0" r="r" b="b"/>
              <a:pathLst>
                <a:path w="73" h="75">
                  <a:moveTo>
                    <a:pt x="31" y="74"/>
                  </a:moveTo>
                  <a:lnTo>
                    <a:pt x="0" y="36"/>
                  </a:lnTo>
                  <a:lnTo>
                    <a:pt x="37" y="0"/>
                  </a:lnTo>
                  <a:lnTo>
                    <a:pt x="72" y="43"/>
                  </a:lnTo>
                  <a:lnTo>
                    <a:pt x="31" y="74"/>
                  </a:lnTo>
                </a:path>
              </a:pathLst>
            </a:custGeom>
            <a:solidFill>
              <a:srgbClr val="000000"/>
            </a:solidFill>
            <a:ln w="12600">
              <a:solidFill>
                <a:srgbClr val="333333"/>
              </a:solidFill>
              <a:round/>
              <a:headEnd/>
              <a:tailEnd/>
            </a:ln>
          </p:spPr>
          <p:txBody>
            <a:bodyPr wrap="none" anchor="ctr"/>
            <a:lstStyle/>
            <a:p>
              <a:endParaRPr lang="en-US"/>
            </a:p>
          </p:txBody>
        </p:sp>
        <p:sp>
          <p:nvSpPr>
            <p:cNvPr id="50589" name="Freeform 413">
              <a:extLst>
                <a:ext uri="{FF2B5EF4-FFF2-40B4-BE49-F238E27FC236}">
                  <a16:creationId xmlns:a16="http://schemas.microsoft.com/office/drawing/2014/main" id="{0E6C613B-338B-44B4-9251-569E8F94EAC9}"/>
                </a:ext>
              </a:extLst>
            </p:cNvPr>
            <p:cNvSpPr>
              <a:spLocks noChangeArrowheads="1"/>
            </p:cNvSpPr>
            <p:nvPr/>
          </p:nvSpPr>
          <p:spPr bwMode="auto">
            <a:xfrm>
              <a:off x="1248" y="3090"/>
              <a:ext cx="16" cy="17"/>
            </a:xfrm>
            <a:custGeom>
              <a:avLst/>
              <a:gdLst>
                <a:gd name="T0" fmla="*/ 34 w 72"/>
                <a:gd name="T1" fmla="*/ 72 h 73"/>
                <a:gd name="T2" fmla="*/ 0 w 72"/>
                <a:gd name="T3" fmla="*/ 44 h 73"/>
                <a:gd name="T4" fmla="*/ 30 w 72"/>
                <a:gd name="T5" fmla="*/ 0 h 73"/>
                <a:gd name="T6" fmla="*/ 71 w 72"/>
                <a:gd name="T7" fmla="*/ 36 h 73"/>
                <a:gd name="T8" fmla="*/ 34 w 72"/>
                <a:gd name="T9" fmla="*/ 72 h 73"/>
              </a:gdLst>
              <a:ahLst/>
              <a:cxnLst>
                <a:cxn ang="0">
                  <a:pos x="T0" y="T1"/>
                </a:cxn>
                <a:cxn ang="0">
                  <a:pos x="T2" y="T3"/>
                </a:cxn>
                <a:cxn ang="0">
                  <a:pos x="T4" y="T5"/>
                </a:cxn>
                <a:cxn ang="0">
                  <a:pos x="T6" y="T7"/>
                </a:cxn>
                <a:cxn ang="0">
                  <a:pos x="T8" y="T9"/>
                </a:cxn>
              </a:cxnLst>
              <a:rect l="0" t="0" r="r" b="b"/>
              <a:pathLst>
                <a:path w="72" h="73">
                  <a:moveTo>
                    <a:pt x="34" y="72"/>
                  </a:moveTo>
                  <a:lnTo>
                    <a:pt x="0" y="44"/>
                  </a:lnTo>
                  <a:lnTo>
                    <a:pt x="30" y="0"/>
                  </a:lnTo>
                  <a:lnTo>
                    <a:pt x="71" y="36"/>
                  </a:lnTo>
                  <a:lnTo>
                    <a:pt x="34" y="72"/>
                  </a:lnTo>
                </a:path>
              </a:pathLst>
            </a:custGeom>
            <a:solidFill>
              <a:srgbClr val="000000"/>
            </a:solidFill>
            <a:ln w="12600">
              <a:solidFill>
                <a:srgbClr val="333333"/>
              </a:solidFill>
              <a:round/>
              <a:headEnd/>
              <a:tailEnd/>
            </a:ln>
          </p:spPr>
          <p:txBody>
            <a:bodyPr wrap="none" anchor="ctr"/>
            <a:lstStyle/>
            <a:p>
              <a:endParaRPr lang="en-US"/>
            </a:p>
          </p:txBody>
        </p:sp>
        <p:sp>
          <p:nvSpPr>
            <p:cNvPr id="50590" name="Freeform 414">
              <a:extLst>
                <a:ext uri="{FF2B5EF4-FFF2-40B4-BE49-F238E27FC236}">
                  <a16:creationId xmlns:a16="http://schemas.microsoft.com/office/drawing/2014/main" id="{F42E161A-B5D2-4DDA-99B1-60057B10F7F2}"/>
                </a:ext>
              </a:extLst>
            </p:cNvPr>
            <p:cNvSpPr>
              <a:spLocks noChangeArrowheads="1"/>
            </p:cNvSpPr>
            <p:nvPr/>
          </p:nvSpPr>
          <p:spPr bwMode="auto">
            <a:xfrm>
              <a:off x="1240" y="3085"/>
              <a:ext cx="15" cy="16"/>
            </a:xfrm>
            <a:custGeom>
              <a:avLst/>
              <a:gdLst>
                <a:gd name="T0" fmla="*/ 36 w 68"/>
                <a:gd name="T1" fmla="*/ 70 h 71"/>
                <a:gd name="T2" fmla="*/ 0 w 68"/>
                <a:gd name="T3" fmla="*/ 47 h 71"/>
                <a:gd name="T4" fmla="*/ 24 w 68"/>
                <a:gd name="T5" fmla="*/ 0 h 71"/>
                <a:gd name="T6" fmla="*/ 67 w 68"/>
                <a:gd name="T7" fmla="*/ 26 h 71"/>
                <a:gd name="T8" fmla="*/ 36 w 68"/>
                <a:gd name="T9" fmla="*/ 70 h 71"/>
              </a:gdLst>
              <a:ahLst/>
              <a:cxnLst>
                <a:cxn ang="0">
                  <a:pos x="T0" y="T1"/>
                </a:cxn>
                <a:cxn ang="0">
                  <a:pos x="T2" y="T3"/>
                </a:cxn>
                <a:cxn ang="0">
                  <a:pos x="T4" y="T5"/>
                </a:cxn>
                <a:cxn ang="0">
                  <a:pos x="T6" y="T7"/>
                </a:cxn>
                <a:cxn ang="0">
                  <a:pos x="T8" y="T9"/>
                </a:cxn>
              </a:cxnLst>
              <a:rect l="0" t="0" r="r" b="b"/>
              <a:pathLst>
                <a:path w="68" h="71">
                  <a:moveTo>
                    <a:pt x="36" y="70"/>
                  </a:moveTo>
                  <a:lnTo>
                    <a:pt x="0" y="47"/>
                  </a:lnTo>
                  <a:lnTo>
                    <a:pt x="24" y="0"/>
                  </a:lnTo>
                  <a:lnTo>
                    <a:pt x="67" y="26"/>
                  </a:lnTo>
                  <a:lnTo>
                    <a:pt x="36" y="70"/>
                  </a:lnTo>
                </a:path>
              </a:pathLst>
            </a:custGeom>
            <a:solidFill>
              <a:srgbClr val="000000"/>
            </a:solidFill>
            <a:ln w="12600">
              <a:solidFill>
                <a:srgbClr val="333333"/>
              </a:solidFill>
              <a:round/>
              <a:headEnd/>
              <a:tailEnd/>
            </a:ln>
          </p:spPr>
          <p:txBody>
            <a:bodyPr wrap="none" anchor="ctr"/>
            <a:lstStyle/>
            <a:p>
              <a:endParaRPr lang="en-US"/>
            </a:p>
          </p:txBody>
        </p:sp>
        <p:sp>
          <p:nvSpPr>
            <p:cNvPr id="50591" name="Freeform 415">
              <a:extLst>
                <a:ext uri="{FF2B5EF4-FFF2-40B4-BE49-F238E27FC236}">
                  <a16:creationId xmlns:a16="http://schemas.microsoft.com/office/drawing/2014/main" id="{EC7FEA81-1E47-49F1-94E1-7FE9F05660B8}"/>
                </a:ext>
              </a:extLst>
            </p:cNvPr>
            <p:cNvSpPr>
              <a:spLocks noChangeArrowheads="1"/>
            </p:cNvSpPr>
            <p:nvPr/>
          </p:nvSpPr>
          <p:spPr bwMode="auto">
            <a:xfrm>
              <a:off x="1231" y="3080"/>
              <a:ext cx="14" cy="15"/>
            </a:xfrm>
            <a:custGeom>
              <a:avLst/>
              <a:gdLst>
                <a:gd name="T0" fmla="*/ 37 w 62"/>
                <a:gd name="T1" fmla="*/ 66 h 67"/>
                <a:gd name="T2" fmla="*/ 0 w 62"/>
                <a:gd name="T3" fmla="*/ 55 h 67"/>
                <a:gd name="T4" fmla="*/ 14 w 62"/>
                <a:gd name="T5" fmla="*/ 0 h 67"/>
                <a:gd name="T6" fmla="*/ 61 w 62"/>
                <a:gd name="T7" fmla="*/ 19 h 67"/>
                <a:gd name="T8" fmla="*/ 37 w 62"/>
                <a:gd name="T9" fmla="*/ 66 h 67"/>
              </a:gdLst>
              <a:ahLst/>
              <a:cxnLst>
                <a:cxn ang="0">
                  <a:pos x="T0" y="T1"/>
                </a:cxn>
                <a:cxn ang="0">
                  <a:pos x="T2" y="T3"/>
                </a:cxn>
                <a:cxn ang="0">
                  <a:pos x="T4" y="T5"/>
                </a:cxn>
                <a:cxn ang="0">
                  <a:pos x="T6" y="T7"/>
                </a:cxn>
                <a:cxn ang="0">
                  <a:pos x="T8" y="T9"/>
                </a:cxn>
              </a:cxnLst>
              <a:rect l="0" t="0" r="r" b="b"/>
              <a:pathLst>
                <a:path w="62" h="67">
                  <a:moveTo>
                    <a:pt x="37" y="66"/>
                  </a:moveTo>
                  <a:lnTo>
                    <a:pt x="0" y="55"/>
                  </a:lnTo>
                  <a:lnTo>
                    <a:pt x="14" y="0"/>
                  </a:lnTo>
                  <a:lnTo>
                    <a:pt x="61" y="19"/>
                  </a:lnTo>
                  <a:lnTo>
                    <a:pt x="37" y="66"/>
                  </a:lnTo>
                </a:path>
              </a:pathLst>
            </a:custGeom>
            <a:solidFill>
              <a:srgbClr val="000000"/>
            </a:solidFill>
            <a:ln w="12600">
              <a:solidFill>
                <a:srgbClr val="333333"/>
              </a:solidFill>
              <a:round/>
              <a:headEnd/>
              <a:tailEnd/>
            </a:ln>
          </p:spPr>
          <p:txBody>
            <a:bodyPr wrap="none" anchor="ctr"/>
            <a:lstStyle/>
            <a:p>
              <a:endParaRPr lang="en-US"/>
            </a:p>
          </p:txBody>
        </p:sp>
        <p:sp>
          <p:nvSpPr>
            <p:cNvPr id="50592" name="Freeform 416">
              <a:extLst>
                <a:ext uri="{FF2B5EF4-FFF2-40B4-BE49-F238E27FC236}">
                  <a16:creationId xmlns:a16="http://schemas.microsoft.com/office/drawing/2014/main" id="{C21060EA-76DA-4038-96CE-54F0A554340B}"/>
                </a:ext>
              </a:extLst>
            </p:cNvPr>
            <p:cNvSpPr>
              <a:spLocks noChangeArrowheads="1"/>
            </p:cNvSpPr>
            <p:nvPr/>
          </p:nvSpPr>
          <p:spPr bwMode="auto">
            <a:xfrm>
              <a:off x="1223" y="3079"/>
              <a:ext cx="12" cy="14"/>
            </a:xfrm>
            <a:custGeom>
              <a:avLst/>
              <a:gdLst>
                <a:gd name="T0" fmla="*/ 38 w 53"/>
                <a:gd name="T1" fmla="*/ 62 h 63"/>
                <a:gd name="T2" fmla="*/ 0 w 53"/>
                <a:gd name="T3" fmla="*/ 52 h 63"/>
                <a:gd name="T4" fmla="*/ 8 w 53"/>
                <a:gd name="T5" fmla="*/ 0 h 63"/>
                <a:gd name="T6" fmla="*/ 52 w 53"/>
                <a:gd name="T7" fmla="*/ 6 h 63"/>
                <a:gd name="T8" fmla="*/ 38 w 53"/>
                <a:gd name="T9" fmla="*/ 62 h 63"/>
              </a:gdLst>
              <a:ahLst/>
              <a:cxnLst>
                <a:cxn ang="0">
                  <a:pos x="T0" y="T1"/>
                </a:cxn>
                <a:cxn ang="0">
                  <a:pos x="T2" y="T3"/>
                </a:cxn>
                <a:cxn ang="0">
                  <a:pos x="T4" y="T5"/>
                </a:cxn>
                <a:cxn ang="0">
                  <a:pos x="T6" y="T7"/>
                </a:cxn>
                <a:cxn ang="0">
                  <a:pos x="T8" y="T9"/>
                </a:cxn>
              </a:cxnLst>
              <a:rect l="0" t="0" r="r" b="b"/>
              <a:pathLst>
                <a:path w="53" h="63">
                  <a:moveTo>
                    <a:pt x="38" y="62"/>
                  </a:moveTo>
                  <a:lnTo>
                    <a:pt x="0" y="52"/>
                  </a:lnTo>
                  <a:lnTo>
                    <a:pt x="8" y="0"/>
                  </a:lnTo>
                  <a:lnTo>
                    <a:pt x="52" y="6"/>
                  </a:lnTo>
                  <a:lnTo>
                    <a:pt x="38" y="62"/>
                  </a:lnTo>
                </a:path>
              </a:pathLst>
            </a:custGeom>
            <a:solidFill>
              <a:srgbClr val="000000"/>
            </a:solidFill>
            <a:ln w="12600">
              <a:solidFill>
                <a:srgbClr val="333333"/>
              </a:solidFill>
              <a:round/>
              <a:headEnd/>
              <a:tailEnd/>
            </a:ln>
          </p:spPr>
          <p:txBody>
            <a:bodyPr wrap="none" anchor="ctr"/>
            <a:lstStyle/>
            <a:p>
              <a:endParaRPr lang="en-US"/>
            </a:p>
          </p:txBody>
        </p:sp>
        <p:sp>
          <p:nvSpPr>
            <p:cNvPr id="50593" name="Freeform 417">
              <a:extLst>
                <a:ext uri="{FF2B5EF4-FFF2-40B4-BE49-F238E27FC236}">
                  <a16:creationId xmlns:a16="http://schemas.microsoft.com/office/drawing/2014/main" id="{92CAE22E-ECD3-4745-9F98-C44D15EC27A8}"/>
                </a:ext>
              </a:extLst>
            </p:cNvPr>
            <p:cNvSpPr>
              <a:spLocks noChangeArrowheads="1"/>
            </p:cNvSpPr>
            <p:nvPr/>
          </p:nvSpPr>
          <p:spPr bwMode="auto">
            <a:xfrm>
              <a:off x="1214" y="3079"/>
              <a:ext cx="11" cy="12"/>
            </a:xfrm>
            <a:custGeom>
              <a:avLst/>
              <a:gdLst>
                <a:gd name="T0" fmla="*/ 41 w 50"/>
                <a:gd name="T1" fmla="*/ 52 h 53"/>
                <a:gd name="T2" fmla="*/ 5 w 50"/>
                <a:gd name="T3" fmla="*/ 52 h 53"/>
                <a:gd name="T4" fmla="*/ 0 w 50"/>
                <a:gd name="T5" fmla="*/ 0 h 53"/>
                <a:gd name="T6" fmla="*/ 49 w 50"/>
                <a:gd name="T7" fmla="*/ 0 h 53"/>
                <a:gd name="T8" fmla="*/ 41 w 50"/>
                <a:gd name="T9" fmla="*/ 52 h 53"/>
              </a:gdLst>
              <a:ahLst/>
              <a:cxnLst>
                <a:cxn ang="0">
                  <a:pos x="T0" y="T1"/>
                </a:cxn>
                <a:cxn ang="0">
                  <a:pos x="T2" y="T3"/>
                </a:cxn>
                <a:cxn ang="0">
                  <a:pos x="T4" y="T5"/>
                </a:cxn>
                <a:cxn ang="0">
                  <a:pos x="T6" y="T7"/>
                </a:cxn>
                <a:cxn ang="0">
                  <a:pos x="T8" y="T9"/>
                </a:cxn>
              </a:cxnLst>
              <a:rect l="0" t="0" r="r" b="b"/>
              <a:pathLst>
                <a:path w="50" h="53">
                  <a:moveTo>
                    <a:pt x="41" y="52"/>
                  </a:moveTo>
                  <a:lnTo>
                    <a:pt x="5" y="52"/>
                  </a:lnTo>
                  <a:lnTo>
                    <a:pt x="0" y="0"/>
                  </a:lnTo>
                  <a:lnTo>
                    <a:pt x="49" y="0"/>
                  </a:lnTo>
                  <a:lnTo>
                    <a:pt x="41" y="52"/>
                  </a:lnTo>
                </a:path>
              </a:pathLst>
            </a:custGeom>
            <a:solidFill>
              <a:srgbClr val="000000"/>
            </a:solidFill>
            <a:ln w="12600">
              <a:solidFill>
                <a:srgbClr val="333333"/>
              </a:solidFill>
              <a:round/>
              <a:headEnd/>
              <a:tailEnd/>
            </a:ln>
          </p:spPr>
          <p:txBody>
            <a:bodyPr wrap="none" anchor="ctr"/>
            <a:lstStyle/>
            <a:p>
              <a:endParaRPr lang="en-US"/>
            </a:p>
          </p:txBody>
        </p:sp>
        <p:sp>
          <p:nvSpPr>
            <p:cNvPr id="50594" name="Freeform 418">
              <a:extLst>
                <a:ext uri="{FF2B5EF4-FFF2-40B4-BE49-F238E27FC236}">
                  <a16:creationId xmlns:a16="http://schemas.microsoft.com/office/drawing/2014/main" id="{6472291B-D337-412D-9FB7-4D5929752113}"/>
                </a:ext>
              </a:extLst>
            </p:cNvPr>
            <p:cNvSpPr>
              <a:spLocks noChangeArrowheads="1"/>
            </p:cNvSpPr>
            <p:nvPr/>
          </p:nvSpPr>
          <p:spPr bwMode="auto">
            <a:xfrm>
              <a:off x="1203" y="3079"/>
              <a:ext cx="12" cy="14"/>
            </a:xfrm>
            <a:custGeom>
              <a:avLst/>
              <a:gdLst>
                <a:gd name="T0" fmla="*/ 53 w 54"/>
                <a:gd name="T1" fmla="*/ 52 h 63"/>
                <a:gd name="T2" fmla="*/ 15 w 54"/>
                <a:gd name="T3" fmla="*/ 62 h 63"/>
                <a:gd name="T4" fmla="*/ 0 w 54"/>
                <a:gd name="T5" fmla="*/ 11 h 63"/>
                <a:gd name="T6" fmla="*/ 47 w 54"/>
                <a:gd name="T7" fmla="*/ 0 h 63"/>
                <a:gd name="T8" fmla="*/ 53 w 54"/>
                <a:gd name="T9" fmla="*/ 52 h 63"/>
              </a:gdLst>
              <a:ahLst/>
              <a:cxnLst>
                <a:cxn ang="0">
                  <a:pos x="T0" y="T1"/>
                </a:cxn>
                <a:cxn ang="0">
                  <a:pos x="T2" y="T3"/>
                </a:cxn>
                <a:cxn ang="0">
                  <a:pos x="T4" y="T5"/>
                </a:cxn>
                <a:cxn ang="0">
                  <a:pos x="T6" y="T7"/>
                </a:cxn>
                <a:cxn ang="0">
                  <a:pos x="T8" y="T9"/>
                </a:cxn>
              </a:cxnLst>
              <a:rect l="0" t="0" r="r" b="b"/>
              <a:pathLst>
                <a:path w="54" h="63">
                  <a:moveTo>
                    <a:pt x="53" y="52"/>
                  </a:moveTo>
                  <a:lnTo>
                    <a:pt x="15" y="62"/>
                  </a:lnTo>
                  <a:lnTo>
                    <a:pt x="0" y="11"/>
                  </a:lnTo>
                  <a:lnTo>
                    <a:pt x="47" y="0"/>
                  </a:lnTo>
                  <a:lnTo>
                    <a:pt x="53" y="52"/>
                  </a:lnTo>
                </a:path>
              </a:pathLst>
            </a:custGeom>
            <a:solidFill>
              <a:srgbClr val="000000"/>
            </a:solidFill>
            <a:ln w="12600">
              <a:solidFill>
                <a:srgbClr val="333333"/>
              </a:solidFill>
              <a:round/>
              <a:headEnd/>
              <a:tailEnd/>
            </a:ln>
          </p:spPr>
          <p:txBody>
            <a:bodyPr wrap="none" anchor="ctr"/>
            <a:lstStyle/>
            <a:p>
              <a:endParaRPr lang="en-US"/>
            </a:p>
          </p:txBody>
        </p:sp>
        <p:sp>
          <p:nvSpPr>
            <p:cNvPr id="50595" name="Freeform 419">
              <a:extLst>
                <a:ext uri="{FF2B5EF4-FFF2-40B4-BE49-F238E27FC236}">
                  <a16:creationId xmlns:a16="http://schemas.microsoft.com/office/drawing/2014/main" id="{963BB206-0873-4B92-AB68-F88E322EEAE2}"/>
                </a:ext>
              </a:extLst>
            </p:cNvPr>
            <p:cNvSpPr>
              <a:spLocks noChangeArrowheads="1"/>
            </p:cNvSpPr>
            <p:nvPr/>
          </p:nvSpPr>
          <p:spPr bwMode="auto">
            <a:xfrm>
              <a:off x="1193" y="3081"/>
              <a:ext cx="13" cy="15"/>
            </a:xfrm>
            <a:custGeom>
              <a:avLst/>
              <a:gdLst>
                <a:gd name="T0" fmla="*/ 58 w 59"/>
                <a:gd name="T1" fmla="*/ 50 h 65"/>
                <a:gd name="T2" fmla="*/ 23 w 59"/>
                <a:gd name="T3" fmla="*/ 64 h 65"/>
                <a:gd name="T4" fmla="*/ 0 w 59"/>
                <a:gd name="T5" fmla="*/ 17 h 65"/>
                <a:gd name="T6" fmla="*/ 43 w 59"/>
                <a:gd name="T7" fmla="*/ 0 h 65"/>
                <a:gd name="T8" fmla="*/ 58 w 59"/>
                <a:gd name="T9" fmla="*/ 50 h 65"/>
              </a:gdLst>
              <a:ahLst/>
              <a:cxnLst>
                <a:cxn ang="0">
                  <a:pos x="T0" y="T1"/>
                </a:cxn>
                <a:cxn ang="0">
                  <a:pos x="T2" y="T3"/>
                </a:cxn>
                <a:cxn ang="0">
                  <a:pos x="T4" y="T5"/>
                </a:cxn>
                <a:cxn ang="0">
                  <a:pos x="T6" y="T7"/>
                </a:cxn>
                <a:cxn ang="0">
                  <a:pos x="T8" y="T9"/>
                </a:cxn>
              </a:cxnLst>
              <a:rect l="0" t="0" r="r" b="b"/>
              <a:pathLst>
                <a:path w="59" h="65">
                  <a:moveTo>
                    <a:pt x="58" y="50"/>
                  </a:moveTo>
                  <a:lnTo>
                    <a:pt x="23" y="64"/>
                  </a:lnTo>
                  <a:lnTo>
                    <a:pt x="0" y="17"/>
                  </a:lnTo>
                  <a:lnTo>
                    <a:pt x="43" y="0"/>
                  </a:lnTo>
                  <a:lnTo>
                    <a:pt x="58" y="50"/>
                  </a:lnTo>
                </a:path>
              </a:pathLst>
            </a:custGeom>
            <a:solidFill>
              <a:srgbClr val="000000"/>
            </a:solidFill>
            <a:ln w="12600">
              <a:solidFill>
                <a:srgbClr val="333333"/>
              </a:solidFill>
              <a:round/>
              <a:headEnd/>
              <a:tailEnd/>
            </a:ln>
          </p:spPr>
          <p:txBody>
            <a:bodyPr wrap="none" anchor="ctr"/>
            <a:lstStyle/>
            <a:p>
              <a:endParaRPr lang="en-US"/>
            </a:p>
          </p:txBody>
        </p:sp>
        <p:sp>
          <p:nvSpPr>
            <p:cNvPr id="50596" name="Freeform 420">
              <a:extLst>
                <a:ext uri="{FF2B5EF4-FFF2-40B4-BE49-F238E27FC236}">
                  <a16:creationId xmlns:a16="http://schemas.microsoft.com/office/drawing/2014/main" id="{BB6750C7-69B9-4298-86EB-D14DF6D3629A}"/>
                </a:ext>
              </a:extLst>
            </p:cNvPr>
            <p:cNvSpPr>
              <a:spLocks noChangeArrowheads="1"/>
            </p:cNvSpPr>
            <p:nvPr/>
          </p:nvSpPr>
          <p:spPr bwMode="auto">
            <a:xfrm>
              <a:off x="1183" y="3085"/>
              <a:ext cx="16" cy="17"/>
            </a:xfrm>
            <a:custGeom>
              <a:avLst/>
              <a:gdLst>
                <a:gd name="T0" fmla="*/ 69 w 70"/>
                <a:gd name="T1" fmla="*/ 47 h 74"/>
                <a:gd name="T2" fmla="*/ 35 w 70"/>
                <a:gd name="T3" fmla="*/ 73 h 74"/>
                <a:gd name="T4" fmla="*/ 0 w 70"/>
                <a:gd name="T5" fmla="*/ 29 h 74"/>
                <a:gd name="T6" fmla="*/ 46 w 70"/>
                <a:gd name="T7" fmla="*/ 0 h 74"/>
                <a:gd name="T8" fmla="*/ 69 w 70"/>
                <a:gd name="T9" fmla="*/ 47 h 74"/>
              </a:gdLst>
              <a:ahLst/>
              <a:cxnLst>
                <a:cxn ang="0">
                  <a:pos x="T0" y="T1"/>
                </a:cxn>
                <a:cxn ang="0">
                  <a:pos x="T2" y="T3"/>
                </a:cxn>
                <a:cxn ang="0">
                  <a:pos x="T4" y="T5"/>
                </a:cxn>
                <a:cxn ang="0">
                  <a:pos x="T6" y="T7"/>
                </a:cxn>
                <a:cxn ang="0">
                  <a:pos x="T8" y="T9"/>
                </a:cxn>
              </a:cxnLst>
              <a:rect l="0" t="0" r="r" b="b"/>
              <a:pathLst>
                <a:path w="70" h="74">
                  <a:moveTo>
                    <a:pt x="69" y="47"/>
                  </a:moveTo>
                  <a:lnTo>
                    <a:pt x="35" y="73"/>
                  </a:lnTo>
                  <a:lnTo>
                    <a:pt x="0" y="29"/>
                  </a:lnTo>
                  <a:lnTo>
                    <a:pt x="46" y="0"/>
                  </a:lnTo>
                  <a:lnTo>
                    <a:pt x="69" y="47"/>
                  </a:lnTo>
                </a:path>
              </a:pathLst>
            </a:custGeom>
            <a:solidFill>
              <a:srgbClr val="000000"/>
            </a:solidFill>
            <a:ln w="12600">
              <a:solidFill>
                <a:srgbClr val="333333"/>
              </a:solidFill>
              <a:round/>
              <a:headEnd/>
              <a:tailEnd/>
            </a:ln>
          </p:spPr>
          <p:txBody>
            <a:bodyPr wrap="none" anchor="ctr"/>
            <a:lstStyle/>
            <a:p>
              <a:endParaRPr lang="en-US"/>
            </a:p>
          </p:txBody>
        </p:sp>
        <p:sp>
          <p:nvSpPr>
            <p:cNvPr id="50597" name="Freeform 421">
              <a:extLst>
                <a:ext uri="{FF2B5EF4-FFF2-40B4-BE49-F238E27FC236}">
                  <a16:creationId xmlns:a16="http://schemas.microsoft.com/office/drawing/2014/main" id="{9B1A92F6-850C-45EB-A5F4-B9458D189099}"/>
                </a:ext>
              </a:extLst>
            </p:cNvPr>
            <p:cNvSpPr>
              <a:spLocks noChangeArrowheads="1"/>
            </p:cNvSpPr>
            <p:nvPr/>
          </p:nvSpPr>
          <p:spPr bwMode="auto">
            <a:xfrm>
              <a:off x="1175" y="3092"/>
              <a:ext cx="17" cy="17"/>
            </a:xfrm>
            <a:custGeom>
              <a:avLst/>
              <a:gdLst>
                <a:gd name="T0" fmla="*/ 72 w 73"/>
                <a:gd name="T1" fmla="*/ 43 h 74"/>
                <a:gd name="T2" fmla="*/ 37 w 73"/>
                <a:gd name="T3" fmla="*/ 73 h 74"/>
                <a:gd name="T4" fmla="*/ 0 w 73"/>
                <a:gd name="T5" fmla="*/ 38 h 74"/>
                <a:gd name="T6" fmla="*/ 37 w 73"/>
                <a:gd name="T7" fmla="*/ 0 h 74"/>
                <a:gd name="T8" fmla="*/ 72 w 73"/>
                <a:gd name="T9" fmla="*/ 43 h 74"/>
              </a:gdLst>
              <a:ahLst/>
              <a:cxnLst>
                <a:cxn ang="0">
                  <a:pos x="T0" y="T1"/>
                </a:cxn>
                <a:cxn ang="0">
                  <a:pos x="T2" y="T3"/>
                </a:cxn>
                <a:cxn ang="0">
                  <a:pos x="T4" y="T5"/>
                </a:cxn>
                <a:cxn ang="0">
                  <a:pos x="T6" y="T7"/>
                </a:cxn>
                <a:cxn ang="0">
                  <a:pos x="T8" y="T9"/>
                </a:cxn>
              </a:cxnLst>
              <a:rect l="0" t="0" r="r" b="b"/>
              <a:pathLst>
                <a:path w="73" h="74">
                  <a:moveTo>
                    <a:pt x="72" y="43"/>
                  </a:moveTo>
                  <a:lnTo>
                    <a:pt x="37" y="73"/>
                  </a:lnTo>
                  <a:lnTo>
                    <a:pt x="0" y="38"/>
                  </a:lnTo>
                  <a:lnTo>
                    <a:pt x="37" y="0"/>
                  </a:lnTo>
                  <a:lnTo>
                    <a:pt x="72" y="43"/>
                  </a:lnTo>
                </a:path>
              </a:pathLst>
            </a:custGeom>
            <a:solidFill>
              <a:srgbClr val="000000"/>
            </a:solidFill>
            <a:ln w="12600">
              <a:solidFill>
                <a:srgbClr val="333333"/>
              </a:solidFill>
              <a:round/>
              <a:headEnd/>
              <a:tailEnd/>
            </a:ln>
          </p:spPr>
          <p:txBody>
            <a:bodyPr wrap="none" anchor="ctr"/>
            <a:lstStyle/>
            <a:p>
              <a:endParaRPr lang="en-US"/>
            </a:p>
          </p:txBody>
        </p:sp>
        <p:sp>
          <p:nvSpPr>
            <p:cNvPr id="50598" name="Freeform 422">
              <a:extLst>
                <a:ext uri="{FF2B5EF4-FFF2-40B4-BE49-F238E27FC236}">
                  <a16:creationId xmlns:a16="http://schemas.microsoft.com/office/drawing/2014/main" id="{744D8930-8C29-453E-9C14-C1935C9F7313}"/>
                </a:ext>
              </a:extLst>
            </p:cNvPr>
            <p:cNvSpPr>
              <a:spLocks noChangeArrowheads="1"/>
            </p:cNvSpPr>
            <p:nvPr/>
          </p:nvSpPr>
          <p:spPr bwMode="auto">
            <a:xfrm>
              <a:off x="1166" y="3100"/>
              <a:ext cx="17" cy="17"/>
            </a:xfrm>
            <a:custGeom>
              <a:avLst/>
              <a:gdLst>
                <a:gd name="T0" fmla="*/ 75 w 76"/>
                <a:gd name="T1" fmla="*/ 35 h 73"/>
                <a:gd name="T2" fmla="*/ 40 w 76"/>
                <a:gd name="T3" fmla="*/ 72 h 73"/>
                <a:gd name="T4" fmla="*/ 0 w 76"/>
                <a:gd name="T5" fmla="*/ 39 h 73"/>
                <a:gd name="T6" fmla="*/ 38 w 76"/>
                <a:gd name="T7" fmla="*/ 0 h 73"/>
                <a:gd name="T8" fmla="*/ 75 w 76"/>
                <a:gd name="T9" fmla="*/ 35 h 73"/>
              </a:gdLst>
              <a:ahLst/>
              <a:cxnLst>
                <a:cxn ang="0">
                  <a:pos x="T0" y="T1"/>
                </a:cxn>
                <a:cxn ang="0">
                  <a:pos x="T2" y="T3"/>
                </a:cxn>
                <a:cxn ang="0">
                  <a:pos x="T4" y="T5"/>
                </a:cxn>
                <a:cxn ang="0">
                  <a:pos x="T6" y="T7"/>
                </a:cxn>
                <a:cxn ang="0">
                  <a:pos x="T8" y="T9"/>
                </a:cxn>
              </a:cxnLst>
              <a:rect l="0" t="0" r="r" b="b"/>
              <a:pathLst>
                <a:path w="76" h="73">
                  <a:moveTo>
                    <a:pt x="75" y="35"/>
                  </a:moveTo>
                  <a:lnTo>
                    <a:pt x="40" y="72"/>
                  </a:lnTo>
                  <a:lnTo>
                    <a:pt x="0" y="39"/>
                  </a:lnTo>
                  <a:lnTo>
                    <a:pt x="38" y="0"/>
                  </a:lnTo>
                  <a:lnTo>
                    <a:pt x="75" y="35"/>
                  </a:lnTo>
                </a:path>
              </a:pathLst>
            </a:custGeom>
            <a:solidFill>
              <a:srgbClr val="000000"/>
            </a:solidFill>
            <a:ln w="12600">
              <a:solidFill>
                <a:srgbClr val="333333"/>
              </a:solidFill>
              <a:round/>
              <a:headEnd/>
              <a:tailEnd/>
            </a:ln>
          </p:spPr>
          <p:txBody>
            <a:bodyPr wrap="none" anchor="ctr"/>
            <a:lstStyle/>
            <a:p>
              <a:endParaRPr lang="en-US"/>
            </a:p>
          </p:txBody>
        </p:sp>
        <p:sp>
          <p:nvSpPr>
            <p:cNvPr id="50599" name="Freeform 423">
              <a:extLst>
                <a:ext uri="{FF2B5EF4-FFF2-40B4-BE49-F238E27FC236}">
                  <a16:creationId xmlns:a16="http://schemas.microsoft.com/office/drawing/2014/main" id="{C3CA79B6-183F-4CF5-9512-498CE4AE80D5}"/>
                </a:ext>
              </a:extLst>
            </p:cNvPr>
            <p:cNvSpPr>
              <a:spLocks noChangeArrowheads="1"/>
            </p:cNvSpPr>
            <p:nvPr/>
          </p:nvSpPr>
          <p:spPr bwMode="auto">
            <a:xfrm>
              <a:off x="1159" y="3109"/>
              <a:ext cx="17" cy="18"/>
            </a:xfrm>
            <a:custGeom>
              <a:avLst/>
              <a:gdLst>
                <a:gd name="T0" fmla="*/ 73 w 74"/>
                <a:gd name="T1" fmla="*/ 33 h 78"/>
                <a:gd name="T2" fmla="*/ 44 w 74"/>
                <a:gd name="T3" fmla="*/ 77 h 78"/>
                <a:gd name="T4" fmla="*/ 0 w 74"/>
                <a:gd name="T5" fmla="*/ 53 h 78"/>
                <a:gd name="T6" fmla="*/ 33 w 74"/>
                <a:gd name="T7" fmla="*/ 0 h 78"/>
                <a:gd name="T8" fmla="*/ 73 w 74"/>
                <a:gd name="T9" fmla="*/ 33 h 78"/>
              </a:gdLst>
              <a:ahLst/>
              <a:cxnLst>
                <a:cxn ang="0">
                  <a:pos x="T0" y="T1"/>
                </a:cxn>
                <a:cxn ang="0">
                  <a:pos x="T2" y="T3"/>
                </a:cxn>
                <a:cxn ang="0">
                  <a:pos x="T4" y="T5"/>
                </a:cxn>
                <a:cxn ang="0">
                  <a:pos x="T6" y="T7"/>
                </a:cxn>
                <a:cxn ang="0">
                  <a:pos x="T8" y="T9"/>
                </a:cxn>
              </a:cxnLst>
              <a:rect l="0" t="0" r="r" b="b"/>
              <a:pathLst>
                <a:path w="74" h="78">
                  <a:moveTo>
                    <a:pt x="73" y="33"/>
                  </a:moveTo>
                  <a:lnTo>
                    <a:pt x="44" y="77"/>
                  </a:lnTo>
                  <a:lnTo>
                    <a:pt x="0" y="53"/>
                  </a:lnTo>
                  <a:lnTo>
                    <a:pt x="33" y="0"/>
                  </a:lnTo>
                  <a:lnTo>
                    <a:pt x="73" y="33"/>
                  </a:lnTo>
                </a:path>
              </a:pathLst>
            </a:custGeom>
            <a:solidFill>
              <a:srgbClr val="000000"/>
            </a:solidFill>
            <a:ln w="12600">
              <a:solidFill>
                <a:srgbClr val="333333"/>
              </a:solidFill>
              <a:round/>
              <a:headEnd/>
              <a:tailEnd/>
            </a:ln>
          </p:spPr>
          <p:txBody>
            <a:bodyPr wrap="none" anchor="ctr"/>
            <a:lstStyle/>
            <a:p>
              <a:endParaRPr lang="en-US"/>
            </a:p>
          </p:txBody>
        </p:sp>
        <p:sp>
          <p:nvSpPr>
            <p:cNvPr id="50600" name="Freeform 424">
              <a:extLst>
                <a:ext uri="{FF2B5EF4-FFF2-40B4-BE49-F238E27FC236}">
                  <a16:creationId xmlns:a16="http://schemas.microsoft.com/office/drawing/2014/main" id="{6E998665-83D5-43B3-9DA6-7B23AA7CF686}"/>
                </a:ext>
              </a:extLst>
            </p:cNvPr>
            <p:cNvSpPr>
              <a:spLocks noChangeArrowheads="1"/>
            </p:cNvSpPr>
            <p:nvPr/>
          </p:nvSpPr>
          <p:spPr bwMode="auto">
            <a:xfrm>
              <a:off x="1152" y="3121"/>
              <a:ext cx="17" cy="17"/>
            </a:xfrm>
            <a:custGeom>
              <a:avLst/>
              <a:gdLst>
                <a:gd name="T0" fmla="*/ 76 w 77"/>
                <a:gd name="T1" fmla="*/ 23 h 76"/>
                <a:gd name="T2" fmla="*/ 47 w 77"/>
                <a:gd name="T3" fmla="*/ 75 h 76"/>
                <a:gd name="T4" fmla="*/ 0 w 77"/>
                <a:gd name="T5" fmla="*/ 52 h 76"/>
                <a:gd name="T6" fmla="*/ 32 w 77"/>
                <a:gd name="T7" fmla="*/ 0 h 76"/>
                <a:gd name="T8" fmla="*/ 76 w 77"/>
                <a:gd name="T9" fmla="*/ 23 h 76"/>
              </a:gdLst>
              <a:ahLst/>
              <a:cxnLst>
                <a:cxn ang="0">
                  <a:pos x="T0" y="T1"/>
                </a:cxn>
                <a:cxn ang="0">
                  <a:pos x="T2" y="T3"/>
                </a:cxn>
                <a:cxn ang="0">
                  <a:pos x="T4" y="T5"/>
                </a:cxn>
                <a:cxn ang="0">
                  <a:pos x="T6" y="T7"/>
                </a:cxn>
                <a:cxn ang="0">
                  <a:pos x="T8" y="T9"/>
                </a:cxn>
              </a:cxnLst>
              <a:rect l="0" t="0" r="r" b="b"/>
              <a:pathLst>
                <a:path w="77" h="76">
                  <a:moveTo>
                    <a:pt x="76" y="23"/>
                  </a:moveTo>
                  <a:lnTo>
                    <a:pt x="47" y="75"/>
                  </a:lnTo>
                  <a:lnTo>
                    <a:pt x="0" y="52"/>
                  </a:lnTo>
                  <a:lnTo>
                    <a:pt x="32" y="0"/>
                  </a:lnTo>
                  <a:lnTo>
                    <a:pt x="76" y="23"/>
                  </a:lnTo>
                </a:path>
              </a:pathLst>
            </a:custGeom>
            <a:solidFill>
              <a:srgbClr val="000000"/>
            </a:solidFill>
            <a:ln w="12600">
              <a:solidFill>
                <a:srgbClr val="333333"/>
              </a:solidFill>
              <a:round/>
              <a:headEnd/>
              <a:tailEnd/>
            </a:ln>
          </p:spPr>
          <p:txBody>
            <a:bodyPr wrap="none" anchor="ctr"/>
            <a:lstStyle/>
            <a:p>
              <a:endParaRPr lang="en-US"/>
            </a:p>
          </p:txBody>
        </p:sp>
        <p:sp>
          <p:nvSpPr>
            <p:cNvPr id="50601" name="Freeform 425">
              <a:extLst>
                <a:ext uri="{FF2B5EF4-FFF2-40B4-BE49-F238E27FC236}">
                  <a16:creationId xmlns:a16="http://schemas.microsoft.com/office/drawing/2014/main" id="{E6D37FFD-0462-465D-AA23-85EE7048DCB4}"/>
                </a:ext>
              </a:extLst>
            </p:cNvPr>
            <p:cNvSpPr>
              <a:spLocks noChangeArrowheads="1"/>
            </p:cNvSpPr>
            <p:nvPr/>
          </p:nvSpPr>
          <p:spPr bwMode="auto">
            <a:xfrm>
              <a:off x="1146" y="3133"/>
              <a:ext cx="17" cy="18"/>
            </a:xfrm>
            <a:custGeom>
              <a:avLst/>
              <a:gdLst>
                <a:gd name="T0" fmla="*/ 72 w 73"/>
                <a:gd name="T1" fmla="*/ 22 h 79"/>
                <a:gd name="T2" fmla="*/ 49 w 73"/>
                <a:gd name="T3" fmla="*/ 78 h 79"/>
                <a:gd name="T4" fmla="*/ 0 w 73"/>
                <a:gd name="T5" fmla="*/ 58 h 79"/>
                <a:gd name="T6" fmla="*/ 25 w 73"/>
                <a:gd name="T7" fmla="*/ 0 h 79"/>
                <a:gd name="T8" fmla="*/ 72 w 73"/>
                <a:gd name="T9" fmla="*/ 22 h 79"/>
              </a:gdLst>
              <a:ahLst/>
              <a:cxnLst>
                <a:cxn ang="0">
                  <a:pos x="T0" y="T1"/>
                </a:cxn>
                <a:cxn ang="0">
                  <a:pos x="T2" y="T3"/>
                </a:cxn>
                <a:cxn ang="0">
                  <a:pos x="T4" y="T5"/>
                </a:cxn>
                <a:cxn ang="0">
                  <a:pos x="T6" y="T7"/>
                </a:cxn>
                <a:cxn ang="0">
                  <a:pos x="T8" y="T9"/>
                </a:cxn>
              </a:cxnLst>
              <a:rect l="0" t="0" r="r" b="b"/>
              <a:pathLst>
                <a:path w="73" h="79">
                  <a:moveTo>
                    <a:pt x="72" y="22"/>
                  </a:moveTo>
                  <a:lnTo>
                    <a:pt x="49" y="78"/>
                  </a:lnTo>
                  <a:lnTo>
                    <a:pt x="0" y="58"/>
                  </a:lnTo>
                  <a:lnTo>
                    <a:pt x="25" y="0"/>
                  </a:lnTo>
                  <a:lnTo>
                    <a:pt x="72" y="22"/>
                  </a:lnTo>
                </a:path>
              </a:pathLst>
            </a:custGeom>
            <a:solidFill>
              <a:srgbClr val="000000"/>
            </a:solidFill>
            <a:ln w="12600">
              <a:solidFill>
                <a:srgbClr val="333333"/>
              </a:solidFill>
              <a:round/>
              <a:headEnd/>
              <a:tailEnd/>
            </a:ln>
          </p:spPr>
          <p:txBody>
            <a:bodyPr wrap="none" anchor="ctr"/>
            <a:lstStyle/>
            <a:p>
              <a:endParaRPr lang="en-US"/>
            </a:p>
          </p:txBody>
        </p:sp>
        <p:sp>
          <p:nvSpPr>
            <p:cNvPr id="50602" name="Freeform 426">
              <a:extLst>
                <a:ext uri="{FF2B5EF4-FFF2-40B4-BE49-F238E27FC236}">
                  <a16:creationId xmlns:a16="http://schemas.microsoft.com/office/drawing/2014/main" id="{B3CDE67B-A94A-4612-AC14-39566F5015D4}"/>
                </a:ext>
              </a:extLst>
            </p:cNvPr>
            <p:cNvSpPr>
              <a:spLocks noChangeArrowheads="1"/>
            </p:cNvSpPr>
            <p:nvPr/>
          </p:nvSpPr>
          <p:spPr bwMode="auto">
            <a:xfrm>
              <a:off x="1141" y="3146"/>
              <a:ext cx="16" cy="18"/>
            </a:xfrm>
            <a:custGeom>
              <a:avLst/>
              <a:gdLst>
                <a:gd name="T0" fmla="*/ 69 w 70"/>
                <a:gd name="T1" fmla="*/ 20 h 79"/>
                <a:gd name="T2" fmla="*/ 49 w 70"/>
                <a:gd name="T3" fmla="*/ 78 h 79"/>
                <a:gd name="T4" fmla="*/ 0 w 70"/>
                <a:gd name="T5" fmla="*/ 64 h 79"/>
                <a:gd name="T6" fmla="*/ 20 w 70"/>
                <a:gd name="T7" fmla="*/ 0 h 79"/>
                <a:gd name="T8" fmla="*/ 69 w 70"/>
                <a:gd name="T9" fmla="*/ 20 h 79"/>
              </a:gdLst>
              <a:ahLst/>
              <a:cxnLst>
                <a:cxn ang="0">
                  <a:pos x="T0" y="T1"/>
                </a:cxn>
                <a:cxn ang="0">
                  <a:pos x="T2" y="T3"/>
                </a:cxn>
                <a:cxn ang="0">
                  <a:pos x="T4" y="T5"/>
                </a:cxn>
                <a:cxn ang="0">
                  <a:pos x="T6" y="T7"/>
                </a:cxn>
                <a:cxn ang="0">
                  <a:pos x="T8" y="T9"/>
                </a:cxn>
              </a:cxnLst>
              <a:rect l="0" t="0" r="r" b="b"/>
              <a:pathLst>
                <a:path w="70" h="79">
                  <a:moveTo>
                    <a:pt x="69" y="20"/>
                  </a:moveTo>
                  <a:lnTo>
                    <a:pt x="49" y="78"/>
                  </a:lnTo>
                  <a:lnTo>
                    <a:pt x="0" y="64"/>
                  </a:lnTo>
                  <a:lnTo>
                    <a:pt x="20" y="0"/>
                  </a:lnTo>
                  <a:lnTo>
                    <a:pt x="69" y="20"/>
                  </a:lnTo>
                </a:path>
              </a:pathLst>
            </a:custGeom>
            <a:solidFill>
              <a:srgbClr val="000000"/>
            </a:solidFill>
            <a:ln w="12600">
              <a:solidFill>
                <a:srgbClr val="333333"/>
              </a:solidFill>
              <a:round/>
              <a:headEnd/>
              <a:tailEnd/>
            </a:ln>
          </p:spPr>
          <p:txBody>
            <a:bodyPr wrap="none" anchor="ctr"/>
            <a:lstStyle/>
            <a:p>
              <a:endParaRPr lang="en-US"/>
            </a:p>
          </p:txBody>
        </p:sp>
        <p:sp>
          <p:nvSpPr>
            <p:cNvPr id="50603" name="Freeform 427">
              <a:extLst>
                <a:ext uri="{FF2B5EF4-FFF2-40B4-BE49-F238E27FC236}">
                  <a16:creationId xmlns:a16="http://schemas.microsoft.com/office/drawing/2014/main" id="{4EE25C20-2D06-422B-A395-F82234DFE866}"/>
                </a:ext>
              </a:extLst>
            </p:cNvPr>
            <p:cNvSpPr>
              <a:spLocks noChangeArrowheads="1"/>
            </p:cNvSpPr>
            <p:nvPr/>
          </p:nvSpPr>
          <p:spPr bwMode="auto">
            <a:xfrm>
              <a:off x="1137" y="3160"/>
              <a:ext cx="16" cy="18"/>
            </a:xfrm>
            <a:custGeom>
              <a:avLst/>
              <a:gdLst>
                <a:gd name="T0" fmla="*/ 70 w 71"/>
                <a:gd name="T1" fmla="*/ 15 h 79"/>
                <a:gd name="T2" fmla="*/ 55 w 71"/>
                <a:gd name="T3" fmla="*/ 78 h 79"/>
                <a:gd name="T4" fmla="*/ 0 w 71"/>
                <a:gd name="T5" fmla="*/ 65 h 79"/>
                <a:gd name="T6" fmla="*/ 21 w 71"/>
                <a:gd name="T7" fmla="*/ 0 h 79"/>
                <a:gd name="T8" fmla="*/ 70 w 71"/>
                <a:gd name="T9" fmla="*/ 15 h 79"/>
              </a:gdLst>
              <a:ahLst/>
              <a:cxnLst>
                <a:cxn ang="0">
                  <a:pos x="T0" y="T1"/>
                </a:cxn>
                <a:cxn ang="0">
                  <a:pos x="T2" y="T3"/>
                </a:cxn>
                <a:cxn ang="0">
                  <a:pos x="T4" y="T5"/>
                </a:cxn>
                <a:cxn ang="0">
                  <a:pos x="T6" y="T7"/>
                </a:cxn>
                <a:cxn ang="0">
                  <a:pos x="T8" y="T9"/>
                </a:cxn>
              </a:cxnLst>
              <a:rect l="0" t="0" r="r" b="b"/>
              <a:pathLst>
                <a:path w="71" h="79">
                  <a:moveTo>
                    <a:pt x="70" y="15"/>
                  </a:moveTo>
                  <a:lnTo>
                    <a:pt x="55" y="78"/>
                  </a:lnTo>
                  <a:lnTo>
                    <a:pt x="0" y="65"/>
                  </a:lnTo>
                  <a:lnTo>
                    <a:pt x="21" y="0"/>
                  </a:lnTo>
                  <a:lnTo>
                    <a:pt x="70" y="15"/>
                  </a:lnTo>
                </a:path>
              </a:pathLst>
            </a:custGeom>
            <a:solidFill>
              <a:srgbClr val="000000"/>
            </a:solidFill>
            <a:ln w="12600">
              <a:solidFill>
                <a:srgbClr val="333333"/>
              </a:solidFill>
              <a:round/>
              <a:headEnd/>
              <a:tailEnd/>
            </a:ln>
          </p:spPr>
          <p:txBody>
            <a:bodyPr wrap="none" anchor="ctr"/>
            <a:lstStyle/>
            <a:p>
              <a:endParaRPr lang="en-US"/>
            </a:p>
          </p:txBody>
        </p:sp>
        <p:sp>
          <p:nvSpPr>
            <p:cNvPr id="50604" name="Freeform 428">
              <a:extLst>
                <a:ext uri="{FF2B5EF4-FFF2-40B4-BE49-F238E27FC236}">
                  <a16:creationId xmlns:a16="http://schemas.microsoft.com/office/drawing/2014/main" id="{14D28FC0-9FB3-44E8-9753-65FA96D44B26}"/>
                </a:ext>
              </a:extLst>
            </p:cNvPr>
            <p:cNvSpPr>
              <a:spLocks noChangeArrowheads="1"/>
            </p:cNvSpPr>
            <p:nvPr/>
          </p:nvSpPr>
          <p:spPr bwMode="auto">
            <a:xfrm>
              <a:off x="1134" y="3175"/>
              <a:ext cx="15" cy="17"/>
            </a:xfrm>
            <a:custGeom>
              <a:avLst/>
              <a:gdLst>
                <a:gd name="T0" fmla="*/ 66 w 67"/>
                <a:gd name="T1" fmla="*/ 14 h 76"/>
                <a:gd name="T2" fmla="*/ 52 w 67"/>
                <a:gd name="T3" fmla="*/ 75 h 76"/>
                <a:gd name="T4" fmla="*/ 0 w 67"/>
                <a:gd name="T5" fmla="*/ 67 h 76"/>
                <a:gd name="T6" fmla="*/ 11 w 67"/>
                <a:gd name="T7" fmla="*/ 0 h 76"/>
                <a:gd name="T8" fmla="*/ 66 w 67"/>
                <a:gd name="T9" fmla="*/ 14 h 76"/>
              </a:gdLst>
              <a:ahLst/>
              <a:cxnLst>
                <a:cxn ang="0">
                  <a:pos x="T0" y="T1"/>
                </a:cxn>
                <a:cxn ang="0">
                  <a:pos x="T2" y="T3"/>
                </a:cxn>
                <a:cxn ang="0">
                  <a:pos x="T4" y="T5"/>
                </a:cxn>
                <a:cxn ang="0">
                  <a:pos x="T6" y="T7"/>
                </a:cxn>
                <a:cxn ang="0">
                  <a:pos x="T8" y="T9"/>
                </a:cxn>
              </a:cxnLst>
              <a:rect l="0" t="0" r="r" b="b"/>
              <a:pathLst>
                <a:path w="67" h="76">
                  <a:moveTo>
                    <a:pt x="66" y="14"/>
                  </a:moveTo>
                  <a:lnTo>
                    <a:pt x="52" y="75"/>
                  </a:lnTo>
                  <a:lnTo>
                    <a:pt x="0" y="67"/>
                  </a:lnTo>
                  <a:lnTo>
                    <a:pt x="11" y="0"/>
                  </a:lnTo>
                  <a:lnTo>
                    <a:pt x="66" y="14"/>
                  </a:lnTo>
                </a:path>
              </a:pathLst>
            </a:custGeom>
            <a:solidFill>
              <a:srgbClr val="000000"/>
            </a:solidFill>
            <a:ln w="12600">
              <a:solidFill>
                <a:srgbClr val="333333"/>
              </a:solidFill>
              <a:round/>
              <a:headEnd/>
              <a:tailEnd/>
            </a:ln>
          </p:spPr>
          <p:txBody>
            <a:bodyPr wrap="none" anchor="ctr"/>
            <a:lstStyle/>
            <a:p>
              <a:endParaRPr lang="en-US"/>
            </a:p>
          </p:txBody>
        </p:sp>
        <p:sp>
          <p:nvSpPr>
            <p:cNvPr id="50605" name="Freeform 429">
              <a:extLst>
                <a:ext uri="{FF2B5EF4-FFF2-40B4-BE49-F238E27FC236}">
                  <a16:creationId xmlns:a16="http://schemas.microsoft.com/office/drawing/2014/main" id="{94EFD713-8586-44B7-94B0-133A09929107}"/>
                </a:ext>
              </a:extLst>
            </p:cNvPr>
            <p:cNvSpPr>
              <a:spLocks noChangeArrowheads="1"/>
            </p:cNvSpPr>
            <p:nvPr/>
          </p:nvSpPr>
          <p:spPr bwMode="auto">
            <a:xfrm>
              <a:off x="1132" y="3190"/>
              <a:ext cx="14" cy="17"/>
            </a:xfrm>
            <a:custGeom>
              <a:avLst/>
              <a:gdLst>
                <a:gd name="T0" fmla="*/ 60 w 61"/>
                <a:gd name="T1" fmla="*/ 8 h 73"/>
                <a:gd name="T2" fmla="*/ 52 w 61"/>
                <a:gd name="T3" fmla="*/ 72 h 73"/>
                <a:gd name="T4" fmla="*/ 0 w 61"/>
                <a:gd name="T5" fmla="*/ 66 h 73"/>
                <a:gd name="T6" fmla="*/ 8 w 61"/>
                <a:gd name="T7" fmla="*/ 0 h 73"/>
                <a:gd name="T8" fmla="*/ 60 w 61"/>
                <a:gd name="T9" fmla="*/ 8 h 73"/>
              </a:gdLst>
              <a:ahLst/>
              <a:cxnLst>
                <a:cxn ang="0">
                  <a:pos x="T0" y="T1"/>
                </a:cxn>
                <a:cxn ang="0">
                  <a:pos x="T2" y="T3"/>
                </a:cxn>
                <a:cxn ang="0">
                  <a:pos x="T4" y="T5"/>
                </a:cxn>
                <a:cxn ang="0">
                  <a:pos x="T6" y="T7"/>
                </a:cxn>
                <a:cxn ang="0">
                  <a:pos x="T8" y="T9"/>
                </a:cxn>
              </a:cxnLst>
              <a:rect l="0" t="0" r="r" b="b"/>
              <a:pathLst>
                <a:path w="61" h="73">
                  <a:moveTo>
                    <a:pt x="60" y="8"/>
                  </a:moveTo>
                  <a:lnTo>
                    <a:pt x="52" y="72"/>
                  </a:lnTo>
                  <a:lnTo>
                    <a:pt x="0" y="66"/>
                  </a:lnTo>
                  <a:lnTo>
                    <a:pt x="8" y="0"/>
                  </a:lnTo>
                  <a:lnTo>
                    <a:pt x="60" y="8"/>
                  </a:lnTo>
                </a:path>
              </a:pathLst>
            </a:custGeom>
            <a:solidFill>
              <a:srgbClr val="000000"/>
            </a:solidFill>
            <a:ln w="12600">
              <a:solidFill>
                <a:srgbClr val="333333"/>
              </a:solidFill>
              <a:round/>
              <a:headEnd/>
              <a:tailEnd/>
            </a:ln>
          </p:spPr>
          <p:txBody>
            <a:bodyPr wrap="none" anchor="ctr"/>
            <a:lstStyle/>
            <a:p>
              <a:endParaRPr lang="en-US"/>
            </a:p>
          </p:txBody>
        </p:sp>
        <p:sp>
          <p:nvSpPr>
            <p:cNvPr id="50606" name="Freeform 430">
              <a:extLst>
                <a:ext uri="{FF2B5EF4-FFF2-40B4-BE49-F238E27FC236}">
                  <a16:creationId xmlns:a16="http://schemas.microsoft.com/office/drawing/2014/main" id="{75BF3A18-6C2D-4952-858F-58A28845CE90}"/>
                </a:ext>
              </a:extLst>
            </p:cNvPr>
            <p:cNvSpPr>
              <a:spLocks noChangeArrowheads="1"/>
            </p:cNvSpPr>
            <p:nvPr/>
          </p:nvSpPr>
          <p:spPr bwMode="auto">
            <a:xfrm>
              <a:off x="1131" y="3205"/>
              <a:ext cx="14" cy="16"/>
            </a:xfrm>
            <a:custGeom>
              <a:avLst/>
              <a:gdLst>
                <a:gd name="T0" fmla="*/ 59 w 60"/>
                <a:gd name="T1" fmla="*/ 6 h 71"/>
                <a:gd name="T2" fmla="*/ 56 w 60"/>
                <a:gd name="T3" fmla="*/ 70 h 71"/>
                <a:gd name="T4" fmla="*/ 0 w 60"/>
                <a:gd name="T5" fmla="*/ 70 h 71"/>
                <a:gd name="T6" fmla="*/ 6 w 60"/>
                <a:gd name="T7" fmla="*/ 0 h 71"/>
                <a:gd name="T8" fmla="*/ 59 w 60"/>
                <a:gd name="T9" fmla="*/ 6 h 71"/>
              </a:gdLst>
              <a:ahLst/>
              <a:cxnLst>
                <a:cxn ang="0">
                  <a:pos x="T0" y="T1"/>
                </a:cxn>
                <a:cxn ang="0">
                  <a:pos x="T2" y="T3"/>
                </a:cxn>
                <a:cxn ang="0">
                  <a:pos x="T4" y="T5"/>
                </a:cxn>
                <a:cxn ang="0">
                  <a:pos x="T6" y="T7"/>
                </a:cxn>
                <a:cxn ang="0">
                  <a:pos x="T8" y="T9"/>
                </a:cxn>
              </a:cxnLst>
              <a:rect l="0" t="0" r="r" b="b"/>
              <a:pathLst>
                <a:path w="60" h="71">
                  <a:moveTo>
                    <a:pt x="59" y="6"/>
                  </a:moveTo>
                  <a:lnTo>
                    <a:pt x="56" y="70"/>
                  </a:lnTo>
                  <a:lnTo>
                    <a:pt x="0" y="70"/>
                  </a:lnTo>
                  <a:lnTo>
                    <a:pt x="6" y="0"/>
                  </a:lnTo>
                  <a:lnTo>
                    <a:pt x="59" y="6"/>
                  </a:lnTo>
                </a:path>
              </a:pathLst>
            </a:custGeom>
            <a:solidFill>
              <a:srgbClr val="000000"/>
            </a:solidFill>
            <a:ln w="12600">
              <a:solidFill>
                <a:srgbClr val="333333"/>
              </a:solidFill>
              <a:round/>
              <a:headEnd/>
              <a:tailEnd/>
            </a:ln>
          </p:spPr>
          <p:txBody>
            <a:bodyPr wrap="none" anchor="ctr"/>
            <a:lstStyle/>
            <a:p>
              <a:endParaRPr lang="en-US"/>
            </a:p>
          </p:txBody>
        </p:sp>
        <p:sp>
          <p:nvSpPr>
            <p:cNvPr id="50607" name="Freeform 431">
              <a:extLst>
                <a:ext uri="{FF2B5EF4-FFF2-40B4-BE49-F238E27FC236}">
                  <a16:creationId xmlns:a16="http://schemas.microsoft.com/office/drawing/2014/main" id="{0C152FF2-4E89-4943-929F-600AB321F115}"/>
                </a:ext>
              </a:extLst>
            </p:cNvPr>
            <p:cNvSpPr>
              <a:spLocks noChangeArrowheads="1"/>
            </p:cNvSpPr>
            <p:nvPr/>
          </p:nvSpPr>
          <p:spPr bwMode="auto">
            <a:xfrm>
              <a:off x="1131" y="3221"/>
              <a:ext cx="13" cy="15"/>
            </a:xfrm>
            <a:custGeom>
              <a:avLst/>
              <a:gdLst>
                <a:gd name="T0" fmla="*/ 56 w 57"/>
                <a:gd name="T1" fmla="*/ 0 h 64"/>
                <a:gd name="T2" fmla="*/ 56 w 57"/>
                <a:gd name="T3" fmla="*/ 61 h 64"/>
                <a:gd name="T4" fmla="*/ 0 w 57"/>
                <a:gd name="T5" fmla="*/ 63 h 64"/>
                <a:gd name="T6" fmla="*/ 0 w 57"/>
                <a:gd name="T7" fmla="*/ 0 h 64"/>
                <a:gd name="T8" fmla="*/ 56 w 57"/>
                <a:gd name="T9" fmla="*/ 0 h 64"/>
              </a:gdLst>
              <a:ahLst/>
              <a:cxnLst>
                <a:cxn ang="0">
                  <a:pos x="T0" y="T1"/>
                </a:cxn>
                <a:cxn ang="0">
                  <a:pos x="T2" y="T3"/>
                </a:cxn>
                <a:cxn ang="0">
                  <a:pos x="T4" y="T5"/>
                </a:cxn>
                <a:cxn ang="0">
                  <a:pos x="T6" y="T7"/>
                </a:cxn>
                <a:cxn ang="0">
                  <a:pos x="T8" y="T9"/>
                </a:cxn>
              </a:cxnLst>
              <a:rect l="0" t="0" r="r" b="b"/>
              <a:pathLst>
                <a:path w="57" h="64">
                  <a:moveTo>
                    <a:pt x="56" y="0"/>
                  </a:moveTo>
                  <a:lnTo>
                    <a:pt x="56" y="61"/>
                  </a:lnTo>
                  <a:lnTo>
                    <a:pt x="0" y="63"/>
                  </a:lnTo>
                  <a:lnTo>
                    <a:pt x="0" y="0"/>
                  </a:lnTo>
                  <a:lnTo>
                    <a:pt x="56" y="0"/>
                  </a:lnTo>
                </a:path>
              </a:pathLst>
            </a:custGeom>
            <a:solidFill>
              <a:srgbClr val="000000"/>
            </a:solidFill>
            <a:ln w="12600">
              <a:solidFill>
                <a:srgbClr val="333333"/>
              </a:solidFill>
              <a:round/>
              <a:headEnd/>
              <a:tailEnd/>
            </a:ln>
          </p:spPr>
          <p:txBody>
            <a:bodyPr wrap="none" anchor="ctr"/>
            <a:lstStyle/>
            <a:p>
              <a:endParaRPr lang="en-US"/>
            </a:p>
          </p:txBody>
        </p:sp>
        <p:sp>
          <p:nvSpPr>
            <p:cNvPr id="50608" name="Freeform 432">
              <a:extLst>
                <a:ext uri="{FF2B5EF4-FFF2-40B4-BE49-F238E27FC236}">
                  <a16:creationId xmlns:a16="http://schemas.microsoft.com/office/drawing/2014/main" id="{942591E6-D4CC-4A41-ABFE-FC7491DB96F5}"/>
                </a:ext>
              </a:extLst>
            </p:cNvPr>
            <p:cNvSpPr>
              <a:spLocks noChangeArrowheads="1"/>
            </p:cNvSpPr>
            <p:nvPr/>
          </p:nvSpPr>
          <p:spPr bwMode="auto">
            <a:xfrm>
              <a:off x="1131" y="3234"/>
              <a:ext cx="14" cy="15"/>
            </a:xfrm>
            <a:custGeom>
              <a:avLst/>
              <a:gdLst>
                <a:gd name="T0" fmla="*/ 56 w 60"/>
                <a:gd name="T1" fmla="*/ 0 h 67"/>
                <a:gd name="T2" fmla="*/ 59 w 60"/>
                <a:gd name="T3" fmla="*/ 57 h 67"/>
                <a:gd name="T4" fmla="*/ 6 w 60"/>
                <a:gd name="T5" fmla="*/ 66 h 67"/>
                <a:gd name="T6" fmla="*/ 0 w 60"/>
                <a:gd name="T7" fmla="*/ 2 h 67"/>
                <a:gd name="T8" fmla="*/ 56 w 60"/>
                <a:gd name="T9" fmla="*/ 0 h 67"/>
              </a:gdLst>
              <a:ahLst/>
              <a:cxnLst>
                <a:cxn ang="0">
                  <a:pos x="T0" y="T1"/>
                </a:cxn>
                <a:cxn ang="0">
                  <a:pos x="T2" y="T3"/>
                </a:cxn>
                <a:cxn ang="0">
                  <a:pos x="T4" y="T5"/>
                </a:cxn>
                <a:cxn ang="0">
                  <a:pos x="T6" y="T7"/>
                </a:cxn>
                <a:cxn ang="0">
                  <a:pos x="T8" y="T9"/>
                </a:cxn>
              </a:cxnLst>
              <a:rect l="0" t="0" r="r" b="b"/>
              <a:pathLst>
                <a:path w="60" h="67">
                  <a:moveTo>
                    <a:pt x="56" y="0"/>
                  </a:moveTo>
                  <a:lnTo>
                    <a:pt x="59" y="57"/>
                  </a:lnTo>
                  <a:lnTo>
                    <a:pt x="6" y="66"/>
                  </a:lnTo>
                  <a:lnTo>
                    <a:pt x="0" y="2"/>
                  </a:lnTo>
                  <a:lnTo>
                    <a:pt x="56" y="0"/>
                  </a:lnTo>
                </a:path>
              </a:pathLst>
            </a:custGeom>
            <a:solidFill>
              <a:srgbClr val="000000"/>
            </a:solidFill>
            <a:ln w="12600">
              <a:solidFill>
                <a:srgbClr val="333333"/>
              </a:solidFill>
              <a:round/>
              <a:headEnd/>
              <a:tailEnd/>
            </a:ln>
          </p:spPr>
          <p:txBody>
            <a:bodyPr wrap="none" anchor="ctr"/>
            <a:lstStyle/>
            <a:p>
              <a:endParaRPr lang="en-US"/>
            </a:p>
          </p:txBody>
        </p:sp>
        <p:sp>
          <p:nvSpPr>
            <p:cNvPr id="50609" name="Freeform 433">
              <a:extLst>
                <a:ext uri="{FF2B5EF4-FFF2-40B4-BE49-F238E27FC236}">
                  <a16:creationId xmlns:a16="http://schemas.microsoft.com/office/drawing/2014/main" id="{432975A7-7B4C-445E-A9E6-0BB887011437}"/>
                </a:ext>
              </a:extLst>
            </p:cNvPr>
            <p:cNvSpPr>
              <a:spLocks noChangeArrowheads="1"/>
            </p:cNvSpPr>
            <p:nvPr/>
          </p:nvSpPr>
          <p:spPr bwMode="auto">
            <a:xfrm>
              <a:off x="1132" y="3247"/>
              <a:ext cx="14" cy="16"/>
            </a:xfrm>
            <a:custGeom>
              <a:avLst/>
              <a:gdLst>
                <a:gd name="T0" fmla="*/ 52 w 61"/>
                <a:gd name="T1" fmla="*/ 0 h 69"/>
                <a:gd name="T2" fmla="*/ 60 w 61"/>
                <a:gd name="T3" fmla="*/ 55 h 69"/>
                <a:gd name="T4" fmla="*/ 4 w 61"/>
                <a:gd name="T5" fmla="*/ 68 h 69"/>
                <a:gd name="T6" fmla="*/ 0 w 61"/>
                <a:gd name="T7" fmla="*/ 10 h 69"/>
                <a:gd name="T8" fmla="*/ 52 w 61"/>
                <a:gd name="T9" fmla="*/ 0 h 69"/>
              </a:gdLst>
              <a:ahLst/>
              <a:cxnLst>
                <a:cxn ang="0">
                  <a:pos x="T0" y="T1"/>
                </a:cxn>
                <a:cxn ang="0">
                  <a:pos x="T2" y="T3"/>
                </a:cxn>
                <a:cxn ang="0">
                  <a:pos x="T4" y="T5"/>
                </a:cxn>
                <a:cxn ang="0">
                  <a:pos x="T6" y="T7"/>
                </a:cxn>
                <a:cxn ang="0">
                  <a:pos x="T8" y="T9"/>
                </a:cxn>
              </a:cxnLst>
              <a:rect l="0" t="0" r="r" b="b"/>
              <a:pathLst>
                <a:path w="61" h="69">
                  <a:moveTo>
                    <a:pt x="52" y="0"/>
                  </a:moveTo>
                  <a:lnTo>
                    <a:pt x="60" y="55"/>
                  </a:lnTo>
                  <a:lnTo>
                    <a:pt x="4" y="68"/>
                  </a:lnTo>
                  <a:lnTo>
                    <a:pt x="0" y="10"/>
                  </a:lnTo>
                  <a:lnTo>
                    <a:pt x="52" y="0"/>
                  </a:lnTo>
                </a:path>
              </a:pathLst>
            </a:custGeom>
            <a:solidFill>
              <a:srgbClr val="000000"/>
            </a:solidFill>
            <a:ln w="12600">
              <a:solidFill>
                <a:srgbClr val="333333"/>
              </a:solidFill>
              <a:round/>
              <a:headEnd/>
              <a:tailEnd/>
            </a:ln>
          </p:spPr>
          <p:txBody>
            <a:bodyPr wrap="none" anchor="ctr"/>
            <a:lstStyle/>
            <a:p>
              <a:endParaRPr lang="en-US"/>
            </a:p>
          </p:txBody>
        </p:sp>
        <p:sp>
          <p:nvSpPr>
            <p:cNvPr id="50610" name="Freeform 434">
              <a:extLst>
                <a:ext uri="{FF2B5EF4-FFF2-40B4-BE49-F238E27FC236}">
                  <a16:creationId xmlns:a16="http://schemas.microsoft.com/office/drawing/2014/main" id="{83183CFF-FCCF-40BD-88D8-771470D317C1}"/>
                </a:ext>
              </a:extLst>
            </p:cNvPr>
            <p:cNvSpPr>
              <a:spLocks noChangeArrowheads="1"/>
            </p:cNvSpPr>
            <p:nvPr/>
          </p:nvSpPr>
          <p:spPr bwMode="auto">
            <a:xfrm>
              <a:off x="1133" y="3260"/>
              <a:ext cx="15" cy="15"/>
            </a:xfrm>
            <a:custGeom>
              <a:avLst/>
              <a:gdLst>
                <a:gd name="T0" fmla="*/ 55 w 65"/>
                <a:gd name="T1" fmla="*/ 0 h 65"/>
                <a:gd name="T2" fmla="*/ 64 w 65"/>
                <a:gd name="T3" fmla="*/ 50 h 65"/>
                <a:gd name="T4" fmla="*/ 11 w 65"/>
                <a:gd name="T5" fmla="*/ 64 h 65"/>
                <a:gd name="T6" fmla="*/ 0 w 65"/>
                <a:gd name="T7" fmla="*/ 12 h 65"/>
                <a:gd name="T8" fmla="*/ 55 w 65"/>
                <a:gd name="T9" fmla="*/ 0 h 65"/>
              </a:gdLst>
              <a:ahLst/>
              <a:cxnLst>
                <a:cxn ang="0">
                  <a:pos x="T0" y="T1"/>
                </a:cxn>
                <a:cxn ang="0">
                  <a:pos x="T2" y="T3"/>
                </a:cxn>
                <a:cxn ang="0">
                  <a:pos x="T4" y="T5"/>
                </a:cxn>
                <a:cxn ang="0">
                  <a:pos x="T6" y="T7"/>
                </a:cxn>
                <a:cxn ang="0">
                  <a:pos x="T8" y="T9"/>
                </a:cxn>
              </a:cxnLst>
              <a:rect l="0" t="0" r="r" b="b"/>
              <a:pathLst>
                <a:path w="65" h="65">
                  <a:moveTo>
                    <a:pt x="55" y="0"/>
                  </a:moveTo>
                  <a:lnTo>
                    <a:pt x="64" y="50"/>
                  </a:lnTo>
                  <a:lnTo>
                    <a:pt x="11" y="64"/>
                  </a:lnTo>
                  <a:lnTo>
                    <a:pt x="0" y="12"/>
                  </a:lnTo>
                  <a:lnTo>
                    <a:pt x="55" y="0"/>
                  </a:lnTo>
                </a:path>
              </a:pathLst>
            </a:custGeom>
            <a:solidFill>
              <a:srgbClr val="000000"/>
            </a:solidFill>
            <a:ln w="12600">
              <a:solidFill>
                <a:srgbClr val="333333"/>
              </a:solidFill>
              <a:round/>
              <a:headEnd/>
              <a:tailEnd/>
            </a:ln>
          </p:spPr>
          <p:txBody>
            <a:bodyPr wrap="none" anchor="ctr"/>
            <a:lstStyle/>
            <a:p>
              <a:endParaRPr lang="en-US"/>
            </a:p>
          </p:txBody>
        </p:sp>
        <p:sp>
          <p:nvSpPr>
            <p:cNvPr id="50611" name="Freeform 435">
              <a:extLst>
                <a:ext uri="{FF2B5EF4-FFF2-40B4-BE49-F238E27FC236}">
                  <a16:creationId xmlns:a16="http://schemas.microsoft.com/office/drawing/2014/main" id="{26F3B208-82A6-4F14-88BA-2241CF5224E5}"/>
                </a:ext>
              </a:extLst>
            </p:cNvPr>
            <p:cNvSpPr>
              <a:spLocks noChangeArrowheads="1"/>
            </p:cNvSpPr>
            <p:nvPr/>
          </p:nvSpPr>
          <p:spPr bwMode="auto">
            <a:xfrm>
              <a:off x="1136" y="3271"/>
              <a:ext cx="15" cy="15"/>
            </a:xfrm>
            <a:custGeom>
              <a:avLst/>
              <a:gdLst>
                <a:gd name="T0" fmla="*/ 52 w 67"/>
                <a:gd name="T1" fmla="*/ 0 h 64"/>
                <a:gd name="T2" fmla="*/ 66 w 67"/>
                <a:gd name="T3" fmla="*/ 43 h 64"/>
                <a:gd name="T4" fmla="*/ 17 w 67"/>
                <a:gd name="T5" fmla="*/ 63 h 64"/>
                <a:gd name="T6" fmla="*/ 0 w 67"/>
                <a:gd name="T7" fmla="*/ 14 h 64"/>
                <a:gd name="T8" fmla="*/ 52 w 67"/>
                <a:gd name="T9" fmla="*/ 0 h 64"/>
              </a:gdLst>
              <a:ahLst/>
              <a:cxnLst>
                <a:cxn ang="0">
                  <a:pos x="T0" y="T1"/>
                </a:cxn>
                <a:cxn ang="0">
                  <a:pos x="T2" y="T3"/>
                </a:cxn>
                <a:cxn ang="0">
                  <a:pos x="T4" y="T5"/>
                </a:cxn>
                <a:cxn ang="0">
                  <a:pos x="T6" y="T7"/>
                </a:cxn>
                <a:cxn ang="0">
                  <a:pos x="T8" y="T9"/>
                </a:cxn>
              </a:cxnLst>
              <a:rect l="0" t="0" r="r" b="b"/>
              <a:pathLst>
                <a:path w="67" h="64">
                  <a:moveTo>
                    <a:pt x="52" y="0"/>
                  </a:moveTo>
                  <a:lnTo>
                    <a:pt x="66" y="43"/>
                  </a:lnTo>
                  <a:lnTo>
                    <a:pt x="17" y="63"/>
                  </a:lnTo>
                  <a:lnTo>
                    <a:pt x="0" y="14"/>
                  </a:lnTo>
                  <a:lnTo>
                    <a:pt x="52" y="0"/>
                  </a:lnTo>
                </a:path>
              </a:pathLst>
            </a:custGeom>
            <a:solidFill>
              <a:srgbClr val="000000"/>
            </a:solidFill>
            <a:ln w="12600">
              <a:solidFill>
                <a:srgbClr val="333333"/>
              </a:solidFill>
              <a:round/>
              <a:headEnd/>
              <a:tailEnd/>
            </a:ln>
          </p:spPr>
          <p:txBody>
            <a:bodyPr wrap="none" anchor="ctr"/>
            <a:lstStyle/>
            <a:p>
              <a:endParaRPr lang="en-US"/>
            </a:p>
          </p:txBody>
        </p:sp>
        <p:sp>
          <p:nvSpPr>
            <p:cNvPr id="50612" name="Freeform 436">
              <a:extLst>
                <a:ext uri="{FF2B5EF4-FFF2-40B4-BE49-F238E27FC236}">
                  <a16:creationId xmlns:a16="http://schemas.microsoft.com/office/drawing/2014/main" id="{8BA6DD3E-2411-4EC7-83A9-D900E3B4661D}"/>
                </a:ext>
              </a:extLst>
            </p:cNvPr>
            <p:cNvSpPr>
              <a:spLocks noChangeArrowheads="1"/>
            </p:cNvSpPr>
            <p:nvPr/>
          </p:nvSpPr>
          <p:spPr bwMode="auto">
            <a:xfrm>
              <a:off x="1140" y="3281"/>
              <a:ext cx="15" cy="14"/>
            </a:xfrm>
            <a:custGeom>
              <a:avLst/>
              <a:gdLst>
                <a:gd name="T0" fmla="*/ 49 w 64"/>
                <a:gd name="T1" fmla="*/ 0 h 61"/>
                <a:gd name="T2" fmla="*/ 63 w 64"/>
                <a:gd name="T3" fmla="*/ 37 h 61"/>
                <a:gd name="T4" fmla="*/ 17 w 64"/>
                <a:gd name="T5" fmla="*/ 60 h 61"/>
                <a:gd name="T6" fmla="*/ 0 w 64"/>
                <a:gd name="T7" fmla="*/ 20 h 61"/>
                <a:gd name="T8" fmla="*/ 49 w 64"/>
                <a:gd name="T9" fmla="*/ 0 h 61"/>
              </a:gdLst>
              <a:ahLst/>
              <a:cxnLst>
                <a:cxn ang="0">
                  <a:pos x="T0" y="T1"/>
                </a:cxn>
                <a:cxn ang="0">
                  <a:pos x="T2" y="T3"/>
                </a:cxn>
                <a:cxn ang="0">
                  <a:pos x="T4" y="T5"/>
                </a:cxn>
                <a:cxn ang="0">
                  <a:pos x="T6" y="T7"/>
                </a:cxn>
                <a:cxn ang="0">
                  <a:pos x="T8" y="T9"/>
                </a:cxn>
              </a:cxnLst>
              <a:rect l="0" t="0" r="r" b="b"/>
              <a:pathLst>
                <a:path w="64" h="61">
                  <a:moveTo>
                    <a:pt x="49" y="0"/>
                  </a:moveTo>
                  <a:lnTo>
                    <a:pt x="63" y="37"/>
                  </a:lnTo>
                  <a:lnTo>
                    <a:pt x="17" y="60"/>
                  </a:lnTo>
                  <a:lnTo>
                    <a:pt x="0" y="20"/>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50613" name="Freeform 437">
              <a:extLst>
                <a:ext uri="{FF2B5EF4-FFF2-40B4-BE49-F238E27FC236}">
                  <a16:creationId xmlns:a16="http://schemas.microsoft.com/office/drawing/2014/main" id="{EB3684CF-DF55-4B23-BF74-91E9A9DB143F}"/>
                </a:ext>
              </a:extLst>
            </p:cNvPr>
            <p:cNvSpPr>
              <a:spLocks noChangeArrowheads="1"/>
            </p:cNvSpPr>
            <p:nvPr/>
          </p:nvSpPr>
          <p:spPr bwMode="auto">
            <a:xfrm>
              <a:off x="1144" y="3289"/>
              <a:ext cx="15" cy="14"/>
            </a:xfrm>
            <a:custGeom>
              <a:avLst/>
              <a:gdLst>
                <a:gd name="T0" fmla="*/ 45 w 64"/>
                <a:gd name="T1" fmla="*/ 0 h 62"/>
                <a:gd name="T2" fmla="*/ 63 w 64"/>
                <a:gd name="T3" fmla="*/ 29 h 62"/>
                <a:gd name="T4" fmla="*/ 22 w 64"/>
                <a:gd name="T5" fmla="*/ 61 h 62"/>
                <a:gd name="T6" fmla="*/ 0 w 64"/>
                <a:gd name="T7" fmla="*/ 22 h 62"/>
                <a:gd name="T8" fmla="*/ 45 w 64"/>
                <a:gd name="T9" fmla="*/ 0 h 62"/>
              </a:gdLst>
              <a:ahLst/>
              <a:cxnLst>
                <a:cxn ang="0">
                  <a:pos x="T0" y="T1"/>
                </a:cxn>
                <a:cxn ang="0">
                  <a:pos x="T2" y="T3"/>
                </a:cxn>
                <a:cxn ang="0">
                  <a:pos x="T4" y="T5"/>
                </a:cxn>
                <a:cxn ang="0">
                  <a:pos x="T6" y="T7"/>
                </a:cxn>
                <a:cxn ang="0">
                  <a:pos x="T8" y="T9"/>
                </a:cxn>
              </a:cxnLst>
              <a:rect l="0" t="0" r="r" b="b"/>
              <a:pathLst>
                <a:path w="64" h="62">
                  <a:moveTo>
                    <a:pt x="45" y="0"/>
                  </a:moveTo>
                  <a:lnTo>
                    <a:pt x="63" y="29"/>
                  </a:lnTo>
                  <a:lnTo>
                    <a:pt x="22" y="61"/>
                  </a:lnTo>
                  <a:lnTo>
                    <a:pt x="0" y="22"/>
                  </a:lnTo>
                  <a:lnTo>
                    <a:pt x="45" y="0"/>
                  </a:lnTo>
                </a:path>
              </a:pathLst>
            </a:custGeom>
            <a:solidFill>
              <a:srgbClr val="000000"/>
            </a:solidFill>
            <a:ln w="12600">
              <a:solidFill>
                <a:srgbClr val="333333"/>
              </a:solidFill>
              <a:round/>
              <a:headEnd/>
              <a:tailEnd/>
            </a:ln>
          </p:spPr>
          <p:txBody>
            <a:bodyPr wrap="none" anchor="ctr"/>
            <a:lstStyle/>
            <a:p>
              <a:endParaRPr lang="en-US"/>
            </a:p>
          </p:txBody>
        </p:sp>
        <p:sp>
          <p:nvSpPr>
            <p:cNvPr id="50614" name="Freeform 438">
              <a:extLst>
                <a:ext uri="{FF2B5EF4-FFF2-40B4-BE49-F238E27FC236}">
                  <a16:creationId xmlns:a16="http://schemas.microsoft.com/office/drawing/2014/main" id="{4D0088FF-43FC-4D28-B3B6-151E99F53DCB}"/>
                </a:ext>
              </a:extLst>
            </p:cNvPr>
            <p:cNvSpPr>
              <a:spLocks noChangeArrowheads="1"/>
            </p:cNvSpPr>
            <p:nvPr/>
          </p:nvSpPr>
          <p:spPr bwMode="auto">
            <a:xfrm>
              <a:off x="1149" y="3296"/>
              <a:ext cx="13" cy="14"/>
            </a:xfrm>
            <a:custGeom>
              <a:avLst/>
              <a:gdLst>
                <a:gd name="T0" fmla="*/ 41 w 59"/>
                <a:gd name="T1" fmla="*/ 0 h 62"/>
                <a:gd name="T2" fmla="*/ 58 w 59"/>
                <a:gd name="T3" fmla="*/ 20 h 62"/>
                <a:gd name="T4" fmla="*/ 23 w 59"/>
                <a:gd name="T5" fmla="*/ 61 h 62"/>
                <a:gd name="T6" fmla="*/ 0 w 59"/>
                <a:gd name="T7" fmla="*/ 31 h 62"/>
                <a:gd name="T8" fmla="*/ 41 w 59"/>
                <a:gd name="T9" fmla="*/ 0 h 62"/>
              </a:gdLst>
              <a:ahLst/>
              <a:cxnLst>
                <a:cxn ang="0">
                  <a:pos x="T0" y="T1"/>
                </a:cxn>
                <a:cxn ang="0">
                  <a:pos x="T2" y="T3"/>
                </a:cxn>
                <a:cxn ang="0">
                  <a:pos x="T4" y="T5"/>
                </a:cxn>
                <a:cxn ang="0">
                  <a:pos x="T6" y="T7"/>
                </a:cxn>
                <a:cxn ang="0">
                  <a:pos x="T8" y="T9"/>
                </a:cxn>
              </a:cxnLst>
              <a:rect l="0" t="0" r="r" b="b"/>
              <a:pathLst>
                <a:path w="59" h="62">
                  <a:moveTo>
                    <a:pt x="41" y="0"/>
                  </a:moveTo>
                  <a:lnTo>
                    <a:pt x="58" y="20"/>
                  </a:lnTo>
                  <a:lnTo>
                    <a:pt x="23" y="61"/>
                  </a:lnTo>
                  <a:lnTo>
                    <a:pt x="0" y="31"/>
                  </a:lnTo>
                  <a:lnTo>
                    <a:pt x="41" y="0"/>
                  </a:lnTo>
                </a:path>
              </a:pathLst>
            </a:custGeom>
            <a:solidFill>
              <a:srgbClr val="000000"/>
            </a:solidFill>
            <a:ln w="12600">
              <a:solidFill>
                <a:srgbClr val="333333"/>
              </a:solidFill>
              <a:round/>
              <a:headEnd/>
              <a:tailEnd/>
            </a:ln>
          </p:spPr>
          <p:txBody>
            <a:bodyPr wrap="none" anchor="ctr"/>
            <a:lstStyle/>
            <a:p>
              <a:endParaRPr lang="en-US"/>
            </a:p>
          </p:txBody>
        </p:sp>
        <p:sp>
          <p:nvSpPr>
            <p:cNvPr id="50615" name="Freeform 439">
              <a:extLst>
                <a:ext uri="{FF2B5EF4-FFF2-40B4-BE49-F238E27FC236}">
                  <a16:creationId xmlns:a16="http://schemas.microsoft.com/office/drawing/2014/main" id="{3925BDE7-5F4A-414E-AA54-4BAC7E2B4D19}"/>
                </a:ext>
              </a:extLst>
            </p:cNvPr>
            <p:cNvSpPr>
              <a:spLocks noChangeArrowheads="1"/>
            </p:cNvSpPr>
            <p:nvPr/>
          </p:nvSpPr>
          <p:spPr bwMode="auto">
            <a:xfrm>
              <a:off x="1154" y="3300"/>
              <a:ext cx="13" cy="14"/>
            </a:xfrm>
            <a:custGeom>
              <a:avLst/>
              <a:gdLst>
                <a:gd name="T0" fmla="*/ 35 w 56"/>
                <a:gd name="T1" fmla="*/ 0 h 62"/>
                <a:gd name="T2" fmla="*/ 55 w 56"/>
                <a:gd name="T3" fmla="*/ 11 h 62"/>
                <a:gd name="T4" fmla="*/ 28 w 56"/>
                <a:gd name="T5" fmla="*/ 61 h 62"/>
                <a:gd name="T6" fmla="*/ 0 w 56"/>
                <a:gd name="T7" fmla="*/ 41 h 62"/>
                <a:gd name="T8" fmla="*/ 35 w 56"/>
                <a:gd name="T9" fmla="*/ 0 h 62"/>
              </a:gdLst>
              <a:ahLst/>
              <a:cxnLst>
                <a:cxn ang="0">
                  <a:pos x="T0" y="T1"/>
                </a:cxn>
                <a:cxn ang="0">
                  <a:pos x="T2" y="T3"/>
                </a:cxn>
                <a:cxn ang="0">
                  <a:pos x="T4" y="T5"/>
                </a:cxn>
                <a:cxn ang="0">
                  <a:pos x="T6" y="T7"/>
                </a:cxn>
                <a:cxn ang="0">
                  <a:pos x="T8" y="T9"/>
                </a:cxn>
              </a:cxnLst>
              <a:rect l="0" t="0" r="r" b="b"/>
              <a:pathLst>
                <a:path w="56" h="62">
                  <a:moveTo>
                    <a:pt x="35" y="0"/>
                  </a:moveTo>
                  <a:lnTo>
                    <a:pt x="55" y="11"/>
                  </a:lnTo>
                  <a:lnTo>
                    <a:pt x="28" y="61"/>
                  </a:lnTo>
                  <a:lnTo>
                    <a:pt x="0" y="41"/>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50616" name="Freeform 440">
              <a:extLst>
                <a:ext uri="{FF2B5EF4-FFF2-40B4-BE49-F238E27FC236}">
                  <a16:creationId xmlns:a16="http://schemas.microsoft.com/office/drawing/2014/main" id="{0A4BBCAF-3A8A-4B43-A52B-5E0D06DBC19F}"/>
                </a:ext>
              </a:extLst>
            </p:cNvPr>
            <p:cNvSpPr>
              <a:spLocks noChangeArrowheads="1"/>
            </p:cNvSpPr>
            <p:nvPr/>
          </p:nvSpPr>
          <p:spPr bwMode="auto">
            <a:xfrm>
              <a:off x="1161" y="3303"/>
              <a:ext cx="11" cy="13"/>
            </a:xfrm>
            <a:custGeom>
              <a:avLst/>
              <a:gdLst>
                <a:gd name="T0" fmla="*/ 29 w 48"/>
                <a:gd name="T1" fmla="*/ 0 h 59"/>
                <a:gd name="T2" fmla="*/ 47 w 48"/>
                <a:gd name="T3" fmla="*/ 5 h 59"/>
                <a:gd name="T4" fmla="*/ 33 w 48"/>
                <a:gd name="T5" fmla="*/ 58 h 59"/>
                <a:gd name="T6" fmla="*/ 0 w 48"/>
                <a:gd name="T7" fmla="*/ 49 h 59"/>
                <a:gd name="T8" fmla="*/ 29 w 48"/>
                <a:gd name="T9" fmla="*/ 0 h 59"/>
              </a:gdLst>
              <a:ahLst/>
              <a:cxnLst>
                <a:cxn ang="0">
                  <a:pos x="T0" y="T1"/>
                </a:cxn>
                <a:cxn ang="0">
                  <a:pos x="T2" y="T3"/>
                </a:cxn>
                <a:cxn ang="0">
                  <a:pos x="T4" y="T5"/>
                </a:cxn>
                <a:cxn ang="0">
                  <a:pos x="T6" y="T7"/>
                </a:cxn>
                <a:cxn ang="0">
                  <a:pos x="T8" y="T9"/>
                </a:cxn>
              </a:cxnLst>
              <a:rect l="0" t="0" r="r" b="b"/>
              <a:pathLst>
                <a:path w="48" h="59">
                  <a:moveTo>
                    <a:pt x="29" y="0"/>
                  </a:moveTo>
                  <a:lnTo>
                    <a:pt x="47" y="5"/>
                  </a:lnTo>
                  <a:lnTo>
                    <a:pt x="33" y="58"/>
                  </a:lnTo>
                  <a:lnTo>
                    <a:pt x="0" y="49"/>
                  </a:lnTo>
                  <a:lnTo>
                    <a:pt x="29" y="0"/>
                  </a:lnTo>
                </a:path>
              </a:pathLst>
            </a:custGeom>
            <a:solidFill>
              <a:srgbClr val="000000"/>
            </a:solidFill>
            <a:ln w="12600">
              <a:solidFill>
                <a:srgbClr val="333333"/>
              </a:solidFill>
              <a:round/>
              <a:headEnd/>
              <a:tailEnd/>
            </a:ln>
          </p:spPr>
          <p:txBody>
            <a:bodyPr wrap="none" anchor="ctr"/>
            <a:lstStyle/>
            <a:p>
              <a:endParaRPr lang="en-US"/>
            </a:p>
          </p:txBody>
        </p:sp>
        <p:sp>
          <p:nvSpPr>
            <p:cNvPr id="50617" name="Freeform 441">
              <a:extLst>
                <a:ext uri="{FF2B5EF4-FFF2-40B4-BE49-F238E27FC236}">
                  <a16:creationId xmlns:a16="http://schemas.microsoft.com/office/drawing/2014/main" id="{CFC30961-873B-4A88-9946-3A17CDA8A2F5}"/>
                </a:ext>
              </a:extLst>
            </p:cNvPr>
            <p:cNvSpPr>
              <a:spLocks noChangeArrowheads="1"/>
            </p:cNvSpPr>
            <p:nvPr/>
          </p:nvSpPr>
          <p:spPr bwMode="auto">
            <a:xfrm>
              <a:off x="1167" y="3304"/>
              <a:ext cx="11" cy="12"/>
            </a:xfrm>
            <a:custGeom>
              <a:avLst/>
              <a:gdLst>
                <a:gd name="T0" fmla="*/ 15 w 48"/>
                <a:gd name="T1" fmla="*/ 0 h 54"/>
                <a:gd name="T2" fmla="*/ 29 w 48"/>
                <a:gd name="T3" fmla="*/ 0 h 54"/>
                <a:gd name="T4" fmla="*/ 47 w 48"/>
                <a:gd name="T5" fmla="*/ 53 h 54"/>
                <a:gd name="T6" fmla="*/ 0 w 48"/>
                <a:gd name="T7" fmla="*/ 53 h 54"/>
                <a:gd name="T8" fmla="*/ 15 w 48"/>
                <a:gd name="T9" fmla="*/ 0 h 54"/>
              </a:gdLst>
              <a:ahLst/>
              <a:cxnLst>
                <a:cxn ang="0">
                  <a:pos x="T0" y="T1"/>
                </a:cxn>
                <a:cxn ang="0">
                  <a:pos x="T2" y="T3"/>
                </a:cxn>
                <a:cxn ang="0">
                  <a:pos x="T4" y="T5"/>
                </a:cxn>
                <a:cxn ang="0">
                  <a:pos x="T6" y="T7"/>
                </a:cxn>
                <a:cxn ang="0">
                  <a:pos x="T8" y="T9"/>
                </a:cxn>
              </a:cxnLst>
              <a:rect l="0" t="0" r="r" b="b"/>
              <a:pathLst>
                <a:path w="48" h="54">
                  <a:moveTo>
                    <a:pt x="15" y="0"/>
                  </a:moveTo>
                  <a:lnTo>
                    <a:pt x="29" y="0"/>
                  </a:lnTo>
                  <a:lnTo>
                    <a:pt x="47" y="53"/>
                  </a:lnTo>
                  <a:lnTo>
                    <a:pt x="0" y="53"/>
                  </a:lnTo>
                  <a:lnTo>
                    <a:pt x="15" y="0"/>
                  </a:lnTo>
                </a:path>
              </a:pathLst>
            </a:custGeom>
            <a:solidFill>
              <a:srgbClr val="000000"/>
            </a:solidFill>
            <a:ln w="12600">
              <a:solidFill>
                <a:srgbClr val="333333"/>
              </a:solidFill>
              <a:round/>
              <a:headEnd/>
              <a:tailEnd/>
            </a:ln>
          </p:spPr>
          <p:txBody>
            <a:bodyPr wrap="none" anchor="ctr"/>
            <a:lstStyle/>
            <a:p>
              <a:endParaRPr lang="en-US"/>
            </a:p>
          </p:txBody>
        </p:sp>
        <p:sp>
          <p:nvSpPr>
            <p:cNvPr id="50618" name="Freeform 442">
              <a:extLst>
                <a:ext uri="{FF2B5EF4-FFF2-40B4-BE49-F238E27FC236}">
                  <a16:creationId xmlns:a16="http://schemas.microsoft.com/office/drawing/2014/main" id="{F30BC288-6946-46D5-A2F4-46879C1AF8E5}"/>
                </a:ext>
              </a:extLst>
            </p:cNvPr>
            <p:cNvSpPr>
              <a:spLocks noChangeArrowheads="1"/>
            </p:cNvSpPr>
            <p:nvPr/>
          </p:nvSpPr>
          <p:spPr bwMode="auto">
            <a:xfrm>
              <a:off x="1173" y="3302"/>
              <a:ext cx="10" cy="14"/>
            </a:xfrm>
            <a:custGeom>
              <a:avLst/>
              <a:gdLst>
                <a:gd name="T0" fmla="*/ 0 w 46"/>
                <a:gd name="T1" fmla="*/ 8 h 62"/>
                <a:gd name="T2" fmla="*/ 16 w 46"/>
                <a:gd name="T3" fmla="*/ 0 h 62"/>
                <a:gd name="T4" fmla="*/ 45 w 46"/>
                <a:gd name="T5" fmla="*/ 46 h 62"/>
                <a:gd name="T6" fmla="*/ 10 w 46"/>
                <a:gd name="T7" fmla="*/ 61 h 62"/>
                <a:gd name="T8" fmla="*/ 0 w 46"/>
                <a:gd name="T9" fmla="*/ 8 h 62"/>
              </a:gdLst>
              <a:ahLst/>
              <a:cxnLst>
                <a:cxn ang="0">
                  <a:pos x="T0" y="T1"/>
                </a:cxn>
                <a:cxn ang="0">
                  <a:pos x="T2" y="T3"/>
                </a:cxn>
                <a:cxn ang="0">
                  <a:pos x="T4" y="T5"/>
                </a:cxn>
                <a:cxn ang="0">
                  <a:pos x="T6" y="T7"/>
                </a:cxn>
                <a:cxn ang="0">
                  <a:pos x="T8" y="T9"/>
                </a:cxn>
              </a:cxnLst>
              <a:rect l="0" t="0" r="r" b="b"/>
              <a:pathLst>
                <a:path w="46" h="62">
                  <a:moveTo>
                    <a:pt x="0" y="8"/>
                  </a:moveTo>
                  <a:lnTo>
                    <a:pt x="16" y="0"/>
                  </a:lnTo>
                  <a:lnTo>
                    <a:pt x="45" y="46"/>
                  </a:lnTo>
                  <a:lnTo>
                    <a:pt x="10" y="6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50619" name="Freeform 443">
              <a:extLst>
                <a:ext uri="{FF2B5EF4-FFF2-40B4-BE49-F238E27FC236}">
                  <a16:creationId xmlns:a16="http://schemas.microsoft.com/office/drawing/2014/main" id="{0BF15647-0D45-4CEB-AA0F-1423A4EF9466}"/>
                </a:ext>
              </a:extLst>
            </p:cNvPr>
            <p:cNvSpPr>
              <a:spLocks noChangeArrowheads="1"/>
            </p:cNvSpPr>
            <p:nvPr/>
          </p:nvSpPr>
          <p:spPr bwMode="auto">
            <a:xfrm>
              <a:off x="1176" y="3299"/>
              <a:ext cx="13" cy="14"/>
            </a:xfrm>
            <a:custGeom>
              <a:avLst/>
              <a:gdLst>
                <a:gd name="T0" fmla="*/ 0 w 56"/>
                <a:gd name="T1" fmla="*/ 15 h 62"/>
                <a:gd name="T2" fmla="*/ 17 w 56"/>
                <a:gd name="T3" fmla="*/ 0 h 62"/>
                <a:gd name="T4" fmla="*/ 55 w 56"/>
                <a:gd name="T5" fmla="*/ 41 h 62"/>
                <a:gd name="T6" fmla="*/ 27 w 56"/>
                <a:gd name="T7" fmla="*/ 61 h 62"/>
                <a:gd name="T8" fmla="*/ 0 w 56"/>
                <a:gd name="T9" fmla="*/ 15 h 62"/>
              </a:gdLst>
              <a:ahLst/>
              <a:cxnLst>
                <a:cxn ang="0">
                  <a:pos x="T0" y="T1"/>
                </a:cxn>
                <a:cxn ang="0">
                  <a:pos x="T2" y="T3"/>
                </a:cxn>
                <a:cxn ang="0">
                  <a:pos x="T4" y="T5"/>
                </a:cxn>
                <a:cxn ang="0">
                  <a:pos x="T6" y="T7"/>
                </a:cxn>
                <a:cxn ang="0">
                  <a:pos x="T8" y="T9"/>
                </a:cxn>
              </a:cxnLst>
              <a:rect l="0" t="0" r="r" b="b"/>
              <a:pathLst>
                <a:path w="56" h="62">
                  <a:moveTo>
                    <a:pt x="0" y="15"/>
                  </a:moveTo>
                  <a:lnTo>
                    <a:pt x="17" y="0"/>
                  </a:lnTo>
                  <a:lnTo>
                    <a:pt x="55" y="41"/>
                  </a:lnTo>
                  <a:lnTo>
                    <a:pt x="27" y="61"/>
                  </a:lnTo>
                  <a:lnTo>
                    <a:pt x="0" y="15"/>
                  </a:lnTo>
                </a:path>
              </a:pathLst>
            </a:custGeom>
            <a:solidFill>
              <a:srgbClr val="000000"/>
            </a:solidFill>
            <a:ln w="12600">
              <a:solidFill>
                <a:srgbClr val="333333"/>
              </a:solidFill>
              <a:round/>
              <a:headEnd/>
              <a:tailEnd/>
            </a:ln>
          </p:spPr>
          <p:txBody>
            <a:bodyPr wrap="none" anchor="ctr"/>
            <a:lstStyle/>
            <a:p>
              <a:endParaRPr lang="en-US"/>
            </a:p>
          </p:txBody>
        </p:sp>
        <p:sp>
          <p:nvSpPr>
            <p:cNvPr id="50620" name="Freeform 444">
              <a:extLst>
                <a:ext uri="{FF2B5EF4-FFF2-40B4-BE49-F238E27FC236}">
                  <a16:creationId xmlns:a16="http://schemas.microsoft.com/office/drawing/2014/main" id="{46B63BE0-9223-4992-B1B8-5DB979A3AF05}"/>
                </a:ext>
              </a:extLst>
            </p:cNvPr>
            <p:cNvSpPr>
              <a:spLocks noChangeArrowheads="1"/>
            </p:cNvSpPr>
            <p:nvPr/>
          </p:nvSpPr>
          <p:spPr bwMode="auto">
            <a:xfrm>
              <a:off x="1180" y="3294"/>
              <a:ext cx="14" cy="14"/>
            </a:xfrm>
            <a:custGeom>
              <a:avLst/>
              <a:gdLst>
                <a:gd name="T0" fmla="*/ 0 w 62"/>
                <a:gd name="T1" fmla="*/ 21 h 63"/>
                <a:gd name="T2" fmla="*/ 17 w 62"/>
                <a:gd name="T3" fmla="*/ 0 h 63"/>
                <a:gd name="T4" fmla="*/ 61 w 62"/>
                <a:gd name="T5" fmla="*/ 32 h 63"/>
                <a:gd name="T6" fmla="*/ 37 w 62"/>
                <a:gd name="T7" fmla="*/ 62 h 63"/>
                <a:gd name="T8" fmla="*/ 0 w 62"/>
                <a:gd name="T9" fmla="*/ 21 h 63"/>
              </a:gdLst>
              <a:ahLst/>
              <a:cxnLst>
                <a:cxn ang="0">
                  <a:pos x="T0" y="T1"/>
                </a:cxn>
                <a:cxn ang="0">
                  <a:pos x="T2" y="T3"/>
                </a:cxn>
                <a:cxn ang="0">
                  <a:pos x="T4" y="T5"/>
                </a:cxn>
                <a:cxn ang="0">
                  <a:pos x="T6" y="T7"/>
                </a:cxn>
                <a:cxn ang="0">
                  <a:pos x="T8" y="T9"/>
                </a:cxn>
              </a:cxnLst>
              <a:rect l="0" t="0" r="r" b="b"/>
              <a:pathLst>
                <a:path w="62" h="63">
                  <a:moveTo>
                    <a:pt x="0" y="21"/>
                  </a:moveTo>
                  <a:lnTo>
                    <a:pt x="17" y="0"/>
                  </a:lnTo>
                  <a:lnTo>
                    <a:pt x="61" y="32"/>
                  </a:lnTo>
                  <a:lnTo>
                    <a:pt x="37" y="62"/>
                  </a:lnTo>
                  <a:lnTo>
                    <a:pt x="0" y="21"/>
                  </a:lnTo>
                </a:path>
              </a:pathLst>
            </a:custGeom>
            <a:solidFill>
              <a:srgbClr val="000000"/>
            </a:solidFill>
            <a:ln w="12600">
              <a:solidFill>
                <a:srgbClr val="333333"/>
              </a:solidFill>
              <a:round/>
              <a:headEnd/>
              <a:tailEnd/>
            </a:ln>
          </p:spPr>
          <p:txBody>
            <a:bodyPr wrap="none" anchor="ctr"/>
            <a:lstStyle/>
            <a:p>
              <a:endParaRPr lang="en-US"/>
            </a:p>
          </p:txBody>
        </p:sp>
        <p:sp>
          <p:nvSpPr>
            <p:cNvPr id="50621" name="Freeform 445">
              <a:extLst>
                <a:ext uri="{FF2B5EF4-FFF2-40B4-BE49-F238E27FC236}">
                  <a16:creationId xmlns:a16="http://schemas.microsoft.com/office/drawing/2014/main" id="{11598D5B-920E-415D-9718-B93F800EA6BF}"/>
                </a:ext>
              </a:extLst>
            </p:cNvPr>
            <p:cNvSpPr>
              <a:spLocks noChangeArrowheads="1"/>
            </p:cNvSpPr>
            <p:nvPr/>
          </p:nvSpPr>
          <p:spPr bwMode="auto">
            <a:xfrm>
              <a:off x="1184" y="3288"/>
              <a:ext cx="15" cy="14"/>
            </a:xfrm>
            <a:custGeom>
              <a:avLst/>
              <a:gdLst>
                <a:gd name="T0" fmla="*/ 0 w 64"/>
                <a:gd name="T1" fmla="*/ 28 h 62"/>
                <a:gd name="T2" fmla="*/ 17 w 64"/>
                <a:gd name="T3" fmla="*/ 0 h 62"/>
                <a:gd name="T4" fmla="*/ 63 w 64"/>
                <a:gd name="T5" fmla="*/ 23 h 62"/>
                <a:gd name="T6" fmla="*/ 43 w 64"/>
                <a:gd name="T7" fmla="*/ 61 h 62"/>
                <a:gd name="T8" fmla="*/ 0 w 64"/>
                <a:gd name="T9" fmla="*/ 28 h 62"/>
              </a:gdLst>
              <a:ahLst/>
              <a:cxnLst>
                <a:cxn ang="0">
                  <a:pos x="T0" y="T1"/>
                </a:cxn>
                <a:cxn ang="0">
                  <a:pos x="T2" y="T3"/>
                </a:cxn>
                <a:cxn ang="0">
                  <a:pos x="T4" y="T5"/>
                </a:cxn>
                <a:cxn ang="0">
                  <a:pos x="T6" y="T7"/>
                </a:cxn>
                <a:cxn ang="0">
                  <a:pos x="T8" y="T9"/>
                </a:cxn>
              </a:cxnLst>
              <a:rect l="0" t="0" r="r" b="b"/>
              <a:pathLst>
                <a:path w="64" h="62">
                  <a:moveTo>
                    <a:pt x="0" y="28"/>
                  </a:moveTo>
                  <a:lnTo>
                    <a:pt x="17" y="0"/>
                  </a:lnTo>
                  <a:lnTo>
                    <a:pt x="63" y="23"/>
                  </a:lnTo>
                  <a:lnTo>
                    <a:pt x="43" y="61"/>
                  </a:lnTo>
                  <a:lnTo>
                    <a:pt x="0" y="28"/>
                  </a:lnTo>
                </a:path>
              </a:pathLst>
            </a:custGeom>
            <a:solidFill>
              <a:srgbClr val="000000"/>
            </a:solidFill>
            <a:ln w="12600">
              <a:solidFill>
                <a:srgbClr val="333333"/>
              </a:solidFill>
              <a:round/>
              <a:headEnd/>
              <a:tailEnd/>
            </a:ln>
          </p:spPr>
          <p:txBody>
            <a:bodyPr wrap="none" anchor="ctr"/>
            <a:lstStyle/>
            <a:p>
              <a:endParaRPr lang="en-US"/>
            </a:p>
          </p:txBody>
        </p:sp>
        <p:sp>
          <p:nvSpPr>
            <p:cNvPr id="50622" name="Freeform 446">
              <a:extLst>
                <a:ext uri="{FF2B5EF4-FFF2-40B4-BE49-F238E27FC236}">
                  <a16:creationId xmlns:a16="http://schemas.microsoft.com/office/drawing/2014/main" id="{FCF4CE10-63B8-43D6-8670-216C1DE0D13B}"/>
                </a:ext>
              </a:extLst>
            </p:cNvPr>
            <p:cNvSpPr>
              <a:spLocks noChangeArrowheads="1"/>
            </p:cNvSpPr>
            <p:nvPr/>
          </p:nvSpPr>
          <p:spPr bwMode="auto">
            <a:xfrm>
              <a:off x="1188" y="3279"/>
              <a:ext cx="15" cy="14"/>
            </a:xfrm>
            <a:custGeom>
              <a:avLst/>
              <a:gdLst>
                <a:gd name="T0" fmla="*/ 0 w 67"/>
                <a:gd name="T1" fmla="*/ 37 h 62"/>
                <a:gd name="T2" fmla="*/ 14 w 67"/>
                <a:gd name="T3" fmla="*/ 0 h 62"/>
                <a:gd name="T4" fmla="*/ 66 w 67"/>
                <a:gd name="T5" fmla="*/ 17 h 62"/>
                <a:gd name="T6" fmla="*/ 46 w 67"/>
                <a:gd name="T7" fmla="*/ 61 h 62"/>
                <a:gd name="T8" fmla="*/ 0 w 67"/>
                <a:gd name="T9" fmla="*/ 37 h 62"/>
              </a:gdLst>
              <a:ahLst/>
              <a:cxnLst>
                <a:cxn ang="0">
                  <a:pos x="T0" y="T1"/>
                </a:cxn>
                <a:cxn ang="0">
                  <a:pos x="T2" y="T3"/>
                </a:cxn>
                <a:cxn ang="0">
                  <a:pos x="T4" y="T5"/>
                </a:cxn>
                <a:cxn ang="0">
                  <a:pos x="T6" y="T7"/>
                </a:cxn>
                <a:cxn ang="0">
                  <a:pos x="T8" y="T9"/>
                </a:cxn>
              </a:cxnLst>
              <a:rect l="0" t="0" r="r" b="b"/>
              <a:pathLst>
                <a:path w="67" h="62">
                  <a:moveTo>
                    <a:pt x="0" y="37"/>
                  </a:moveTo>
                  <a:lnTo>
                    <a:pt x="14" y="0"/>
                  </a:lnTo>
                  <a:lnTo>
                    <a:pt x="66" y="17"/>
                  </a:lnTo>
                  <a:lnTo>
                    <a:pt x="46" y="61"/>
                  </a:lnTo>
                  <a:lnTo>
                    <a:pt x="0" y="37"/>
                  </a:lnTo>
                </a:path>
              </a:pathLst>
            </a:custGeom>
            <a:solidFill>
              <a:srgbClr val="000000"/>
            </a:solidFill>
            <a:ln w="12600">
              <a:solidFill>
                <a:srgbClr val="333333"/>
              </a:solidFill>
              <a:round/>
              <a:headEnd/>
              <a:tailEnd/>
            </a:ln>
          </p:spPr>
          <p:txBody>
            <a:bodyPr wrap="none" anchor="ctr"/>
            <a:lstStyle/>
            <a:p>
              <a:endParaRPr lang="en-US"/>
            </a:p>
          </p:txBody>
        </p:sp>
        <p:sp>
          <p:nvSpPr>
            <p:cNvPr id="50623" name="Freeform 447">
              <a:extLst>
                <a:ext uri="{FF2B5EF4-FFF2-40B4-BE49-F238E27FC236}">
                  <a16:creationId xmlns:a16="http://schemas.microsoft.com/office/drawing/2014/main" id="{60D0A76E-F614-4F87-A6AD-45C3864C0A78}"/>
                </a:ext>
              </a:extLst>
            </p:cNvPr>
            <p:cNvSpPr>
              <a:spLocks noChangeArrowheads="1"/>
            </p:cNvSpPr>
            <p:nvPr/>
          </p:nvSpPr>
          <p:spPr bwMode="auto">
            <a:xfrm>
              <a:off x="1191" y="3269"/>
              <a:ext cx="15" cy="14"/>
            </a:xfrm>
            <a:custGeom>
              <a:avLst/>
              <a:gdLst>
                <a:gd name="T0" fmla="*/ 0 w 68"/>
                <a:gd name="T1" fmla="*/ 44 h 63"/>
                <a:gd name="T2" fmla="*/ 11 w 68"/>
                <a:gd name="T3" fmla="*/ 0 h 63"/>
                <a:gd name="T4" fmla="*/ 67 w 68"/>
                <a:gd name="T5" fmla="*/ 12 h 63"/>
                <a:gd name="T6" fmla="*/ 52 w 68"/>
                <a:gd name="T7" fmla="*/ 62 h 63"/>
                <a:gd name="T8" fmla="*/ 0 w 68"/>
                <a:gd name="T9" fmla="*/ 44 h 63"/>
              </a:gdLst>
              <a:ahLst/>
              <a:cxnLst>
                <a:cxn ang="0">
                  <a:pos x="T0" y="T1"/>
                </a:cxn>
                <a:cxn ang="0">
                  <a:pos x="T2" y="T3"/>
                </a:cxn>
                <a:cxn ang="0">
                  <a:pos x="T4" y="T5"/>
                </a:cxn>
                <a:cxn ang="0">
                  <a:pos x="T6" y="T7"/>
                </a:cxn>
                <a:cxn ang="0">
                  <a:pos x="T8" y="T9"/>
                </a:cxn>
              </a:cxnLst>
              <a:rect l="0" t="0" r="r" b="b"/>
              <a:pathLst>
                <a:path w="68" h="63">
                  <a:moveTo>
                    <a:pt x="0" y="44"/>
                  </a:moveTo>
                  <a:lnTo>
                    <a:pt x="11" y="0"/>
                  </a:lnTo>
                  <a:lnTo>
                    <a:pt x="67" y="12"/>
                  </a:lnTo>
                  <a:lnTo>
                    <a:pt x="52" y="62"/>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50624" name="Freeform 448">
              <a:extLst>
                <a:ext uri="{FF2B5EF4-FFF2-40B4-BE49-F238E27FC236}">
                  <a16:creationId xmlns:a16="http://schemas.microsoft.com/office/drawing/2014/main" id="{B2C01EB9-AE67-47D3-8D0E-35F4354CCF85}"/>
                </a:ext>
              </a:extLst>
            </p:cNvPr>
            <p:cNvSpPr>
              <a:spLocks noChangeArrowheads="1"/>
            </p:cNvSpPr>
            <p:nvPr/>
          </p:nvSpPr>
          <p:spPr bwMode="auto">
            <a:xfrm>
              <a:off x="1194" y="3258"/>
              <a:ext cx="15" cy="15"/>
            </a:xfrm>
            <a:custGeom>
              <a:avLst/>
              <a:gdLst>
                <a:gd name="T0" fmla="*/ 0 w 68"/>
                <a:gd name="T1" fmla="*/ 52 h 65"/>
                <a:gd name="T2" fmla="*/ 11 w 68"/>
                <a:gd name="T3" fmla="*/ 0 h 65"/>
                <a:gd name="T4" fmla="*/ 67 w 68"/>
                <a:gd name="T5" fmla="*/ 9 h 65"/>
                <a:gd name="T6" fmla="*/ 55 w 68"/>
                <a:gd name="T7" fmla="*/ 64 h 65"/>
                <a:gd name="T8" fmla="*/ 0 w 68"/>
                <a:gd name="T9" fmla="*/ 52 h 65"/>
              </a:gdLst>
              <a:ahLst/>
              <a:cxnLst>
                <a:cxn ang="0">
                  <a:pos x="T0" y="T1"/>
                </a:cxn>
                <a:cxn ang="0">
                  <a:pos x="T2" y="T3"/>
                </a:cxn>
                <a:cxn ang="0">
                  <a:pos x="T4" y="T5"/>
                </a:cxn>
                <a:cxn ang="0">
                  <a:pos x="T6" y="T7"/>
                </a:cxn>
                <a:cxn ang="0">
                  <a:pos x="T8" y="T9"/>
                </a:cxn>
              </a:cxnLst>
              <a:rect l="0" t="0" r="r" b="b"/>
              <a:pathLst>
                <a:path w="68" h="65">
                  <a:moveTo>
                    <a:pt x="0" y="52"/>
                  </a:moveTo>
                  <a:lnTo>
                    <a:pt x="11" y="0"/>
                  </a:lnTo>
                  <a:lnTo>
                    <a:pt x="67" y="9"/>
                  </a:lnTo>
                  <a:lnTo>
                    <a:pt x="55" y="64"/>
                  </a:lnTo>
                  <a:lnTo>
                    <a:pt x="0" y="52"/>
                  </a:lnTo>
                </a:path>
              </a:pathLst>
            </a:custGeom>
            <a:solidFill>
              <a:srgbClr val="000000"/>
            </a:solidFill>
            <a:ln w="12600">
              <a:solidFill>
                <a:srgbClr val="333333"/>
              </a:solidFill>
              <a:round/>
              <a:headEnd/>
              <a:tailEnd/>
            </a:ln>
          </p:spPr>
          <p:txBody>
            <a:bodyPr wrap="none" anchor="ctr"/>
            <a:lstStyle/>
            <a:p>
              <a:endParaRPr lang="en-US"/>
            </a:p>
          </p:txBody>
        </p:sp>
        <p:sp>
          <p:nvSpPr>
            <p:cNvPr id="50625" name="Freeform 449">
              <a:extLst>
                <a:ext uri="{FF2B5EF4-FFF2-40B4-BE49-F238E27FC236}">
                  <a16:creationId xmlns:a16="http://schemas.microsoft.com/office/drawing/2014/main" id="{A3A33F68-8AA2-476D-B979-47BC0DF24B72}"/>
                </a:ext>
              </a:extLst>
            </p:cNvPr>
            <p:cNvSpPr>
              <a:spLocks noChangeArrowheads="1"/>
            </p:cNvSpPr>
            <p:nvPr/>
          </p:nvSpPr>
          <p:spPr bwMode="auto">
            <a:xfrm>
              <a:off x="1197" y="3245"/>
              <a:ext cx="14" cy="15"/>
            </a:xfrm>
            <a:custGeom>
              <a:avLst/>
              <a:gdLst>
                <a:gd name="T0" fmla="*/ 0 w 62"/>
                <a:gd name="T1" fmla="*/ 55 h 64"/>
                <a:gd name="T2" fmla="*/ 8 w 62"/>
                <a:gd name="T3" fmla="*/ 0 h 64"/>
                <a:gd name="T4" fmla="*/ 61 w 62"/>
                <a:gd name="T5" fmla="*/ 6 h 64"/>
                <a:gd name="T6" fmla="*/ 55 w 62"/>
                <a:gd name="T7" fmla="*/ 63 h 64"/>
                <a:gd name="T8" fmla="*/ 0 w 62"/>
                <a:gd name="T9" fmla="*/ 55 h 64"/>
              </a:gdLst>
              <a:ahLst/>
              <a:cxnLst>
                <a:cxn ang="0">
                  <a:pos x="T0" y="T1"/>
                </a:cxn>
                <a:cxn ang="0">
                  <a:pos x="T2" y="T3"/>
                </a:cxn>
                <a:cxn ang="0">
                  <a:pos x="T4" y="T5"/>
                </a:cxn>
                <a:cxn ang="0">
                  <a:pos x="T6" y="T7"/>
                </a:cxn>
                <a:cxn ang="0">
                  <a:pos x="T8" y="T9"/>
                </a:cxn>
              </a:cxnLst>
              <a:rect l="0" t="0" r="r" b="b"/>
              <a:pathLst>
                <a:path w="62" h="64">
                  <a:moveTo>
                    <a:pt x="0" y="55"/>
                  </a:moveTo>
                  <a:lnTo>
                    <a:pt x="8" y="0"/>
                  </a:lnTo>
                  <a:lnTo>
                    <a:pt x="61" y="6"/>
                  </a:lnTo>
                  <a:lnTo>
                    <a:pt x="55" y="63"/>
                  </a:lnTo>
                  <a:lnTo>
                    <a:pt x="0" y="55"/>
                  </a:lnTo>
                </a:path>
              </a:pathLst>
            </a:custGeom>
            <a:solidFill>
              <a:srgbClr val="000000"/>
            </a:solidFill>
            <a:ln w="12600">
              <a:solidFill>
                <a:srgbClr val="333333"/>
              </a:solidFill>
              <a:round/>
              <a:headEnd/>
              <a:tailEnd/>
            </a:ln>
          </p:spPr>
          <p:txBody>
            <a:bodyPr wrap="none" anchor="ctr"/>
            <a:lstStyle/>
            <a:p>
              <a:endParaRPr lang="en-US"/>
            </a:p>
          </p:txBody>
        </p:sp>
        <p:sp>
          <p:nvSpPr>
            <p:cNvPr id="50626" name="Freeform 450">
              <a:extLst>
                <a:ext uri="{FF2B5EF4-FFF2-40B4-BE49-F238E27FC236}">
                  <a16:creationId xmlns:a16="http://schemas.microsoft.com/office/drawing/2014/main" id="{EE3E51FF-EA68-493D-9C2D-51278B211C40}"/>
                </a:ext>
              </a:extLst>
            </p:cNvPr>
            <p:cNvSpPr>
              <a:spLocks noChangeArrowheads="1"/>
            </p:cNvSpPr>
            <p:nvPr/>
          </p:nvSpPr>
          <p:spPr bwMode="auto">
            <a:xfrm>
              <a:off x="1199" y="3232"/>
              <a:ext cx="13" cy="15"/>
            </a:xfrm>
            <a:custGeom>
              <a:avLst/>
              <a:gdLst>
                <a:gd name="T0" fmla="*/ 0 w 56"/>
                <a:gd name="T1" fmla="*/ 57 h 65"/>
                <a:gd name="T2" fmla="*/ 0 w 56"/>
                <a:gd name="T3" fmla="*/ 0 h 65"/>
                <a:gd name="T4" fmla="*/ 55 w 56"/>
                <a:gd name="T5" fmla="*/ 0 h 65"/>
                <a:gd name="T6" fmla="*/ 53 w 56"/>
                <a:gd name="T7" fmla="*/ 64 h 65"/>
                <a:gd name="T8" fmla="*/ 0 w 56"/>
                <a:gd name="T9" fmla="*/ 57 h 65"/>
              </a:gdLst>
              <a:ahLst/>
              <a:cxnLst>
                <a:cxn ang="0">
                  <a:pos x="T0" y="T1"/>
                </a:cxn>
                <a:cxn ang="0">
                  <a:pos x="T2" y="T3"/>
                </a:cxn>
                <a:cxn ang="0">
                  <a:pos x="T4" y="T5"/>
                </a:cxn>
                <a:cxn ang="0">
                  <a:pos x="T6" y="T7"/>
                </a:cxn>
                <a:cxn ang="0">
                  <a:pos x="T8" y="T9"/>
                </a:cxn>
              </a:cxnLst>
              <a:rect l="0" t="0" r="r" b="b"/>
              <a:pathLst>
                <a:path w="56" h="65">
                  <a:moveTo>
                    <a:pt x="0" y="57"/>
                  </a:moveTo>
                  <a:lnTo>
                    <a:pt x="0" y="0"/>
                  </a:lnTo>
                  <a:lnTo>
                    <a:pt x="55" y="0"/>
                  </a:lnTo>
                  <a:lnTo>
                    <a:pt x="53" y="64"/>
                  </a:lnTo>
                  <a:lnTo>
                    <a:pt x="0" y="57"/>
                  </a:lnTo>
                </a:path>
              </a:pathLst>
            </a:custGeom>
            <a:solidFill>
              <a:srgbClr val="000000"/>
            </a:solidFill>
            <a:ln w="12600">
              <a:solidFill>
                <a:srgbClr val="333333"/>
              </a:solidFill>
              <a:round/>
              <a:headEnd/>
              <a:tailEnd/>
            </a:ln>
          </p:spPr>
          <p:txBody>
            <a:bodyPr wrap="none" anchor="ctr"/>
            <a:lstStyle/>
            <a:p>
              <a:endParaRPr lang="en-US"/>
            </a:p>
          </p:txBody>
        </p:sp>
        <p:sp>
          <p:nvSpPr>
            <p:cNvPr id="50627" name="Freeform 451">
              <a:extLst>
                <a:ext uri="{FF2B5EF4-FFF2-40B4-BE49-F238E27FC236}">
                  <a16:creationId xmlns:a16="http://schemas.microsoft.com/office/drawing/2014/main" id="{0738F8F6-45EA-485D-837A-81CBF948194C}"/>
                </a:ext>
              </a:extLst>
            </p:cNvPr>
            <p:cNvSpPr>
              <a:spLocks noChangeArrowheads="1"/>
            </p:cNvSpPr>
            <p:nvPr/>
          </p:nvSpPr>
          <p:spPr bwMode="auto">
            <a:xfrm>
              <a:off x="1199" y="3218"/>
              <a:ext cx="13" cy="15"/>
            </a:xfrm>
            <a:custGeom>
              <a:avLst/>
              <a:gdLst>
                <a:gd name="T0" fmla="*/ 0 w 56"/>
                <a:gd name="T1" fmla="*/ 64 h 65"/>
                <a:gd name="T2" fmla="*/ 0 w 56"/>
                <a:gd name="T3" fmla="*/ 3 h 65"/>
                <a:gd name="T4" fmla="*/ 55 w 56"/>
                <a:gd name="T5" fmla="*/ 0 h 65"/>
                <a:gd name="T6" fmla="*/ 55 w 56"/>
                <a:gd name="T7" fmla="*/ 64 h 65"/>
                <a:gd name="T8" fmla="*/ 0 w 56"/>
                <a:gd name="T9" fmla="*/ 64 h 65"/>
              </a:gdLst>
              <a:ahLst/>
              <a:cxnLst>
                <a:cxn ang="0">
                  <a:pos x="T0" y="T1"/>
                </a:cxn>
                <a:cxn ang="0">
                  <a:pos x="T2" y="T3"/>
                </a:cxn>
                <a:cxn ang="0">
                  <a:pos x="T4" y="T5"/>
                </a:cxn>
                <a:cxn ang="0">
                  <a:pos x="T6" y="T7"/>
                </a:cxn>
                <a:cxn ang="0">
                  <a:pos x="T8" y="T9"/>
                </a:cxn>
              </a:cxnLst>
              <a:rect l="0" t="0" r="r" b="b"/>
              <a:pathLst>
                <a:path w="56" h="65">
                  <a:moveTo>
                    <a:pt x="0" y="64"/>
                  </a:moveTo>
                  <a:lnTo>
                    <a:pt x="0" y="3"/>
                  </a:lnTo>
                  <a:lnTo>
                    <a:pt x="55" y="0"/>
                  </a:lnTo>
                  <a:lnTo>
                    <a:pt x="55" y="64"/>
                  </a:lnTo>
                  <a:lnTo>
                    <a:pt x="0" y="64"/>
                  </a:lnTo>
                </a:path>
              </a:pathLst>
            </a:custGeom>
            <a:solidFill>
              <a:srgbClr val="000000"/>
            </a:solidFill>
            <a:ln w="12600">
              <a:solidFill>
                <a:srgbClr val="333333"/>
              </a:solidFill>
              <a:round/>
              <a:headEnd/>
              <a:tailEnd/>
            </a:ln>
          </p:spPr>
          <p:txBody>
            <a:bodyPr wrap="none" anchor="ctr"/>
            <a:lstStyle/>
            <a:p>
              <a:endParaRPr lang="en-US"/>
            </a:p>
          </p:txBody>
        </p:sp>
        <p:sp>
          <p:nvSpPr>
            <p:cNvPr id="50628" name="Freeform 452">
              <a:extLst>
                <a:ext uri="{FF2B5EF4-FFF2-40B4-BE49-F238E27FC236}">
                  <a16:creationId xmlns:a16="http://schemas.microsoft.com/office/drawing/2014/main" id="{0A2832AF-A2DD-42A4-995F-BE8E733BF3DA}"/>
                </a:ext>
              </a:extLst>
            </p:cNvPr>
            <p:cNvSpPr>
              <a:spLocks noChangeArrowheads="1"/>
            </p:cNvSpPr>
            <p:nvPr/>
          </p:nvSpPr>
          <p:spPr bwMode="auto">
            <a:xfrm>
              <a:off x="1198" y="3203"/>
              <a:ext cx="13" cy="16"/>
            </a:xfrm>
            <a:custGeom>
              <a:avLst/>
              <a:gdLst>
                <a:gd name="T0" fmla="*/ 2 w 58"/>
                <a:gd name="T1" fmla="*/ 70 h 71"/>
                <a:gd name="T2" fmla="*/ 0 w 58"/>
                <a:gd name="T3" fmla="*/ 5 h 71"/>
                <a:gd name="T4" fmla="*/ 51 w 58"/>
                <a:gd name="T5" fmla="*/ 0 h 71"/>
                <a:gd name="T6" fmla="*/ 57 w 58"/>
                <a:gd name="T7" fmla="*/ 67 h 71"/>
                <a:gd name="T8" fmla="*/ 2 w 58"/>
                <a:gd name="T9" fmla="*/ 70 h 71"/>
              </a:gdLst>
              <a:ahLst/>
              <a:cxnLst>
                <a:cxn ang="0">
                  <a:pos x="T0" y="T1"/>
                </a:cxn>
                <a:cxn ang="0">
                  <a:pos x="T2" y="T3"/>
                </a:cxn>
                <a:cxn ang="0">
                  <a:pos x="T4" y="T5"/>
                </a:cxn>
                <a:cxn ang="0">
                  <a:pos x="T6" y="T7"/>
                </a:cxn>
                <a:cxn ang="0">
                  <a:pos x="T8" y="T9"/>
                </a:cxn>
              </a:cxnLst>
              <a:rect l="0" t="0" r="r" b="b"/>
              <a:pathLst>
                <a:path w="58" h="71">
                  <a:moveTo>
                    <a:pt x="2" y="70"/>
                  </a:moveTo>
                  <a:lnTo>
                    <a:pt x="0" y="5"/>
                  </a:lnTo>
                  <a:lnTo>
                    <a:pt x="51" y="0"/>
                  </a:lnTo>
                  <a:lnTo>
                    <a:pt x="57" y="67"/>
                  </a:lnTo>
                  <a:lnTo>
                    <a:pt x="2" y="70"/>
                  </a:lnTo>
                </a:path>
              </a:pathLst>
            </a:custGeom>
            <a:solidFill>
              <a:srgbClr val="000000"/>
            </a:solidFill>
            <a:ln w="12600">
              <a:solidFill>
                <a:srgbClr val="333333"/>
              </a:solidFill>
              <a:round/>
              <a:headEnd/>
              <a:tailEnd/>
            </a:ln>
          </p:spPr>
          <p:txBody>
            <a:bodyPr wrap="none" anchor="ctr"/>
            <a:lstStyle/>
            <a:p>
              <a:endParaRPr lang="en-US"/>
            </a:p>
          </p:txBody>
        </p:sp>
        <p:sp>
          <p:nvSpPr>
            <p:cNvPr id="50629" name="Freeform 453">
              <a:extLst>
                <a:ext uri="{FF2B5EF4-FFF2-40B4-BE49-F238E27FC236}">
                  <a16:creationId xmlns:a16="http://schemas.microsoft.com/office/drawing/2014/main" id="{5D8E0E55-B98C-4107-9E60-8BA318A8CB5B}"/>
                </a:ext>
              </a:extLst>
            </p:cNvPr>
            <p:cNvSpPr>
              <a:spLocks noChangeArrowheads="1"/>
            </p:cNvSpPr>
            <p:nvPr/>
          </p:nvSpPr>
          <p:spPr bwMode="auto">
            <a:xfrm>
              <a:off x="1196" y="3188"/>
              <a:ext cx="14" cy="17"/>
            </a:xfrm>
            <a:custGeom>
              <a:avLst/>
              <a:gdLst>
                <a:gd name="T0" fmla="*/ 9 w 62"/>
                <a:gd name="T1" fmla="*/ 72 h 73"/>
                <a:gd name="T2" fmla="*/ 0 w 62"/>
                <a:gd name="T3" fmla="*/ 9 h 73"/>
                <a:gd name="T4" fmla="*/ 50 w 62"/>
                <a:gd name="T5" fmla="*/ 0 h 73"/>
                <a:gd name="T6" fmla="*/ 61 w 62"/>
                <a:gd name="T7" fmla="*/ 66 h 73"/>
                <a:gd name="T8" fmla="*/ 9 w 62"/>
                <a:gd name="T9" fmla="*/ 72 h 73"/>
              </a:gdLst>
              <a:ahLst/>
              <a:cxnLst>
                <a:cxn ang="0">
                  <a:pos x="T0" y="T1"/>
                </a:cxn>
                <a:cxn ang="0">
                  <a:pos x="T2" y="T3"/>
                </a:cxn>
                <a:cxn ang="0">
                  <a:pos x="T4" y="T5"/>
                </a:cxn>
                <a:cxn ang="0">
                  <a:pos x="T6" y="T7"/>
                </a:cxn>
                <a:cxn ang="0">
                  <a:pos x="T8" y="T9"/>
                </a:cxn>
              </a:cxnLst>
              <a:rect l="0" t="0" r="r" b="b"/>
              <a:pathLst>
                <a:path w="62" h="73">
                  <a:moveTo>
                    <a:pt x="9" y="72"/>
                  </a:moveTo>
                  <a:lnTo>
                    <a:pt x="0" y="9"/>
                  </a:lnTo>
                  <a:lnTo>
                    <a:pt x="50" y="0"/>
                  </a:lnTo>
                  <a:lnTo>
                    <a:pt x="61" y="66"/>
                  </a:lnTo>
                  <a:lnTo>
                    <a:pt x="9" y="72"/>
                  </a:lnTo>
                </a:path>
              </a:pathLst>
            </a:custGeom>
            <a:solidFill>
              <a:srgbClr val="000000"/>
            </a:solidFill>
            <a:ln w="12600">
              <a:solidFill>
                <a:srgbClr val="333333"/>
              </a:solidFill>
              <a:round/>
              <a:headEnd/>
              <a:tailEnd/>
            </a:ln>
          </p:spPr>
          <p:txBody>
            <a:bodyPr wrap="none" anchor="ctr"/>
            <a:lstStyle/>
            <a:p>
              <a:endParaRPr lang="en-US"/>
            </a:p>
          </p:txBody>
        </p:sp>
        <p:sp>
          <p:nvSpPr>
            <p:cNvPr id="50630" name="Freeform 454">
              <a:extLst>
                <a:ext uri="{FF2B5EF4-FFF2-40B4-BE49-F238E27FC236}">
                  <a16:creationId xmlns:a16="http://schemas.microsoft.com/office/drawing/2014/main" id="{E77D95C7-A81A-472B-8666-0C9575494208}"/>
                </a:ext>
              </a:extLst>
            </p:cNvPr>
            <p:cNvSpPr>
              <a:spLocks noChangeArrowheads="1"/>
            </p:cNvSpPr>
            <p:nvPr/>
          </p:nvSpPr>
          <p:spPr bwMode="auto">
            <a:xfrm>
              <a:off x="1193" y="3173"/>
              <a:ext cx="15" cy="17"/>
            </a:xfrm>
            <a:custGeom>
              <a:avLst/>
              <a:gdLst>
                <a:gd name="T0" fmla="*/ 14 w 65"/>
                <a:gd name="T1" fmla="*/ 76 h 77"/>
                <a:gd name="T2" fmla="*/ 0 w 65"/>
                <a:gd name="T3" fmla="*/ 11 h 77"/>
                <a:gd name="T4" fmla="*/ 52 w 65"/>
                <a:gd name="T5" fmla="*/ 0 h 77"/>
                <a:gd name="T6" fmla="*/ 64 w 65"/>
                <a:gd name="T7" fmla="*/ 67 h 77"/>
                <a:gd name="T8" fmla="*/ 14 w 65"/>
                <a:gd name="T9" fmla="*/ 76 h 77"/>
              </a:gdLst>
              <a:ahLst/>
              <a:cxnLst>
                <a:cxn ang="0">
                  <a:pos x="T0" y="T1"/>
                </a:cxn>
                <a:cxn ang="0">
                  <a:pos x="T2" y="T3"/>
                </a:cxn>
                <a:cxn ang="0">
                  <a:pos x="T4" y="T5"/>
                </a:cxn>
                <a:cxn ang="0">
                  <a:pos x="T6" y="T7"/>
                </a:cxn>
                <a:cxn ang="0">
                  <a:pos x="T8" y="T9"/>
                </a:cxn>
              </a:cxnLst>
              <a:rect l="0" t="0" r="r" b="b"/>
              <a:pathLst>
                <a:path w="65" h="77">
                  <a:moveTo>
                    <a:pt x="14" y="76"/>
                  </a:moveTo>
                  <a:lnTo>
                    <a:pt x="0" y="11"/>
                  </a:lnTo>
                  <a:lnTo>
                    <a:pt x="52" y="0"/>
                  </a:lnTo>
                  <a:lnTo>
                    <a:pt x="64" y="67"/>
                  </a:lnTo>
                  <a:lnTo>
                    <a:pt x="14" y="76"/>
                  </a:lnTo>
                </a:path>
              </a:pathLst>
            </a:custGeom>
            <a:solidFill>
              <a:srgbClr val="000000"/>
            </a:solidFill>
            <a:ln w="12600">
              <a:solidFill>
                <a:srgbClr val="333333"/>
              </a:solidFill>
              <a:round/>
              <a:headEnd/>
              <a:tailEnd/>
            </a:ln>
          </p:spPr>
          <p:txBody>
            <a:bodyPr wrap="none" anchor="ctr"/>
            <a:lstStyle/>
            <a:p>
              <a:endParaRPr lang="en-US"/>
            </a:p>
          </p:txBody>
        </p:sp>
        <p:sp>
          <p:nvSpPr>
            <p:cNvPr id="50631" name="Freeform 455">
              <a:extLst>
                <a:ext uri="{FF2B5EF4-FFF2-40B4-BE49-F238E27FC236}">
                  <a16:creationId xmlns:a16="http://schemas.microsoft.com/office/drawing/2014/main" id="{2A966707-F33B-42C0-AD12-73F8E33AB916}"/>
                </a:ext>
              </a:extLst>
            </p:cNvPr>
            <p:cNvSpPr>
              <a:spLocks noChangeArrowheads="1"/>
            </p:cNvSpPr>
            <p:nvPr/>
          </p:nvSpPr>
          <p:spPr bwMode="auto">
            <a:xfrm>
              <a:off x="1189" y="3158"/>
              <a:ext cx="16" cy="18"/>
            </a:xfrm>
            <a:custGeom>
              <a:avLst/>
              <a:gdLst>
                <a:gd name="T0" fmla="*/ 17 w 70"/>
                <a:gd name="T1" fmla="*/ 78 h 79"/>
                <a:gd name="T2" fmla="*/ 0 w 70"/>
                <a:gd name="T3" fmla="*/ 18 h 79"/>
                <a:gd name="T4" fmla="*/ 52 w 70"/>
                <a:gd name="T5" fmla="*/ 0 h 79"/>
                <a:gd name="T6" fmla="*/ 69 w 70"/>
                <a:gd name="T7" fmla="*/ 66 h 79"/>
                <a:gd name="T8" fmla="*/ 17 w 70"/>
                <a:gd name="T9" fmla="*/ 78 h 79"/>
              </a:gdLst>
              <a:ahLst/>
              <a:cxnLst>
                <a:cxn ang="0">
                  <a:pos x="T0" y="T1"/>
                </a:cxn>
                <a:cxn ang="0">
                  <a:pos x="T2" y="T3"/>
                </a:cxn>
                <a:cxn ang="0">
                  <a:pos x="T4" y="T5"/>
                </a:cxn>
                <a:cxn ang="0">
                  <a:pos x="T6" y="T7"/>
                </a:cxn>
                <a:cxn ang="0">
                  <a:pos x="T8" y="T9"/>
                </a:cxn>
              </a:cxnLst>
              <a:rect l="0" t="0" r="r" b="b"/>
              <a:pathLst>
                <a:path w="70" h="79">
                  <a:moveTo>
                    <a:pt x="17" y="78"/>
                  </a:moveTo>
                  <a:lnTo>
                    <a:pt x="0" y="18"/>
                  </a:lnTo>
                  <a:lnTo>
                    <a:pt x="52" y="0"/>
                  </a:lnTo>
                  <a:lnTo>
                    <a:pt x="69" y="66"/>
                  </a:lnTo>
                  <a:lnTo>
                    <a:pt x="17" y="78"/>
                  </a:lnTo>
                </a:path>
              </a:pathLst>
            </a:custGeom>
            <a:solidFill>
              <a:srgbClr val="000000"/>
            </a:solidFill>
            <a:ln w="12600">
              <a:solidFill>
                <a:srgbClr val="333333"/>
              </a:solidFill>
              <a:round/>
              <a:headEnd/>
              <a:tailEnd/>
            </a:ln>
          </p:spPr>
          <p:txBody>
            <a:bodyPr wrap="none" anchor="ctr"/>
            <a:lstStyle/>
            <a:p>
              <a:endParaRPr lang="en-US"/>
            </a:p>
          </p:txBody>
        </p:sp>
        <p:sp>
          <p:nvSpPr>
            <p:cNvPr id="50632" name="Freeform 456">
              <a:extLst>
                <a:ext uri="{FF2B5EF4-FFF2-40B4-BE49-F238E27FC236}">
                  <a16:creationId xmlns:a16="http://schemas.microsoft.com/office/drawing/2014/main" id="{9F7A5E02-591F-4017-B8B6-B5B355904B87}"/>
                </a:ext>
              </a:extLst>
            </p:cNvPr>
            <p:cNvSpPr>
              <a:spLocks noChangeArrowheads="1"/>
            </p:cNvSpPr>
            <p:nvPr/>
          </p:nvSpPr>
          <p:spPr bwMode="auto">
            <a:xfrm>
              <a:off x="1184" y="3144"/>
              <a:ext cx="17" cy="18"/>
            </a:xfrm>
            <a:custGeom>
              <a:avLst/>
              <a:gdLst>
                <a:gd name="T0" fmla="*/ 20 w 74"/>
                <a:gd name="T1" fmla="*/ 79 h 80"/>
                <a:gd name="T2" fmla="*/ 0 w 74"/>
                <a:gd name="T3" fmla="*/ 21 h 80"/>
                <a:gd name="T4" fmla="*/ 48 w 74"/>
                <a:gd name="T5" fmla="*/ 0 h 80"/>
                <a:gd name="T6" fmla="*/ 73 w 74"/>
                <a:gd name="T7" fmla="*/ 61 h 80"/>
                <a:gd name="T8" fmla="*/ 20 w 74"/>
                <a:gd name="T9" fmla="*/ 79 h 80"/>
              </a:gdLst>
              <a:ahLst/>
              <a:cxnLst>
                <a:cxn ang="0">
                  <a:pos x="T0" y="T1"/>
                </a:cxn>
                <a:cxn ang="0">
                  <a:pos x="T2" y="T3"/>
                </a:cxn>
                <a:cxn ang="0">
                  <a:pos x="T4" y="T5"/>
                </a:cxn>
                <a:cxn ang="0">
                  <a:pos x="T6" y="T7"/>
                </a:cxn>
                <a:cxn ang="0">
                  <a:pos x="T8" y="T9"/>
                </a:cxn>
              </a:cxnLst>
              <a:rect l="0" t="0" r="r" b="b"/>
              <a:pathLst>
                <a:path w="74" h="80">
                  <a:moveTo>
                    <a:pt x="20" y="79"/>
                  </a:moveTo>
                  <a:lnTo>
                    <a:pt x="0" y="21"/>
                  </a:lnTo>
                  <a:lnTo>
                    <a:pt x="48" y="0"/>
                  </a:lnTo>
                  <a:lnTo>
                    <a:pt x="73" y="61"/>
                  </a:lnTo>
                  <a:lnTo>
                    <a:pt x="20" y="79"/>
                  </a:lnTo>
                </a:path>
              </a:pathLst>
            </a:custGeom>
            <a:solidFill>
              <a:srgbClr val="000000"/>
            </a:solidFill>
            <a:ln w="12600">
              <a:solidFill>
                <a:srgbClr val="333333"/>
              </a:solidFill>
              <a:round/>
              <a:headEnd/>
              <a:tailEnd/>
            </a:ln>
          </p:spPr>
          <p:txBody>
            <a:bodyPr wrap="none" anchor="ctr"/>
            <a:lstStyle/>
            <a:p>
              <a:endParaRPr lang="en-US"/>
            </a:p>
          </p:txBody>
        </p:sp>
        <p:sp>
          <p:nvSpPr>
            <p:cNvPr id="50633" name="Freeform 457">
              <a:extLst>
                <a:ext uri="{FF2B5EF4-FFF2-40B4-BE49-F238E27FC236}">
                  <a16:creationId xmlns:a16="http://schemas.microsoft.com/office/drawing/2014/main" id="{8DBCB921-AAE0-4B5C-AC84-E4A8AD5131FB}"/>
                </a:ext>
              </a:extLst>
            </p:cNvPr>
            <p:cNvSpPr>
              <a:spLocks noChangeArrowheads="1"/>
            </p:cNvSpPr>
            <p:nvPr/>
          </p:nvSpPr>
          <p:spPr bwMode="auto">
            <a:xfrm>
              <a:off x="1179" y="3131"/>
              <a:ext cx="17" cy="18"/>
            </a:xfrm>
            <a:custGeom>
              <a:avLst/>
              <a:gdLst>
                <a:gd name="T0" fmla="*/ 26 w 75"/>
                <a:gd name="T1" fmla="*/ 78 h 79"/>
                <a:gd name="T2" fmla="*/ 0 w 75"/>
                <a:gd name="T3" fmla="*/ 26 h 79"/>
                <a:gd name="T4" fmla="*/ 46 w 75"/>
                <a:gd name="T5" fmla="*/ 0 h 79"/>
                <a:gd name="T6" fmla="*/ 74 w 75"/>
                <a:gd name="T7" fmla="*/ 57 h 79"/>
                <a:gd name="T8" fmla="*/ 26 w 75"/>
                <a:gd name="T9" fmla="*/ 78 h 79"/>
              </a:gdLst>
              <a:ahLst/>
              <a:cxnLst>
                <a:cxn ang="0">
                  <a:pos x="T0" y="T1"/>
                </a:cxn>
                <a:cxn ang="0">
                  <a:pos x="T2" y="T3"/>
                </a:cxn>
                <a:cxn ang="0">
                  <a:pos x="T4" y="T5"/>
                </a:cxn>
                <a:cxn ang="0">
                  <a:pos x="T6" y="T7"/>
                </a:cxn>
                <a:cxn ang="0">
                  <a:pos x="T8" y="T9"/>
                </a:cxn>
              </a:cxnLst>
              <a:rect l="0" t="0" r="r" b="b"/>
              <a:pathLst>
                <a:path w="75" h="79">
                  <a:moveTo>
                    <a:pt x="26" y="78"/>
                  </a:moveTo>
                  <a:lnTo>
                    <a:pt x="0" y="26"/>
                  </a:lnTo>
                  <a:lnTo>
                    <a:pt x="46" y="0"/>
                  </a:lnTo>
                  <a:lnTo>
                    <a:pt x="74" y="57"/>
                  </a:lnTo>
                  <a:lnTo>
                    <a:pt x="26" y="78"/>
                  </a:lnTo>
                </a:path>
              </a:pathLst>
            </a:custGeom>
            <a:solidFill>
              <a:srgbClr val="000000"/>
            </a:solidFill>
            <a:ln w="12600">
              <a:solidFill>
                <a:srgbClr val="333333"/>
              </a:solidFill>
              <a:round/>
              <a:headEnd/>
              <a:tailEnd/>
            </a:ln>
          </p:spPr>
          <p:txBody>
            <a:bodyPr wrap="none" anchor="ctr"/>
            <a:lstStyle/>
            <a:p>
              <a:endParaRPr lang="en-US"/>
            </a:p>
          </p:txBody>
        </p:sp>
        <p:sp>
          <p:nvSpPr>
            <p:cNvPr id="50634" name="Freeform 458">
              <a:extLst>
                <a:ext uri="{FF2B5EF4-FFF2-40B4-BE49-F238E27FC236}">
                  <a16:creationId xmlns:a16="http://schemas.microsoft.com/office/drawing/2014/main" id="{17BC05DA-92A6-45E6-AB93-4DB6E77E79CE}"/>
                </a:ext>
              </a:extLst>
            </p:cNvPr>
            <p:cNvSpPr>
              <a:spLocks noChangeArrowheads="1"/>
            </p:cNvSpPr>
            <p:nvPr/>
          </p:nvSpPr>
          <p:spPr bwMode="auto">
            <a:xfrm>
              <a:off x="1173" y="3119"/>
              <a:ext cx="16" cy="19"/>
            </a:xfrm>
            <a:custGeom>
              <a:avLst/>
              <a:gdLst>
                <a:gd name="T0" fmla="*/ 25 w 72"/>
                <a:gd name="T1" fmla="*/ 82 h 83"/>
                <a:gd name="T2" fmla="*/ 0 w 72"/>
                <a:gd name="T3" fmla="*/ 29 h 83"/>
                <a:gd name="T4" fmla="*/ 43 w 72"/>
                <a:gd name="T5" fmla="*/ 0 h 83"/>
                <a:gd name="T6" fmla="*/ 71 w 72"/>
                <a:gd name="T7" fmla="*/ 55 h 83"/>
                <a:gd name="T8" fmla="*/ 25 w 72"/>
                <a:gd name="T9" fmla="*/ 82 h 83"/>
              </a:gdLst>
              <a:ahLst/>
              <a:cxnLst>
                <a:cxn ang="0">
                  <a:pos x="T0" y="T1"/>
                </a:cxn>
                <a:cxn ang="0">
                  <a:pos x="T2" y="T3"/>
                </a:cxn>
                <a:cxn ang="0">
                  <a:pos x="T4" y="T5"/>
                </a:cxn>
                <a:cxn ang="0">
                  <a:pos x="T6" y="T7"/>
                </a:cxn>
                <a:cxn ang="0">
                  <a:pos x="T8" y="T9"/>
                </a:cxn>
              </a:cxnLst>
              <a:rect l="0" t="0" r="r" b="b"/>
              <a:pathLst>
                <a:path w="72" h="83">
                  <a:moveTo>
                    <a:pt x="25" y="82"/>
                  </a:moveTo>
                  <a:lnTo>
                    <a:pt x="0" y="29"/>
                  </a:lnTo>
                  <a:lnTo>
                    <a:pt x="43" y="0"/>
                  </a:lnTo>
                  <a:lnTo>
                    <a:pt x="71" y="55"/>
                  </a:lnTo>
                  <a:lnTo>
                    <a:pt x="25" y="82"/>
                  </a:lnTo>
                </a:path>
              </a:pathLst>
            </a:custGeom>
            <a:solidFill>
              <a:srgbClr val="000000"/>
            </a:solidFill>
            <a:ln w="12600">
              <a:solidFill>
                <a:srgbClr val="333333"/>
              </a:solidFill>
              <a:round/>
              <a:headEnd/>
              <a:tailEnd/>
            </a:ln>
          </p:spPr>
          <p:txBody>
            <a:bodyPr wrap="none" anchor="ctr"/>
            <a:lstStyle/>
            <a:p>
              <a:endParaRPr lang="en-US"/>
            </a:p>
          </p:txBody>
        </p:sp>
        <p:sp>
          <p:nvSpPr>
            <p:cNvPr id="50635" name="Freeform 459">
              <a:extLst>
                <a:ext uri="{FF2B5EF4-FFF2-40B4-BE49-F238E27FC236}">
                  <a16:creationId xmlns:a16="http://schemas.microsoft.com/office/drawing/2014/main" id="{E877F2F9-9FEA-4831-9D34-26FCDDF107C2}"/>
                </a:ext>
              </a:extLst>
            </p:cNvPr>
            <p:cNvSpPr>
              <a:spLocks noChangeArrowheads="1"/>
            </p:cNvSpPr>
            <p:nvPr/>
          </p:nvSpPr>
          <p:spPr bwMode="auto">
            <a:xfrm>
              <a:off x="1165" y="3108"/>
              <a:ext cx="18" cy="17"/>
            </a:xfrm>
            <a:custGeom>
              <a:avLst/>
              <a:gdLst>
                <a:gd name="T0" fmla="*/ 36 w 80"/>
                <a:gd name="T1" fmla="*/ 74 h 75"/>
                <a:gd name="T2" fmla="*/ 0 w 80"/>
                <a:gd name="T3" fmla="*/ 31 h 75"/>
                <a:gd name="T4" fmla="*/ 44 w 80"/>
                <a:gd name="T5" fmla="*/ 0 h 75"/>
                <a:gd name="T6" fmla="*/ 79 w 80"/>
                <a:gd name="T7" fmla="*/ 45 h 75"/>
                <a:gd name="T8" fmla="*/ 36 w 80"/>
                <a:gd name="T9" fmla="*/ 74 h 75"/>
              </a:gdLst>
              <a:ahLst/>
              <a:cxnLst>
                <a:cxn ang="0">
                  <a:pos x="T0" y="T1"/>
                </a:cxn>
                <a:cxn ang="0">
                  <a:pos x="T2" y="T3"/>
                </a:cxn>
                <a:cxn ang="0">
                  <a:pos x="T4" y="T5"/>
                </a:cxn>
                <a:cxn ang="0">
                  <a:pos x="T6" y="T7"/>
                </a:cxn>
                <a:cxn ang="0">
                  <a:pos x="T8" y="T9"/>
                </a:cxn>
              </a:cxnLst>
              <a:rect l="0" t="0" r="r" b="b"/>
              <a:pathLst>
                <a:path w="80" h="75">
                  <a:moveTo>
                    <a:pt x="36" y="74"/>
                  </a:moveTo>
                  <a:lnTo>
                    <a:pt x="0" y="31"/>
                  </a:lnTo>
                  <a:lnTo>
                    <a:pt x="44" y="0"/>
                  </a:lnTo>
                  <a:lnTo>
                    <a:pt x="79" y="45"/>
                  </a:lnTo>
                  <a:lnTo>
                    <a:pt x="36" y="74"/>
                  </a:lnTo>
                </a:path>
              </a:pathLst>
            </a:custGeom>
            <a:solidFill>
              <a:srgbClr val="000000"/>
            </a:solidFill>
            <a:ln w="12600">
              <a:solidFill>
                <a:srgbClr val="333333"/>
              </a:solidFill>
              <a:round/>
              <a:headEnd/>
              <a:tailEnd/>
            </a:ln>
          </p:spPr>
          <p:txBody>
            <a:bodyPr wrap="none" anchor="ctr"/>
            <a:lstStyle/>
            <a:p>
              <a:endParaRPr lang="en-US"/>
            </a:p>
          </p:txBody>
        </p:sp>
        <p:sp>
          <p:nvSpPr>
            <p:cNvPr id="50636" name="Freeform 460">
              <a:extLst>
                <a:ext uri="{FF2B5EF4-FFF2-40B4-BE49-F238E27FC236}">
                  <a16:creationId xmlns:a16="http://schemas.microsoft.com/office/drawing/2014/main" id="{676CD6AB-F427-45D2-9170-FAFC848253ED}"/>
                </a:ext>
              </a:extLst>
            </p:cNvPr>
            <p:cNvSpPr>
              <a:spLocks noChangeArrowheads="1"/>
            </p:cNvSpPr>
            <p:nvPr/>
          </p:nvSpPr>
          <p:spPr bwMode="auto">
            <a:xfrm>
              <a:off x="1157" y="3099"/>
              <a:ext cx="17" cy="17"/>
            </a:xfrm>
            <a:custGeom>
              <a:avLst/>
              <a:gdLst>
                <a:gd name="T0" fmla="*/ 32 w 77"/>
                <a:gd name="T1" fmla="*/ 74 h 75"/>
                <a:gd name="T2" fmla="*/ 0 w 77"/>
                <a:gd name="T3" fmla="*/ 36 h 75"/>
                <a:gd name="T4" fmla="*/ 41 w 77"/>
                <a:gd name="T5" fmla="*/ 0 h 75"/>
                <a:gd name="T6" fmla="*/ 76 w 77"/>
                <a:gd name="T7" fmla="*/ 43 h 75"/>
                <a:gd name="T8" fmla="*/ 32 w 77"/>
                <a:gd name="T9" fmla="*/ 74 h 75"/>
              </a:gdLst>
              <a:ahLst/>
              <a:cxnLst>
                <a:cxn ang="0">
                  <a:pos x="T0" y="T1"/>
                </a:cxn>
                <a:cxn ang="0">
                  <a:pos x="T2" y="T3"/>
                </a:cxn>
                <a:cxn ang="0">
                  <a:pos x="T4" y="T5"/>
                </a:cxn>
                <a:cxn ang="0">
                  <a:pos x="T6" y="T7"/>
                </a:cxn>
                <a:cxn ang="0">
                  <a:pos x="T8" y="T9"/>
                </a:cxn>
              </a:cxnLst>
              <a:rect l="0" t="0" r="r" b="b"/>
              <a:pathLst>
                <a:path w="77" h="75">
                  <a:moveTo>
                    <a:pt x="32" y="74"/>
                  </a:moveTo>
                  <a:lnTo>
                    <a:pt x="0" y="36"/>
                  </a:lnTo>
                  <a:lnTo>
                    <a:pt x="41" y="0"/>
                  </a:lnTo>
                  <a:lnTo>
                    <a:pt x="76" y="43"/>
                  </a:lnTo>
                  <a:lnTo>
                    <a:pt x="32" y="74"/>
                  </a:lnTo>
                </a:path>
              </a:pathLst>
            </a:custGeom>
            <a:solidFill>
              <a:srgbClr val="000000"/>
            </a:solidFill>
            <a:ln w="12600">
              <a:solidFill>
                <a:srgbClr val="333333"/>
              </a:solidFill>
              <a:round/>
              <a:headEnd/>
              <a:tailEnd/>
            </a:ln>
          </p:spPr>
          <p:txBody>
            <a:bodyPr wrap="none" anchor="ctr"/>
            <a:lstStyle/>
            <a:p>
              <a:endParaRPr lang="en-US"/>
            </a:p>
          </p:txBody>
        </p:sp>
        <p:sp>
          <p:nvSpPr>
            <p:cNvPr id="50637" name="Freeform 461">
              <a:extLst>
                <a:ext uri="{FF2B5EF4-FFF2-40B4-BE49-F238E27FC236}">
                  <a16:creationId xmlns:a16="http://schemas.microsoft.com/office/drawing/2014/main" id="{5A361D8D-3D28-4CDF-869D-DD0ED22B7E2D}"/>
                </a:ext>
              </a:extLst>
            </p:cNvPr>
            <p:cNvSpPr>
              <a:spLocks noChangeArrowheads="1"/>
            </p:cNvSpPr>
            <p:nvPr/>
          </p:nvSpPr>
          <p:spPr bwMode="auto">
            <a:xfrm>
              <a:off x="1150" y="3090"/>
              <a:ext cx="17" cy="17"/>
            </a:xfrm>
            <a:custGeom>
              <a:avLst/>
              <a:gdLst>
                <a:gd name="T0" fmla="*/ 34 w 76"/>
                <a:gd name="T1" fmla="*/ 72 h 73"/>
                <a:gd name="T2" fmla="*/ 0 w 76"/>
                <a:gd name="T3" fmla="*/ 44 h 73"/>
                <a:gd name="T4" fmla="*/ 32 w 76"/>
                <a:gd name="T5" fmla="*/ 0 h 73"/>
                <a:gd name="T6" fmla="*/ 75 w 76"/>
                <a:gd name="T7" fmla="*/ 36 h 73"/>
                <a:gd name="T8" fmla="*/ 34 w 76"/>
                <a:gd name="T9" fmla="*/ 72 h 73"/>
              </a:gdLst>
              <a:ahLst/>
              <a:cxnLst>
                <a:cxn ang="0">
                  <a:pos x="T0" y="T1"/>
                </a:cxn>
                <a:cxn ang="0">
                  <a:pos x="T2" y="T3"/>
                </a:cxn>
                <a:cxn ang="0">
                  <a:pos x="T4" y="T5"/>
                </a:cxn>
                <a:cxn ang="0">
                  <a:pos x="T6" y="T7"/>
                </a:cxn>
                <a:cxn ang="0">
                  <a:pos x="T8" y="T9"/>
                </a:cxn>
              </a:cxnLst>
              <a:rect l="0" t="0" r="r" b="b"/>
              <a:pathLst>
                <a:path w="76" h="73">
                  <a:moveTo>
                    <a:pt x="34" y="72"/>
                  </a:moveTo>
                  <a:lnTo>
                    <a:pt x="0" y="44"/>
                  </a:lnTo>
                  <a:lnTo>
                    <a:pt x="32" y="0"/>
                  </a:lnTo>
                  <a:lnTo>
                    <a:pt x="75" y="36"/>
                  </a:lnTo>
                  <a:lnTo>
                    <a:pt x="34" y="72"/>
                  </a:lnTo>
                </a:path>
              </a:pathLst>
            </a:custGeom>
            <a:solidFill>
              <a:srgbClr val="000000"/>
            </a:solidFill>
            <a:ln w="12600">
              <a:solidFill>
                <a:srgbClr val="333333"/>
              </a:solidFill>
              <a:round/>
              <a:headEnd/>
              <a:tailEnd/>
            </a:ln>
          </p:spPr>
          <p:txBody>
            <a:bodyPr wrap="none" anchor="ctr"/>
            <a:lstStyle/>
            <a:p>
              <a:endParaRPr lang="en-US"/>
            </a:p>
          </p:txBody>
        </p:sp>
        <p:sp>
          <p:nvSpPr>
            <p:cNvPr id="50638" name="Freeform 462">
              <a:extLst>
                <a:ext uri="{FF2B5EF4-FFF2-40B4-BE49-F238E27FC236}">
                  <a16:creationId xmlns:a16="http://schemas.microsoft.com/office/drawing/2014/main" id="{55EB4D79-69AE-4C69-A8A5-1FC129761126}"/>
                </a:ext>
              </a:extLst>
            </p:cNvPr>
            <p:cNvSpPr>
              <a:spLocks noChangeArrowheads="1"/>
            </p:cNvSpPr>
            <p:nvPr/>
          </p:nvSpPr>
          <p:spPr bwMode="auto">
            <a:xfrm>
              <a:off x="1142" y="3085"/>
              <a:ext cx="15" cy="16"/>
            </a:xfrm>
            <a:custGeom>
              <a:avLst/>
              <a:gdLst>
                <a:gd name="T0" fmla="*/ 35 w 68"/>
                <a:gd name="T1" fmla="*/ 70 h 71"/>
                <a:gd name="T2" fmla="*/ 0 w 68"/>
                <a:gd name="T3" fmla="*/ 47 h 71"/>
                <a:gd name="T4" fmla="*/ 23 w 68"/>
                <a:gd name="T5" fmla="*/ 0 h 71"/>
                <a:gd name="T6" fmla="*/ 67 w 68"/>
                <a:gd name="T7" fmla="*/ 26 h 71"/>
                <a:gd name="T8" fmla="*/ 35 w 68"/>
                <a:gd name="T9" fmla="*/ 70 h 71"/>
              </a:gdLst>
              <a:ahLst/>
              <a:cxnLst>
                <a:cxn ang="0">
                  <a:pos x="T0" y="T1"/>
                </a:cxn>
                <a:cxn ang="0">
                  <a:pos x="T2" y="T3"/>
                </a:cxn>
                <a:cxn ang="0">
                  <a:pos x="T4" y="T5"/>
                </a:cxn>
                <a:cxn ang="0">
                  <a:pos x="T6" y="T7"/>
                </a:cxn>
                <a:cxn ang="0">
                  <a:pos x="T8" y="T9"/>
                </a:cxn>
              </a:cxnLst>
              <a:rect l="0" t="0" r="r" b="b"/>
              <a:pathLst>
                <a:path w="68" h="71">
                  <a:moveTo>
                    <a:pt x="35" y="70"/>
                  </a:moveTo>
                  <a:lnTo>
                    <a:pt x="0" y="47"/>
                  </a:lnTo>
                  <a:lnTo>
                    <a:pt x="23" y="0"/>
                  </a:lnTo>
                  <a:lnTo>
                    <a:pt x="67" y="26"/>
                  </a:lnTo>
                  <a:lnTo>
                    <a:pt x="35" y="70"/>
                  </a:lnTo>
                </a:path>
              </a:pathLst>
            </a:custGeom>
            <a:solidFill>
              <a:srgbClr val="000000"/>
            </a:solidFill>
            <a:ln w="12600">
              <a:solidFill>
                <a:srgbClr val="333333"/>
              </a:solidFill>
              <a:round/>
              <a:headEnd/>
              <a:tailEnd/>
            </a:ln>
          </p:spPr>
          <p:txBody>
            <a:bodyPr wrap="none" anchor="ctr"/>
            <a:lstStyle/>
            <a:p>
              <a:endParaRPr lang="en-US"/>
            </a:p>
          </p:txBody>
        </p:sp>
        <p:sp>
          <p:nvSpPr>
            <p:cNvPr id="50639" name="Freeform 463">
              <a:extLst>
                <a:ext uri="{FF2B5EF4-FFF2-40B4-BE49-F238E27FC236}">
                  <a16:creationId xmlns:a16="http://schemas.microsoft.com/office/drawing/2014/main" id="{FA5B54CD-BA52-4C24-9756-C3BEE426CA00}"/>
                </a:ext>
              </a:extLst>
            </p:cNvPr>
            <p:cNvSpPr>
              <a:spLocks noChangeArrowheads="1"/>
            </p:cNvSpPr>
            <p:nvPr/>
          </p:nvSpPr>
          <p:spPr bwMode="auto">
            <a:xfrm>
              <a:off x="1133" y="3080"/>
              <a:ext cx="14" cy="15"/>
            </a:xfrm>
            <a:custGeom>
              <a:avLst/>
              <a:gdLst>
                <a:gd name="T0" fmla="*/ 37 w 62"/>
                <a:gd name="T1" fmla="*/ 66 h 67"/>
                <a:gd name="T2" fmla="*/ 0 w 62"/>
                <a:gd name="T3" fmla="*/ 55 h 67"/>
                <a:gd name="T4" fmla="*/ 17 w 62"/>
                <a:gd name="T5" fmla="*/ 0 h 67"/>
                <a:gd name="T6" fmla="*/ 61 w 62"/>
                <a:gd name="T7" fmla="*/ 19 h 67"/>
                <a:gd name="T8" fmla="*/ 37 w 62"/>
                <a:gd name="T9" fmla="*/ 66 h 67"/>
              </a:gdLst>
              <a:ahLst/>
              <a:cxnLst>
                <a:cxn ang="0">
                  <a:pos x="T0" y="T1"/>
                </a:cxn>
                <a:cxn ang="0">
                  <a:pos x="T2" y="T3"/>
                </a:cxn>
                <a:cxn ang="0">
                  <a:pos x="T4" y="T5"/>
                </a:cxn>
                <a:cxn ang="0">
                  <a:pos x="T6" y="T7"/>
                </a:cxn>
                <a:cxn ang="0">
                  <a:pos x="T8" y="T9"/>
                </a:cxn>
              </a:cxnLst>
              <a:rect l="0" t="0" r="r" b="b"/>
              <a:pathLst>
                <a:path w="62" h="67">
                  <a:moveTo>
                    <a:pt x="37" y="66"/>
                  </a:moveTo>
                  <a:lnTo>
                    <a:pt x="0" y="55"/>
                  </a:lnTo>
                  <a:lnTo>
                    <a:pt x="17" y="0"/>
                  </a:lnTo>
                  <a:lnTo>
                    <a:pt x="61" y="19"/>
                  </a:lnTo>
                  <a:lnTo>
                    <a:pt x="37" y="66"/>
                  </a:lnTo>
                </a:path>
              </a:pathLst>
            </a:custGeom>
            <a:solidFill>
              <a:srgbClr val="000000"/>
            </a:solidFill>
            <a:ln w="12600">
              <a:solidFill>
                <a:srgbClr val="333333"/>
              </a:solidFill>
              <a:round/>
              <a:headEnd/>
              <a:tailEnd/>
            </a:ln>
          </p:spPr>
          <p:txBody>
            <a:bodyPr wrap="none" anchor="ctr"/>
            <a:lstStyle/>
            <a:p>
              <a:endParaRPr lang="en-US"/>
            </a:p>
          </p:txBody>
        </p:sp>
        <p:sp>
          <p:nvSpPr>
            <p:cNvPr id="50640" name="Freeform 464">
              <a:extLst>
                <a:ext uri="{FF2B5EF4-FFF2-40B4-BE49-F238E27FC236}">
                  <a16:creationId xmlns:a16="http://schemas.microsoft.com/office/drawing/2014/main" id="{B3E0F960-F19E-4D26-9A1A-6066974010E3}"/>
                </a:ext>
              </a:extLst>
            </p:cNvPr>
            <p:cNvSpPr>
              <a:spLocks noChangeArrowheads="1"/>
            </p:cNvSpPr>
            <p:nvPr/>
          </p:nvSpPr>
          <p:spPr bwMode="auto">
            <a:xfrm>
              <a:off x="1126" y="3079"/>
              <a:ext cx="12" cy="14"/>
            </a:xfrm>
            <a:custGeom>
              <a:avLst/>
              <a:gdLst>
                <a:gd name="T0" fmla="*/ 34 w 53"/>
                <a:gd name="T1" fmla="*/ 62 h 63"/>
                <a:gd name="T2" fmla="*/ 0 w 53"/>
                <a:gd name="T3" fmla="*/ 52 h 63"/>
                <a:gd name="T4" fmla="*/ 4 w 53"/>
                <a:gd name="T5" fmla="*/ 0 h 63"/>
                <a:gd name="T6" fmla="*/ 52 w 53"/>
                <a:gd name="T7" fmla="*/ 6 h 63"/>
                <a:gd name="T8" fmla="*/ 34 w 53"/>
                <a:gd name="T9" fmla="*/ 62 h 63"/>
              </a:gdLst>
              <a:ahLst/>
              <a:cxnLst>
                <a:cxn ang="0">
                  <a:pos x="T0" y="T1"/>
                </a:cxn>
                <a:cxn ang="0">
                  <a:pos x="T2" y="T3"/>
                </a:cxn>
                <a:cxn ang="0">
                  <a:pos x="T4" y="T5"/>
                </a:cxn>
                <a:cxn ang="0">
                  <a:pos x="T6" y="T7"/>
                </a:cxn>
                <a:cxn ang="0">
                  <a:pos x="T8" y="T9"/>
                </a:cxn>
              </a:cxnLst>
              <a:rect l="0" t="0" r="r" b="b"/>
              <a:pathLst>
                <a:path w="53" h="63">
                  <a:moveTo>
                    <a:pt x="34" y="62"/>
                  </a:moveTo>
                  <a:lnTo>
                    <a:pt x="0" y="52"/>
                  </a:lnTo>
                  <a:lnTo>
                    <a:pt x="4" y="0"/>
                  </a:lnTo>
                  <a:lnTo>
                    <a:pt x="52" y="6"/>
                  </a:lnTo>
                  <a:lnTo>
                    <a:pt x="34" y="62"/>
                  </a:lnTo>
                </a:path>
              </a:pathLst>
            </a:custGeom>
            <a:solidFill>
              <a:srgbClr val="000000"/>
            </a:solidFill>
            <a:ln w="12600">
              <a:solidFill>
                <a:srgbClr val="333333"/>
              </a:solidFill>
              <a:round/>
              <a:headEnd/>
              <a:tailEnd/>
            </a:ln>
          </p:spPr>
          <p:txBody>
            <a:bodyPr wrap="none" anchor="ctr"/>
            <a:lstStyle/>
            <a:p>
              <a:endParaRPr lang="en-US"/>
            </a:p>
          </p:txBody>
        </p:sp>
        <p:sp>
          <p:nvSpPr>
            <p:cNvPr id="50641" name="Freeform 465">
              <a:extLst>
                <a:ext uri="{FF2B5EF4-FFF2-40B4-BE49-F238E27FC236}">
                  <a16:creationId xmlns:a16="http://schemas.microsoft.com/office/drawing/2014/main" id="{24C30593-5912-4406-96B7-3845A9B67350}"/>
                </a:ext>
              </a:extLst>
            </p:cNvPr>
            <p:cNvSpPr>
              <a:spLocks noChangeArrowheads="1"/>
            </p:cNvSpPr>
            <p:nvPr/>
          </p:nvSpPr>
          <p:spPr bwMode="auto">
            <a:xfrm>
              <a:off x="1116" y="3079"/>
              <a:ext cx="11" cy="12"/>
            </a:xfrm>
            <a:custGeom>
              <a:avLst/>
              <a:gdLst>
                <a:gd name="T0" fmla="*/ 43 w 49"/>
                <a:gd name="T1" fmla="*/ 52 h 53"/>
                <a:gd name="T2" fmla="*/ 4 w 49"/>
                <a:gd name="T3" fmla="*/ 52 h 53"/>
                <a:gd name="T4" fmla="*/ 0 w 49"/>
                <a:gd name="T5" fmla="*/ 0 h 53"/>
                <a:gd name="T6" fmla="*/ 48 w 49"/>
                <a:gd name="T7" fmla="*/ 0 h 53"/>
                <a:gd name="T8" fmla="*/ 43 w 49"/>
                <a:gd name="T9" fmla="*/ 52 h 53"/>
              </a:gdLst>
              <a:ahLst/>
              <a:cxnLst>
                <a:cxn ang="0">
                  <a:pos x="T0" y="T1"/>
                </a:cxn>
                <a:cxn ang="0">
                  <a:pos x="T2" y="T3"/>
                </a:cxn>
                <a:cxn ang="0">
                  <a:pos x="T4" y="T5"/>
                </a:cxn>
                <a:cxn ang="0">
                  <a:pos x="T6" y="T7"/>
                </a:cxn>
                <a:cxn ang="0">
                  <a:pos x="T8" y="T9"/>
                </a:cxn>
              </a:cxnLst>
              <a:rect l="0" t="0" r="r" b="b"/>
              <a:pathLst>
                <a:path w="49" h="53">
                  <a:moveTo>
                    <a:pt x="43" y="52"/>
                  </a:moveTo>
                  <a:lnTo>
                    <a:pt x="4" y="52"/>
                  </a:lnTo>
                  <a:lnTo>
                    <a:pt x="0" y="0"/>
                  </a:lnTo>
                  <a:lnTo>
                    <a:pt x="48" y="0"/>
                  </a:lnTo>
                  <a:lnTo>
                    <a:pt x="43" y="52"/>
                  </a:lnTo>
                </a:path>
              </a:pathLst>
            </a:custGeom>
            <a:solidFill>
              <a:srgbClr val="000000"/>
            </a:solidFill>
            <a:ln w="12600">
              <a:solidFill>
                <a:srgbClr val="333333"/>
              </a:solidFill>
              <a:round/>
              <a:headEnd/>
              <a:tailEnd/>
            </a:ln>
          </p:spPr>
          <p:txBody>
            <a:bodyPr wrap="none" anchor="ctr"/>
            <a:lstStyle/>
            <a:p>
              <a:endParaRPr lang="en-US"/>
            </a:p>
          </p:txBody>
        </p:sp>
        <p:sp>
          <p:nvSpPr>
            <p:cNvPr id="50642" name="Freeform 466">
              <a:extLst>
                <a:ext uri="{FF2B5EF4-FFF2-40B4-BE49-F238E27FC236}">
                  <a16:creationId xmlns:a16="http://schemas.microsoft.com/office/drawing/2014/main" id="{4A543245-E0E2-4344-BE16-C9000FBC2BFE}"/>
                </a:ext>
              </a:extLst>
            </p:cNvPr>
            <p:cNvSpPr>
              <a:spLocks noChangeArrowheads="1"/>
            </p:cNvSpPr>
            <p:nvPr/>
          </p:nvSpPr>
          <p:spPr bwMode="auto">
            <a:xfrm>
              <a:off x="1105" y="3079"/>
              <a:ext cx="12" cy="14"/>
            </a:xfrm>
            <a:custGeom>
              <a:avLst/>
              <a:gdLst>
                <a:gd name="T0" fmla="*/ 52 w 53"/>
                <a:gd name="T1" fmla="*/ 52 h 63"/>
                <a:gd name="T2" fmla="*/ 17 w 53"/>
                <a:gd name="T3" fmla="*/ 62 h 63"/>
                <a:gd name="T4" fmla="*/ 0 w 53"/>
                <a:gd name="T5" fmla="*/ 11 h 63"/>
                <a:gd name="T6" fmla="*/ 47 w 53"/>
                <a:gd name="T7" fmla="*/ 0 h 63"/>
                <a:gd name="T8" fmla="*/ 52 w 53"/>
                <a:gd name="T9" fmla="*/ 52 h 63"/>
              </a:gdLst>
              <a:ahLst/>
              <a:cxnLst>
                <a:cxn ang="0">
                  <a:pos x="T0" y="T1"/>
                </a:cxn>
                <a:cxn ang="0">
                  <a:pos x="T2" y="T3"/>
                </a:cxn>
                <a:cxn ang="0">
                  <a:pos x="T4" y="T5"/>
                </a:cxn>
                <a:cxn ang="0">
                  <a:pos x="T6" y="T7"/>
                </a:cxn>
                <a:cxn ang="0">
                  <a:pos x="T8" y="T9"/>
                </a:cxn>
              </a:cxnLst>
              <a:rect l="0" t="0" r="r" b="b"/>
              <a:pathLst>
                <a:path w="53" h="63">
                  <a:moveTo>
                    <a:pt x="52" y="52"/>
                  </a:moveTo>
                  <a:lnTo>
                    <a:pt x="17" y="62"/>
                  </a:lnTo>
                  <a:lnTo>
                    <a:pt x="0" y="11"/>
                  </a:lnTo>
                  <a:lnTo>
                    <a:pt x="47" y="0"/>
                  </a:lnTo>
                  <a:lnTo>
                    <a:pt x="52" y="52"/>
                  </a:lnTo>
                </a:path>
              </a:pathLst>
            </a:custGeom>
            <a:solidFill>
              <a:srgbClr val="000000"/>
            </a:solidFill>
            <a:ln w="12600">
              <a:solidFill>
                <a:srgbClr val="333333"/>
              </a:solidFill>
              <a:round/>
              <a:headEnd/>
              <a:tailEnd/>
            </a:ln>
          </p:spPr>
          <p:txBody>
            <a:bodyPr wrap="none" anchor="ctr"/>
            <a:lstStyle/>
            <a:p>
              <a:endParaRPr lang="en-US"/>
            </a:p>
          </p:txBody>
        </p:sp>
        <p:sp>
          <p:nvSpPr>
            <p:cNvPr id="50643" name="Freeform 467">
              <a:extLst>
                <a:ext uri="{FF2B5EF4-FFF2-40B4-BE49-F238E27FC236}">
                  <a16:creationId xmlns:a16="http://schemas.microsoft.com/office/drawing/2014/main" id="{466C11F9-F64D-4427-A69F-C99D202BA63B}"/>
                </a:ext>
              </a:extLst>
            </p:cNvPr>
            <p:cNvSpPr>
              <a:spLocks noChangeArrowheads="1"/>
            </p:cNvSpPr>
            <p:nvPr/>
          </p:nvSpPr>
          <p:spPr bwMode="auto">
            <a:xfrm>
              <a:off x="1095" y="3081"/>
              <a:ext cx="15" cy="15"/>
            </a:xfrm>
            <a:custGeom>
              <a:avLst/>
              <a:gdLst>
                <a:gd name="T0" fmla="*/ 64 w 65"/>
                <a:gd name="T1" fmla="*/ 50 h 65"/>
                <a:gd name="T2" fmla="*/ 29 w 65"/>
                <a:gd name="T3" fmla="*/ 64 h 65"/>
                <a:gd name="T4" fmla="*/ 0 w 65"/>
                <a:gd name="T5" fmla="*/ 17 h 65"/>
                <a:gd name="T6" fmla="*/ 46 w 65"/>
                <a:gd name="T7" fmla="*/ 0 h 65"/>
                <a:gd name="T8" fmla="*/ 64 w 65"/>
                <a:gd name="T9" fmla="*/ 50 h 65"/>
              </a:gdLst>
              <a:ahLst/>
              <a:cxnLst>
                <a:cxn ang="0">
                  <a:pos x="T0" y="T1"/>
                </a:cxn>
                <a:cxn ang="0">
                  <a:pos x="T2" y="T3"/>
                </a:cxn>
                <a:cxn ang="0">
                  <a:pos x="T4" y="T5"/>
                </a:cxn>
                <a:cxn ang="0">
                  <a:pos x="T6" y="T7"/>
                </a:cxn>
                <a:cxn ang="0">
                  <a:pos x="T8" y="T9"/>
                </a:cxn>
              </a:cxnLst>
              <a:rect l="0" t="0" r="r" b="b"/>
              <a:pathLst>
                <a:path w="65" h="65">
                  <a:moveTo>
                    <a:pt x="64" y="50"/>
                  </a:moveTo>
                  <a:lnTo>
                    <a:pt x="29" y="64"/>
                  </a:lnTo>
                  <a:lnTo>
                    <a:pt x="0" y="17"/>
                  </a:lnTo>
                  <a:lnTo>
                    <a:pt x="46" y="0"/>
                  </a:lnTo>
                  <a:lnTo>
                    <a:pt x="64" y="50"/>
                  </a:lnTo>
                </a:path>
              </a:pathLst>
            </a:custGeom>
            <a:solidFill>
              <a:srgbClr val="000000"/>
            </a:solidFill>
            <a:ln w="12600">
              <a:solidFill>
                <a:srgbClr val="333333"/>
              </a:solidFill>
              <a:round/>
              <a:headEnd/>
              <a:tailEnd/>
            </a:ln>
          </p:spPr>
          <p:txBody>
            <a:bodyPr wrap="none" anchor="ctr"/>
            <a:lstStyle/>
            <a:p>
              <a:endParaRPr lang="en-US"/>
            </a:p>
          </p:txBody>
        </p:sp>
        <p:sp>
          <p:nvSpPr>
            <p:cNvPr id="50644" name="Freeform 468">
              <a:extLst>
                <a:ext uri="{FF2B5EF4-FFF2-40B4-BE49-F238E27FC236}">
                  <a16:creationId xmlns:a16="http://schemas.microsoft.com/office/drawing/2014/main" id="{52071365-CA1C-4FCF-9DD2-460137098F00}"/>
                </a:ext>
              </a:extLst>
            </p:cNvPr>
            <p:cNvSpPr>
              <a:spLocks noChangeArrowheads="1"/>
            </p:cNvSpPr>
            <p:nvPr/>
          </p:nvSpPr>
          <p:spPr bwMode="auto">
            <a:xfrm>
              <a:off x="1086" y="3085"/>
              <a:ext cx="16" cy="17"/>
            </a:xfrm>
            <a:custGeom>
              <a:avLst/>
              <a:gdLst>
                <a:gd name="T0" fmla="*/ 70 w 71"/>
                <a:gd name="T1" fmla="*/ 47 h 74"/>
                <a:gd name="T2" fmla="*/ 36 w 71"/>
                <a:gd name="T3" fmla="*/ 73 h 74"/>
                <a:gd name="T4" fmla="*/ 0 w 71"/>
                <a:gd name="T5" fmla="*/ 29 h 74"/>
                <a:gd name="T6" fmla="*/ 41 w 71"/>
                <a:gd name="T7" fmla="*/ 0 h 74"/>
                <a:gd name="T8" fmla="*/ 70 w 71"/>
                <a:gd name="T9" fmla="*/ 47 h 74"/>
              </a:gdLst>
              <a:ahLst/>
              <a:cxnLst>
                <a:cxn ang="0">
                  <a:pos x="T0" y="T1"/>
                </a:cxn>
                <a:cxn ang="0">
                  <a:pos x="T2" y="T3"/>
                </a:cxn>
                <a:cxn ang="0">
                  <a:pos x="T4" y="T5"/>
                </a:cxn>
                <a:cxn ang="0">
                  <a:pos x="T6" y="T7"/>
                </a:cxn>
                <a:cxn ang="0">
                  <a:pos x="T8" y="T9"/>
                </a:cxn>
              </a:cxnLst>
              <a:rect l="0" t="0" r="r" b="b"/>
              <a:pathLst>
                <a:path w="71" h="74">
                  <a:moveTo>
                    <a:pt x="70" y="47"/>
                  </a:moveTo>
                  <a:lnTo>
                    <a:pt x="36" y="73"/>
                  </a:lnTo>
                  <a:lnTo>
                    <a:pt x="0" y="29"/>
                  </a:lnTo>
                  <a:lnTo>
                    <a:pt x="41" y="0"/>
                  </a:lnTo>
                  <a:lnTo>
                    <a:pt x="70" y="47"/>
                  </a:lnTo>
                </a:path>
              </a:pathLst>
            </a:custGeom>
            <a:solidFill>
              <a:srgbClr val="000000"/>
            </a:solidFill>
            <a:ln w="12600">
              <a:solidFill>
                <a:srgbClr val="333333"/>
              </a:solidFill>
              <a:round/>
              <a:headEnd/>
              <a:tailEnd/>
            </a:ln>
          </p:spPr>
          <p:txBody>
            <a:bodyPr wrap="none" anchor="ctr"/>
            <a:lstStyle/>
            <a:p>
              <a:endParaRPr lang="en-US"/>
            </a:p>
          </p:txBody>
        </p:sp>
        <p:sp>
          <p:nvSpPr>
            <p:cNvPr id="50645" name="Freeform 469">
              <a:extLst>
                <a:ext uri="{FF2B5EF4-FFF2-40B4-BE49-F238E27FC236}">
                  <a16:creationId xmlns:a16="http://schemas.microsoft.com/office/drawing/2014/main" id="{67D3547C-7122-4A71-92C0-A616F3DB13C9}"/>
                </a:ext>
              </a:extLst>
            </p:cNvPr>
            <p:cNvSpPr>
              <a:spLocks noChangeArrowheads="1"/>
            </p:cNvSpPr>
            <p:nvPr/>
          </p:nvSpPr>
          <p:spPr bwMode="auto">
            <a:xfrm>
              <a:off x="1076" y="3092"/>
              <a:ext cx="17" cy="17"/>
            </a:xfrm>
            <a:custGeom>
              <a:avLst/>
              <a:gdLst>
                <a:gd name="T0" fmla="*/ 76 w 77"/>
                <a:gd name="T1" fmla="*/ 43 h 74"/>
                <a:gd name="T2" fmla="*/ 38 w 77"/>
                <a:gd name="T3" fmla="*/ 73 h 74"/>
                <a:gd name="T4" fmla="*/ 0 w 77"/>
                <a:gd name="T5" fmla="*/ 38 h 74"/>
                <a:gd name="T6" fmla="*/ 40 w 77"/>
                <a:gd name="T7" fmla="*/ 0 h 74"/>
                <a:gd name="T8" fmla="*/ 76 w 77"/>
                <a:gd name="T9" fmla="*/ 43 h 74"/>
              </a:gdLst>
              <a:ahLst/>
              <a:cxnLst>
                <a:cxn ang="0">
                  <a:pos x="T0" y="T1"/>
                </a:cxn>
                <a:cxn ang="0">
                  <a:pos x="T2" y="T3"/>
                </a:cxn>
                <a:cxn ang="0">
                  <a:pos x="T4" y="T5"/>
                </a:cxn>
                <a:cxn ang="0">
                  <a:pos x="T6" y="T7"/>
                </a:cxn>
                <a:cxn ang="0">
                  <a:pos x="T8" y="T9"/>
                </a:cxn>
              </a:cxnLst>
              <a:rect l="0" t="0" r="r" b="b"/>
              <a:pathLst>
                <a:path w="77" h="74">
                  <a:moveTo>
                    <a:pt x="76" y="43"/>
                  </a:moveTo>
                  <a:lnTo>
                    <a:pt x="38" y="73"/>
                  </a:lnTo>
                  <a:lnTo>
                    <a:pt x="0" y="38"/>
                  </a:lnTo>
                  <a:lnTo>
                    <a:pt x="40" y="0"/>
                  </a:lnTo>
                  <a:lnTo>
                    <a:pt x="76" y="43"/>
                  </a:lnTo>
                </a:path>
              </a:pathLst>
            </a:custGeom>
            <a:solidFill>
              <a:srgbClr val="000000"/>
            </a:solidFill>
            <a:ln w="12600">
              <a:solidFill>
                <a:srgbClr val="333333"/>
              </a:solidFill>
              <a:round/>
              <a:headEnd/>
              <a:tailEnd/>
            </a:ln>
          </p:spPr>
          <p:txBody>
            <a:bodyPr wrap="none" anchor="ctr"/>
            <a:lstStyle/>
            <a:p>
              <a:endParaRPr lang="en-US"/>
            </a:p>
          </p:txBody>
        </p:sp>
        <p:sp>
          <p:nvSpPr>
            <p:cNvPr id="50646" name="Freeform 470">
              <a:extLst>
                <a:ext uri="{FF2B5EF4-FFF2-40B4-BE49-F238E27FC236}">
                  <a16:creationId xmlns:a16="http://schemas.microsoft.com/office/drawing/2014/main" id="{6F2B3CCE-D6C9-4F05-8C4A-9CAC678ACC7A}"/>
                </a:ext>
              </a:extLst>
            </p:cNvPr>
            <p:cNvSpPr>
              <a:spLocks noChangeArrowheads="1"/>
            </p:cNvSpPr>
            <p:nvPr/>
          </p:nvSpPr>
          <p:spPr bwMode="auto">
            <a:xfrm>
              <a:off x="1068" y="3100"/>
              <a:ext cx="17" cy="17"/>
            </a:xfrm>
            <a:custGeom>
              <a:avLst/>
              <a:gdLst>
                <a:gd name="T0" fmla="*/ 76 w 77"/>
                <a:gd name="T1" fmla="*/ 35 h 73"/>
                <a:gd name="T2" fmla="*/ 43 w 77"/>
                <a:gd name="T3" fmla="*/ 72 h 73"/>
                <a:gd name="T4" fmla="*/ 0 w 77"/>
                <a:gd name="T5" fmla="*/ 39 h 73"/>
                <a:gd name="T6" fmla="*/ 37 w 77"/>
                <a:gd name="T7" fmla="*/ 0 h 73"/>
                <a:gd name="T8" fmla="*/ 76 w 77"/>
                <a:gd name="T9" fmla="*/ 35 h 73"/>
              </a:gdLst>
              <a:ahLst/>
              <a:cxnLst>
                <a:cxn ang="0">
                  <a:pos x="T0" y="T1"/>
                </a:cxn>
                <a:cxn ang="0">
                  <a:pos x="T2" y="T3"/>
                </a:cxn>
                <a:cxn ang="0">
                  <a:pos x="T4" y="T5"/>
                </a:cxn>
                <a:cxn ang="0">
                  <a:pos x="T6" y="T7"/>
                </a:cxn>
                <a:cxn ang="0">
                  <a:pos x="T8" y="T9"/>
                </a:cxn>
              </a:cxnLst>
              <a:rect l="0" t="0" r="r" b="b"/>
              <a:pathLst>
                <a:path w="77" h="73">
                  <a:moveTo>
                    <a:pt x="76" y="35"/>
                  </a:moveTo>
                  <a:lnTo>
                    <a:pt x="43" y="72"/>
                  </a:lnTo>
                  <a:lnTo>
                    <a:pt x="0" y="39"/>
                  </a:lnTo>
                  <a:lnTo>
                    <a:pt x="37" y="0"/>
                  </a:lnTo>
                  <a:lnTo>
                    <a:pt x="76" y="35"/>
                  </a:lnTo>
                </a:path>
              </a:pathLst>
            </a:custGeom>
            <a:solidFill>
              <a:srgbClr val="000000"/>
            </a:solidFill>
            <a:ln w="12600">
              <a:solidFill>
                <a:srgbClr val="333333"/>
              </a:solidFill>
              <a:round/>
              <a:headEnd/>
              <a:tailEnd/>
            </a:ln>
          </p:spPr>
          <p:txBody>
            <a:bodyPr wrap="none" anchor="ctr"/>
            <a:lstStyle/>
            <a:p>
              <a:endParaRPr lang="en-US"/>
            </a:p>
          </p:txBody>
        </p:sp>
        <p:sp>
          <p:nvSpPr>
            <p:cNvPr id="50647" name="Freeform 471">
              <a:extLst>
                <a:ext uri="{FF2B5EF4-FFF2-40B4-BE49-F238E27FC236}">
                  <a16:creationId xmlns:a16="http://schemas.microsoft.com/office/drawing/2014/main" id="{E4FAF529-E630-43AF-932E-9DABEE6D5809}"/>
                </a:ext>
              </a:extLst>
            </p:cNvPr>
            <p:cNvSpPr>
              <a:spLocks noChangeArrowheads="1"/>
            </p:cNvSpPr>
            <p:nvPr/>
          </p:nvSpPr>
          <p:spPr bwMode="auto">
            <a:xfrm>
              <a:off x="1061" y="3109"/>
              <a:ext cx="18" cy="18"/>
            </a:xfrm>
            <a:custGeom>
              <a:avLst/>
              <a:gdLst>
                <a:gd name="T0" fmla="*/ 77 w 78"/>
                <a:gd name="T1" fmla="*/ 33 h 78"/>
                <a:gd name="T2" fmla="*/ 45 w 78"/>
                <a:gd name="T3" fmla="*/ 77 h 78"/>
                <a:gd name="T4" fmla="*/ 0 w 78"/>
                <a:gd name="T5" fmla="*/ 53 h 78"/>
                <a:gd name="T6" fmla="*/ 33 w 78"/>
                <a:gd name="T7" fmla="*/ 0 h 78"/>
                <a:gd name="T8" fmla="*/ 77 w 78"/>
                <a:gd name="T9" fmla="*/ 33 h 78"/>
              </a:gdLst>
              <a:ahLst/>
              <a:cxnLst>
                <a:cxn ang="0">
                  <a:pos x="T0" y="T1"/>
                </a:cxn>
                <a:cxn ang="0">
                  <a:pos x="T2" y="T3"/>
                </a:cxn>
                <a:cxn ang="0">
                  <a:pos x="T4" y="T5"/>
                </a:cxn>
                <a:cxn ang="0">
                  <a:pos x="T6" y="T7"/>
                </a:cxn>
                <a:cxn ang="0">
                  <a:pos x="T8" y="T9"/>
                </a:cxn>
              </a:cxnLst>
              <a:rect l="0" t="0" r="r" b="b"/>
              <a:pathLst>
                <a:path w="78" h="78">
                  <a:moveTo>
                    <a:pt x="77" y="33"/>
                  </a:moveTo>
                  <a:lnTo>
                    <a:pt x="45" y="77"/>
                  </a:lnTo>
                  <a:lnTo>
                    <a:pt x="0" y="53"/>
                  </a:lnTo>
                  <a:lnTo>
                    <a:pt x="33" y="0"/>
                  </a:lnTo>
                  <a:lnTo>
                    <a:pt x="77" y="33"/>
                  </a:lnTo>
                </a:path>
              </a:pathLst>
            </a:custGeom>
            <a:solidFill>
              <a:srgbClr val="000000"/>
            </a:solidFill>
            <a:ln w="12600">
              <a:solidFill>
                <a:srgbClr val="333333"/>
              </a:solidFill>
              <a:round/>
              <a:headEnd/>
              <a:tailEnd/>
            </a:ln>
          </p:spPr>
          <p:txBody>
            <a:bodyPr wrap="none" anchor="ctr"/>
            <a:lstStyle/>
            <a:p>
              <a:endParaRPr lang="en-US"/>
            </a:p>
          </p:txBody>
        </p:sp>
        <p:sp>
          <p:nvSpPr>
            <p:cNvPr id="50648" name="Freeform 472">
              <a:extLst>
                <a:ext uri="{FF2B5EF4-FFF2-40B4-BE49-F238E27FC236}">
                  <a16:creationId xmlns:a16="http://schemas.microsoft.com/office/drawing/2014/main" id="{40BF679C-E40A-4FB2-AB1D-DC26D46122E8}"/>
                </a:ext>
              </a:extLst>
            </p:cNvPr>
            <p:cNvSpPr>
              <a:spLocks noChangeArrowheads="1"/>
            </p:cNvSpPr>
            <p:nvPr/>
          </p:nvSpPr>
          <p:spPr bwMode="auto">
            <a:xfrm>
              <a:off x="1054" y="3121"/>
              <a:ext cx="17" cy="17"/>
            </a:xfrm>
            <a:custGeom>
              <a:avLst/>
              <a:gdLst>
                <a:gd name="T0" fmla="*/ 74 w 75"/>
                <a:gd name="T1" fmla="*/ 23 h 76"/>
                <a:gd name="T2" fmla="*/ 47 w 75"/>
                <a:gd name="T3" fmla="*/ 75 h 76"/>
                <a:gd name="T4" fmla="*/ 0 w 75"/>
                <a:gd name="T5" fmla="*/ 52 h 76"/>
                <a:gd name="T6" fmla="*/ 29 w 75"/>
                <a:gd name="T7" fmla="*/ 0 h 76"/>
                <a:gd name="T8" fmla="*/ 74 w 75"/>
                <a:gd name="T9" fmla="*/ 23 h 76"/>
              </a:gdLst>
              <a:ahLst/>
              <a:cxnLst>
                <a:cxn ang="0">
                  <a:pos x="T0" y="T1"/>
                </a:cxn>
                <a:cxn ang="0">
                  <a:pos x="T2" y="T3"/>
                </a:cxn>
                <a:cxn ang="0">
                  <a:pos x="T4" y="T5"/>
                </a:cxn>
                <a:cxn ang="0">
                  <a:pos x="T6" y="T7"/>
                </a:cxn>
                <a:cxn ang="0">
                  <a:pos x="T8" y="T9"/>
                </a:cxn>
              </a:cxnLst>
              <a:rect l="0" t="0" r="r" b="b"/>
              <a:pathLst>
                <a:path w="75" h="76">
                  <a:moveTo>
                    <a:pt x="74" y="23"/>
                  </a:moveTo>
                  <a:lnTo>
                    <a:pt x="47" y="75"/>
                  </a:lnTo>
                  <a:lnTo>
                    <a:pt x="0" y="52"/>
                  </a:lnTo>
                  <a:lnTo>
                    <a:pt x="29" y="0"/>
                  </a:lnTo>
                  <a:lnTo>
                    <a:pt x="74" y="23"/>
                  </a:lnTo>
                </a:path>
              </a:pathLst>
            </a:custGeom>
            <a:solidFill>
              <a:srgbClr val="000000"/>
            </a:solidFill>
            <a:ln w="12600">
              <a:solidFill>
                <a:srgbClr val="333333"/>
              </a:solidFill>
              <a:round/>
              <a:headEnd/>
              <a:tailEnd/>
            </a:ln>
          </p:spPr>
          <p:txBody>
            <a:bodyPr wrap="none" anchor="ctr"/>
            <a:lstStyle/>
            <a:p>
              <a:endParaRPr lang="en-US"/>
            </a:p>
          </p:txBody>
        </p:sp>
        <p:sp>
          <p:nvSpPr>
            <p:cNvPr id="50649" name="Freeform 473">
              <a:extLst>
                <a:ext uri="{FF2B5EF4-FFF2-40B4-BE49-F238E27FC236}">
                  <a16:creationId xmlns:a16="http://schemas.microsoft.com/office/drawing/2014/main" id="{C1A03B61-F8D9-410B-8D69-46BE33085FB3}"/>
                </a:ext>
              </a:extLst>
            </p:cNvPr>
            <p:cNvSpPr>
              <a:spLocks noChangeArrowheads="1"/>
            </p:cNvSpPr>
            <p:nvPr/>
          </p:nvSpPr>
          <p:spPr bwMode="auto">
            <a:xfrm>
              <a:off x="1048" y="3133"/>
              <a:ext cx="17" cy="18"/>
            </a:xfrm>
            <a:custGeom>
              <a:avLst/>
              <a:gdLst>
                <a:gd name="T0" fmla="*/ 75 w 76"/>
                <a:gd name="T1" fmla="*/ 22 h 79"/>
                <a:gd name="T2" fmla="*/ 52 w 76"/>
                <a:gd name="T3" fmla="*/ 78 h 79"/>
                <a:gd name="T4" fmla="*/ 0 w 76"/>
                <a:gd name="T5" fmla="*/ 58 h 79"/>
                <a:gd name="T6" fmla="*/ 28 w 76"/>
                <a:gd name="T7" fmla="*/ 0 h 79"/>
                <a:gd name="T8" fmla="*/ 75 w 76"/>
                <a:gd name="T9" fmla="*/ 22 h 79"/>
              </a:gdLst>
              <a:ahLst/>
              <a:cxnLst>
                <a:cxn ang="0">
                  <a:pos x="T0" y="T1"/>
                </a:cxn>
                <a:cxn ang="0">
                  <a:pos x="T2" y="T3"/>
                </a:cxn>
                <a:cxn ang="0">
                  <a:pos x="T4" y="T5"/>
                </a:cxn>
                <a:cxn ang="0">
                  <a:pos x="T6" y="T7"/>
                </a:cxn>
                <a:cxn ang="0">
                  <a:pos x="T8" y="T9"/>
                </a:cxn>
              </a:cxnLst>
              <a:rect l="0" t="0" r="r" b="b"/>
              <a:pathLst>
                <a:path w="76" h="79">
                  <a:moveTo>
                    <a:pt x="75" y="22"/>
                  </a:moveTo>
                  <a:lnTo>
                    <a:pt x="52" y="78"/>
                  </a:lnTo>
                  <a:lnTo>
                    <a:pt x="0" y="58"/>
                  </a:lnTo>
                  <a:lnTo>
                    <a:pt x="28" y="0"/>
                  </a:lnTo>
                  <a:lnTo>
                    <a:pt x="75" y="22"/>
                  </a:lnTo>
                </a:path>
              </a:pathLst>
            </a:custGeom>
            <a:solidFill>
              <a:srgbClr val="000000"/>
            </a:solidFill>
            <a:ln w="12600">
              <a:solidFill>
                <a:srgbClr val="333333"/>
              </a:solidFill>
              <a:round/>
              <a:headEnd/>
              <a:tailEnd/>
            </a:ln>
          </p:spPr>
          <p:txBody>
            <a:bodyPr wrap="none" anchor="ctr"/>
            <a:lstStyle/>
            <a:p>
              <a:endParaRPr lang="en-US"/>
            </a:p>
          </p:txBody>
        </p:sp>
        <p:sp>
          <p:nvSpPr>
            <p:cNvPr id="50650" name="Freeform 474">
              <a:extLst>
                <a:ext uri="{FF2B5EF4-FFF2-40B4-BE49-F238E27FC236}">
                  <a16:creationId xmlns:a16="http://schemas.microsoft.com/office/drawing/2014/main" id="{406044D1-FDD1-4E77-8B47-784EECAC45F4}"/>
                </a:ext>
              </a:extLst>
            </p:cNvPr>
            <p:cNvSpPr>
              <a:spLocks noChangeArrowheads="1"/>
            </p:cNvSpPr>
            <p:nvPr/>
          </p:nvSpPr>
          <p:spPr bwMode="auto">
            <a:xfrm>
              <a:off x="1043" y="3146"/>
              <a:ext cx="17" cy="18"/>
            </a:xfrm>
            <a:custGeom>
              <a:avLst/>
              <a:gdLst>
                <a:gd name="T0" fmla="*/ 72 w 73"/>
                <a:gd name="T1" fmla="*/ 20 h 79"/>
                <a:gd name="T2" fmla="*/ 48 w 73"/>
                <a:gd name="T3" fmla="*/ 78 h 79"/>
                <a:gd name="T4" fmla="*/ 0 w 73"/>
                <a:gd name="T5" fmla="*/ 64 h 79"/>
                <a:gd name="T6" fmla="*/ 20 w 73"/>
                <a:gd name="T7" fmla="*/ 0 h 79"/>
                <a:gd name="T8" fmla="*/ 72 w 73"/>
                <a:gd name="T9" fmla="*/ 20 h 79"/>
              </a:gdLst>
              <a:ahLst/>
              <a:cxnLst>
                <a:cxn ang="0">
                  <a:pos x="T0" y="T1"/>
                </a:cxn>
                <a:cxn ang="0">
                  <a:pos x="T2" y="T3"/>
                </a:cxn>
                <a:cxn ang="0">
                  <a:pos x="T4" y="T5"/>
                </a:cxn>
                <a:cxn ang="0">
                  <a:pos x="T6" y="T7"/>
                </a:cxn>
                <a:cxn ang="0">
                  <a:pos x="T8" y="T9"/>
                </a:cxn>
              </a:cxnLst>
              <a:rect l="0" t="0" r="r" b="b"/>
              <a:pathLst>
                <a:path w="73" h="79">
                  <a:moveTo>
                    <a:pt x="72" y="20"/>
                  </a:moveTo>
                  <a:lnTo>
                    <a:pt x="48" y="78"/>
                  </a:lnTo>
                  <a:lnTo>
                    <a:pt x="0" y="64"/>
                  </a:lnTo>
                  <a:lnTo>
                    <a:pt x="20" y="0"/>
                  </a:lnTo>
                  <a:lnTo>
                    <a:pt x="72" y="20"/>
                  </a:lnTo>
                </a:path>
              </a:pathLst>
            </a:custGeom>
            <a:solidFill>
              <a:srgbClr val="000000"/>
            </a:solidFill>
            <a:ln w="12600">
              <a:solidFill>
                <a:srgbClr val="333333"/>
              </a:solidFill>
              <a:round/>
              <a:headEnd/>
              <a:tailEnd/>
            </a:ln>
          </p:spPr>
          <p:txBody>
            <a:bodyPr wrap="none" anchor="ctr"/>
            <a:lstStyle/>
            <a:p>
              <a:endParaRPr lang="en-US"/>
            </a:p>
          </p:txBody>
        </p:sp>
        <p:sp>
          <p:nvSpPr>
            <p:cNvPr id="50651" name="Freeform 475">
              <a:extLst>
                <a:ext uri="{FF2B5EF4-FFF2-40B4-BE49-F238E27FC236}">
                  <a16:creationId xmlns:a16="http://schemas.microsoft.com/office/drawing/2014/main" id="{BA17DE3B-5147-4121-8A64-2891167B3DB7}"/>
                </a:ext>
              </a:extLst>
            </p:cNvPr>
            <p:cNvSpPr>
              <a:spLocks noChangeArrowheads="1"/>
            </p:cNvSpPr>
            <p:nvPr/>
          </p:nvSpPr>
          <p:spPr bwMode="auto">
            <a:xfrm>
              <a:off x="1039" y="3160"/>
              <a:ext cx="16" cy="18"/>
            </a:xfrm>
            <a:custGeom>
              <a:avLst/>
              <a:gdLst>
                <a:gd name="T0" fmla="*/ 69 w 70"/>
                <a:gd name="T1" fmla="*/ 15 h 79"/>
                <a:gd name="T2" fmla="*/ 55 w 70"/>
                <a:gd name="T3" fmla="*/ 78 h 79"/>
                <a:gd name="T4" fmla="*/ 0 w 70"/>
                <a:gd name="T5" fmla="*/ 65 h 79"/>
                <a:gd name="T6" fmla="*/ 20 w 70"/>
                <a:gd name="T7" fmla="*/ 0 h 79"/>
                <a:gd name="T8" fmla="*/ 69 w 70"/>
                <a:gd name="T9" fmla="*/ 15 h 79"/>
              </a:gdLst>
              <a:ahLst/>
              <a:cxnLst>
                <a:cxn ang="0">
                  <a:pos x="T0" y="T1"/>
                </a:cxn>
                <a:cxn ang="0">
                  <a:pos x="T2" y="T3"/>
                </a:cxn>
                <a:cxn ang="0">
                  <a:pos x="T4" y="T5"/>
                </a:cxn>
                <a:cxn ang="0">
                  <a:pos x="T6" y="T7"/>
                </a:cxn>
                <a:cxn ang="0">
                  <a:pos x="T8" y="T9"/>
                </a:cxn>
              </a:cxnLst>
              <a:rect l="0" t="0" r="r" b="b"/>
              <a:pathLst>
                <a:path w="70" h="79">
                  <a:moveTo>
                    <a:pt x="69" y="15"/>
                  </a:moveTo>
                  <a:lnTo>
                    <a:pt x="55" y="78"/>
                  </a:lnTo>
                  <a:lnTo>
                    <a:pt x="0" y="65"/>
                  </a:lnTo>
                  <a:lnTo>
                    <a:pt x="20" y="0"/>
                  </a:lnTo>
                  <a:lnTo>
                    <a:pt x="69" y="15"/>
                  </a:lnTo>
                </a:path>
              </a:pathLst>
            </a:custGeom>
            <a:solidFill>
              <a:srgbClr val="000000"/>
            </a:solidFill>
            <a:ln w="12600">
              <a:solidFill>
                <a:srgbClr val="333333"/>
              </a:solidFill>
              <a:round/>
              <a:headEnd/>
              <a:tailEnd/>
            </a:ln>
          </p:spPr>
          <p:txBody>
            <a:bodyPr wrap="none" anchor="ctr"/>
            <a:lstStyle/>
            <a:p>
              <a:endParaRPr lang="en-US"/>
            </a:p>
          </p:txBody>
        </p:sp>
        <p:sp>
          <p:nvSpPr>
            <p:cNvPr id="50652" name="Freeform 476">
              <a:extLst>
                <a:ext uri="{FF2B5EF4-FFF2-40B4-BE49-F238E27FC236}">
                  <a16:creationId xmlns:a16="http://schemas.microsoft.com/office/drawing/2014/main" id="{09FDBA14-832C-4F0C-A9FA-83F5CA705AC9}"/>
                </a:ext>
              </a:extLst>
            </p:cNvPr>
            <p:cNvSpPr>
              <a:spLocks noChangeArrowheads="1"/>
            </p:cNvSpPr>
            <p:nvPr/>
          </p:nvSpPr>
          <p:spPr bwMode="auto">
            <a:xfrm>
              <a:off x="1036" y="3175"/>
              <a:ext cx="15" cy="17"/>
            </a:xfrm>
            <a:custGeom>
              <a:avLst/>
              <a:gdLst>
                <a:gd name="T0" fmla="*/ 67 w 68"/>
                <a:gd name="T1" fmla="*/ 14 h 76"/>
                <a:gd name="T2" fmla="*/ 52 w 68"/>
                <a:gd name="T3" fmla="*/ 75 h 76"/>
                <a:gd name="T4" fmla="*/ 0 w 68"/>
                <a:gd name="T5" fmla="*/ 67 h 76"/>
                <a:gd name="T6" fmla="*/ 11 w 68"/>
                <a:gd name="T7" fmla="*/ 0 h 76"/>
                <a:gd name="T8" fmla="*/ 67 w 68"/>
                <a:gd name="T9" fmla="*/ 14 h 76"/>
              </a:gdLst>
              <a:ahLst/>
              <a:cxnLst>
                <a:cxn ang="0">
                  <a:pos x="T0" y="T1"/>
                </a:cxn>
                <a:cxn ang="0">
                  <a:pos x="T2" y="T3"/>
                </a:cxn>
                <a:cxn ang="0">
                  <a:pos x="T4" y="T5"/>
                </a:cxn>
                <a:cxn ang="0">
                  <a:pos x="T6" y="T7"/>
                </a:cxn>
                <a:cxn ang="0">
                  <a:pos x="T8" y="T9"/>
                </a:cxn>
              </a:cxnLst>
              <a:rect l="0" t="0" r="r" b="b"/>
              <a:pathLst>
                <a:path w="68" h="76">
                  <a:moveTo>
                    <a:pt x="67" y="14"/>
                  </a:moveTo>
                  <a:lnTo>
                    <a:pt x="52" y="75"/>
                  </a:lnTo>
                  <a:lnTo>
                    <a:pt x="0" y="67"/>
                  </a:lnTo>
                  <a:lnTo>
                    <a:pt x="11" y="0"/>
                  </a:lnTo>
                  <a:lnTo>
                    <a:pt x="67" y="14"/>
                  </a:lnTo>
                </a:path>
              </a:pathLst>
            </a:custGeom>
            <a:solidFill>
              <a:srgbClr val="000000"/>
            </a:solidFill>
            <a:ln w="12600">
              <a:solidFill>
                <a:srgbClr val="333333"/>
              </a:solidFill>
              <a:round/>
              <a:headEnd/>
              <a:tailEnd/>
            </a:ln>
          </p:spPr>
          <p:txBody>
            <a:bodyPr wrap="none" anchor="ctr"/>
            <a:lstStyle/>
            <a:p>
              <a:endParaRPr lang="en-US"/>
            </a:p>
          </p:txBody>
        </p:sp>
        <p:sp>
          <p:nvSpPr>
            <p:cNvPr id="50653" name="Freeform 477">
              <a:extLst>
                <a:ext uri="{FF2B5EF4-FFF2-40B4-BE49-F238E27FC236}">
                  <a16:creationId xmlns:a16="http://schemas.microsoft.com/office/drawing/2014/main" id="{B27ABEAF-0015-4D32-95D9-1A04A427C40D}"/>
                </a:ext>
              </a:extLst>
            </p:cNvPr>
            <p:cNvSpPr>
              <a:spLocks noChangeArrowheads="1"/>
            </p:cNvSpPr>
            <p:nvPr/>
          </p:nvSpPr>
          <p:spPr bwMode="auto">
            <a:xfrm>
              <a:off x="1034" y="3190"/>
              <a:ext cx="14" cy="17"/>
            </a:xfrm>
            <a:custGeom>
              <a:avLst/>
              <a:gdLst>
                <a:gd name="T0" fmla="*/ 60 w 61"/>
                <a:gd name="T1" fmla="*/ 8 h 73"/>
                <a:gd name="T2" fmla="*/ 55 w 61"/>
                <a:gd name="T3" fmla="*/ 72 h 73"/>
                <a:gd name="T4" fmla="*/ 0 w 61"/>
                <a:gd name="T5" fmla="*/ 66 h 73"/>
                <a:gd name="T6" fmla="*/ 8 w 61"/>
                <a:gd name="T7" fmla="*/ 0 h 73"/>
                <a:gd name="T8" fmla="*/ 60 w 61"/>
                <a:gd name="T9" fmla="*/ 8 h 73"/>
              </a:gdLst>
              <a:ahLst/>
              <a:cxnLst>
                <a:cxn ang="0">
                  <a:pos x="T0" y="T1"/>
                </a:cxn>
                <a:cxn ang="0">
                  <a:pos x="T2" y="T3"/>
                </a:cxn>
                <a:cxn ang="0">
                  <a:pos x="T4" y="T5"/>
                </a:cxn>
                <a:cxn ang="0">
                  <a:pos x="T6" y="T7"/>
                </a:cxn>
                <a:cxn ang="0">
                  <a:pos x="T8" y="T9"/>
                </a:cxn>
              </a:cxnLst>
              <a:rect l="0" t="0" r="r" b="b"/>
              <a:pathLst>
                <a:path w="61" h="73">
                  <a:moveTo>
                    <a:pt x="60" y="8"/>
                  </a:moveTo>
                  <a:lnTo>
                    <a:pt x="55" y="72"/>
                  </a:lnTo>
                  <a:lnTo>
                    <a:pt x="0" y="66"/>
                  </a:lnTo>
                  <a:lnTo>
                    <a:pt x="8" y="0"/>
                  </a:lnTo>
                  <a:lnTo>
                    <a:pt x="60" y="8"/>
                  </a:lnTo>
                </a:path>
              </a:pathLst>
            </a:custGeom>
            <a:solidFill>
              <a:srgbClr val="000000"/>
            </a:solidFill>
            <a:ln w="12600">
              <a:solidFill>
                <a:srgbClr val="333333"/>
              </a:solidFill>
              <a:round/>
              <a:headEnd/>
              <a:tailEnd/>
            </a:ln>
          </p:spPr>
          <p:txBody>
            <a:bodyPr wrap="none" anchor="ctr"/>
            <a:lstStyle/>
            <a:p>
              <a:endParaRPr lang="en-US"/>
            </a:p>
          </p:txBody>
        </p:sp>
        <p:sp>
          <p:nvSpPr>
            <p:cNvPr id="50654" name="Freeform 478">
              <a:extLst>
                <a:ext uri="{FF2B5EF4-FFF2-40B4-BE49-F238E27FC236}">
                  <a16:creationId xmlns:a16="http://schemas.microsoft.com/office/drawing/2014/main" id="{651F9BEC-8B76-459C-B629-E4D599455D3E}"/>
                </a:ext>
              </a:extLst>
            </p:cNvPr>
            <p:cNvSpPr>
              <a:spLocks noChangeArrowheads="1"/>
            </p:cNvSpPr>
            <p:nvPr/>
          </p:nvSpPr>
          <p:spPr bwMode="auto">
            <a:xfrm>
              <a:off x="1033" y="3205"/>
              <a:ext cx="14" cy="16"/>
            </a:xfrm>
            <a:custGeom>
              <a:avLst/>
              <a:gdLst>
                <a:gd name="T0" fmla="*/ 59 w 60"/>
                <a:gd name="T1" fmla="*/ 6 h 71"/>
                <a:gd name="T2" fmla="*/ 53 w 60"/>
                <a:gd name="T3" fmla="*/ 70 h 71"/>
                <a:gd name="T4" fmla="*/ 0 w 60"/>
                <a:gd name="T5" fmla="*/ 70 h 71"/>
                <a:gd name="T6" fmla="*/ 3 w 60"/>
                <a:gd name="T7" fmla="*/ 0 h 71"/>
                <a:gd name="T8" fmla="*/ 59 w 60"/>
                <a:gd name="T9" fmla="*/ 6 h 71"/>
              </a:gdLst>
              <a:ahLst/>
              <a:cxnLst>
                <a:cxn ang="0">
                  <a:pos x="T0" y="T1"/>
                </a:cxn>
                <a:cxn ang="0">
                  <a:pos x="T2" y="T3"/>
                </a:cxn>
                <a:cxn ang="0">
                  <a:pos x="T4" y="T5"/>
                </a:cxn>
                <a:cxn ang="0">
                  <a:pos x="T6" y="T7"/>
                </a:cxn>
                <a:cxn ang="0">
                  <a:pos x="T8" y="T9"/>
                </a:cxn>
              </a:cxnLst>
              <a:rect l="0" t="0" r="r" b="b"/>
              <a:pathLst>
                <a:path w="60" h="71">
                  <a:moveTo>
                    <a:pt x="59" y="6"/>
                  </a:moveTo>
                  <a:lnTo>
                    <a:pt x="53" y="70"/>
                  </a:lnTo>
                  <a:lnTo>
                    <a:pt x="0" y="70"/>
                  </a:lnTo>
                  <a:lnTo>
                    <a:pt x="3" y="0"/>
                  </a:lnTo>
                  <a:lnTo>
                    <a:pt x="59" y="6"/>
                  </a:lnTo>
                </a:path>
              </a:pathLst>
            </a:custGeom>
            <a:solidFill>
              <a:srgbClr val="000000"/>
            </a:solidFill>
            <a:ln w="12600">
              <a:solidFill>
                <a:srgbClr val="333333"/>
              </a:solidFill>
              <a:round/>
              <a:headEnd/>
              <a:tailEnd/>
            </a:ln>
          </p:spPr>
          <p:txBody>
            <a:bodyPr wrap="none" anchor="ctr"/>
            <a:lstStyle/>
            <a:p>
              <a:endParaRPr lang="en-US"/>
            </a:p>
          </p:txBody>
        </p:sp>
        <p:sp>
          <p:nvSpPr>
            <p:cNvPr id="50655" name="Freeform 479">
              <a:extLst>
                <a:ext uri="{FF2B5EF4-FFF2-40B4-BE49-F238E27FC236}">
                  <a16:creationId xmlns:a16="http://schemas.microsoft.com/office/drawing/2014/main" id="{9C8709B8-0055-492F-8949-AE3390EF5769}"/>
                </a:ext>
              </a:extLst>
            </p:cNvPr>
            <p:cNvSpPr>
              <a:spLocks noChangeArrowheads="1"/>
            </p:cNvSpPr>
            <p:nvPr/>
          </p:nvSpPr>
          <p:spPr bwMode="auto">
            <a:xfrm>
              <a:off x="1033" y="3221"/>
              <a:ext cx="12" cy="15"/>
            </a:xfrm>
            <a:custGeom>
              <a:avLst/>
              <a:gdLst>
                <a:gd name="T0" fmla="*/ 53 w 54"/>
                <a:gd name="T1" fmla="*/ 0 h 64"/>
                <a:gd name="T2" fmla="*/ 53 w 54"/>
                <a:gd name="T3" fmla="*/ 61 h 64"/>
                <a:gd name="T4" fmla="*/ 0 w 54"/>
                <a:gd name="T5" fmla="*/ 63 h 64"/>
                <a:gd name="T6" fmla="*/ 0 w 54"/>
                <a:gd name="T7" fmla="*/ 0 h 64"/>
                <a:gd name="T8" fmla="*/ 53 w 54"/>
                <a:gd name="T9" fmla="*/ 0 h 64"/>
              </a:gdLst>
              <a:ahLst/>
              <a:cxnLst>
                <a:cxn ang="0">
                  <a:pos x="T0" y="T1"/>
                </a:cxn>
                <a:cxn ang="0">
                  <a:pos x="T2" y="T3"/>
                </a:cxn>
                <a:cxn ang="0">
                  <a:pos x="T4" y="T5"/>
                </a:cxn>
                <a:cxn ang="0">
                  <a:pos x="T6" y="T7"/>
                </a:cxn>
                <a:cxn ang="0">
                  <a:pos x="T8" y="T9"/>
                </a:cxn>
              </a:cxnLst>
              <a:rect l="0" t="0" r="r" b="b"/>
              <a:pathLst>
                <a:path w="54" h="64">
                  <a:moveTo>
                    <a:pt x="53" y="0"/>
                  </a:moveTo>
                  <a:lnTo>
                    <a:pt x="53" y="61"/>
                  </a:lnTo>
                  <a:lnTo>
                    <a:pt x="0" y="63"/>
                  </a:lnTo>
                  <a:lnTo>
                    <a:pt x="0" y="0"/>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50656" name="Freeform 480">
              <a:extLst>
                <a:ext uri="{FF2B5EF4-FFF2-40B4-BE49-F238E27FC236}">
                  <a16:creationId xmlns:a16="http://schemas.microsoft.com/office/drawing/2014/main" id="{9A73FB63-2BC6-48AD-AC12-73EFFEFA3A1C}"/>
                </a:ext>
              </a:extLst>
            </p:cNvPr>
            <p:cNvSpPr>
              <a:spLocks noChangeArrowheads="1"/>
            </p:cNvSpPr>
            <p:nvPr/>
          </p:nvSpPr>
          <p:spPr bwMode="auto">
            <a:xfrm>
              <a:off x="1033" y="3234"/>
              <a:ext cx="13" cy="15"/>
            </a:xfrm>
            <a:custGeom>
              <a:avLst/>
              <a:gdLst>
                <a:gd name="T0" fmla="*/ 53 w 56"/>
                <a:gd name="T1" fmla="*/ 0 h 67"/>
                <a:gd name="T2" fmla="*/ 55 w 56"/>
                <a:gd name="T3" fmla="*/ 57 h 67"/>
                <a:gd name="T4" fmla="*/ 3 w 56"/>
                <a:gd name="T5" fmla="*/ 66 h 67"/>
                <a:gd name="T6" fmla="*/ 0 w 56"/>
                <a:gd name="T7" fmla="*/ 2 h 67"/>
                <a:gd name="T8" fmla="*/ 53 w 56"/>
                <a:gd name="T9" fmla="*/ 0 h 67"/>
              </a:gdLst>
              <a:ahLst/>
              <a:cxnLst>
                <a:cxn ang="0">
                  <a:pos x="T0" y="T1"/>
                </a:cxn>
                <a:cxn ang="0">
                  <a:pos x="T2" y="T3"/>
                </a:cxn>
                <a:cxn ang="0">
                  <a:pos x="T4" y="T5"/>
                </a:cxn>
                <a:cxn ang="0">
                  <a:pos x="T6" y="T7"/>
                </a:cxn>
                <a:cxn ang="0">
                  <a:pos x="T8" y="T9"/>
                </a:cxn>
              </a:cxnLst>
              <a:rect l="0" t="0" r="r" b="b"/>
              <a:pathLst>
                <a:path w="56" h="67">
                  <a:moveTo>
                    <a:pt x="53" y="0"/>
                  </a:moveTo>
                  <a:lnTo>
                    <a:pt x="55" y="57"/>
                  </a:lnTo>
                  <a:lnTo>
                    <a:pt x="3" y="66"/>
                  </a:lnTo>
                  <a:lnTo>
                    <a:pt x="0" y="2"/>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50657" name="Freeform 481">
              <a:extLst>
                <a:ext uri="{FF2B5EF4-FFF2-40B4-BE49-F238E27FC236}">
                  <a16:creationId xmlns:a16="http://schemas.microsoft.com/office/drawing/2014/main" id="{16FD7D56-1590-401C-A6ED-D4ECC717AE30}"/>
                </a:ext>
              </a:extLst>
            </p:cNvPr>
            <p:cNvSpPr>
              <a:spLocks noChangeArrowheads="1"/>
            </p:cNvSpPr>
            <p:nvPr/>
          </p:nvSpPr>
          <p:spPr bwMode="auto">
            <a:xfrm>
              <a:off x="1034" y="3247"/>
              <a:ext cx="14" cy="16"/>
            </a:xfrm>
            <a:custGeom>
              <a:avLst/>
              <a:gdLst>
                <a:gd name="T0" fmla="*/ 52 w 61"/>
                <a:gd name="T1" fmla="*/ 0 h 69"/>
                <a:gd name="T2" fmla="*/ 60 w 61"/>
                <a:gd name="T3" fmla="*/ 55 h 69"/>
                <a:gd name="T4" fmla="*/ 8 w 61"/>
                <a:gd name="T5" fmla="*/ 68 h 69"/>
                <a:gd name="T6" fmla="*/ 0 w 61"/>
                <a:gd name="T7" fmla="*/ 10 h 69"/>
                <a:gd name="T8" fmla="*/ 52 w 61"/>
                <a:gd name="T9" fmla="*/ 0 h 69"/>
              </a:gdLst>
              <a:ahLst/>
              <a:cxnLst>
                <a:cxn ang="0">
                  <a:pos x="T0" y="T1"/>
                </a:cxn>
                <a:cxn ang="0">
                  <a:pos x="T2" y="T3"/>
                </a:cxn>
                <a:cxn ang="0">
                  <a:pos x="T4" y="T5"/>
                </a:cxn>
                <a:cxn ang="0">
                  <a:pos x="T6" y="T7"/>
                </a:cxn>
                <a:cxn ang="0">
                  <a:pos x="T8" y="T9"/>
                </a:cxn>
              </a:cxnLst>
              <a:rect l="0" t="0" r="r" b="b"/>
              <a:pathLst>
                <a:path w="61" h="69">
                  <a:moveTo>
                    <a:pt x="52" y="0"/>
                  </a:moveTo>
                  <a:lnTo>
                    <a:pt x="60" y="55"/>
                  </a:lnTo>
                  <a:lnTo>
                    <a:pt x="8" y="68"/>
                  </a:lnTo>
                  <a:lnTo>
                    <a:pt x="0" y="10"/>
                  </a:lnTo>
                  <a:lnTo>
                    <a:pt x="52" y="0"/>
                  </a:lnTo>
                </a:path>
              </a:pathLst>
            </a:custGeom>
            <a:solidFill>
              <a:srgbClr val="000000"/>
            </a:solidFill>
            <a:ln w="12600">
              <a:solidFill>
                <a:srgbClr val="333333"/>
              </a:solidFill>
              <a:round/>
              <a:headEnd/>
              <a:tailEnd/>
            </a:ln>
          </p:spPr>
          <p:txBody>
            <a:bodyPr wrap="none" anchor="ctr"/>
            <a:lstStyle/>
            <a:p>
              <a:endParaRPr lang="en-US"/>
            </a:p>
          </p:txBody>
        </p:sp>
        <p:sp>
          <p:nvSpPr>
            <p:cNvPr id="50658" name="Freeform 482">
              <a:extLst>
                <a:ext uri="{FF2B5EF4-FFF2-40B4-BE49-F238E27FC236}">
                  <a16:creationId xmlns:a16="http://schemas.microsoft.com/office/drawing/2014/main" id="{0A565050-8ADE-47BA-9861-198999D44C46}"/>
                </a:ext>
              </a:extLst>
            </p:cNvPr>
            <p:cNvSpPr>
              <a:spLocks noChangeArrowheads="1"/>
            </p:cNvSpPr>
            <p:nvPr/>
          </p:nvSpPr>
          <p:spPr bwMode="auto">
            <a:xfrm>
              <a:off x="1036" y="3260"/>
              <a:ext cx="14" cy="15"/>
            </a:xfrm>
            <a:custGeom>
              <a:avLst/>
              <a:gdLst>
                <a:gd name="T0" fmla="*/ 52 w 62"/>
                <a:gd name="T1" fmla="*/ 0 h 65"/>
                <a:gd name="T2" fmla="*/ 61 w 62"/>
                <a:gd name="T3" fmla="*/ 50 h 65"/>
                <a:gd name="T4" fmla="*/ 11 w 62"/>
                <a:gd name="T5" fmla="*/ 64 h 65"/>
                <a:gd name="T6" fmla="*/ 0 w 62"/>
                <a:gd name="T7" fmla="*/ 12 h 65"/>
                <a:gd name="T8" fmla="*/ 52 w 62"/>
                <a:gd name="T9" fmla="*/ 0 h 65"/>
              </a:gdLst>
              <a:ahLst/>
              <a:cxnLst>
                <a:cxn ang="0">
                  <a:pos x="T0" y="T1"/>
                </a:cxn>
                <a:cxn ang="0">
                  <a:pos x="T2" y="T3"/>
                </a:cxn>
                <a:cxn ang="0">
                  <a:pos x="T4" y="T5"/>
                </a:cxn>
                <a:cxn ang="0">
                  <a:pos x="T6" y="T7"/>
                </a:cxn>
                <a:cxn ang="0">
                  <a:pos x="T8" y="T9"/>
                </a:cxn>
              </a:cxnLst>
              <a:rect l="0" t="0" r="r" b="b"/>
              <a:pathLst>
                <a:path w="62" h="65">
                  <a:moveTo>
                    <a:pt x="52" y="0"/>
                  </a:moveTo>
                  <a:lnTo>
                    <a:pt x="61" y="50"/>
                  </a:lnTo>
                  <a:lnTo>
                    <a:pt x="11" y="64"/>
                  </a:lnTo>
                  <a:lnTo>
                    <a:pt x="0" y="12"/>
                  </a:lnTo>
                  <a:lnTo>
                    <a:pt x="52" y="0"/>
                  </a:lnTo>
                </a:path>
              </a:pathLst>
            </a:custGeom>
            <a:solidFill>
              <a:srgbClr val="000000"/>
            </a:solidFill>
            <a:ln w="12600">
              <a:solidFill>
                <a:srgbClr val="333333"/>
              </a:solidFill>
              <a:round/>
              <a:headEnd/>
              <a:tailEnd/>
            </a:ln>
          </p:spPr>
          <p:txBody>
            <a:bodyPr wrap="none" anchor="ctr"/>
            <a:lstStyle/>
            <a:p>
              <a:endParaRPr lang="en-US"/>
            </a:p>
          </p:txBody>
        </p:sp>
        <p:sp>
          <p:nvSpPr>
            <p:cNvPr id="50659" name="Freeform 483">
              <a:extLst>
                <a:ext uri="{FF2B5EF4-FFF2-40B4-BE49-F238E27FC236}">
                  <a16:creationId xmlns:a16="http://schemas.microsoft.com/office/drawing/2014/main" id="{D666CBF6-E01B-4D47-BB6D-A147A3FB4BBF}"/>
                </a:ext>
              </a:extLst>
            </p:cNvPr>
            <p:cNvSpPr>
              <a:spLocks noChangeArrowheads="1"/>
            </p:cNvSpPr>
            <p:nvPr/>
          </p:nvSpPr>
          <p:spPr bwMode="auto">
            <a:xfrm>
              <a:off x="1039" y="3271"/>
              <a:ext cx="15" cy="15"/>
            </a:xfrm>
            <a:custGeom>
              <a:avLst/>
              <a:gdLst>
                <a:gd name="T0" fmla="*/ 49 w 65"/>
                <a:gd name="T1" fmla="*/ 0 h 64"/>
                <a:gd name="T2" fmla="*/ 64 w 65"/>
                <a:gd name="T3" fmla="*/ 43 h 64"/>
                <a:gd name="T4" fmla="*/ 12 w 65"/>
                <a:gd name="T5" fmla="*/ 63 h 64"/>
                <a:gd name="T6" fmla="*/ 0 w 65"/>
                <a:gd name="T7" fmla="*/ 14 h 64"/>
                <a:gd name="T8" fmla="*/ 49 w 65"/>
                <a:gd name="T9" fmla="*/ 0 h 64"/>
              </a:gdLst>
              <a:ahLst/>
              <a:cxnLst>
                <a:cxn ang="0">
                  <a:pos x="T0" y="T1"/>
                </a:cxn>
                <a:cxn ang="0">
                  <a:pos x="T2" y="T3"/>
                </a:cxn>
                <a:cxn ang="0">
                  <a:pos x="T4" y="T5"/>
                </a:cxn>
                <a:cxn ang="0">
                  <a:pos x="T6" y="T7"/>
                </a:cxn>
                <a:cxn ang="0">
                  <a:pos x="T8" y="T9"/>
                </a:cxn>
              </a:cxnLst>
              <a:rect l="0" t="0" r="r" b="b"/>
              <a:pathLst>
                <a:path w="65" h="64">
                  <a:moveTo>
                    <a:pt x="49" y="0"/>
                  </a:moveTo>
                  <a:lnTo>
                    <a:pt x="64" y="43"/>
                  </a:lnTo>
                  <a:lnTo>
                    <a:pt x="12" y="63"/>
                  </a:lnTo>
                  <a:lnTo>
                    <a:pt x="0" y="14"/>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50660" name="Freeform 484">
              <a:extLst>
                <a:ext uri="{FF2B5EF4-FFF2-40B4-BE49-F238E27FC236}">
                  <a16:creationId xmlns:a16="http://schemas.microsoft.com/office/drawing/2014/main" id="{105423A3-9B9D-41D5-A438-56353AE3844F}"/>
                </a:ext>
              </a:extLst>
            </p:cNvPr>
            <p:cNvSpPr>
              <a:spLocks noChangeArrowheads="1"/>
            </p:cNvSpPr>
            <p:nvPr/>
          </p:nvSpPr>
          <p:spPr bwMode="auto">
            <a:xfrm>
              <a:off x="1041" y="3281"/>
              <a:ext cx="16" cy="14"/>
            </a:xfrm>
            <a:custGeom>
              <a:avLst/>
              <a:gdLst>
                <a:gd name="T0" fmla="*/ 51 w 70"/>
                <a:gd name="T1" fmla="*/ 0 h 61"/>
                <a:gd name="T2" fmla="*/ 69 w 70"/>
                <a:gd name="T3" fmla="*/ 37 h 61"/>
                <a:gd name="T4" fmla="*/ 19 w 70"/>
                <a:gd name="T5" fmla="*/ 60 h 61"/>
                <a:gd name="T6" fmla="*/ 0 w 70"/>
                <a:gd name="T7" fmla="*/ 20 h 61"/>
                <a:gd name="T8" fmla="*/ 51 w 70"/>
                <a:gd name="T9" fmla="*/ 0 h 61"/>
              </a:gdLst>
              <a:ahLst/>
              <a:cxnLst>
                <a:cxn ang="0">
                  <a:pos x="T0" y="T1"/>
                </a:cxn>
                <a:cxn ang="0">
                  <a:pos x="T2" y="T3"/>
                </a:cxn>
                <a:cxn ang="0">
                  <a:pos x="T4" y="T5"/>
                </a:cxn>
                <a:cxn ang="0">
                  <a:pos x="T6" y="T7"/>
                </a:cxn>
                <a:cxn ang="0">
                  <a:pos x="T8" y="T9"/>
                </a:cxn>
              </a:cxnLst>
              <a:rect l="0" t="0" r="r" b="b"/>
              <a:pathLst>
                <a:path w="70" h="61">
                  <a:moveTo>
                    <a:pt x="51" y="0"/>
                  </a:moveTo>
                  <a:lnTo>
                    <a:pt x="69" y="37"/>
                  </a:lnTo>
                  <a:lnTo>
                    <a:pt x="19" y="60"/>
                  </a:lnTo>
                  <a:lnTo>
                    <a:pt x="0" y="20"/>
                  </a:lnTo>
                  <a:lnTo>
                    <a:pt x="51" y="0"/>
                  </a:lnTo>
                </a:path>
              </a:pathLst>
            </a:custGeom>
            <a:solidFill>
              <a:srgbClr val="000000"/>
            </a:solidFill>
            <a:ln w="12600">
              <a:solidFill>
                <a:srgbClr val="333333"/>
              </a:solidFill>
              <a:round/>
              <a:headEnd/>
              <a:tailEnd/>
            </a:ln>
          </p:spPr>
          <p:txBody>
            <a:bodyPr wrap="none" anchor="ctr"/>
            <a:lstStyle/>
            <a:p>
              <a:endParaRPr lang="en-US"/>
            </a:p>
          </p:txBody>
        </p:sp>
        <p:sp>
          <p:nvSpPr>
            <p:cNvPr id="50661" name="Freeform 485">
              <a:extLst>
                <a:ext uri="{FF2B5EF4-FFF2-40B4-BE49-F238E27FC236}">
                  <a16:creationId xmlns:a16="http://schemas.microsoft.com/office/drawing/2014/main" id="{6D8CC848-8617-4A93-A4C1-A970A6418487}"/>
                </a:ext>
              </a:extLst>
            </p:cNvPr>
            <p:cNvSpPr>
              <a:spLocks noChangeArrowheads="1"/>
            </p:cNvSpPr>
            <p:nvPr/>
          </p:nvSpPr>
          <p:spPr bwMode="auto">
            <a:xfrm>
              <a:off x="1046" y="3289"/>
              <a:ext cx="15" cy="14"/>
            </a:xfrm>
            <a:custGeom>
              <a:avLst/>
              <a:gdLst>
                <a:gd name="T0" fmla="*/ 50 w 65"/>
                <a:gd name="T1" fmla="*/ 0 h 62"/>
                <a:gd name="T2" fmla="*/ 64 w 65"/>
                <a:gd name="T3" fmla="*/ 29 h 62"/>
                <a:gd name="T4" fmla="*/ 21 w 65"/>
                <a:gd name="T5" fmla="*/ 61 h 62"/>
                <a:gd name="T6" fmla="*/ 0 w 65"/>
                <a:gd name="T7" fmla="*/ 22 h 62"/>
                <a:gd name="T8" fmla="*/ 50 w 65"/>
                <a:gd name="T9" fmla="*/ 0 h 62"/>
              </a:gdLst>
              <a:ahLst/>
              <a:cxnLst>
                <a:cxn ang="0">
                  <a:pos x="T0" y="T1"/>
                </a:cxn>
                <a:cxn ang="0">
                  <a:pos x="T2" y="T3"/>
                </a:cxn>
                <a:cxn ang="0">
                  <a:pos x="T4" y="T5"/>
                </a:cxn>
                <a:cxn ang="0">
                  <a:pos x="T6" y="T7"/>
                </a:cxn>
                <a:cxn ang="0">
                  <a:pos x="T8" y="T9"/>
                </a:cxn>
              </a:cxnLst>
              <a:rect l="0" t="0" r="r" b="b"/>
              <a:pathLst>
                <a:path w="65" h="62">
                  <a:moveTo>
                    <a:pt x="50" y="0"/>
                  </a:moveTo>
                  <a:lnTo>
                    <a:pt x="64" y="29"/>
                  </a:lnTo>
                  <a:lnTo>
                    <a:pt x="21" y="61"/>
                  </a:lnTo>
                  <a:lnTo>
                    <a:pt x="0" y="22"/>
                  </a:lnTo>
                  <a:lnTo>
                    <a:pt x="50" y="0"/>
                  </a:lnTo>
                </a:path>
              </a:pathLst>
            </a:custGeom>
            <a:solidFill>
              <a:srgbClr val="000000"/>
            </a:solidFill>
            <a:ln w="12600">
              <a:solidFill>
                <a:srgbClr val="333333"/>
              </a:solidFill>
              <a:round/>
              <a:headEnd/>
              <a:tailEnd/>
            </a:ln>
          </p:spPr>
          <p:txBody>
            <a:bodyPr wrap="none" anchor="ctr"/>
            <a:lstStyle/>
            <a:p>
              <a:endParaRPr lang="en-US"/>
            </a:p>
          </p:txBody>
        </p:sp>
        <p:sp>
          <p:nvSpPr>
            <p:cNvPr id="50662" name="Freeform 486">
              <a:extLst>
                <a:ext uri="{FF2B5EF4-FFF2-40B4-BE49-F238E27FC236}">
                  <a16:creationId xmlns:a16="http://schemas.microsoft.com/office/drawing/2014/main" id="{710F2C8F-235F-4BB4-BBD0-3AF51C155421}"/>
                </a:ext>
              </a:extLst>
            </p:cNvPr>
            <p:cNvSpPr>
              <a:spLocks noChangeArrowheads="1"/>
            </p:cNvSpPr>
            <p:nvPr/>
          </p:nvSpPr>
          <p:spPr bwMode="auto">
            <a:xfrm>
              <a:off x="1050" y="3296"/>
              <a:ext cx="15" cy="14"/>
            </a:xfrm>
            <a:custGeom>
              <a:avLst/>
              <a:gdLst>
                <a:gd name="T0" fmla="*/ 43 w 64"/>
                <a:gd name="T1" fmla="*/ 0 h 62"/>
                <a:gd name="T2" fmla="*/ 63 w 64"/>
                <a:gd name="T3" fmla="*/ 20 h 62"/>
                <a:gd name="T4" fmla="*/ 25 w 64"/>
                <a:gd name="T5" fmla="*/ 61 h 62"/>
                <a:gd name="T6" fmla="*/ 0 w 64"/>
                <a:gd name="T7" fmla="*/ 31 h 62"/>
                <a:gd name="T8" fmla="*/ 43 w 64"/>
                <a:gd name="T9" fmla="*/ 0 h 62"/>
              </a:gdLst>
              <a:ahLst/>
              <a:cxnLst>
                <a:cxn ang="0">
                  <a:pos x="T0" y="T1"/>
                </a:cxn>
                <a:cxn ang="0">
                  <a:pos x="T2" y="T3"/>
                </a:cxn>
                <a:cxn ang="0">
                  <a:pos x="T4" y="T5"/>
                </a:cxn>
                <a:cxn ang="0">
                  <a:pos x="T6" y="T7"/>
                </a:cxn>
                <a:cxn ang="0">
                  <a:pos x="T8" y="T9"/>
                </a:cxn>
              </a:cxnLst>
              <a:rect l="0" t="0" r="r" b="b"/>
              <a:pathLst>
                <a:path w="64" h="62">
                  <a:moveTo>
                    <a:pt x="43" y="0"/>
                  </a:moveTo>
                  <a:lnTo>
                    <a:pt x="63" y="20"/>
                  </a:lnTo>
                  <a:lnTo>
                    <a:pt x="25" y="61"/>
                  </a:lnTo>
                  <a:lnTo>
                    <a:pt x="0" y="31"/>
                  </a:lnTo>
                  <a:lnTo>
                    <a:pt x="43" y="0"/>
                  </a:lnTo>
                </a:path>
              </a:pathLst>
            </a:custGeom>
            <a:solidFill>
              <a:srgbClr val="000000"/>
            </a:solidFill>
            <a:ln w="12600">
              <a:solidFill>
                <a:srgbClr val="333333"/>
              </a:solidFill>
              <a:round/>
              <a:headEnd/>
              <a:tailEnd/>
            </a:ln>
          </p:spPr>
          <p:txBody>
            <a:bodyPr wrap="none" anchor="ctr"/>
            <a:lstStyle/>
            <a:p>
              <a:endParaRPr lang="en-US"/>
            </a:p>
          </p:txBody>
        </p:sp>
        <p:sp>
          <p:nvSpPr>
            <p:cNvPr id="50663" name="Freeform 487">
              <a:extLst>
                <a:ext uri="{FF2B5EF4-FFF2-40B4-BE49-F238E27FC236}">
                  <a16:creationId xmlns:a16="http://schemas.microsoft.com/office/drawing/2014/main" id="{0A66B363-1EC9-4591-9AB8-3FFA6253C2F3}"/>
                </a:ext>
              </a:extLst>
            </p:cNvPr>
            <p:cNvSpPr>
              <a:spLocks noChangeArrowheads="1"/>
            </p:cNvSpPr>
            <p:nvPr/>
          </p:nvSpPr>
          <p:spPr bwMode="auto">
            <a:xfrm>
              <a:off x="1056" y="3300"/>
              <a:ext cx="12" cy="14"/>
            </a:xfrm>
            <a:custGeom>
              <a:avLst/>
              <a:gdLst>
                <a:gd name="T0" fmla="*/ 37 w 53"/>
                <a:gd name="T1" fmla="*/ 0 h 62"/>
                <a:gd name="T2" fmla="*/ 52 w 53"/>
                <a:gd name="T3" fmla="*/ 11 h 62"/>
                <a:gd name="T4" fmla="*/ 29 w 53"/>
                <a:gd name="T5" fmla="*/ 61 h 62"/>
                <a:gd name="T6" fmla="*/ 0 w 53"/>
                <a:gd name="T7" fmla="*/ 41 h 62"/>
                <a:gd name="T8" fmla="*/ 37 w 53"/>
                <a:gd name="T9" fmla="*/ 0 h 62"/>
              </a:gdLst>
              <a:ahLst/>
              <a:cxnLst>
                <a:cxn ang="0">
                  <a:pos x="T0" y="T1"/>
                </a:cxn>
                <a:cxn ang="0">
                  <a:pos x="T2" y="T3"/>
                </a:cxn>
                <a:cxn ang="0">
                  <a:pos x="T4" y="T5"/>
                </a:cxn>
                <a:cxn ang="0">
                  <a:pos x="T6" y="T7"/>
                </a:cxn>
                <a:cxn ang="0">
                  <a:pos x="T8" y="T9"/>
                </a:cxn>
              </a:cxnLst>
              <a:rect l="0" t="0" r="r" b="b"/>
              <a:pathLst>
                <a:path w="53" h="62">
                  <a:moveTo>
                    <a:pt x="37" y="0"/>
                  </a:moveTo>
                  <a:lnTo>
                    <a:pt x="52" y="11"/>
                  </a:lnTo>
                  <a:lnTo>
                    <a:pt x="29" y="61"/>
                  </a:lnTo>
                  <a:lnTo>
                    <a:pt x="0" y="41"/>
                  </a:lnTo>
                  <a:lnTo>
                    <a:pt x="37" y="0"/>
                  </a:lnTo>
                </a:path>
              </a:pathLst>
            </a:custGeom>
            <a:solidFill>
              <a:srgbClr val="000000"/>
            </a:solidFill>
            <a:ln w="12600">
              <a:solidFill>
                <a:srgbClr val="333333"/>
              </a:solidFill>
              <a:round/>
              <a:headEnd/>
              <a:tailEnd/>
            </a:ln>
          </p:spPr>
          <p:txBody>
            <a:bodyPr wrap="none" anchor="ctr"/>
            <a:lstStyle/>
            <a:p>
              <a:endParaRPr lang="en-US"/>
            </a:p>
          </p:txBody>
        </p:sp>
        <p:sp>
          <p:nvSpPr>
            <p:cNvPr id="50664" name="Freeform 488">
              <a:extLst>
                <a:ext uri="{FF2B5EF4-FFF2-40B4-BE49-F238E27FC236}">
                  <a16:creationId xmlns:a16="http://schemas.microsoft.com/office/drawing/2014/main" id="{4E36AE9C-77C2-482F-A448-92D3DB2F3D94}"/>
                </a:ext>
              </a:extLst>
            </p:cNvPr>
            <p:cNvSpPr>
              <a:spLocks noChangeArrowheads="1"/>
            </p:cNvSpPr>
            <p:nvPr/>
          </p:nvSpPr>
          <p:spPr bwMode="auto">
            <a:xfrm>
              <a:off x="1063" y="3303"/>
              <a:ext cx="11" cy="13"/>
            </a:xfrm>
            <a:custGeom>
              <a:avLst/>
              <a:gdLst>
                <a:gd name="T0" fmla="*/ 27 w 47"/>
                <a:gd name="T1" fmla="*/ 0 h 59"/>
                <a:gd name="T2" fmla="*/ 46 w 47"/>
                <a:gd name="T3" fmla="*/ 5 h 59"/>
                <a:gd name="T4" fmla="*/ 35 w 47"/>
                <a:gd name="T5" fmla="*/ 58 h 59"/>
                <a:gd name="T6" fmla="*/ 0 w 47"/>
                <a:gd name="T7" fmla="*/ 49 h 59"/>
                <a:gd name="T8" fmla="*/ 27 w 47"/>
                <a:gd name="T9" fmla="*/ 0 h 59"/>
              </a:gdLst>
              <a:ahLst/>
              <a:cxnLst>
                <a:cxn ang="0">
                  <a:pos x="T0" y="T1"/>
                </a:cxn>
                <a:cxn ang="0">
                  <a:pos x="T2" y="T3"/>
                </a:cxn>
                <a:cxn ang="0">
                  <a:pos x="T4" y="T5"/>
                </a:cxn>
                <a:cxn ang="0">
                  <a:pos x="T6" y="T7"/>
                </a:cxn>
                <a:cxn ang="0">
                  <a:pos x="T8" y="T9"/>
                </a:cxn>
              </a:cxnLst>
              <a:rect l="0" t="0" r="r" b="b"/>
              <a:pathLst>
                <a:path w="47" h="59">
                  <a:moveTo>
                    <a:pt x="27" y="0"/>
                  </a:moveTo>
                  <a:lnTo>
                    <a:pt x="46" y="5"/>
                  </a:lnTo>
                  <a:lnTo>
                    <a:pt x="35" y="58"/>
                  </a:lnTo>
                  <a:lnTo>
                    <a:pt x="0" y="49"/>
                  </a:lnTo>
                  <a:lnTo>
                    <a:pt x="27" y="0"/>
                  </a:lnTo>
                </a:path>
              </a:pathLst>
            </a:custGeom>
            <a:solidFill>
              <a:srgbClr val="000000"/>
            </a:solidFill>
            <a:ln w="12600">
              <a:solidFill>
                <a:srgbClr val="333333"/>
              </a:solidFill>
              <a:round/>
              <a:headEnd/>
              <a:tailEnd/>
            </a:ln>
          </p:spPr>
          <p:txBody>
            <a:bodyPr wrap="none" anchor="ctr"/>
            <a:lstStyle/>
            <a:p>
              <a:endParaRPr lang="en-US"/>
            </a:p>
          </p:txBody>
        </p:sp>
        <p:sp>
          <p:nvSpPr>
            <p:cNvPr id="50665" name="Freeform 489">
              <a:extLst>
                <a:ext uri="{FF2B5EF4-FFF2-40B4-BE49-F238E27FC236}">
                  <a16:creationId xmlns:a16="http://schemas.microsoft.com/office/drawing/2014/main" id="{407B19CD-0027-4664-BCDB-8D8C229DC3E9}"/>
                </a:ext>
              </a:extLst>
            </p:cNvPr>
            <p:cNvSpPr>
              <a:spLocks noChangeArrowheads="1"/>
            </p:cNvSpPr>
            <p:nvPr/>
          </p:nvSpPr>
          <p:spPr bwMode="auto">
            <a:xfrm>
              <a:off x="1070" y="3304"/>
              <a:ext cx="11" cy="12"/>
            </a:xfrm>
            <a:custGeom>
              <a:avLst/>
              <a:gdLst>
                <a:gd name="T0" fmla="*/ 12 w 48"/>
                <a:gd name="T1" fmla="*/ 0 h 54"/>
                <a:gd name="T2" fmla="*/ 29 w 48"/>
                <a:gd name="T3" fmla="*/ 0 h 54"/>
                <a:gd name="T4" fmla="*/ 47 w 48"/>
                <a:gd name="T5" fmla="*/ 53 h 54"/>
                <a:gd name="T6" fmla="*/ 0 w 48"/>
                <a:gd name="T7" fmla="*/ 53 h 54"/>
                <a:gd name="T8" fmla="*/ 12 w 48"/>
                <a:gd name="T9" fmla="*/ 0 h 54"/>
              </a:gdLst>
              <a:ahLst/>
              <a:cxnLst>
                <a:cxn ang="0">
                  <a:pos x="T0" y="T1"/>
                </a:cxn>
                <a:cxn ang="0">
                  <a:pos x="T2" y="T3"/>
                </a:cxn>
                <a:cxn ang="0">
                  <a:pos x="T4" y="T5"/>
                </a:cxn>
                <a:cxn ang="0">
                  <a:pos x="T6" y="T7"/>
                </a:cxn>
                <a:cxn ang="0">
                  <a:pos x="T8" y="T9"/>
                </a:cxn>
              </a:cxnLst>
              <a:rect l="0" t="0" r="r" b="b"/>
              <a:pathLst>
                <a:path w="48" h="54">
                  <a:moveTo>
                    <a:pt x="12" y="0"/>
                  </a:moveTo>
                  <a:lnTo>
                    <a:pt x="29" y="0"/>
                  </a:lnTo>
                  <a:lnTo>
                    <a:pt x="47" y="53"/>
                  </a:lnTo>
                  <a:lnTo>
                    <a:pt x="0" y="53"/>
                  </a:lnTo>
                  <a:lnTo>
                    <a:pt x="12" y="0"/>
                  </a:lnTo>
                </a:path>
              </a:pathLst>
            </a:custGeom>
            <a:solidFill>
              <a:srgbClr val="000000"/>
            </a:solidFill>
            <a:ln w="12600">
              <a:solidFill>
                <a:srgbClr val="333333"/>
              </a:solidFill>
              <a:round/>
              <a:headEnd/>
              <a:tailEnd/>
            </a:ln>
          </p:spPr>
          <p:txBody>
            <a:bodyPr wrap="none" anchor="ctr"/>
            <a:lstStyle/>
            <a:p>
              <a:endParaRPr lang="en-US"/>
            </a:p>
          </p:txBody>
        </p:sp>
        <p:sp>
          <p:nvSpPr>
            <p:cNvPr id="50666" name="Freeform 490">
              <a:extLst>
                <a:ext uri="{FF2B5EF4-FFF2-40B4-BE49-F238E27FC236}">
                  <a16:creationId xmlns:a16="http://schemas.microsoft.com/office/drawing/2014/main" id="{1FFD79F2-D221-40D1-8970-ECA34AF0892D}"/>
                </a:ext>
              </a:extLst>
            </p:cNvPr>
            <p:cNvSpPr>
              <a:spLocks noChangeArrowheads="1"/>
            </p:cNvSpPr>
            <p:nvPr/>
          </p:nvSpPr>
          <p:spPr bwMode="auto">
            <a:xfrm>
              <a:off x="1075" y="3302"/>
              <a:ext cx="10" cy="14"/>
            </a:xfrm>
            <a:custGeom>
              <a:avLst/>
              <a:gdLst>
                <a:gd name="T0" fmla="*/ 0 w 46"/>
                <a:gd name="T1" fmla="*/ 8 h 62"/>
                <a:gd name="T2" fmla="*/ 15 w 46"/>
                <a:gd name="T3" fmla="*/ 0 h 62"/>
                <a:gd name="T4" fmla="*/ 45 w 46"/>
                <a:gd name="T5" fmla="*/ 46 h 62"/>
                <a:gd name="T6" fmla="*/ 11 w 46"/>
                <a:gd name="T7" fmla="*/ 61 h 62"/>
                <a:gd name="T8" fmla="*/ 0 w 46"/>
                <a:gd name="T9" fmla="*/ 8 h 62"/>
              </a:gdLst>
              <a:ahLst/>
              <a:cxnLst>
                <a:cxn ang="0">
                  <a:pos x="T0" y="T1"/>
                </a:cxn>
                <a:cxn ang="0">
                  <a:pos x="T2" y="T3"/>
                </a:cxn>
                <a:cxn ang="0">
                  <a:pos x="T4" y="T5"/>
                </a:cxn>
                <a:cxn ang="0">
                  <a:pos x="T6" y="T7"/>
                </a:cxn>
                <a:cxn ang="0">
                  <a:pos x="T8" y="T9"/>
                </a:cxn>
              </a:cxnLst>
              <a:rect l="0" t="0" r="r" b="b"/>
              <a:pathLst>
                <a:path w="46" h="62">
                  <a:moveTo>
                    <a:pt x="0" y="8"/>
                  </a:moveTo>
                  <a:lnTo>
                    <a:pt x="15" y="0"/>
                  </a:lnTo>
                  <a:lnTo>
                    <a:pt x="45" y="46"/>
                  </a:lnTo>
                  <a:lnTo>
                    <a:pt x="11" y="6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50667" name="Freeform 491">
              <a:extLst>
                <a:ext uri="{FF2B5EF4-FFF2-40B4-BE49-F238E27FC236}">
                  <a16:creationId xmlns:a16="http://schemas.microsoft.com/office/drawing/2014/main" id="{DA47CBEB-4A13-4F9E-947F-4E891162DCEB}"/>
                </a:ext>
              </a:extLst>
            </p:cNvPr>
            <p:cNvSpPr>
              <a:spLocks noChangeArrowheads="1"/>
            </p:cNvSpPr>
            <p:nvPr/>
          </p:nvSpPr>
          <p:spPr bwMode="auto">
            <a:xfrm>
              <a:off x="1079" y="3299"/>
              <a:ext cx="13" cy="14"/>
            </a:xfrm>
            <a:custGeom>
              <a:avLst/>
              <a:gdLst>
                <a:gd name="T0" fmla="*/ 0 w 56"/>
                <a:gd name="T1" fmla="*/ 15 h 62"/>
                <a:gd name="T2" fmla="*/ 16 w 56"/>
                <a:gd name="T3" fmla="*/ 0 h 62"/>
                <a:gd name="T4" fmla="*/ 55 w 56"/>
                <a:gd name="T5" fmla="*/ 41 h 62"/>
                <a:gd name="T6" fmla="*/ 26 w 56"/>
                <a:gd name="T7" fmla="*/ 61 h 62"/>
                <a:gd name="T8" fmla="*/ 0 w 56"/>
                <a:gd name="T9" fmla="*/ 15 h 62"/>
              </a:gdLst>
              <a:ahLst/>
              <a:cxnLst>
                <a:cxn ang="0">
                  <a:pos x="T0" y="T1"/>
                </a:cxn>
                <a:cxn ang="0">
                  <a:pos x="T2" y="T3"/>
                </a:cxn>
                <a:cxn ang="0">
                  <a:pos x="T4" y="T5"/>
                </a:cxn>
                <a:cxn ang="0">
                  <a:pos x="T6" y="T7"/>
                </a:cxn>
                <a:cxn ang="0">
                  <a:pos x="T8" y="T9"/>
                </a:cxn>
              </a:cxnLst>
              <a:rect l="0" t="0" r="r" b="b"/>
              <a:pathLst>
                <a:path w="56" h="62">
                  <a:moveTo>
                    <a:pt x="0" y="15"/>
                  </a:moveTo>
                  <a:lnTo>
                    <a:pt x="16" y="0"/>
                  </a:lnTo>
                  <a:lnTo>
                    <a:pt x="55" y="41"/>
                  </a:lnTo>
                  <a:lnTo>
                    <a:pt x="26" y="61"/>
                  </a:lnTo>
                  <a:lnTo>
                    <a:pt x="0" y="15"/>
                  </a:lnTo>
                </a:path>
              </a:pathLst>
            </a:custGeom>
            <a:solidFill>
              <a:srgbClr val="000000"/>
            </a:solidFill>
            <a:ln w="12600">
              <a:solidFill>
                <a:srgbClr val="333333"/>
              </a:solidFill>
              <a:round/>
              <a:headEnd/>
              <a:tailEnd/>
            </a:ln>
          </p:spPr>
          <p:txBody>
            <a:bodyPr wrap="none" anchor="ctr"/>
            <a:lstStyle/>
            <a:p>
              <a:endParaRPr lang="en-US"/>
            </a:p>
          </p:txBody>
        </p:sp>
        <p:sp>
          <p:nvSpPr>
            <p:cNvPr id="50668" name="Freeform 492">
              <a:extLst>
                <a:ext uri="{FF2B5EF4-FFF2-40B4-BE49-F238E27FC236}">
                  <a16:creationId xmlns:a16="http://schemas.microsoft.com/office/drawing/2014/main" id="{CADBCA8D-F3AA-4DDF-B84B-661E54BB9DFB}"/>
                </a:ext>
              </a:extLst>
            </p:cNvPr>
            <p:cNvSpPr>
              <a:spLocks noChangeArrowheads="1"/>
            </p:cNvSpPr>
            <p:nvPr/>
          </p:nvSpPr>
          <p:spPr bwMode="auto">
            <a:xfrm>
              <a:off x="1082" y="3294"/>
              <a:ext cx="14" cy="14"/>
            </a:xfrm>
            <a:custGeom>
              <a:avLst/>
              <a:gdLst>
                <a:gd name="T0" fmla="*/ 0 w 62"/>
                <a:gd name="T1" fmla="*/ 21 h 63"/>
                <a:gd name="T2" fmla="*/ 17 w 62"/>
                <a:gd name="T3" fmla="*/ 0 h 63"/>
                <a:gd name="T4" fmla="*/ 61 w 62"/>
                <a:gd name="T5" fmla="*/ 32 h 63"/>
                <a:gd name="T6" fmla="*/ 38 w 62"/>
                <a:gd name="T7" fmla="*/ 62 h 63"/>
                <a:gd name="T8" fmla="*/ 0 w 62"/>
                <a:gd name="T9" fmla="*/ 21 h 63"/>
              </a:gdLst>
              <a:ahLst/>
              <a:cxnLst>
                <a:cxn ang="0">
                  <a:pos x="T0" y="T1"/>
                </a:cxn>
                <a:cxn ang="0">
                  <a:pos x="T2" y="T3"/>
                </a:cxn>
                <a:cxn ang="0">
                  <a:pos x="T4" y="T5"/>
                </a:cxn>
                <a:cxn ang="0">
                  <a:pos x="T6" y="T7"/>
                </a:cxn>
                <a:cxn ang="0">
                  <a:pos x="T8" y="T9"/>
                </a:cxn>
              </a:cxnLst>
              <a:rect l="0" t="0" r="r" b="b"/>
              <a:pathLst>
                <a:path w="62" h="63">
                  <a:moveTo>
                    <a:pt x="0" y="21"/>
                  </a:moveTo>
                  <a:lnTo>
                    <a:pt x="17" y="0"/>
                  </a:lnTo>
                  <a:lnTo>
                    <a:pt x="61" y="32"/>
                  </a:lnTo>
                  <a:lnTo>
                    <a:pt x="38" y="62"/>
                  </a:lnTo>
                  <a:lnTo>
                    <a:pt x="0" y="21"/>
                  </a:lnTo>
                </a:path>
              </a:pathLst>
            </a:custGeom>
            <a:solidFill>
              <a:srgbClr val="000000"/>
            </a:solidFill>
            <a:ln w="12600">
              <a:solidFill>
                <a:srgbClr val="333333"/>
              </a:solidFill>
              <a:round/>
              <a:headEnd/>
              <a:tailEnd/>
            </a:ln>
          </p:spPr>
          <p:txBody>
            <a:bodyPr wrap="none" anchor="ctr"/>
            <a:lstStyle/>
            <a:p>
              <a:endParaRPr lang="en-US"/>
            </a:p>
          </p:txBody>
        </p:sp>
        <p:sp>
          <p:nvSpPr>
            <p:cNvPr id="50669" name="Freeform 493">
              <a:extLst>
                <a:ext uri="{FF2B5EF4-FFF2-40B4-BE49-F238E27FC236}">
                  <a16:creationId xmlns:a16="http://schemas.microsoft.com/office/drawing/2014/main" id="{DD67CC8C-6749-4A0B-9095-18B195939436}"/>
                </a:ext>
              </a:extLst>
            </p:cNvPr>
            <p:cNvSpPr>
              <a:spLocks noChangeArrowheads="1"/>
            </p:cNvSpPr>
            <p:nvPr/>
          </p:nvSpPr>
          <p:spPr bwMode="auto">
            <a:xfrm>
              <a:off x="1086" y="3288"/>
              <a:ext cx="15" cy="14"/>
            </a:xfrm>
            <a:custGeom>
              <a:avLst/>
              <a:gdLst>
                <a:gd name="T0" fmla="*/ 0 w 68"/>
                <a:gd name="T1" fmla="*/ 28 h 62"/>
                <a:gd name="T2" fmla="*/ 17 w 68"/>
                <a:gd name="T3" fmla="*/ 0 h 62"/>
                <a:gd name="T4" fmla="*/ 67 w 68"/>
                <a:gd name="T5" fmla="*/ 23 h 62"/>
                <a:gd name="T6" fmla="*/ 43 w 68"/>
                <a:gd name="T7" fmla="*/ 61 h 62"/>
                <a:gd name="T8" fmla="*/ 0 w 68"/>
                <a:gd name="T9" fmla="*/ 28 h 62"/>
              </a:gdLst>
              <a:ahLst/>
              <a:cxnLst>
                <a:cxn ang="0">
                  <a:pos x="T0" y="T1"/>
                </a:cxn>
                <a:cxn ang="0">
                  <a:pos x="T2" y="T3"/>
                </a:cxn>
                <a:cxn ang="0">
                  <a:pos x="T4" y="T5"/>
                </a:cxn>
                <a:cxn ang="0">
                  <a:pos x="T6" y="T7"/>
                </a:cxn>
                <a:cxn ang="0">
                  <a:pos x="T8" y="T9"/>
                </a:cxn>
              </a:cxnLst>
              <a:rect l="0" t="0" r="r" b="b"/>
              <a:pathLst>
                <a:path w="68" h="62">
                  <a:moveTo>
                    <a:pt x="0" y="28"/>
                  </a:moveTo>
                  <a:lnTo>
                    <a:pt x="17" y="0"/>
                  </a:lnTo>
                  <a:lnTo>
                    <a:pt x="67" y="23"/>
                  </a:lnTo>
                  <a:lnTo>
                    <a:pt x="43" y="61"/>
                  </a:lnTo>
                  <a:lnTo>
                    <a:pt x="0" y="28"/>
                  </a:lnTo>
                </a:path>
              </a:pathLst>
            </a:custGeom>
            <a:solidFill>
              <a:srgbClr val="000000"/>
            </a:solidFill>
            <a:ln w="12600">
              <a:solidFill>
                <a:srgbClr val="333333"/>
              </a:solidFill>
              <a:round/>
              <a:headEnd/>
              <a:tailEnd/>
            </a:ln>
          </p:spPr>
          <p:txBody>
            <a:bodyPr wrap="none" anchor="ctr"/>
            <a:lstStyle/>
            <a:p>
              <a:endParaRPr lang="en-US"/>
            </a:p>
          </p:txBody>
        </p:sp>
        <p:sp>
          <p:nvSpPr>
            <p:cNvPr id="50670" name="Freeform 494">
              <a:extLst>
                <a:ext uri="{FF2B5EF4-FFF2-40B4-BE49-F238E27FC236}">
                  <a16:creationId xmlns:a16="http://schemas.microsoft.com/office/drawing/2014/main" id="{B04F6B08-83EE-4AF9-97A0-9E5A6B67E346}"/>
                </a:ext>
              </a:extLst>
            </p:cNvPr>
            <p:cNvSpPr>
              <a:spLocks noChangeArrowheads="1"/>
            </p:cNvSpPr>
            <p:nvPr/>
          </p:nvSpPr>
          <p:spPr bwMode="auto">
            <a:xfrm>
              <a:off x="1090" y="3279"/>
              <a:ext cx="15" cy="14"/>
            </a:xfrm>
            <a:custGeom>
              <a:avLst/>
              <a:gdLst>
                <a:gd name="T0" fmla="*/ 0 w 68"/>
                <a:gd name="T1" fmla="*/ 37 h 62"/>
                <a:gd name="T2" fmla="*/ 15 w 68"/>
                <a:gd name="T3" fmla="*/ 0 h 62"/>
                <a:gd name="T4" fmla="*/ 67 w 68"/>
                <a:gd name="T5" fmla="*/ 17 h 62"/>
                <a:gd name="T6" fmla="*/ 49 w 68"/>
                <a:gd name="T7" fmla="*/ 61 h 62"/>
                <a:gd name="T8" fmla="*/ 0 w 68"/>
                <a:gd name="T9" fmla="*/ 37 h 62"/>
              </a:gdLst>
              <a:ahLst/>
              <a:cxnLst>
                <a:cxn ang="0">
                  <a:pos x="T0" y="T1"/>
                </a:cxn>
                <a:cxn ang="0">
                  <a:pos x="T2" y="T3"/>
                </a:cxn>
                <a:cxn ang="0">
                  <a:pos x="T4" y="T5"/>
                </a:cxn>
                <a:cxn ang="0">
                  <a:pos x="T6" y="T7"/>
                </a:cxn>
                <a:cxn ang="0">
                  <a:pos x="T8" y="T9"/>
                </a:cxn>
              </a:cxnLst>
              <a:rect l="0" t="0" r="r" b="b"/>
              <a:pathLst>
                <a:path w="68" h="62">
                  <a:moveTo>
                    <a:pt x="0" y="37"/>
                  </a:moveTo>
                  <a:lnTo>
                    <a:pt x="15" y="0"/>
                  </a:lnTo>
                  <a:lnTo>
                    <a:pt x="67" y="17"/>
                  </a:lnTo>
                  <a:lnTo>
                    <a:pt x="49" y="61"/>
                  </a:lnTo>
                  <a:lnTo>
                    <a:pt x="0" y="37"/>
                  </a:lnTo>
                </a:path>
              </a:pathLst>
            </a:custGeom>
            <a:solidFill>
              <a:srgbClr val="000000"/>
            </a:solidFill>
            <a:ln w="12600">
              <a:solidFill>
                <a:srgbClr val="333333"/>
              </a:solidFill>
              <a:round/>
              <a:headEnd/>
              <a:tailEnd/>
            </a:ln>
          </p:spPr>
          <p:txBody>
            <a:bodyPr wrap="none" anchor="ctr"/>
            <a:lstStyle/>
            <a:p>
              <a:endParaRPr lang="en-US"/>
            </a:p>
          </p:txBody>
        </p:sp>
        <p:sp>
          <p:nvSpPr>
            <p:cNvPr id="50671" name="Freeform 495">
              <a:extLst>
                <a:ext uri="{FF2B5EF4-FFF2-40B4-BE49-F238E27FC236}">
                  <a16:creationId xmlns:a16="http://schemas.microsoft.com/office/drawing/2014/main" id="{C13811ED-263B-4DC5-B67C-43B1781F282F}"/>
                </a:ext>
              </a:extLst>
            </p:cNvPr>
            <p:cNvSpPr>
              <a:spLocks noChangeArrowheads="1"/>
            </p:cNvSpPr>
            <p:nvPr/>
          </p:nvSpPr>
          <p:spPr bwMode="auto">
            <a:xfrm>
              <a:off x="1094" y="3269"/>
              <a:ext cx="15" cy="14"/>
            </a:xfrm>
            <a:custGeom>
              <a:avLst/>
              <a:gdLst>
                <a:gd name="T0" fmla="*/ 0 w 67"/>
                <a:gd name="T1" fmla="*/ 44 h 63"/>
                <a:gd name="T2" fmla="*/ 10 w 67"/>
                <a:gd name="T3" fmla="*/ 0 h 63"/>
                <a:gd name="T4" fmla="*/ 66 w 67"/>
                <a:gd name="T5" fmla="*/ 12 h 63"/>
                <a:gd name="T6" fmla="*/ 52 w 67"/>
                <a:gd name="T7" fmla="*/ 62 h 63"/>
                <a:gd name="T8" fmla="*/ 0 w 67"/>
                <a:gd name="T9" fmla="*/ 44 h 63"/>
              </a:gdLst>
              <a:ahLst/>
              <a:cxnLst>
                <a:cxn ang="0">
                  <a:pos x="T0" y="T1"/>
                </a:cxn>
                <a:cxn ang="0">
                  <a:pos x="T2" y="T3"/>
                </a:cxn>
                <a:cxn ang="0">
                  <a:pos x="T4" y="T5"/>
                </a:cxn>
                <a:cxn ang="0">
                  <a:pos x="T6" y="T7"/>
                </a:cxn>
                <a:cxn ang="0">
                  <a:pos x="T8" y="T9"/>
                </a:cxn>
              </a:cxnLst>
              <a:rect l="0" t="0" r="r" b="b"/>
              <a:pathLst>
                <a:path w="67" h="63">
                  <a:moveTo>
                    <a:pt x="0" y="44"/>
                  </a:moveTo>
                  <a:lnTo>
                    <a:pt x="10" y="0"/>
                  </a:lnTo>
                  <a:lnTo>
                    <a:pt x="66" y="12"/>
                  </a:lnTo>
                  <a:lnTo>
                    <a:pt x="52" y="62"/>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50672" name="Freeform 496">
              <a:extLst>
                <a:ext uri="{FF2B5EF4-FFF2-40B4-BE49-F238E27FC236}">
                  <a16:creationId xmlns:a16="http://schemas.microsoft.com/office/drawing/2014/main" id="{E6DCEC8E-7E35-45EB-B692-A37C935F4B77}"/>
                </a:ext>
              </a:extLst>
            </p:cNvPr>
            <p:cNvSpPr>
              <a:spLocks noChangeArrowheads="1"/>
            </p:cNvSpPr>
            <p:nvPr/>
          </p:nvSpPr>
          <p:spPr bwMode="auto">
            <a:xfrm>
              <a:off x="1096" y="3258"/>
              <a:ext cx="15" cy="15"/>
            </a:xfrm>
            <a:custGeom>
              <a:avLst/>
              <a:gdLst>
                <a:gd name="T0" fmla="*/ 0 w 67"/>
                <a:gd name="T1" fmla="*/ 52 h 65"/>
                <a:gd name="T2" fmla="*/ 11 w 67"/>
                <a:gd name="T3" fmla="*/ 0 h 65"/>
                <a:gd name="T4" fmla="*/ 66 w 67"/>
                <a:gd name="T5" fmla="*/ 9 h 65"/>
                <a:gd name="T6" fmla="*/ 54 w 67"/>
                <a:gd name="T7" fmla="*/ 64 h 65"/>
                <a:gd name="T8" fmla="*/ 0 w 67"/>
                <a:gd name="T9" fmla="*/ 52 h 65"/>
              </a:gdLst>
              <a:ahLst/>
              <a:cxnLst>
                <a:cxn ang="0">
                  <a:pos x="T0" y="T1"/>
                </a:cxn>
                <a:cxn ang="0">
                  <a:pos x="T2" y="T3"/>
                </a:cxn>
                <a:cxn ang="0">
                  <a:pos x="T4" y="T5"/>
                </a:cxn>
                <a:cxn ang="0">
                  <a:pos x="T6" y="T7"/>
                </a:cxn>
                <a:cxn ang="0">
                  <a:pos x="T8" y="T9"/>
                </a:cxn>
              </a:cxnLst>
              <a:rect l="0" t="0" r="r" b="b"/>
              <a:pathLst>
                <a:path w="67" h="65">
                  <a:moveTo>
                    <a:pt x="0" y="52"/>
                  </a:moveTo>
                  <a:lnTo>
                    <a:pt x="11" y="0"/>
                  </a:lnTo>
                  <a:lnTo>
                    <a:pt x="66" y="9"/>
                  </a:lnTo>
                  <a:lnTo>
                    <a:pt x="54" y="64"/>
                  </a:lnTo>
                  <a:lnTo>
                    <a:pt x="0" y="52"/>
                  </a:lnTo>
                </a:path>
              </a:pathLst>
            </a:custGeom>
            <a:solidFill>
              <a:srgbClr val="000000"/>
            </a:solidFill>
            <a:ln w="12600">
              <a:solidFill>
                <a:srgbClr val="333333"/>
              </a:solidFill>
              <a:round/>
              <a:headEnd/>
              <a:tailEnd/>
            </a:ln>
          </p:spPr>
          <p:txBody>
            <a:bodyPr wrap="none" anchor="ctr"/>
            <a:lstStyle/>
            <a:p>
              <a:endParaRPr lang="en-US"/>
            </a:p>
          </p:txBody>
        </p:sp>
        <p:sp>
          <p:nvSpPr>
            <p:cNvPr id="50673" name="Freeform 497">
              <a:extLst>
                <a:ext uri="{FF2B5EF4-FFF2-40B4-BE49-F238E27FC236}">
                  <a16:creationId xmlns:a16="http://schemas.microsoft.com/office/drawing/2014/main" id="{B0B2C412-D9CA-49F2-9888-3A9C6E9A7A62}"/>
                </a:ext>
              </a:extLst>
            </p:cNvPr>
            <p:cNvSpPr>
              <a:spLocks noChangeArrowheads="1"/>
            </p:cNvSpPr>
            <p:nvPr/>
          </p:nvSpPr>
          <p:spPr bwMode="auto">
            <a:xfrm>
              <a:off x="1099" y="3245"/>
              <a:ext cx="14" cy="15"/>
            </a:xfrm>
            <a:custGeom>
              <a:avLst/>
              <a:gdLst>
                <a:gd name="T0" fmla="*/ 0 w 62"/>
                <a:gd name="T1" fmla="*/ 55 h 64"/>
                <a:gd name="T2" fmla="*/ 9 w 62"/>
                <a:gd name="T3" fmla="*/ 0 h 64"/>
                <a:gd name="T4" fmla="*/ 61 w 62"/>
                <a:gd name="T5" fmla="*/ 6 h 64"/>
                <a:gd name="T6" fmla="*/ 55 w 62"/>
                <a:gd name="T7" fmla="*/ 63 h 64"/>
                <a:gd name="T8" fmla="*/ 0 w 62"/>
                <a:gd name="T9" fmla="*/ 55 h 64"/>
              </a:gdLst>
              <a:ahLst/>
              <a:cxnLst>
                <a:cxn ang="0">
                  <a:pos x="T0" y="T1"/>
                </a:cxn>
                <a:cxn ang="0">
                  <a:pos x="T2" y="T3"/>
                </a:cxn>
                <a:cxn ang="0">
                  <a:pos x="T4" y="T5"/>
                </a:cxn>
                <a:cxn ang="0">
                  <a:pos x="T6" y="T7"/>
                </a:cxn>
                <a:cxn ang="0">
                  <a:pos x="T8" y="T9"/>
                </a:cxn>
              </a:cxnLst>
              <a:rect l="0" t="0" r="r" b="b"/>
              <a:pathLst>
                <a:path w="62" h="64">
                  <a:moveTo>
                    <a:pt x="0" y="55"/>
                  </a:moveTo>
                  <a:lnTo>
                    <a:pt x="9" y="0"/>
                  </a:lnTo>
                  <a:lnTo>
                    <a:pt x="61" y="6"/>
                  </a:lnTo>
                  <a:lnTo>
                    <a:pt x="55" y="63"/>
                  </a:lnTo>
                  <a:lnTo>
                    <a:pt x="0" y="55"/>
                  </a:lnTo>
                </a:path>
              </a:pathLst>
            </a:custGeom>
            <a:solidFill>
              <a:srgbClr val="000000"/>
            </a:solidFill>
            <a:ln w="12600">
              <a:solidFill>
                <a:srgbClr val="333333"/>
              </a:solidFill>
              <a:round/>
              <a:headEnd/>
              <a:tailEnd/>
            </a:ln>
          </p:spPr>
          <p:txBody>
            <a:bodyPr wrap="none" anchor="ctr"/>
            <a:lstStyle/>
            <a:p>
              <a:endParaRPr lang="en-US"/>
            </a:p>
          </p:txBody>
        </p:sp>
        <p:sp>
          <p:nvSpPr>
            <p:cNvPr id="50674" name="Freeform 498">
              <a:extLst>
                <a:ext uri="{FF2B5EF4-FFF2-40B4-BE49-F238E27FC236}">
                  <a16:creationId xmlns:a16="http://schemas.microsoft.com/office/drawing/2014/main" id="{FD9DB44C-08D3-4027-84E5-65CA18F7B9A1}"/>
                </a:ext>
              </a:extLst>
            </p:cNvPr>
            <p:cNvSpPr>
              <a:spLocks noChangeArrowheads="1"/>
            </p:cNvSpPr>
            <p:nvPr/>
          </p:nvSpPr>
          <p:spPr bwMode="auto">
            <a:xfrm>
              <a:off x="1101" y="3232"/>
              <a:ext cx="13" cy="15"/>
            </a:xfrm>
            <a:custGeom>
              <a:avLst/>
              <a:gdLst>
                <a:gd name="T0" fmla="*/ 0 w 57"/>
                <a:gd name="T1" fmla="*/ 57 h 65"/>
                <a:gd name="T2" fmla="*/ 2 w 57"/>
                <a:gd name="T3" fmla="*/ 0 h 65"/>
                <a:gd name="T4" fmla="*/ 56 w 57"/>
                <a:gd name="T5" fmla="*/ 0 h 65"/>
                <a:gd name="T6" fmla="*/ 53 w 57"/>
                <a:gd name="T7" fmla="*/ 64 h 65"/>
                <a:gd name="T8" fmla="*/ 0 w 57"/>
                <a:gd name="T9" fmla="*/ 57 h 65"/>
              </a:gdLst>
              <a:ahLst/>
              <a:cxnLst>
                <a:cxn ang="0">
                  <a:pos x="T0" y="T1"/>
                </a:cxn>
                <a:cxn ang="0">
                  <a:pos x="T2" y="T3"/>
                </a:cxn>
                <a:cxn ang="0">
                  <a:pos x="T4" y="T5"/>
                </a:cxn>
                <a:cxn ang="0">
                  <a:pos x="T6" y="T7"/>
                </a:cxn>
                <a:cxn ang="0">
                  <a:pos x="T8" y="T9"/>
                </a:cxn>
              </a:cxnLst>
              <a:rect l="0" t="0" r="r" b="b"/>
              <a:pathLst>
                <a:path w="57" h="65">
                  <a:moveTo>
                    <a:pt x="0" y="57"/>
                  </a:moveTo>
                  <a:lnTo>
                    <a:pt x="2" y="0"/>
                  </a:lnTo>
                  <a:lnTo>
                    <a:pt x="56" y="0"/>
                  </a:lnTo>
                  <a:lnTo>
                    <a:pt x="53" y="64"/>
                  </a:lnTo>
                  <a:lnTo>
                    <a:pt x="0" y="57"/>
                  </a:lnTo>
                </a:path>
              </a:pathLst>
            </a:custGeom>
            <a:solidFill>
              <a:srgbClr val="000000"/>
            </a:solidFill>
            <a:ln w="12600">
              <a:solidFill>
                <a:srgbClr val="333333"/>
              </a:solidFill>
              <a:round/>
              <a:headEnd/>
              <a:tailEnd/>
            </a:ln>
          </p:spPr>
          <p:txBody>
            <a:bodyPr wrap="none" anchor="ctr"/>
            <a:lstStyle/>
            <a:p>
              <a:endParaRPr lang="en-US"/>
            </a:p>
          </p:txBody>
        </p:sp>
        <p:sp>
          <p:nvSpPr>
            <p:cNvPr id="50675" name="Freeform 499">
              <a:extLst>
                <a:ext uri="{FF2B5EF4-FFF2-40B4-BE49-F238E27FC236}">
                  <a16:creationId xmlns:a16="http://schemas.microsoft.com/office/drawing/2014/main" id="{9FA7AB3B-E4E5-46E7-90FE-3A7519C774D4}"/>
                </a:ext>
              </a:extLst>
            </p:cNvPr>
            <p:cNvSpPr>
              <a:spLocks noChangeArrowheads="1"/>
            </p:cNvSpPr>
            <p:nvPr/>
          </p:nvSpPr>
          <p:spPr bwMode="auto">
            <a:xfrm>
              <a:off x="1101" y="3218"/>
              <a:ext cx="12" cy="15"/>
            </a:xfrm>
            <a:custGeom>
              <a:avLst/>
              <a:gdLst>
                <a:gd name="T0" fmla="*/ 0 w 54"/>
                <a:gd name="T1" fmla="*/ 64 h 65"/>
                <a:gd name="T2" fmla="*/ 0 w 54"/>
                <a:gd name="T3" fmla="*/ 3 h 65"/>
                <a:gd name="T4" fmla="*/ 53 w 54"/>
                <a:gd name="T5" fmla="*/ 0 h 65"/>
                <a:gd name="T6" fmla="*/ 53 w 54"/>
                <a:gd name="T7" fmla="*/ 64 h 65"/>
                <a:gd name="T8" fmla="*/ 0 w 54"/>
                <a:gd name="T9" fmla="*/ 64 h 65"/>
              </a:gdLst>
              <a:ahLst/>
              <a:cxnLst>
                <a:cxn ang="0">
                  <a:pos x="T0" y="T1"/>
                </a:cxn>
                <a:cxn ang="0">
                  <a:pos x="T2" y="T3"/>
                </a:cxn>
                <a:cxn ang="0">
                  <a:pos x="T4" y="T5"/>
                </a:cxn>
                <a:cxn ang="0">
                  <a:pos x="T6" y="T7"/>
                </a:cxn>
                <a:cxn ang="0">
                  <a:pos x="T8" y="T9"/>
                </a:cxn>
              </a:cxnLst>
              <a:rect l="0" t="0" r="r" b="b"/>
              <a:pathLst>
                <a:path w="54" h="65">
                  <a:moveTo>
                    <a:pt x="0" y="64"/>
                  </a:moveTo>
                  <a:lnTo>
                    <a:pt x="0" y="3"/>
                  </a:lnTo>
                  <a:lnTo>
                    <a:pt x="53" y="0"/>
                  </a:lnTo>
                  <a:lnTo>
                    <a:pt x="53" y="64"/>
                  </a:lnTo>
                  <a:lnTo>
                    <a:pt x="0" y="64"/>
                  </a:lnTo>
                </a:path>
              </a:pathLst>
            </a:custGeom>
            <a:solidFill>
              <a:srgbClr val="000000"/>
            </a:solidFill>
            <a:ln w="12600">
              <a:solidFill>
                <a:srgbClr val="333333"/>
              </a:solidFill>
              <a:round/>
              <a:headEnd/>
              <a:tailEnd/>
            </a:ln>
          </p:spPr>
          <p:txBody>
            <a:bodyPr wrap="none" anchor="ctr"/>
            <a:lstStyle/>
            <a:p>
              <a:endParaRPr lang="en-US"/>
            </a:p>
          </p:txBody>
        </p:sp>
        <p:sp>
          <p:nvSpPr>
            <p:cNvPr id="50676" name="Freeform 500">
              <a:extLst>
                <a:ext uri="{FF2B5EF4-FFF2-40B4-BE49-F238E27FC236}">
                  <a16:creationId xmlns:a16="http://schemas.microsoft.com/office/drawing/2014/main" id="{3CFBB9D1-51B3-4544-A64E-B4139B8DAFBB}"/>
                </a:ext>
              </a:extLst>
            </p:cNvPr>
            <p:cNvSpPr>
              <a:spLocks noChangeArrowheads="1"/>
            </p:cNvSpPr>
            <p:nvPr/>
          </p:nvSpPr>
          <p:spPr bwMode="auto">
            <a:xfrm>
              <a:off x="1100" y="3203"/>
              <a:ext cx="14" cy="16"/>
            </a:xfrm>
            <a:custGeom>
              <a:avLst/>
              <a:gdLst>
                <a:gd name="T0" fmla="*/ 5 w 60"/>
                <a:gd name="T1" fmla="*/ 70 h 71"/>
                <a:gd name="T2" fmla="*/ 0 w 60"/>
                <a:gd name="T3" fmla="*/ 5 h 71"/>
                <a:gd name="T4" fmla="*/ 52 w 60"/>
                <a:gd name="T5" fmla="*/ 0 h 71"/>
                <a:gd name="T6" fmla="*/ 59 w 60"/>
                <a:gd name="T7" fmla="*/ 67 h 71"/>
                <a:gd name="T8" fmla="*/ 5 w 60"/>
                <a:gd name="T9" fmla="*/ 70 h 71"/>
              </a:gdLst>
              <a:ahLst/>
              <a:cxnLst>
                <a:cxn ang="0">
                  <a:pos x="T0" y="T1"/>
                </a:cxn>
                <a:cxn ang="0">
                  <a:pos x="T2" y="T3"/>
                </a:cxn>
                <a:cxn ang="0">
                  <a:pos x="T4" y="T5"/>
                </a:cxn>
                <a:cxn ang="0">
                  <a:pos x="T6" y="T7"/>
                </a:cxn>
                <a:cxn ang="0">
                  <a:pos x="T8" y="T9"/>
                </a:cxn>
              </a:cxnLst>
              <a:rect l="0" t="0" r="r" b="b"/>
              <a:pathLst>
                <a:path w="60" h="71">
                  <a:moveTo>
                    <a:pt x="5" y="70"/>
                  </a:moveTo>
                  <a:lnTo>
                    <a:pt x="0" y="5"/>
                  </a:lnTo>
                  <a:lnTo>
                    <a:pt x="52" y="0"/>
                  </a:lnTo>
                  <a:lnTo>
                    <a:pt x="59" y="67"/>
                  </a:lnTo>
                  <a:lnTo>
                    <a:pt x="5" y="70"/>
                  </a:lnTo>
                </a:path>
              </a:pathLst>
            </a:custGeom>
            <a:solidFill>
              <a:srgbClr val="000000"/>
            </a:solidFill>
            <a:ln w="12600">
              <a:solidFill>
                <a:srgbClr val="333333"/>
              </a:solidFill>
              <a:round/>
              <a:headEnd/>
              <a:tailEnd/>
            </a:ln>
          </p:spPr>
          <p:txBody>
            <a:bodyPr wrap="none" anchor="ctr"/>
            <a:lstStyle/>
            <a:p>
              <a:endParaRPr lang="en-US"/>
            </a:p>
          </p:txBody>
        </p:sp>
        <p:sp>
          <p:nvSpPr>
            <p:cNvPr id="50677" name="Freeform 501">
              <a:extLst>
                <a:ext uri="{FF2B5EF4-FFF2-40B4-BE49-F238E27FC236}">
                  <a16:creationId xmlns:a16="http://schemas.microsoft.com/office/drawing/2014/main" id="{443C38DA-6822-49A8-A142-F5654DDFF2E3}"/>
                </a:ext>
              </a:extLst>
            </p:cNvPr>
            <p:cNvSpPr>
              <a:spLocks noChangeArrowheads="1"/>
            </p:cNvSpPr>
            <p:nvPr/>
          </p:nvSpPr>
          <p:spPr bwMode="auto">
            <a:xfrm>
              <a:off x="1098" y="3188"/>
              <a:ext cx="14" cy="17"/>
            </a:xfrm>
            <a:custGeom>
              <a:avLst/>
              <a:gdLst>
                <a:gd name="T0" fmla="*/ 9 w 62"/>
                <a:gd name="T1" fmla="*/ 72 h 73"/>
                <a:gd name="T2" fmla="*/ 0 w 62"/>
                <a:gd name="T3" fmla="*/ 9 h 73"/>
                <a:gd name="T4" fmla="*/ 50 w 62"/>
                <a:gd name="T5" fmla="*/ 0 h 73"/>
                <a:gd name="T6" fmla="*/ 61 w 62"/>
                <a:gd name="T7" fmla="*/ 66 h 73"/>
                <a:gd name="T8" fmla="*/ 9 w 62"/>
                <a:gd name="T9" fmla="*/ 72 h 73"/>
              </a:gdLst>
              <a:ahLst/>
              <a:cxnLst>
                <a:cxn ang="0">
                  <a:pos x="T0" y="T1"/>
                </a:cxn>
                <a:cxn ang="0">
                  <a:pos x="T2" y="T3"/>
                </a:cxn>
                <a:cxn ang="0">
                  <a:pos x="T4" y="T5"/>
                </a:cxn>
                <a:cxn ang="0">
                  <a:pos x="T6" y="T7"/>
                </a:cxn>
                <a:cxn ang="0">
                  <a:pos x="T8" y="T9"/>
                </a:cxn>
              </a:cxnLst>
              <a:rect l="0" t="0" r="r" b="b"/>
              <a:pathLst>
                <a:path w="62" h="73">
                  <a:moveTo>
                    <a:pt x="9" y="72"/>
                  </a:moveTo>
                  <a:lnTo>
                    <a:pt x="0" y="9"/>
                  </a:lnTo>
                  <a:lnTo>
                    <a:pt x="50" y="0"/>
                  </a:lnTo>
                  <a:lnTo>
                    <a:pt x="61" y="66"/>
                  </a:lnTo>
                  <a:lnTo>
                    <a:pt x="9" y="72"/>
                  </a:lnTo>
                </a:path>
              </a:pathLst>
            </a:custGeom>
            <a:solidFill>
              <a:srgbClr val="000000"/>
            </a:solidFill>
            <a:ln w="12600">
              <a:solidFill>
                <a:srgbClr val="333333"/>
              </a:solidFill>
              <a:round/>
              <a:headEnd/>
              <a:tailEnd/>
            </a:ln>
          </p:spPr>
          <p:txBody>
            <a:bodyPr wrap="none" anchor="ctr"/>
            <a:lstStyle/>
            <a:p>
              <a:endParaRPr lang="en-US"/>
            </a:p>
          </p:txBody>
        </p:sp>
        <p:sp>
          <p:nvSpPr>
            <p:cNvPr id="50678" name="Freeform 502">
              <a:extLst>
                <a:ext uri="{FF2B5EF4-FFF2-40B4-BE49-F238E27FC236}">
                  <a16:creationId xmlns:a16="http://schemas.microsoft.com/office/drawing/2014/main" id="{39369D12-5351-4672-862D-BA7991C472AB}"/>
                </a:ext>
              </a:extLst>
            </p:cNvPr>
            <p:cNvSpPr>
              <a:spLocks noChangeArrowheads="1"/>
            </p:cNvSpPr>
            <p:nvPr/>
          </p:nvSpPr>
          <p:spPr bwMode="auto">
            <a:xfrm>
              <a:off x="1095" y="3173"/>
              <a:ext cx="15" cy="17"/>
            </a:xfrm>
            <a:custGeom>
              <a:avLst/>
              <a:gdLst>
                <a:gd name="T0" fmla="*/ 14 w 65"/>
                <a:gd name="T1" fmla="*/ 76 h 77"/>
                <a:gd name="T2" fmla="*/ 0 w 65"/>
                <a:gd name="T3" fmla="*/ 11 h 77"/>
                <a:gd name="T4" fmla="*/ 52 w 65"/>
                <a:gd name="T5" fmla="*/ 0 h 77"/>
                <a:gd name="T6" fmla="*/ 64 w 65"/>
                <a:gd name="T7" fmla="*/ 67 h 77"/>
                <a:gd name="T8" fmla="*/ 14 w 65"/>
                <a:gd name="T9" fmla="*/ 76 h 77"/>
              </a:gdLst>
              <a:ahLst/>
              <a:cxnLst>
                <a:cxn ang="0">
                  <a:pos x="T0" y="T1"/>
                </a:cxn>
                <a:cxn ang="0">
                  <a:pos x="T2" y="T3"/>
                </a:cxn>
                <a:cxn ang="0">
                  <a:pos x="T4" y="T5"/>
                </a:cxn>
                <a:cxn ang="0">
                  <a:pos x="T6" y="T7"/>
                </a:cxn>
                <a:cxn ang="0">
                  <a:pos x="T8" y="T9"/>
                </a:cxn>
              </a:cxnLst>
              <a:rect l="0" t="0" r="r" b="b"/>
              <a:pathLst>
                <a:path w="65" h="77">
                  <a:moveTo>
                    <a:pt x="14" y="76"/>
                  </a:moveTo>
                  <a:lnTo>
                    <a:pt x="0" y="11"/>
                  </a:lnTo>
                  <a:lnTo>
                    <a:pt x="52" y="0"/>
                  </a:lnTo>
                  <a:lnTo>
                    <a:pt x="64" y="67"/>
                  </a:lnTo>
                  <a:lnTo>
                    <a:pt x="14" y="76"/>
                  </a:lnTo>
                </a:path>
              </a:pathLst>
            </a:custGeom>
            <a:solidFill>
              <a:srgbClr val="000000"/>
            </a:solidFill>
            <a:ln w="12600">
              <a:solidFill>
                <a:srgbClr val="333333"/>
              </a:solidFill>
              <a:round/>
              <a:headEnd/>
              <a:tailEnd/>
            </a:ln>
          </p:spPr>
          <p:txBody>
            <a:bodyPr wrap="none" anchor="ctr"/>
            <a:lstStyle/>
            <a:p>
              <a:endParaRPr lang="en-US"/>
            </a:p>
          </p:txBody>
        </p:sp>
        <p:sp>
          <p:nvSpPr>
            <p:cNvPr id="50679" name="Freeform 503">
              <a:extLst>
                <a:ext uri="{FF2B5EF4-FFF2-40B4-BE49-F238E27FC236}">
                  <a16:creationId xmlns:a16="http://schemas.microsoft.com/office/drawing/2014/main" id="{56B221B3-441C-44F0-8024-F0C634F42B4F}"/>
                </a:ext>
              </a:extLst>
            </p:cNvPr>
            <p:cNvSpPr>
              <a:spLocks noChangeArrowheads="1"/>
            </p:cNvSpPr>
            <p:nvPr/>
          </p:nvSpPr>
          <p:spPr bwMode="auto">
            <a:xfrm>
              <a:off x="1091" y="3158"/>
              <a:ext cx="16" cy="18"/>
            </a:xfrm>
            <a:custGeom>
              <a:avLst/>
              <a:gdLst>
                <a:gd name="T0" fmla="*/ 17 w 71"/>
                <a:gd name="T1" fmla="*/ 78 h 79"/>
                <a:gd name="T2" fmla="*/ 0 w 71"/>
                <a:gd name="T3" fmla="*/ 18 h 79"/>
                <a:gd name="T4" fmla="*/ 52 w 71"/>
                <a:gd name="T5" fmla="*/ 0 h 79"/>
                <a:gd name="T6" fmla="*/ 70 w 71"/>
                <a:gd name="T7" fmla="*/ 66 h 79"/>
                <a:gd name="T8" fmla="*/ 17 w 71"/>
                <a:gd name="T9" fmla="*/ 78 h 79"/>
              </a:gdLst>
              <a:ahLst/>
              <a:cxnLst>
                <a:cxn ang="0">
                  <a:pos x="T0" y="T1"/>
                </a:cxn>
                <a:cxn ang="0">
                  <a:pos x="T2" y="T3"/>
                </a:cxn>
                <a:cxn ang="0">
                  <a:pos x="T4" y="T5"/>
                </a:cxn>
                <a:cxn ang="0">
                  <a:pos x="T6" y="T7"/>
                </a:cxn>
                <a:cxn ang="0">
                  <a:pos x="T8" y="T9"/>
                </a:cxn>
              </a:cxnLst>
              <a:rect l="0" t="0" r="r" b="b"/>
              <a:pathLst>
                <a:path w="71" h="79">
                  <a:moveTo>
                    <a:pt x="17" y="78"/>
                  </a:moveTo>
                  <a:lnTo>
                    <a:pt x="0" y="18"/>
                  </a:lnTo>
                  <a:lnTo>
                    <a:pt x="52" y="0"/>
                  </a:lnTo>
                  <a:lnTo>
                    <a:pt x="70" y="66"/>
                  </a:lnTo>
                  <a:lnTo>
                    <a:pt x="17" y="78"/>
                  </a:lnTo>
                </a:path>
              </a:pathLst>
            </a:custGeom>
            <a:solidFill>
              <a:srgbClr val="000000"/>
            </a:solidFill>
            <a:ln w="12600">
              <a:solidFill>
                <a:srgbClr val="333333"/>
              </a:solidFill>
              <a:round/>
              <a:headEnd/>
              <a:tailEnd/>
            </a:ln>
          </p:spPr>
          <p:txBody>
            <a:bodyPr wrap="none" anchor="ctr"/>
            <a:lstStyle/>
            <a:p>
              <a:endParaRPr lang="en-US"/>
            </a:p>
          </p:txBody>
        </p:sp>
        <p:sp>
          <p:nvSpPr>
            <p:cNvPr id="50680" name="Freeform 504">
              <a:extLst>
                <a:ext uri="{FF2B5EF4-FFF2-40B4-BE49-F238E27FC236}">
                  <a16:creationId xmlns:a16="http://schemas.microsoft.com/office/drawing/2014/main" id="{0120324D-8542-41D4-A337-91C4ACAD3355}"/>
                </a:ext>
              </a:extLst>
            </p:cNvPr>
            <p:cNvSpPr>
              <a:spLocks noChangeArrowheads="1"/>
            </p:cNvSpPr>
            <p:nvPr/>
          </p:nvSpPr>
          <p:spPr bwMode="auto">
            <a:xfrm>
              <a:off x="1086" y="3144"/>
              <a:ext cx="17" cy="18"/>
            </a:xfrm>
            <a:custGeom>
              <a:avLst/>
              <a:gdLst>
                <a:gd name="T0" fmla="*/ 24 w 77"/>
                <a:gd name="T1" fmla="*/ 79 h 80"/>
                <a:gd name="T2" fmla="*/ 0 w 77"/>
                <a:gd name="T3" fmla="*/ 21 h 80"/>
                <a:gd name="T4" fmla="*/ 53 w 77"/>
                <a:gd name="T5" fmla="*/ 0 h 80"/>
                <a:gd name="T6" fmla="*/ 76 w 77"/>
                <a:gd name="T7" fmla="*/ 61 h 80"/>
                <a:gd name="T8" fmla="*/ 24 w 77"/>
                <a:gd name="T9" fmla="*/ 79 h 80"/>
              </a:gdLst>
              <a:ahLst/>
              <a:cxnLst>
                <a:cxn ang="0">
                  <a:pos x="T0" y="T1"/>
                </a:cxn>
                <a:cxn ang="0">
                  <a:pos x="T2" y="T3"/>
                </a:cxn>
                <a:cxn ang="0">
                  <a:pos x="T4" y="T5"/>
                </a:cxn>
                <a:cxn ang="0">
                  <a:pos x="T6" y="T7"/>
                </a:cxn>
                <a:cxn ang="0">
                  <a:pos x="T8" y="T9"/>
                </a:cxn>
              </a:cxnLst>
              <a:rect l="0" t="0" r="r" b="b"/>
              <a:pathLst>
                <a:path w="77" h="80">
                  <a:moveTo>
                    <a:pt x="24" y="79"/>
                  </a:moveTo>
                  <a:lnTo>
                    <a:pt x="0" y="21"/>
                  </a:lnTo>
                  <a:lnTo>
                    <a:pt x="53" y="0"/>
                  </a:lnTo>
                  <a:lnTo>
                    <a:pt x="76" y="61"/>
                  </a:lnTo>
                  <a:lnTo>
                    <a:pt x="24" y="79"/>
                  </a:lnTo>
                </a:path>
              </a:pathLst>
            </a:custGeom>
            <a:solidFill>
              <a:srgbClr val="000000"/>
            </a:solidFill>
            <a:ln w="12600">
              <a:solidFill>
                <a:srgbClr val="333333"/>
              </a:solidFill>
              <a:round/>
              <a:headEnd/>
              <a:tailEnd/>
            </a:ln>
          </p:spPr>
          <p:txBody>
            <a:bodyPr wrap="none" anchor="ctr"/>
            <a:lstStyle/>
            <a:p>
              <a:endParaRPr lang="en-US"/>
            </a:p>
          </p:txBody>
        </p:sp>
        <p:sp>
          <p:nvSpPr>
            <p:cNvPr id="50681" name="Freeform 505">
              <a:extLst>
                <a:ext uri="{FF2B5EF4-FFF2-40B4-BE49-F238E27FC236}">
                  <a16:creationId xmlns:a16="http://schemas.microsoft.com/office/drawing/2014/main" id="{15D83133-FC06-41EF-AF7D-6335B99E31F7}"/>
                </a:ext>
              </a:extLst>
            </p:cNvPr>
            <p:cNvSpPr>
              <a:spLocks noChangeArrowheads="1"/>
            </p:cNvSpPr>
            <p:nvPr/>
          </p:nvSpPr>
          <p:spPr bwMode="auto">
            <a:xfrm>
              <a:off x="1081" y="3131"/>
              <a:ext cx="17" cy="18"/>
            </a:xfrm>
            <a:custGeom>
              <a:avLst/>
              <a:gdLst>
                <a:gd name="T0" fmla="*/ 22 w 76"/>
                <a:gd name="T1" fmla="*/ 78 h 79"/>
                <a:gd name="T2" fmla="*/ 0 w 76"/>
                <a:gd name="T3" fmla="*/ 26 h 79"/>
                <a:gd name="T4" fmla="*/ 47 w 76"/>
                <a:gd name="T5" fmla="*/ 0 h 79"/>
                <a:gd name="T6" fmla="*/ 75 w 76"/>
                <a:gd name="T7" fmla="*/ 57 h 79"/>
                <a:gd name="T8" fmla="*/ 22 w 76"/>
                <a:gd name="T9" fmla="*/ 78 h 79"/>
              </a:gdLst>
              <a:ahLst/>
              <a:cxnLst>
                <a:cxn ang="0">
                  <a:pos x="T0" y="T1"/>
                </a:cxn>
                <a:cxn ang="0">
                  <a:pos x="T2" y="T3"/>
                </a:cxn>
                <a:cxn ang="0">
                  <a:pos x="T4" y="T5"/>
                </a:cxn>
                <a:cxn ang="0">
                  <a:pos x="T6" y="T7"/>
                </a:cxn>
                <a:cxn ang="0">
                  <a:pos x="T8" y="T9"/>
                </a:cxn>
              </a:cxnLst>
              <a:rect l="0" t="0" r="r" b="b"/>
              <a:pathLst>
                <a:path w="76" h="79">
                  <a:moveTo>
                    <a:pt x="22" y="78"/>
                  </a:moveTo>
                  <a:lnTo>
                    <a:pt x="0" y="26"/>
                  </a:lnTo>
                  <a:lnTo>
                    <a:pt x="47" y="0"/>
                  </a:lnTo>
                  <a:lnTo>
                    <a:pt x="75" y="57"/>
                  </a:lnTo>
                  <a:lnTo>
                    <a:pt x="22" y="78"/>
                  </a:lnTo>
                </a:path>
              </a:pathLst>
            </a:custGeom>
            <a:solidFill>
              <a:srgbClr val="000000"/>
            </a:solidFill>
            <a:ln w="12600">
              <a:solidFill>
                <a:srgbClr val="333333"/>
              </a:solidFill>
              <a:round/>
              <a:headEnd/>
              <a:tailEnd/>
            </a:ln>
          </p:spPr>
          <p:txBody>
            <a:bodyPr wrap="none" anchor="ctr"/>
            <a:lstStyle/>
            <a:p>
              <a:endParaRPr lang="en-US"/>
            </a:p>
          </p:txBody>
        </p:sp>
        <p:sp>
          <p:nvSpPr>
            <p:cNvPr id="50682" name="Freeform 506">
              <a:extLst>
                <a:ext uri="{FF2B5EF4-FFF2-40B4-BE49-F238E27FC236}">
                  <a16:creationId xmlns:a16="http://schemas.microsoft.com/office/drawing/2014/main" id="{9E75EDA9-224A-4300-82F8-84C10F2717AB}"/>
                </a:ext>
              </a:extLst>
            </p:cNvPr>
            <p:cNvSpPr>
              <a:spLocks noChangeArrowheads="1"/>
            </p:cNvSpPr>
            <p:nvPr/>
          </p:nvSpPr>
          <p:spPr bwMode="auto">
            <a:xfrm>
              <a:off x="1075" y="3119"/>
              <a:ext cx="17" cy="19"/>
            </a:xfrm>
            <a:custGeom>
              <a:avLst/>
              <a:gdLst>
                <a:gd name="T0" fmla="*/ 26 w 74"/>
                <a:gd name="T1" fmla="*/ 82 h 83"/>
                <a:gd name="T2" fmla="*/ 0 w 74"/>
                <a:gd name="T3" fmla="*/ 29 h 83"/>
                <a:gd name="T4" fmla="*/ 43 w 74"/>
                <a:gd name="T5" fmla="*/ 0 h 83"/>
                <a:gd name="T6" fmla="*/ 73 w 74"/>
                <a:gd name="T7" fmla="*/ 55 h 83"/>
                <a:gd name="T8" fmla="*/ 26 w 74"/>
                <a:gd name="T9" fmla="*/ 82 h 83"/>
              </a:gdLst>
              <a:ahLst/>
              <a:cxnLst>
                <a:cxn ang="0">
                  <a:pos x="T0" y="T1"/>
                </a:cxn>
                <a:cxn ang="0">
                  <a:pos x="T2" y="T3"/>
                </a:cxn>
                <a:cxn ang="0">
                  <a:pos x="T4" y="T5"/>
                </a:cxn>
                <a:cxn ang="0">
                  <a:pos x="T6" y="T7"/>
                </a:cxn>
                <a:cxn ang="0">
                  <a:pos x="T8" y="T9"/>
                </a:cxn>
              </a:cxnLst>
              <a:rect l="0" t="0" r="r" b="b"/>
              <a:pathLst>
                <a:path w="74" h="83">
                  <a:moveTo>
                    <a:pt x="26" y="82"/>
                  </a:moveTo>
                  <a:lnTo>
                    <a:pt x="0" y="29"/>
                  </a:lnTo>
                  <a:lnTo>
                    <a:pt x="43" y="0"/>
                  </a:lnTo>
                  <a:lnTo>
                    <a:pt x="73" y="55"/>
                  </a:lnTo>
                  <a:lnTo>
                    <a:pt x="26" y="82"/>
                  </a:lnTo>
                </a:path>
              </a:pathLst>
            </a:custGeom>
            <a:solidFill>
              <a:srgbClr val="000000"/>
            </a:solidFill>
            <a:ln w="12600">
              <a:solidFill>
                <a:srgbClr val="333333"/>
              </a:solidFill>
              <a:round/>
              <a:headEnd/>
              <a:tailEnd/>
            </a:ln>
          </p:spPr>
          <p:txBody>
            <a:bodyPr wrap="none" anchor="ctr"/>
            <a:lstStyle/>
            <a:p>
              <a:endParaRPr lang="en-US"/>
            </a:p>
          </p:txBody>
        </p:sp>
        <p:sp>
          <p:nvSpPr>
            <p:cNvPr id="50683" name="Freeform 507">
              <a:extLst>
                <a:ext uri="{FF2B5EF4-FFF2-40B4-BE49-F238E27FC236}">
                  <a16:creationId xmlns:a16="http://schemas.microsoft.com/office/drawing/2014/main" id="{91A12993-81FD-489C-B020-DCD22036F296}"/>
                </a:ext>
              </a:extLst>
            </p:cNvPr>
            <p:cNvSpPr>
              <a:spLocks noChangeArrowheads="1"/>
            </p:cNvSpPr>
            <p:nvPr/>
          </p:nvSpPr>
          <p:spPr bwMode="auto">
            <a:xfrm>
              <a:off x="1067" y="3108"/>
              <a:ext cx="17" cy="17"/>
            </a:xfrm>
            <a:custGeom>
              <a:avLst/>
              <a:gdLst>
                <a:gd name="T0" fmla="*/ 32 w 77"/>
                <a:gd name="T1" fmla="*/ 74 h 75"/>
                <a:gd name="T2" fmla="*/ 0 w 77"/>
                <a:gd name="T3" fmla="*/ 31 h 75"/>
                <a:gd name="T4" fmla="*/ 41 w 77"/>
                <a:gd name="T5" fmla="*/ 0 h 75"/>
                <a:gd name="T6" fmla="*/ 76 w 77"/>
                <a:gd name="T7" fmla="*/ 45 h 75"/>
                <a:gd name="T8" fmla="*/ 32 w 77"/>
                <a:gd name="T9" fmla="*/ 74 h 75"/>
              </a:gdLst>
              <a:ahLst/>
              <a:cxnLst>
                <a:cxn ang="0">
                  <a:pos x="T0" y="T1"/>
                </a:cxn>
                <a:cxn ang="0">
                  <a:pos x="T2" y="T3"/>
                </a:cxn>
                <a:cxn ang="0">
                  <a:pos x="T4" y="T5"/>
                </a:cxn>
                <a:cxn ang="0">
                  <a:pos x="T6" y="T7"/>
                </a:cxn>
                <a:cxn ang="0">
                  <a:pos x="T8" y="T9"/>
                </a:cxn>
              </a:cxnLst>
              <a:rect l="0" t="0" r="r" b="b"/>
              <a:pathLst>
                <a:path w="77" h="75">
                  <a:moveTo>
                    <a:pt x="32" y="74"/>
                  </a:moveTo>
                  <a:lnTo>
                    <a:pt x="0" y="31"/>
                  </a:lnTo>
                  <a:lnTo>
                    <a:pt x="41" y="0"/>
                  </a:lnTo>
                  <a:lnTo>
                    <a:pt x="76" y="45"/>
                  </a:lnTo>
                  <a:lnTo>
                    <a:pt x="32" y="74"/>
                  </a:lnTo>
                </a:path>
              </a:pathLst>
            </a:custGeom>
            <a:solidFill>
              <a:srgbClr val="000000"/>
            </a:solidFill>
            <a:ln w="12600">
              <a:solidFill>
                <a:srgbClr val="333333"/>
              </a:solidFill>
              <a:round/>
              <a:headEnd/>
              <a:tailEnd/>
            </a:ln>
          </p:spPr>
          <p:txBody>
            <a:bodyPr wrap="none" anchor="ctr"/>
            <a:lstStyle/>
            <a:p>
              <a:endParaRPr lang="en-US"/>
            </a:p>
          </p:txBody>
        </p:sp>
        <p:sp>
          <p:nvSpPr>
            <p:cNvPr id="50684" name="Freeform 508">
              <a:extLst>
                <a:ext uri="{FF2B5EF4-FFF2-40B4-BE49-F238E27FC236}">
                  <a16:creationId xmlns:a16="http://schemas.microsoft.com/office/drawing/2014/main" id="{286A260B-4003-48DB-AD24-0759B848CD52}"/>
                </a:ext>
              </a:extLst>
            </p:cNvPr>
            <p:cNvSpPr>
              <a:spLocks noChangeArrowheads="1"/>
            </p:cNvSpPr>
            <p:nvPr/>
          </p:nvSpPr>
          <p:spPr bwMode="auto">
            <a:xfrm>
              <a:off x="1059" y="3099"/>
              <a:ext cx="17" cy="17"/>
            </a:xfrm>
            <a:custGeom>
              <a:avLst/>
              <a:gdLst>
                <a:gd name="T0" fmla="*/ 35 w 77"/>
                <a:gd name="T1" fmla="*/ 74 h 75"/>
                <a:gd name="T2" fmla="*/ 0 w 77"/>
                <a:gd name="T3" fmla="*/ 36 h 75"/>
                <a:gd name="T4" fmla="*/ 38 w 77"/>
                <a:gd name="T5" fmla="*/ 0 h 75"/>
                <a:gd name="T6" fmla="*/ 76 w 77"/>
                <a:gd name="T7" fmla="*/ 43 h 75"/>
                <a:gd name="T8" fmla="*/ 35 w 77"/>
                <a:gd name="T9" fmla="*/ 74 h 75"/>
              </a:gdLst>
              <a:ahLst/>
              <a:cxnLst>
                <a:cxn ang="0">
                  <a:pos x="T0" y="T1"/>
                </a:cxn>
                <a:cxn ang="0">
                  <a:pos x="T2" y="T3"/>
                </a:cxn>
                <a:cxn ang="0">
                  <a:pos x="T4" y="T5"/>
                </a:cxn>
                <a:cxn ang="0">
                  <a:pos x="T6" y="T7"/>
                </a:cxn>
                <a:cxn ang="0">
                  <a:pos x="T8" y="T9"/>
                </a:cxn>
              </a:cxnLst>
              <a:rect l="0" t="0" r="r" b="b"/>
              <a:pathLst>
                <a:path w="77" h="75">
                  <a:moveTo>
                    <a:pt x="35" y="74"/>
                  </a:moveTo>
                  <a:lnTo>
                    <a:pt x="0" y="36"/>
                  </a:lnTo>
                  <a:lnTo>
                    <a:pt x="38" y="0"/>
                  </a:lnTo>
                  <a:lnTo>
                    <a:pt x="76" y="43"/>
                  </a:lnTo>
                  <a:lnTo>
                    <a:pt x="35" y="74"/>
                  </a:lnTo>
                </a:path>
              </a:pathLst>
            </a:custGeom>
            <a:solidFill>
              <a:srgbClr val="000000"/>
            </a:solidFill>
            <a:ln w="12600">
              <a:solidFill>
                <a:srgbClr val="333333"/>
              </a:solidFill>
              <a:round/>
              <a:headEnd/>
              <a:tailEnd/>
            </a:ln>
          </p:spPr>
          <p:txBody>
            <a:bodyPr wrap="none" anchor="ctr"/>
            <a:lstStyle/>
            <a:p>
              <a:endParaRPr lang="en-US"/>
            </a:p>
          </p:txBody>
        </p:sp>
        <p:sp>
          <p:nvSpPr>
            <p:cNvPr id="50685" name="Freeform 509">
              <a:extLst>
                <a:ext uri="{FF2B5EF4-FFF2-40B4-BE49-F238E27FC236}">
                  <a16:creationId xmlns:a16="http://schemas.microsoft.com/office/drawing/2014/main" id="{C1E09EDB-148A-4C88-98FE-3053629628A4}"/>
                </a:ext>
              </a:extLst>
            </p:cNvPr>
            <p:cNvSpPr>
              <a:spLocks noChangeArrowheads="1"/>
            </p:cNvSpPr>
            <p:nvPr/>
          </p:nvSpPr>
          <p:spPr bwMode="auto">
            <a:xfrm>
              <a:off x="1052" y="3090"/>
              <a:ext cx="17" cy="17"/>
            </a:xfrm>
            <a:custGeom>
              <a:avLst/>
              <a:gdLst>
                <a:gd name="T0" fmla="*/ 35 w 74"/>
                <a:gd name="T1" fmla="*/ 72 h 73"/>
                <a:gd name="T2" fmla="*/ 0 w 74"/>
                <a:gd name="T3" fmla="*/ 44 h 73"/>
                <a:gd name="T4" fmla="*/ 35 w 74"/>
                <a:gd name="T5" fmla="*/ 0 h 73"/>
                <a:gd name="T6" fmla="*/ 73 w 74"/>
                <a:gd name="T7" fmla="*/ 36 h 73"/>
                <a:gd name="T8" fmla="*/ 35 w 74"/>
                <a:gd name="T9" fmla="*/ 72 h 73"/>
              </a:gdLst>
              <a:ahLst/>
              <a:cxnLst>
                <a:cxn ang="0">
                  <a:pos x="T0" y="T1"/>
                </a:cxn>
                <a:cxn ang="0">
                  <a:pos x="T2" y="T3"/>
                </a:cxn>
                <a:cxn ang="0">
                  <a:pos x="T4" y="T5"/>
                </a:cxn>
                <a:cxn ang="0">
                  <a:pos x="T6" y="T7"/>
                </a:cxn>
                <a:cxn ang="0">
                  <a:pos x="T8" y="T9"/>
                </a:cxn>
              </a:cxnLst>
              <a:rect l="0" t="0" r="r" b="b"/>
              <a:pathLst>
                <a:path w="74" h="73">
                  <a:moveTo>
                    <a:pt x="35" y="72"/>
                  </a:moveTo>
                  <a:lnTo>
                    <a:pt x="0" y="44"/>
                  </a:lnTo>
                  <a:lnTo>
                    <a:pt x="35" y="0"/>
                  </a:lnTo>
                  <a:lnTo>
                    <a:pt x="73" y="36"/>
                  </a:lnTo>
                  <a:lnTo>
                    <a:pt x="35" y="72"/>
                  </a:lnTo>
                </a:path>
              </a:pathLst>
            </a:custGeom>
            <a:solidFill>
              <a:srgbClr val="000000"/>
            </a:solidFill>
            <a:ln w="12600">
              <a:solidFill>
                <a:srgbClr val="333333"/>
              </a:solidFill>
              <a:round/>
              <a:headEnd/>
              <a:tailEnd/>
            </a:ln>
          </p:spPr>
          <p:txBody>
            <a:bodyPr wrap="none" anchor="ctr"/>
            <a:lstStyle/>
            <a:p>
              <a:endParaRPr lang="en-US"/>
            </a:p>
          </p:txBody>
        </p:sp>
        <p:sp>
          <p:nvSpPr>
            <p:cNvPr id="50686" name="Freeform 510">
              <a:extLst>
                <a:ext uri="{FF2B5EF4-FFF2-40B4-BE49-F238E27FC236}">
                  <a16:creationId xmlns:a16="http://schemas.microsoft.com/office/drawing/2014/main" id="{8C04694D-28BC-4A4D-8DEA-DCBA685E6681}"/>
                </a:ext>
              </a:extLst>
            </p:cNvPr>
            <p:cNvSpPr>
              <a:spLocks noChangeArrowheads="1"/>
            </p:cNvSpPr>
            <p:nvPr/>
          </p:nvSpPr>
          <p:spPr bwMode="auto">
            <a:xfrm>
              <a:off x="1044" y="3085"/>
              <a:ext cx="16" cy="16"/>
            </a:xfrm>
            <a:custGeom>
              <a:avLst/>
              <a:gdLst>
                <a:gd name="T0" fmla="*/ 34 w 70"/>
                <a:gd name="T1" fmla="*/ 70 h 71"/>
                <a:gd name="T2" fmla="*/ 0 w 70"/>
                <a:gd name="T3" fmla="*/ 47 h 71"/>
                <a:gd name="T4" fmla="*/ 23 w 70"/>
                <a:gd name="T5" fmla="*/ 0 h 71"/>
                <a:gd name="T6" fmla="*/ 69 w 70"/>
                <a:gd name="T7" fmla="*/ 26 h 71"/>
                <a:gd name="T8" fmla="*/ 34 w 70"/>
                <a:gd name="T9" fmla="*/ 70 h 71"/>
              </a:gdLst>
              <a:ahLst/>
              <a:cxnLst>
                <a:cxn ang="0">
                  <a:pos x="T0" y="T1"/>
                </a:cxn>
                <a:cxn ang="0">
                  <a:pos x="T2" y="T3"/>
                </a:cxn>
                <a:cxn ang="0">
                  <a:pos x="T4" y="T5"/>
                </a:cxn>
                <a:cxn ang="0">
                  <a:pos x="T6" y="T7"/>
                </a:cxn>
                <a:cxn ang="0">
                  <a:pos x="T8" y="T9"/>
                </a:cxn>
              </a:cxnLst>
              <a:rect l="0" t="0" r="r" b="b"/>
              <a:pathLst>
                <a:path w="70" h="71">
                  <a:moveTo>
                    <a:pt x="34" y="70"/>
                  </a:moveTo>
                  <a:lnTo>
                    <a:pt x="0" y="47"/>
                  </a:lnTo>
                  <a:lnTo>
                    <a:pt x="23" y="0"/>
                  </a:lnTo>
                  <a:lnTo>
                    <a:pt x="69" y="26"/>
                  </a:lnTo>
                  <a:lnTo>
                    <a:pt x="34" y="70"/>
                  </a:lnTo>
                </a:path>
              </a:pathLst>
            </a:custGeom>
            <a:solidFill>
              <a:srgbClr val="000000"/>
            </a:solidFill>
            <a:ln w="12600">
              <a:solidFill>
                <a:srgbClr val="333333"/>
              </a:solidFill>
              <a:round/>
              <a:headEnd/>
              <a:tailEnd/>
            </a:ln>
          </p:spPr>
          <p:txBody>
            <a:bodyPr wrap="none" anchor="ctr"/>
            <a:lstStyle/>
            <a:p>
              <a:endParaRPr lang="en-US"/>
            </a:p>
          </p:txBody>
        </p:sp>
        <p:sp>
          <p:nvSpPr>
            <p:cNvPr id="50687" name="Freeform 511">
              <a:extLst>
                <a:ext uri="{FF2B5EF4-FFF2-40B4-BE49-F238E27FC236}">
                  <a16:creationId xmlns:a16="http://schemas.microsoft.com/office/drawing/2014/main" id="{BA744A37-17C5-4A0C-8FFE-E23A60FF1684}"/>
                </a:ext>
              </a:extLst>
            </p:cNvPr>
            <p:cNvSpPr>
              <a:spLocks noChangeArrowheads="1"/>
            </p:cNvSpPr>
            <p:nvPr/>
          </p:nvSpPr>
          <p:spPr bwMode="auto">
            <a:xfrm>
              <a:off x="1036" y="3080"/>
              <a:ext cx="13" cy="15"/>
            </a:xfrm>
            <a:custGeom>
              <a:avLst/>
              <a:gdLst>
                <a:gd name="T0" fmla="*/ 35 w 59"/>
                <a:gd name="T1" fmla="*/ 66 h 67"/>
                <a:gd name="T2" fmla="*/ 0 w 59"/>
                <a:gd name="T3" fmla="*/ 55 h 67"/>
                <a:gd name="T4" fmla="*/ 14 w 59"/>
                <a:gd name="T5" fmla="*/ 0 h 67"/>
                <a:gd name="T6" fmla="*/ 58 w 59"/>
                <a:gd name="T7" fmla="*/ 19 h 67"/>
                <a:gd name="T8" fmla="*/ 35 w 59"/>
                <a:gd name="T9" fmla="*/ 66 h 67"/>
              </a:gdLst>
              <a:ahLst/>
              <a:cxnLst>
                <a:cxn ang="0">
                  <a:pos x="T0" y="T1"/>
                </a:cxn>
                <a:cxn ang="0">
                  <a:pos x="T2" y="T3"/>
                </a:cxn>
                <a:cxn ang="0">
                  <a:pos x="T4" y="T5"/>
                </a:cxn>
                <a:cxn ang="0">
                  <a:pos x="T6" y="T7"/>
                </a:cxn>
                <a:cxn ang="0">
                  <a:pos x="T8" y="T9"/>
                </a:cxn>
              </a:cxnLst>
              <a:rect l="0" t="0" r="r" b="b"/>
              <a:pathLst>
                <a:path w="59" h="67">
                  <a:moveTo>
                    <a:pt x="35" y="66"/>
                  </a:moveTo>
                  <a:lnTo>
                    <a:pt x="0" y="55"/>
                  </a:lnTo>
                  <a:lnTo>
                    <a:pt x="14" y="0"/>
                  </a:lnTo>
                  <a:lnTo>
                    <a:pt x="58" y="19"/>
                  </a:lnTo>
                  <a:lnTo>
                    <a:pt x="35" y="66"/>
                  </a:lnTo>
                </a:path>
              </a:pathLst>
            </a:custGeom>
            <a:solidFill>
              <a:srgbClr val="000000"/>
            </a:solidFill>
            <a:ln w="12600">
              <a:solidFill>
                <a:srgbClr val="333333"/>
              </a:solidFill>
              <a:round/>
              <a:headEnd/>
              <a:tailEnd/>
            </a:ln>
          </p:spPr>
          <p:txBody>
            <a:bodyPr wrap="none" anchor="ctr"/>
            <a:lstStyle/>
            <a:p>
              <a:endParaRPr lang="en-US"/>
            </a:p>
          </p:txBody>
        </p:sp>
        <p:sp>
          <p:nvSpPr>
            <p:cNvPr id="50688" name="Freeform 512">
              <a:extLst>
                <a:ext uri="{FF2B5EF4-FFF2-40B4-BE49-F238E27FC236}">
                  <a16:creationId xmlns:a16="http://schemas.microsoft.com/office/drawing/2014/main" id="{817AFB5C-4801-44AD-B95A-B7D0B3A70D4B}"/>
                </a:ext>
              </a:extLst>
            </p:cNvPr>
            <p:cNvSpPr>
              <a:spLocks noChangeArrowheads="1"/>
            </p:cNvSpPr>
            <p:nvPr/>
          </p:nvSpPr>
          <p:spPr bwMode="auto">
            <a:xfrm>
              <a:off x="1028" y="3079"/>
              <a:ext cx="12" cy="14"/>
            </a:xfrm>
            <a:custGeom>
              <a:avLst/>
              <a:gdLst>
                <a:gd name="T0" fmla="*/ 37 w 52"/>
                <a:gd name="T1" fmla="*/ 62 h 63"/>
                <a:gd name="T2" fmla="*/ 0 w 52"/>
                <a:gd name="T3" fmla="*/ 52 h 63"/>
                <a:gd name="T4" fmla="*/ 3 w 52"/>
                <a:gd name="T5" fmla="*/ 0 h 63"/>
                <a:gd name="T6" fmla="*/ 51 w 52"/>
                <a:gd name="T7" fmla="*/ 6 h 63"/>
                <a:gd name="T8" fmla="*/ 37 w 52"/>
                <a:gd name="T9" fmla="*/ 62 h 63"/>
              </a:gdLst>
              <a:ahLst/>
              <a:cxnLst>
                <a:cxn ang="0">
                  <a:pos x="T0" y="T1"/>
                </a:cxn>
                <a:cxn ang="0">
                  <a:pos x="T2" y="T3"/>
                </a:cxn>
                <a:cxn ang="0">
                  <a:pos x="T4" y="T5"/>
                </a:cxn>
                <a:cxn ang="0">
                  <a:pos x="T6" y="T7"/>
                </a:cxn>
                <a:cxn ang="0">
                  <a:pos x="T8" y="T9"/>
                </a:cxn>
              </a:cxnLst>
              <a:rect l="0" t="0" r="r" b="b"/>
              <a:pathLst>
                <a:path w="52" h="63">
                  <a:moveTo>
                    <a:pt x="37" y="62"/>
                  </a:moveTo>
                  <a:lnTo>
                    <a:pt x="0" y="52"/>
                  </a:lnTo>
                  <a:lnTo>
                    <a:pt x="3" y="0"/>
                  </a:lnTo>
                  <a:lnTo>
                    <a:pt x="51" y="6"/>
                  </a:lnTo>
                  <a:lnTo>
                    <a:pt x="37" y="62"/>
                  </a:lnTo>
                </a:path>
              </a:pathLst>
            </a:custGeom>
            <a:solidFill>
              <a:srgbClr val="000000"/>
            </a:solidFill>
            <a:ln w="12600">
              <a:solidFill>
                <a:srgbClr val="333333"/>
              </a:solidFill>
              <a:round/>
              <a:headEnd/>
              <a:tailEnd/>
            </a:ln>
          </p:spPr>
          <p:txBody>
            <a:bodyPr wrap="none" anchor="ctr"/>
            <a:lstStyle/>
            <a:p>
              <a:endParaRPr lang="en-US"/>
            </a:p>
          </p:txBody>
        </p:sp>
        <p:sp>
          <p:nvSpPr>
            <p:cNvPr id="50689" name="Freeform 513">
              <a:extLst>
                <a:ext uri="{FF2B5EF4-FFF2-40B4-BE49-F238E27FC236}">
                  <a16:creationId xmlns:a16="http://schemas.microsoft.com/office/drawing/2014/main" id="{00736F4B-B4E0-4245-9B59-B8A493C64272}"/>
                </a:ext>
              </a:extLst>
            </p:cNvPr>
            <p:cNvSpPr>
              <a:spLocks noChangeArrowheads="1"/>
            </p:cNvSpPr>
            <p:nvPr/>
          </p:nvSpPr>
          <p:spPr bwMode="auto">
            <a:xfrm>
              <a:off x="1018" y="3079"/>
              <a:ext cx="11" cy="12"/>
            </a:xfrm>
            <a:custGeom>
              <a:avLst/>
              <a:gdLst>
                <a:gd name="T0" fmla="*/ 44 w 48"/>
                <a:gd name="T1" fmla="*/ 52 h 53"/>
                <a:gd name="T2" fmla="*/ 9 w 48"/>
                <a:gd name="T3" fmla="*/ 52 h 53"/>
                <a:gd name="T4" fmla="*/ 0 w 48"/>
                <a:gd name="T5" fmla="*/ 0 h 53"/>
                <a:gd name="T6" fmla="*/ 47 w 48"/>
                <a:gd name="T7" fmla="*/ 0 h 53"/>
                <a:gd name="T8" fmla="*/ 44 w 48"/>
                <a:gd name="T9" fmla="*/ 52 h 53"/>
              </a:gdLst>
              <a:ahLst/>
              <a:cxnLst>
                <a:cxn ang="0">
                  <a:pos x="T0" y="T1"/>
                </a:cxn>
                <a:cxn ang="0">
                  <a:pos x="T2" y="T3"/>
                </a:cxn>
                <a:cxn ang="0">
                  <a:pos x="T4" y="T5"/>
                </a:cxn>
                <a:cxn ang="0">
                  <a:pos x="T6" y="T7"/>
                </a:cxn>
                <a:cxn ang="0">
                  <a:pos x="T8" y="T9"/>
                </a:cxn>
              </a:cxnLst>
              <a:rect l="0" t="0" r="r" b="b"/>
              <a:pathLst>
                <a:path w="48" h="53">
                  <a:moveTo>
                    <a:pt x="44" y="52"/>
                  </a:moveTo>
                  <a:lnTo>
                    <a:pt x="9" y="52"/>
                  </a:lnTo>
                  <a:lnTo>
                    <a:pt x="0" y="0"/>
                  </a:lnTo>
                  <a:lnTo>
                    <a:pt x="47" y="0"/>
                  </a:lnTo>
                  <a:lnTo>
                    <a:pt x="44" y="52"/>
                  </a:lnTo>
                </a:path>
              </a:pathLst>
            </a:custGeom>
            <a:solidFill>
              <a:srgbClr val="000000"/>
            </a:solidFill>
            <a:ln w="12600">
              <a:solidFill>
                <a:srgbClr val="333333"/>
              </a:solidFill>
              <a:round/>
              <a:headEnd/>
              <a:tailEnd/>
            </a:ln>
          </p:spPr>
          <p:txBody>
            <a:bodyPr wrap="none" anchor="ctr"/>
            <a:lstStyle/>
            <a:p>
              <a:endParaRPr lang="en-US"/>
            </a:p>
          </p:txBody>
        </p:sp>
        <p:sp>
          <p:nvSpPr>
            <p:cNvPr id="50690" name="Freeform 514">
              <a:extLst>
                <a:ext uri="{FF2B5EF4-FFF2-40B4-BE49-F238E27FC236}">
                  <a16:creationId xmlns:a16="http://schemas.microsoft.com/office/drawing/2014/main" id="{915A5147-DE40-45F1-B129-04988CD5BBD7}"/>
                </a:ext>
              </a:extLst>
            </p:cNvPr>
            <p:cNvSpPr>
              <a:spLocks noChangeArrowheads="1"/>
            </p:cNvSpPr>
            <p:nvPr/>
          </p:nvSpPr>
          <p:spPr bwMode="auto">
            <a:xfrm>
              <a:off x="1007" y="3079"/>
              <a:ext cx="13" cy="14"/>
            </a:xfrm>
            <a:custGeom>
              <a:avLst/>
              <a:gdLst>
                <a:gd name="T0" fmla="*/ 55 w 56"/>
                <a:gd name="T1" fmla="*/ 52 h 63"/>
                <a:gd name="T2" fmla="*/ 17 w 56"/>
                <a:gd name="T3" fmla="*/ 62 h 63"/>
                <a:gd name="T4" fmla="*/ 0 w 56"/>
                <a:gd name="T5" fmla="*/ 11 h 63"/>
                <a:gd name="T6" fmla="*/ 47 w 56"/>
                <a:gd name="T7" fmla="*/ 0 h 63"/>
                <a:gd name="T8" fmla="*/ 55 w 56"/>
                <a:gd name="T9" fmla="*/ 52 h 63"/>
              </a:gdLst>
              <a:ahLst/>
              <a:cxnLst>
                <a:cxn ang="0">
                  <a:pos x="T0" y="T1"/>
                </a:cxn>
                <a:cxn ang="0">
                  <a:pos x="T2" y="T3"/>
                </a:cxn>
                <a:cxn ang="0">
                  <a:pos x="T4" y="T5"/>
                </a:cxn>
                <a:cxn ang="0">
                  <a:pos x="T6" y="T7"/>
                </a:cxn>
                <a:cxn ang="0">
                  <a:pos x="T8" y="T9"/>
                </a:cxn>
              </a:cxnLst>
              <a:rect l="0" t="0" r="r" b="b"/>
              <a:pathLst>
                <a:path w="56" h="63">
                  <a:moveTo>
                    <a:pt x="55" y="52"/>
                  </a:moveTo>
                  <a:lnTo>
                    <a:pt x="17" y="62"/>
                  </a:lnTo>
                  <a:lnTo>
                    <a:pt x="0" y="11"/>
                  </a:lnTo>
                  <a:lnTo>
                    <a:pt x="47" y="0"/>
                  </a:lnTo>
                  <a:lnTo>
                    <a:pt x="55" y="52"/>
                  </a:lnTo>
                </a:path>
              </a:pathLst>
            </a:custGeom>
            <a:solidFill>
              <a:srgbClr val="000000"/>
            </a:solidFill>
            <a:ln w="12600">
              <a:solidFill>
                <a:srgbClr val="333333"/>
              </a:solidFill>
              <a:round/>
              <a:headEnd/>
              <a:tailEnd/>
            </a:ln>
          </p:spPr>
          <p:txBody>
            <a:bodyPr wrap="none" anchor="ctr"/>
            <a:lstStyle/>
            <a:p>
              <a:endParaRPr lang="en-US"/>
            </a:p>
          </p:txBody>
        </p:sp>
        <p:sp>
          <p:nvSpPr>
            <p:cNvPr id="50691" name="Freeform 515">
              <a:extLst>
                <a:ext uri="{FF2B5EF4-FFF2-40B4-BE49-F238E27FC236}">
                  <a16:creationId xmlns:a16="http://schemas.microsoft.com/office/drawing/2014/main" id="{3B0EAB6E-1947-4B15-B99F-D65DDFAB419F}"/>
                </a:ext>
              </a:extLst>
            </p:cNvPr>
            <p:cNvSpPr>
              <a:spLocks noChangeArrowheads="1"/>
            </p:cNvSpPr>
            <p:nvPr/>
          </p:nvSpPr>
          <p:spPr bwMode="auto">
            <a:xfrm>
              <a:off x="997" y="3081"/>
              <a:ext cx="15" cy="15"/>
            </a:xfrm>
            <a:custGeom>
              <a:avLst/>
              <a:gdLst>
                <a:gd name="T0" fmla="*/ 64 w 65"/>
                <a:gd name="T1" fmla="*/ 50 h 65"/>
                <a:gd name="T2" fmla="*/ 29 w 65"/>
                <a:gd name="T3" fmla="*/ 64 h 65"/>
                <a:gd name="T4" fmla="*/ 0 w 65"/>
                <a:gd name="T5" fmla="*/ 17 h 65"/>
                <a:gd name="T6" fmla="*/ 46 w 65"/>
                <a:gd name="T7" fmla="*/ 0 h 65"/>
                <a:gd name="T8" fmla="*/ 64 w 65"/>
                <a:gd name="T9" fmla="*/ 50 h 65"/>
              </a:gdLst>
              <a:ahLst/>
              <a:cxnLst>
                <a:cxn ang="0">
                  <a:pos x="T0" y="T1"/>
                </a:cxn>
                <a:cxn ang="0">
                  <a:pos x="T2" y="T3"/>
                </a:cxn>
                <a:cxn ang="0">
                  <a:pos x="T4" y="T5"/>
                </a:cxn>
                <a:cxn ang="0">
                  <a:pos x="T6" y="T7"/>
                </a:cxn>
                <a:cxn ang="0">
                  <a:pos x="T8" y="T9"/>
                </a:cxn>
              </a:cxnLst>
              <a:rect l="0" t="0" r="r" b="b"/>
              <a:pathLst>
                <a:path w="65" h="65">
                  <a:moveTo>
                    <a:pt x="64" y="50"/>
                  </a:moveTo>
                  <a:lnTo>
                    <a:pt x="29" y="64"/>
                  </a:lnTo>
                  <a:lnTo>
                    <a:pt x="0" y="17"/>
                  </a:lnTo>
                  <a:lnTo>
                    <a:pt x="46" y="0"/>
                  </a:lnTo>
                  <a:lnTo>
                    <a:pt x="64" y="50"/>
                  </a:lnTo>
                </a:path>
              </a:pathLst>
            </a:custGeom>
            <a:solidFill>
              <a:srgbClr val="000000"/>
            </a:solidFill>
            <a:ln w="12600">
              <a:solidFill>
                <a:srgbClr val="333333"/>
              </a:solidFill>
              <a:round/>
              <a:headEnd/>
              <a:tailEnd/>
            </a:ln>
          </p:spPr>
          <p:txBody>
            <a:bodyPr wrap="none" anchor="ctr"/>
            <a:lstStyle/>
            <a:p>
              <a:endParaRPr lang="en-US"/>
            </a:p>
          </p:txBody>
        </p:sp>
        <p:sp>
          <p:nvSpPr>
            <p:cNvPr id="50692" name="Freeform 516">
              <a:extLst>
                <a:ext uri="{FF2B5EF4-FFF2-40B4-BE49-F238E27FC236}">
                  <a16:creationId xmlns:a16="http://schemas.microsoft.com/office/drawing/2014/main" id="{8E52E4E6-7956-452E-B206-822743154F62}"/>
                </a:ext>
              </a:extLst>
            </p:cNvPr>
            <p:cNvSpPr>
              <a:spLocks noChangeArrowheads="1"/>
            </p:cNvSpPr>
            <p:nvPr/>
          </p:nvSpPr>
          <p:spPr bwMode="auto">
            <a:xfrm>
              <a:off x="988" y="3085"/>
              <a:ext cx="16" cy="17"/>
            </a:xfrm>
            <a:custGeom>
              <a:avLst/>
              <a:gdLst>
                <a:gd name="T0" fmla="*/ 69 w 70"/>
                <a:gd name="T1" fmla="*/ 47 h 74"/>
                <a:gd name="T2" fmla="*/ 30 w 70"/>
                <a:gd name="T3" fmla="*/ 73 h 74"/>
                <a:gd name="T4" fmla="*/ 0 w 70"/>
                <a:gd name="T5" fmla="*/ 29 h 74"/>
                <a:gd name="T6" fmla="*/ 40 w 70"/>
                <a:gd name="T7" fmla="*/ 0 h 74"/>
                <a:gd name="T8" fmla="*/ 69 w 70"/>
                <a:gd name="T9" fmla="*/ 47 h 74"/>
              </a:gdLst>
              <a:ahLst/>
              <a:cxnLst>
                <a:cxn ang="0">
                  <a:pos x="T0" y="T1"/>
                </a:cxn>
                <a:cxn ang="0">
                  <a:pos x="T2" y="T3"/>
                </a:cxn>
                <a:cxn ang="0">
                  <a:pos x="T4" y="T5"/>
                </a:cxn>
                <a:cxn ang="0">
                  <a:pos x="T6" y="T7"/>
                </a:cxn>
                <a:cxn ang="0">
                  <a:pos x="T8" y="T9"/>
                </a:cxn>
              </a:cxnLst>
              <a:rect l="0" t="0" r="r" b="b"/>
              <a:pathLst>
                <a:path w="70" h="74">
                  <a:moveTo>
                    <a:pt x="69" y="47"/>
                  </a:moveTo>
                  <a:lnTo>
                    <a:pt x="30" y="73"/>
                  </a:lnTo>
                  <a:lnTo>
                    <a:pt x="0" y="29"/>
                  </a:lnTo>
                  <a:lnTo>
                    <a:pt x="40" y="0"/>
                  </a:lnTo>
                  <a:lnTo>
                    <a:pt x="69" y="47"/>
                  </a:lnTo>
                </a:path>
              </a:pathLst>
            </a:custGeom>
            <a:solidFill>
              <a:srgbClr val="000000"/>
            </a:solidFill>
            <a:ln w="12600">
              <a:solidFill>
                <a:srgbClr val="333333"/>
              </a:solidFill>
              <a:round/>
              <a:headEnd/>
              <a:tailEnd/>
            </a:ln>
          </p:spPr>
          <p:txBody>
            <a:bodyPr wrap="none" anchor="ctr"/>
            <a:lstStyle/>
            <a:p>
              <a:endParaRPr lang="en-US"/>
            </a:p>
          </p:txBody>
        </p:sp>
        <p:sp>
          <p:nvSpPr>
            <p:cNvPr id="50693" name="Freeform 517">
              <a:extLst>
                <a:ext uri="{FF2B5EF4-FFF2-40B4-BE49-F238E27FC236}">
                  <a16:creationId xmlns:a16="http://schemas.microsoft.com/office/drawing/2014/main" id="{E697B9F9-27BD-4BAF-AE3D-95322A1EFECB}"/>
                </a:ext>
              </a:extLst>
            </p:cNvPr>
            <p:cNvSpPr>
              <a:spLocks noChangeArrowheads="1"/>
            </p:cNvSpPr>
            <p:nvPr/>
          </p:nvSpPr>
          <p:spPr bwMode="auto">
            <a:xfrm>
              <a:off x="979" y="3092"/>
              <a:ext cx="17" cy="17"/>
            </a:xfrm>
            <a:custGeom>
              <a:avLst/>
              <a:gdLst>
                <a:gd name="T0" fmla="*/ 72 w 73"/>
                <a:gd name="T1" fmla="*/ 43 h 74"/>
                <a:gd name="T2" fmla="*/ 38 w 73"/>
                <a:gd name="T3" fmla="*/ 73 h 74"/>
                <a:gd name="T4" fmla="*/ 0 w 73"/>
                <a:gd name="T5" fmla="*/ 38 h 74"/>
                <a:gd name="T6" fmla="*/ 41 w 73"/>
                <a:gd name="T7" fmla="*/ 0 h 74"/>
                <a:gd name="T8" fmla="*/ 72 w 73"/>
                <a:gd name="T9" fmla="*/ 43 h 74"/>
              </a:gdLst>
              <a:ahLst/>
              <a:cxnLst>
                <a:cxn ang="0">
                  <a:pos x="T0" y="T1"/>
                </a:cxn>
                <a:cxn ang="0">
                  <a:pos x="T2" y="T3"/>
                </a:cxn>
                <a:cxn ang="0">
                  <a:pos x="T4" y="T5"/>
                </a:cxn>
                <a:cxn ang="0">
                  <a:pos x="T6" y="T7"/>
                </a:cxn>
                <a:cxn ang="0">
                  <a:pos x="T8" y="T9"/>
                </a:cxn>
              </a:cxnLst>
              <a:rect l="0" t="0" r="r" b="b"/>
              <a:pathLst>
                <a:path w="73" h="74">
                  <a:moveTo>
                    <a:pt x="72" y="43"/>
                  </a:moveTo>
                  <a:lnTo>
                    <a:pt x="38" y="73"/>
                  </a:lnTo>
                  <a:lnTo>
                    <a:pt x="0" y="38"/>
                  </a:lnTo>
                  <a:lnTo>
                    <a:pt x="41" y="0"/>
                  </a:lnTo>
                  <a:lnTo>
                    <a:pt x="72" y="43"/>
                  </a:lnTo>
                </a:path>
              </a:pathLst>
            </a:custGeom>
            <a:solidFill>
              <a:srgbClr val="000000"/>
            </a:solidFill>
            <a:ln w="12600">
              <a:solidFill>
                <a:srgbClr val="333333"/>
              </a:solidFill>
              <a:round/>
              <a:headEnd/>
              <a:tailEnd/>
            </a:ln>
          </p:spPr>
          <p:txBody>
            <a:bodyPr wrap="none" anchor="ctr"/>
            <a:lstStyle/>
            <a:p>
              <a:endParaRPr lang="en-US"/>
            </a:p>
          </p:txBody>
        </p:sp>
        <p:sp>
          <p:nvSpPr>
            <p:cNvPr id="50694" name="Freeform 518">
              <a:extLst>
                <a:ext uri="{FF2B5EF4-FFF2-40B4-BE49-F238E27FC236}">
                  <a16:creationId xmlns:a16="http://schemas.microsoft.com/office/drawing/2014/main" id="{DFA828EF-5EDC-4E0B-A6FF-275C796C07C2}"/>
                </a:ext>
              </a:extLst>
            </p:cNvPr>
            <p:cNvSpPr>
              <a:spLocks noChangeArrowheads="1"/>
            </p:cNvSpPr>
            <p:nvPr/>
          </p:nvSpPr>
          <p:spPr bwMode="auto">
            <a:xfrm>
              <a:off x="971" y="3100"/>
              <a:ext cx="17" cy="17"/>
            </a:xfrm>
            <a:custGeom>
              <a:avLst/>
              <a:gdLst>
                <a:gd name="T0" fmla="*/ 73 w 74"/>
                <a:gd name="T1" fmla="*/ 35 h 73"/>
                <a:gd name="T2" fmla="*/ 43 w 74"/>
                <a:gd name="T3" fmla="*/ 72 h 73"/>
                <a:gd name="T4" fmla="*/ 0 w 74"/>
                <a:gd name="T5" fmla="*/ 39 h 73"/>
                <a:gd name="T6" fmla="*/ 35 w 74"/>
                <a:gd name="T7" fmla="*/ 0 h 73"/>
                <a:gd name="T8" fmla="*/ 73 w 74"/>
                <a:gd name="T9" fmla="*/ 35 h 73"/>
              </a:gdLst>
              <a:ahLst/>
              <a:cxnLst>
                <a:cxn ang="0">
                  <a:pos x="T0" y="T1"/>
                </a:cxn>
                <a:cxn ang="0">
                  <a:pos x="T2" y="T3"/>
                </a:cxn>
                <a:cxn ang="0">
                  <a:pos x="T4" y="T5"/>
                </a:cxn>
                <a:cxn ang="0">
                  <a:pos x="T6" y="T7"/>
                </a:cxn>
                <a:cxn ang="0">
                  <a:pos x="T8" y="T9"/>
                </a:cxn>
              </a:cxnLst>
              <a:rect l="0" t="0" r="r" b="b"/>
              <a:pathLst>
                <a:path w="74" h="73">
                  <a:moveTo>
                    <a:pt x="73" y="35"/>
                  </a:moveTo>
                  <a:lnTo>
                    <a:pt x="43" y="72"/>
                  </a:lnTo>
                  <a:lnTo>
                    <a:pt x="0" y="39"/>
                  </a:lnTo>
                  <a:lnTo>
                    <a:pt x="35" y="0"/>
                  </a:lnTo>
                  <a:lnTo>
                    <a:pt x="73" y="35"/>
                  </a:lnTo>
                </a:path>
              </a:pathLst>
            </a:custGeom>
            <a:solidFill>
              <a:srgbClr val="000000"/>
            </a:solidFill>
            <a:ln w="12600">
              <a:solidFill>
                <a:srgbClr val="333333"/>
              </a:solidFill>
              <a:round/>
              <a:headEnd/>
              <a:tailEnd/>
            </a:ln>
          </p:spPr>
          <p:txBody>
            <a:bodyPr wrap="none" anchor="ctr"/>
            <a:lstStyle/>
            <a:p>
              <a:endParaRPr lang="en-US"/>
            </a:p>
          </p:txBody>
        </p:sp>
        <p:sp>
          <p:nvSpPr>
            <p:cNvPr id="50695" name="Freeform 519">
              <a:extLst>
                <a:ext uri="{FF2B5EF4-FFF2-40B4-BE49-F238E27FC236}">
                  <a16:creationId xmlns:a16="http://schemas.microsoft.com/office/drawing/2014/main" id="{4CE929F3-F255-44C9-96AB-2DF8DF3FAF10}"/>
                </a:ext>
              </a:extLst>
            </p:cNvPr>
            <p:cNvSpPr>
              <a:spLocks noChangeArrowheads="1"/>
            </p:cNvSpPr>
            <p:nvPr/>
          </p:nvSpPr>
          <p:spPr bwMode="auto">
            <a:xfrm>
              <a:off x="963" y="3109"/>
              <a:ext cx="18" cy="18"/>
            </a:xfrm>
            <a:custGeom>
              <a:avLst/>
              <a:gdLst>
                <a:gd name="T0" fmla="*/ 78 w 79"/>
                <a:gd name="T1" fmla="*/ 33 h 78"/>
                <a:gd name="T2" fmla="*/ 46 w 79"/>
                <a:gd name="T3" fmla="*/ 77 h 78"/>
                <a:gd name="T4" fmla="*/ 0 w 79"/>
                <a:gd name="T5" fmla="*/ 53 h 78"/>
                <a:gd name="T6" fmla="*/ 34 w 79"/>
                <a:gd name="T7" fmla="*/ 0 h 78"/>
                <a:gd name="T8" fmla="*/ 78 w 79"/>
                <a:gd name="T9" fmla="*/ 33 h 78"/>
              </a:gdLst>
              <a:ahLst/>
              <a:cxnLst>
                <a:cxn ang="0">
                  <a:pos x="T0" y="T1"/>
                </a:cxn>
                <a:cxn ang="0">
                  <a:pos x="T2" y="T3"/>
                </a:cxn>
                <a:cxn ang="0">
                  <a:pos x="T4" y="T5"/>
                </a:cxn>
                <a:cxn ang="0">
                  <a:pos x="T6" y="T7"/>
                </a:cxn>
                <a:cxn ang="0">
                  <a:pos x="T8" y="T9"/>
                </a:cxn>
              </a:cxnLst>
              <a:rect l="0" t="0" r="r" b="b"/>
              <a:pathLst>
                <a:path w="79" h="78">
                  <a:moveTo>
                    <a:pt x="78" y="33"/>
                  </a:moveTo>
                  <a:lnTo>
                    <a:pt x="46" y="77"/>
                  </a:lnTo>
                  <a:lnTo>
                    <a:pt x="0" y="53"/>
                  </a:lnTo>
                  <a:lnTo>
                    <a:pt x="34" y="0"/>
                  </a:lnTo>
                  <a:lnTo>
                    <a:pt x="78" y="33"/>
                  </a:lnTo>
                </a:path>
              </a:pathLst>
            </a:custGeom>
            <a:solidFill>
              <a:srgbClr val="000000"/>
            </a:solidFill>
            <a:ln w="12600">
              <a:solidFill>
                <a:srgbClr val="333333"/>
              </a:solidFill>
              <a:round/>
              <a:headEnd/>
              <a:tailEnd/>
            </a:ln>
          </p:spPr>
          <p:txBody>
            <a:bodyPr wrap="none" anchor="ctr"/>
            <a:lstStyle/>
            <a:p>
              <a:endParaRPr lang="en-US"/>
            </a:p>
          </p:txBody>
        </p:sp>
        <p:sp>
          <p:nvSpPr>
            <p:cNvPr id="50696" name="Freeform 520">
              <a:extLst>
                <a:ext uri="{FF2B5EF4-FFF2-40B4-BE49-F238E27FC236}">
                  <a16:creationId xmlns:a16="http://schemas.microsoft.com/office/drawing/2014/main" id="{801DE447-5C48-4264-BD4A-103449066ED9}"/>
                </a:ext>
              </a:extLst>
            </p:cNvPr>
            <p:cNvSpPr>
              <a:spLocks noChangeArrowheads="1"/>
            </p:cNvSpPr>
            <p:nvPr/>
          </p:nvSpPr>
          <p:spPr bwMode="auto">
            <a:xfrm>
              <a:off x="956" y="3121"/>
              <a:ext cx="17" cy="17"/>
            </a:xfrm>
            <a:custGeom>
              <a:avLst/>
              <a:gdLst>
                <a:gd name="T0" fmla="*/ 75 w 76"/>
                <a:gd name="T1" fmla="*/ 23 h 76"/>
                <a:gd name="T2" fmla="*/ 49 w 76"/>
                <a:gd name="T3" fmla="*/ 75 h 76"/>
                <a:gd name="T4" fmla="*/ 0 w 76"/>
                <a:gd name="T5" fmla="*/ 52 h 76"/>
                <a:gd name="T6" fmla="*/ 29 w 76"/>
                <a:gd name="T7" fmla="*/ 0 h 76"/>
                <a:gd name="T8" fmla="*/ 75 w 76"/>
                <a:gd name="T9" fmla="*/ 23 h 76"/>
              </a:gdLst>
              <a:ahLst/>
              <a:cxnLst>
                <a:cxn ang="0">
                  <a:pos x="T0" y="T1"/>
                </a:cxn>
                <a:cxn ang="0">
                  <a:pos x="T2" y="T3"/>
                </a:cxn>
                <a:cxn ang="0">
                  <a:pos x="T4" y="T5"/>
                </a:cxn>
                <a:cxn ang="0">
                  <a:pos x="T6" y="T7"/>
                </a:cxn>
                <a:cxn ang="0">
                  <a:pos x="T8" y="T9"/>
                </a:cxn>
              </a:cxnLst>
              <a:rect l="0" t="0" r="r" b="b"/>
              <a:pathLst>
                <a:path w="76" h="76">
                  <a:moveTo>
                    <a:pt x="75" y="23"/>
                  </a:moveTo>
                  <a:lnTo>
                    <a:pt x="49" y="75"/>
                  </a:lnTo>
                  <a:lnTo>
                    <a:pt x="0" y="52"/>
                  </a:lnTo>
                  <a:lnTo>
                    <a:pt x="29" y="0"/>
                  </a:lnTo>
                  <a:lnTo>
                    <a:pt x="75" y="23"/>
                  </a:lnTo>
                </a:path>
              </a:pathLst>
            </a:custGeom>
            <a:solidFill>
              <a:srgbClr val="000000"/>
            </a:solidFill>
            <a:ln w="12600">
              <a:solidFill>
                <a:srgbClr val="333333"/>
              </a:solidFill>
              <a:round/>
              <a:headEnd/>
              <a:tailEnd/>
            </a:ln>
          </p:spPr>
          <p:txBody>
            <a:bodyPr wrap="none" anchor="ctr"/>
            <a:lstStyle/>
            <a:p>
              <a:endParaRPr lang="en-US"/>
            </a:p>
          </p:txBody>
        </p:sp>
        <p:sp>
          <p:nvSpPr>
            <p:cNvPr id="50697" name="Freeform 521">
              <a:extLst>
                <a:ext uri="{FF2B5EF4-FFF2-40B4-BE49-F238E27FC236}">
                  <a16:creationId xmlns:a16="http://schemas.microsoft.com/office/drawing/2014/main" id="{ECBB1CCA-B5A4-4F31-8578-1ED4459720F5}"/>
                </a:ext>
              </a:extLst>
            </p:cNvPr>
            <p:cNvSpPr>
              <a:spLocks noChangeArrowheads="1"/>
            </p:cNvSpPr>
            <p:nvPr/>
          </p:nvSpPr>
          <p:spPr bwMode="auto">
            <a:xfrm>
              <a:off x="950" y="3133"/>
              <a:ext cx="18" cy="18"/>
            </a:xfrm>
            <a:custGeom>
              <a:avLst/>
              <a:gdLst>
                <a:gd name="T0" fmla="*/ 78 w 79"/>
                <a:gd name="T1" fmla="*/ 22 h 79"/>
                <a:gd name="T2" fmla="*/ 52 w 79"/>
                <a:gd name="T3" fmla="*/ 78 h 79"/>
                <a:gd name="T4" fmla="*/ 0 w 79"/>
                <a:gd name="T5" fmla="*/ 58 h 79"/>
                <a:gd name="T6" fmla="*/ 29 w 79"/>
                <a:gd name="T7" fmla="*/ 0 h 79"/>
                <a:gd name="T8" fmla="*/ 78 w 79"/>
                <a:gd name="T9" fmla="*/ 22 h 79"/>
              </a:gdLst>
              <a:ahLst/>
              <a:cxnLst>
                <a:cxn ang="0">
                  <a:pos x="T0" y="T1"/>
                </a:cxn>
                <a:cxn ang="0">
                  <a:pos x="T2" y="T3"/>
                </a:cxn>
                <a:cxn ang="0">
                  <a:pos x="T4" y="T5"/>
                </a:cxn>
                <a:cxn ang="0">
                  <a:pos x="T6" y="T7"/>
                </a:cxn>
                <a:cxn ang="0">
                  <a:pos x="T8" y="T9"/>
                </a:cxn>
              </a:cxnLst>
              <a:rect l="0" t="0" r="r" b="b"/>
              <a:pathLst>
                <a:path w="79" h="79">
                  <a:moveTo>
                    <a:pt x="78" y="22"/>
                  </a:moveTo>
                  <a:lnTo>
                    <a:pt x="52" y="78"/>
                  </a:lnTo>
                  <a:lnTo>
                    <a:pt x="0" y="58"/>
                  </a:lnTo>
                  <a:lnTo>
                    <a:pt x="29" y="0"/>
                  </a:lnTo>
                  <a:lnTo>
                    <a:pt x="78" y="22"/>
                  </a:lnTo>
                </a:path>
              </a:pathLst>
            </a:custGeom>
            <a:solidFill>
              <a:srgbClr val="000000"/>
            </a:solidFill>
            <a:ln w="12600">
              <a:solidFill>
                <a:srgbClr val="333333"/>
              </a:solidFill>
              <a:round/>
              <a:headEnd/>
              <a:tailEnd/>
            </a:ln>
          </p:spPr>
          <p:txBody>
            <a:bodyPr wrap="none" anchor="ctr"/>
            <a:lstStyle/>
            <a:p>
              <a:endParaRPr lang="en-US"/>
            </a:p>
          </p:txBody>
        </p:sp>
        <p:sp>
          <p:nvSpPr>
            <p:cNvPr id="50698" name="Freeform 522">
              <a:extLst>
                <a:ext uri="{FF2B5EF4-FFF2-40B4-BE49-F238E27FC236}">
                  <a16:creationId xmlns:a16="http://schemas.microsoft.com/office/drawing/2014/main" id="{24F23E2D-A607-4680-BE95-B9B086983675}"/>
                </a:ext>
              </a:extLst>
            </p:cNvPr>
            <p:cNvSpPr>
              <a:spLocks noChangeArrowheads="1"/>
            </p:cNvSpPr>
            <p:nvPr/>
          </p:nvSpPr>
          <p:spPr bwMode="auto">
            <a:xfrm>
              <a:off x="945" y="3146"/>
              <a:ext cx="17" cy="18"/>
            </a:xfrm>
            <a:custGeom>
              <a:avLst/>
              <a:gdLst>
                <a:gd name="T0" fmla="*/ 73 w 74"/>
                <a:gd name="T1" fmla="*/ 20 h 79"/>
                <a:gd name="T2" fmla="*/ 52 w 74"/>
                <a:gd name="T3" fmla="*/ 78 h 79"/>
                <a:gd name="T4" fmla="*/ 0 w 74"/>
                <a:gd name="T5" fmla="*/ 64 h 79"/>
                <a:gd name="T6" fmla="*/ 20 w 74"/>
                <a:gd name="T7" fmla="*/ 0 h 79"/>
                <a:gd name="T8" fmla="*/ 73 w 74"/>
                <a:gd name="T9" fmla="*/ 20 h 79"/>
              </a:gdLst>
              <a:ahLst/>
              <a:cxnLst>
                <a:cxn ang="0">
                  <a:pos x="T0" y="T1"/>
                </a:cxn>
                <a:cxn ang="0">
                  <a:pos x="T2" y="T3"/>
                </a:cxn>
                <a:cxn ang="0">
                  <a:pos x="T4" y="T5"/>
                </a:cxn>
                <a:cxn ang="0">
                  <a:pos x="T6" y="T7"/>
                </a:cxn>
                <a:cxn ang="0">
                  <a:pos x="T8" y="T9"/>
                </a:cxn>
              </a:cxnLst>
              <a:rect l="0" t="0" r="r" b="b"/>
              <a:pathLst>
                <a:path w="74" h="79">
                  <a:moveTo>
                    <a:pt x="73" y="20"/>
                  </a:moveTo>
                  <a:lnTo>
                    <a:pt x="52" y="78"/>
                  </a:lnTo>
                  <a:lnTo>
                    <a:pt x="0" y="64"/>
                  </a:lnTo>
                  <a:lnTo>
                    <a:pt x="20" y="0"/>
                  </a:lnTo>
                  <a:lnTo>
                    <a:pt x="73" y="20"/>
                  </a:lnTo>
                </a:path>
              </a:pathLst>
            </a:custGeom>
            <a:solidFill>
              <a:srgbClr val="000000"/>
            </a:solidFill>
            <a:ln w="12600">
              <a:solidFill>
                <a:srgbClr val="333333"/>
              </a:solidFill>
              <a:round/>
              <a:headEnd/>
              <a:tailEnd/>
            </a:ln>
          </p:spPr>
          <p:txBody>
            <a:bodyPr wrap="none" anchor="ctr"/>
            <a:lstStyle/>
            <a:p>
              <a:endParaRPr lang="en-US"/>
            </a:p>
          </p:txBody>
        </p:sp>
        <p:sp>
          <p:nvSpPr>
            <p:cNvPr id="50699" name="Freeform 523">
              <a:extLst>
                <a:ext uri="{FF2B5EF4-FFF2-40B4-BE49-F238E27FC236}">
                  <a16:creationId xmlns:a16="http://schemas.microsoft.com/office/drawing/2014/main" id="{6D6C5D16-5726-4259-AC77-915E30EEFC56}"/>
                </a:ext>
              </a:extLst>
            </p:cNvPr>
            <p:cNvSpPr>
              <a:spLocks noChangeArrowheads="1"/>
            </p:cNvSpPr>
            <p:nvPr/>
          </p:nvSpPr>
          <p:spPr bwMode="auto">
            <a:xfrm>
              <a:off x="941" y="3160"/>
              <a:ext cx="16" cy="18"/>
            </a:xfrm>
            <a:custGeom>
              <a:avLst/>
              <a:gdLst>
                <a:gd name="T0" fmla="*/ 69 w 70"/>
                <a:gd name="T1" fmla="*/ 15 h 79"/>
                <a:gd name="T2" fmla="*/ 52 w 70"/>
                <a:gd name="T3" fmla="*/ 78 h 79"/>
                <a:gd name="T4" fmla="*/ 0 w 70"/>
                <a:gd name="T5" fmla="*/ 65 h 79"/>
                <a:gd name="T6" fmla="*/ 17 w 70"/>
                <a:gd name="T7" fmla="*/ 0 h 79"/>
                <a:gd name="T8" fmla="*/ 69 w 70"/>
                <a:gd name="T9" fmla="*/ 15 h 79"/>
              </a:gdLst>
              <a:ahLst/>
              <a:cxnLst>
                <a:cxn ang="0">
                  <a:pos x="T0" y="T1"/>
                </a:cxn>
                <a:cxn ang="0">
                  <a:pos x="T2" y="T3"/>
                </a:cxn>
                <a:cxn ang="0">
                  <a:pos x="T4" y="T5"/>
                </a:cxn>
                <a:cxn ang="0">
                  <a:pos x="T6" y="T7"/>
                </a:cxn>
                <a:cxn ang="0">
                  <a:pos x="T8" y="T9"/>
                </a:cxn>
              </a:cxnLst>
              <a:rect l="0" t="0" r="r" b="b"/>
              <a:pathLst>
                <a:path w="70" h="79">
                  <a:moveTo>
                    <a:pt x="69" y="15"/>
                  </a:moveTo>
                  <a:lnTo>
                    <a:pt x="52" y="78"/>
                  </a:lnTo>
                  <a:lnTo>
                    <a:pt x="0" y="65"/>
                  </a:lnTo>
                  <a:lnTo>
                    <a:pt x="17" y="0"/>
                  </a:lnTo>
                  <a:lnTo>
                    <a:pt x="69" y="15"/>
                  </a:lnTo>
                </a:path>
              </a:pathLst>
            </a:custGeom>
            <a:solidFill>
              <a:srgbClr val="000000"/>
            </a:solidFill>
            <a:ln w="12600">
              <a:solidFill>
                <a:srgbClr val="333333"/>
              </a:solidFill>
              <a:round/>
              <a:headEnd/>
              <a:tailEnd/>
            </a:ln>
          </p:spPr>
          <p:txBody>
            <a:bodyPr wrap="none" anchor="ctr"/>
            <a:lstStyle/>
            <a:p>
              <a:endParaRPr lang="en-US"/>
            </a:p>
          </p:txBody>
        </p:sp>
        <p:sp>
          <p:nvSpPr>
            <p:cNvPr id="50700" name="Freeform 524">
              <a:extLst>
                <a:ext uri="{FF2B5EF4-FFF2-40B4-BE49-F238E27FC236}">
                  <a16:creationId xmlns:a16="http://schemas.microsoft.com/office/drawing/2014/main" id="{C03C3FEA-AB92-43D3-AF1B-B5EC01503CA8}"/>
                </a:ext>
              </a:extLst>
            </p:cNvPr>
            <p:cNvSpPr>
              <a:spLocks noChangeArrowheads="1"/>
            </p:cNvSpPr>
            <p:nvPr/>
          </p:nvSpPr>
          <p:spPr bwMode="auto">
            <a:xfrm>
              <a:off x="939" y="3175"/>
              <a:ext cx="15" cy="17"/>
            </a:xfrm>
            <a:custGeom>
              <a:avLst/>
              <a:gdLst>
                <a:gd name="T0" fmla="*/ 64 w 65"/>
                <a:gd name="T1" fmla="*/ 14 h 76"/>
                <a:gd name="T2" fmla="*/ 49 w 65"/>
                <a:gd name="T3" fmla="*/ 75 h 76"/>
                <a:gd name="T4" fmla="*/ 0 w 65"/>
                <a:gd name="T5" fmla="*/ 67 h 76"/>
                <a:gd name="T6" fmla="*/ 11 w 65"/>
                <a:gd name="T7" fmla="*/ 0 h 76"/>
                <a:gd name="T8" fmla="*/ 64 w 65"/>
                <a:gd name="T9" fmla="*/ 14 h 76"/>
              </a:gdLst>
              <a:ahLst/>
              <a:cxnLst>
                <a:cxn ang="0">
                  <a:pos x="T0" y="T1"/>
                </a:cxn>
                <a:cxn ang="0">
                  <a:pos x="T2" y="T3"/>
                </a:cxn>
                <a:cxn ang="0">
                  <a:pos x="T4" y="T5"/>
                </a:cxn>
                <a:cxn ang="0">
                  <a:pos x="T6" y="T7"/>
                </a:cxn>
                <a:cxn ang="0">
                  <a:pos x="T8" y="T9"/>
                </a:cxn>
              </a:cxnLst>
              <a:rect l="0" t="0" r="r" b="b"/>
              <a:pathLst>
                <a:path w="65" h="76">
                  <a:moveTo>
                    <a:pt x="64" y="14"/>
                  </a:moveTo>
                  <a:lnTo>
                    <a:pt x="49" y="75"/>
                  </a:lnTo>
                  <a:lnTo>
                    <a:pt x="0" y="67"/>
                  </a:lnTo>
                  <a:lnTo>
                    <a:pt x="11" y="0"/>
                  </a:lnTo>
                  <a:lnTo>
                    <a:pt x="64" y="14"/>
                  </a:lnTo>
                </a:path>
              </a:pathLst>
            </a:custGeom>
            <a:solidFill>
              <a:srgbClr val="000000"/>
            </a:solidFill>
            <a:ln w="12600">
              <a:solidFill>
                <a:srgbClr val="333333"/>
              </a:solidFill>
              <a:round/>
              <a:headEnd/>
              <a:tailEnd/>
            </a:ln>
          </p:spPr>
          <p:txBody>
            <a:bodyPr wrap="none" anchor="ctr"/>
            <a:lstStyle/>
            <a:p>
              <a:endParaRPr lang="en-US"/>
            </a:p>
          </p:txBody>
        </p:sp>
        <p:sp>
          <p:nvSpPr>
            <p:cNvPr id="50701" name="Freeform 525">
              <a:extLst>
                <a:ext uri="{FF2B5EF4-FFF2-40B4-BE49-F238E27FC236}">
                  <a16:creationId xmlns:a16="http://schemas.microsoft.com/office/drawing/2014/main" id="{D03B768C-0325-45A3-85C8-B1DB6EE89F66}"/>
                </a:ext>
              </a:extLst>
            </p:cNvPr>
            <p:cNvSpPr>
              <a:spLocks noChangeArrowheads="1"/>
            </p:cNvSpPr>
            <p:nvPr/>
          </p:nvSpPr>
          <p:spPr bwMode="auto">
            <a:xfrm>
              <a:off x="937" y="3190"/>
              <a:ext cx="13" cy="17"/>
            </a:xfrm>
            <a:custGeom>
              <a:avLst/>
              <a:gdLst>
                <a:gd name="T0" fmla="*/ 57 w 58"/>
                <a:gd name="T1" fmla="*/ 8 h 73"/>
                <a:gd name="T2" fmla="*/ 51 w 58"/>
                <a:gd name="T3" fmla="*/ 72 h 73"/>
                <a:gd name="T4" fmla="*/ 0 w 58"/>
                <a:gd name="T5" fmla="*/ 66 h 73"/>
                <a:gd name="T6" fmla="*/ 8 w 58"/>
                <a:gd name="T7" fmla="*/ 0 h 73"/>
                <a:gd name="T8" fmla="*/ 57 w 58"/>
                <a:gd name="T9" fmla="*/ 8 h 73"/>
              </a:gdLst>
              <a:ahLst/>
              <a:cxnLst>
                <a:cxn ang="0">
                  <a:pos x="T0" y="T1"/>
                </a:cxn>
                <a:cxn ang="0">
                  <a:pos x="T2" y="T3"/>
                </a:cxn>
                <a:cxn ang="0">
                  <a:pos x="T4" y="T5"/>
                </a:cxn>
                <a:cxn ang="0">
                  <a:pos x="T6" y="T7"/>
                </a:cxn>
                <a:cxn ang="0">
                  <a:pos x="T8" y="T9"/>
                </a:cxn>
              </a:cxnLst>
              <a:rect l="0" t="0" r="r" b="b"/>
              <a:pathLst>
                <a:path w="58" h="73">
                  <a:moveTo>
                    <a:pt x="57" y="8"/>
                  </a:moveTo>
                  <a:lnTo>
                    <a:pt x="51" y="72"/>
                  </a:lnTo>
                  <a:lnTo>
                    <a:pt x="0" y="66"/>
                  </a:lnTo>
                  <a:lnTo>
                    <a:pt x="8" y="0"/>
                  </a:lnTo>
                  <a:lnTo>
                    <a:pt x="57" y="8"/>
                  </a:lnTo>
                </a:path>
              </a:pathLst>
            </a:custGeom>
            <a:solidFill>
              <a:srgbClr val="000000"/>
            </a:solidFill>
            <a:ln w="12600">
              <a:solidFill>
                <a:srgbClr val="333333"/>
              </a:solidFill>
              <a:round/>
              <a:headEnd/>
              <a:tailEnd/>
            </a:ln>
          </p:spPr>
          <p:txBody>
            <a:bodyPr wrap="none" anchor="ctr"/>
            <a:lstStyle/>
            <a:p>
              <a:endParaRPr lang="en-US"/>
            </a:p>
          </p:txBody>
        </p:sp>
        <p:sp>
          <p:nvSpPr>
            <p:cNvPr id="50702" name="Freeform 526">
              <a:extLst>
                <a:ext uri="{FF2B5EF4-FFF2-40B4-BE49-F238E27FC236}">
                  <a16:creationId xmlns:a16="http://schemas.microsoft.com/office/drawing/2014/main" id="{1AD7EB65-2620-42C3-BF89-771808A1B3DE}"/>
                </a:ext>
              </a:extLst>
            </p:cNvPr>
            <p:cNvSpPr>
              <a:spLocks noChangeArrowheads="1"/>
            </p:cNvSpPr>
            <p:nvPr/>
          </p:nvSpPr>
          <p:spPr bwMode="auto">
            <a:xfrm>
              <a:off x="935" y="3205"/>
              <a:ext cx="13" cy="16"/>
            </a:xfrm>
            <a:custGeom>
              <a:avLst/>
              <a:gdLst>
                <a:gd name="T0" fmla="*/ 57 w 58"/>
                <a:gd name="T1" fmla="*/ 6 h 71"/>
                <a:gd name="T2" fmla="*/ 52 w 58"/>
                <a:gd name="T3" fmla="*/ 70 h 71"/>
                <a:gd name="T4" fmla="*/ 0 w 58"/>
                <a:gd name="T5" fmla="*/ 70 h 71"/>
                <a:gd name="T6" fmla="*/ 5 w 58"/>
                <a:gd name="T7" fmla="*/ 0 h 71"/>
                <a:gd name="T8" fmla="*/ 57 w 58"/>
                <a:gd name="T9" fmla="*/ 6 h 71"/>
              </a:gdLst>
              <a:ahLst/>
              <a:cxnLst>
                <a:cxn ang="0">
                  <a:pos x="T0" y="T1"/>
                </a:cxn>
                <a:cxn ang="0">
                  <a:pos x="T2" y="T3"/>
                </a:cxn>
                <a:cxn ang="0">
                  <a:pos x="T4" y="T5"/>
                </a:cxn>
                <a:cxn ang="0">
                  <a:pos x="T6" y="T7"/>
                </a:cxn>
                <a:cxn ang="0">
                  <a:pos x="T8" y="T9"/>
                </a:cxn>
              </a:cxnLst>
              <a:rect l="0" t="0" r="r" b="b"/>
              <a:pathLst>
                <a:path w="58" h="71">
                  <a:moveTo>
                    <a:pt x="57" y="6"/>
                  </a:moveTo>
                  <a:lnTo>
                    <a:pt x="52" y="70"/>
                  </a:lnTo>
                  <a:lnTo>
                    <a:pt x="0" y="70"/>
                  </a:lnTo>
                  <a:lnTo>
                    <a:pt x="5" y="0"/>
                  </a:lnTo>
                  <a:lnTo>
                    <a:pt x="57" y="6"/>
                  </a:lnTo>
                </a:path>
              </a:pathLst>
            </a:custGeom>
            <a:solidFill>
              <a:srgbClr val="000000"/>
            </a:solidFill>
            <a:ln w="12600">
              <a:solidFill>
                <a:srgbClr val="333333"/>
              </a:solidFill>
              <a:round/>
              <a:headEnd/>
              <a:tailEnd/>
            </a:ln>
          </p:spPr>
          <p:txBody>
            <a:bodyPr wrap="none" anchor="ctr"/>
            <a:lstStyle/>
            <a:p>
              <a:endParaRPr lang="en-US"/>
            </a:p>
          </p:txBody>
        </p:sp>
        <p:sp>
          <p:nvSpPr>
            <p:cNvPr id="50703" name="Freeform 527">
              <a:extLst>
                <a:ext uri="{FF2B5EF4-FFF2-40B4-BE49-F238E27FC236}">
                  <a16:creationId xmlns:a16="http://schemas.microsoft.com/office/drawing/2014/main" id="{4C16508E-1D40-41E0-A539-33C6FAD0F0A3}"/>
                </a:ext>
              </a:extLst>
            </p:cNvPr>
            <p:cNvSpPr>
              <a:spLocks noChangeArrowheads="1"/>
            </p:cNvSpPr>
            <p:nvPr/>
          </p:nvSpPr>
          <p:spPr bwMode="auto">
            <a:xfrm>
              <a:off x="935" y="3221"/>
              <a:ext cx="12" cy="15"/>
            </a:xfrm>
            <a:custGeom>
              <a:avLst/>
              <a:gdLst>
                <a:gd name="T0" fmla="*/ 53 w 54"/>
                <a:gd name="T1" fmla="*/ 0 h 64"/>
                <a:gd name="T2" fmla="*/ 53 w 54"/>
                <a:gd name="T3" fmla="*/ 61 h 64"/>
                <a:gd name="T4" fmla="*/ 0 w 54"/>
                <a:gd name="T5" fmla="*/ 63 h 64"/>
                <a:gd name="T6" fmla="*/ 0 w 54"/>
                <a:gd name="T7" fmla="*/ 0 h 64"/>
                <a:gd name="T8" fmla="*/ 53 w 54"/>
                <a:gd name="T9" fmla="*/ 0 h 64"/>
              </a:gdLst>
              <a:ahLst/>
              <a:cxnLst>
                <a:cxn ang="0">
                  <a:pos x="T0" y="T1"/>
                </a:cxn>
                <a:cxn ang="0">
                  <a:pos x="T2" y="T3"/>
                </a:cxn>
                <a:cxn ang="0">
                  <a:pos x="T4" y="T5"/>
                </a:cxn>
                <a:cxn ang="0">
                  <a:pos x="T6" y="T7"/>
                </a:cxn>
                <a:cxn ang="0">
                  <a:pos x="T8" y="T9"/>
                </a:cxn>
              </a:cxnLst>
              <a:rect l="0" t="0" r="r" b="b"/>
              <a:pathLst>
                <a:path w="54" h="64">
                  <a:moveTo>
                    <a:pt x="53" y="0"/>
                  </a:moveTo>
                  <a:lnTo>
                    <a:pt x="53" y="61"/>
                  </a:lnTo>
                  <a:lnTo>
                    <a:pt x="0" y="63"/>
                  </a:lnTo>
                  <a:lnTo>
                    <a:pt x="0" y="0"/>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50704" name="Freeform 528">
              <a:extLst>
                <a:ext uri="{FF2B5EF4-FFF2-40B4-BE49-F238E27FC236}">
                  <a16:creationId xmlns:a16="http://schemas.microsoft.com/office/drawing/2014/main" id="{77E617E3-9CEC-4D5E-906D-C18E712EFE93}"/>
                </a:ext>
              </a:extLst>
            </p:cNvPr>
            <p:cNvSpPr>
              <a:spLocks noChangeArrowheads="1"/>
            </p:cNvSpPr>
            <p:nvPr/>
          </p:nvSpPr>
          <p:spPr bwMode="auto">
            <a:xfrm>
              <a:off x="935" y="3234"/>
              <a:ext cx="12" cy="15"/>
            </a:xfrm>
            <a:custGeom>
              <a:avLst/>
              <a:gdLst>
                <a:gd name="T0" fmla="*/ 53 w 55"/>
                <a:gd name="T1" fmla="*/ 0 h 67"/>
                <a:gd name="T2" fmla="*/ 54 w 55"/>
                <a:gd name="T3" fmla="*/ 57 h 67"/>
                <a:gd name="T4" fmla="*/ 5 w 55"/>
                <a:gd name="T5" fmla="*/ 66 h 67"/>
                <a:gd name="T6" fmla="*/ 0 w 55"/>
                <a:gd name="T7" fmla="*/ 2 h 67"/>
                <a:gd name="T8" fmla="*/ 53 w 55"/>
                <a:gd name="T9" fmla="*/ 0 h 67"/>
              </a:gdLst>
              <a:ahLst/>
              <a:cxnLst>
                <a:cxn ang="0">
                  <a:pos x="T0" y="T1"/>
                </a:cxn>
                <a:cxn ang="0">
                  <a:pos x="T2" y="T3"/>
                </a:cxn>
                <a:cxn ang="0">
                  <a:pos x="T4" y="T5"/>
                </a:cxn>
                <a:cxn ang="0">
                  <a:pos x="T6" y="T7"/>
                </a:cxn>
                <a:cxn ang="0">
                  <a:pos x="T8" y="T9"/>
                </a:cxn>
              </a:cxnLst>
              <a:rect l="0" t="0" r="r" b="b"/>
              <a:pathLst>
                <a:path w="55" h="67">
                  <a:moveTo>
                    <a:pt x="53" y="0"/>
                  </a:moveTo>
                  <a:lnTo>
                    <a:pt x="54" y="57"/>
                  </a:lnTo>
                  <a:lnTo>
                    <a:pt x="5" y="66"/>
                  </a:lnTo>
                  <a:lnTo>
                    <a:pt x="0" y="2"/>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50705" name="Freeform 529">
              <a:extLst>
                <a:ext uri="{FF2B5EF4-FFF2-40B4-BE49-F238E27FC236}">
                  <a16:creationId xmlns:a16="http://schemas.microsoft.com/office/drawing/2014/main" id="{3EAAD378-8C4A-4623-870C-C0EDB078B4D6}"/>
                </a:ext>
              </a:extLst>
            </p:cNvPr>
            <p:cNvSpPr>
              <a:spLocks noChangeArrowheads="1"/>
            </p:cNvSpPr>
            <p:nvPr/>
          </p:nvSpPr>
          <p:spPr bwMode="auto">
            <a:xfrm>
              <a:off x="937" y="3247"/>
              <a:ext cx="13" cy="16"/>
            </a:xfrm>
            <a:custGeom>
              <a:avLst/>
              <a:gdLst>
                <a:gd name="T0" fmla="*/ 48 w 58"/>
                <a:gd name="T1" fmla="*/ 0 h 69"/>
                <a:gd name="T2" fmla="*/ 57 w 58"/>
                <a:gd name="T3" fmla="*/ 55 h 69"/>
                <a:gd name="T4" fmla="*/ 5 w 58"/>
                <a:gd name="T5" fmla="*/ 68 h 69"/>
                <a:gd name="T6" fmla="*/ 0 w 58"/>
                <a:gd name="T7" fmla="*/ 10 h 69"/>
                <a:gd name="T8" fmla="*/ 48 w 58"/>
                <a:gd name="T9" fmla="*/ 0 h 69"/>
              </a:gdLst>
              <a:ahLst/>
              <a:cxnLst>
                <a:cxn ang="0">
                  <a:pos x="T0" y="T1"/>
                </a:cxn>
                <a:cxn ang="0">
                  <a:pos x="T2" y="T3"/>
                </a:cxn>
                <a:cxn ang="0">
                  <a:pos x="T4" y="T5"/>
                </a:cxn>
                <a:cxn ang="0">
                  <a:pos x="T6" y="T7"/>
                </a:cxn>
                <a:cxn ang="0">
                  <a:pos x="T8" y="T9"/>
                </a:cxn>
              </a:cxnLst>
              <a:rect l="0" t="0" r="r" b="b"/>
              <a:pathLst>
                <a:path w="58" h="69">
                  <a:moveTo>
                    <a:pt x="48" y="0"/>
                  </a:moveTo>
                  <a:lnTo>
                    <a:pt x="57" y="55"/>
                  </a:lnTo>
                  <a:lnTo>
                    <a:pt x="5" y="68"/>
                  </a:lnTo>
                  <a:lnTo>
                    <a:pt x="0" y="10"/>
                  </a:lnTo>
                  <a:lnTo>
                    <a:pt x="48" y="0"/>
                  </a:lnTo>
                </a:path>
              </a:pathLst>
            </a:custGeom>
            <a:solidFill>
              <a:srgbClr val="000000"/>
            </a:solidFill>
            <a:ln w="12600">
              <a:solidFill>
                <a:srgbClr val="333333"/>
              </a:solidFill>
              <a:round/>
              <a:headEnd/>
              <a:tailEnd/>
            </a:ln>
          </p:spPr>
          <p:txBody>
            <a:bodyPr wrap="none" anchor="ctr"/>
            <a:lstStyle/>
            <a:p>
              <a:endParaRPr lang="en-US"/>
            </a:p>
          </p:txBody>
        </p:sp>
        <p:sp>
          <p:nvSpPr>
            <p:cNvPr id="50706" name="Freeform 530">
              <a:extLst>
                <a:ext uri="{FF2B5EF4-FFF2-40B4-BE49-F238E27FC236}">
                  <a16:creationId xmlns:a16="http://schemas.microsoft.com/office/drawing/2014/main" id="{203464B4-E78C-4756-8488-0AFF5EE301F5}"/>
                </a:ext>
              </a:extLst>
            </p:cNvPr>
            <p:cNvSpPr>
              <a:spLocks noChangeArrowheads="1"/>
            </p:cNvSpPr>
            <p:nvPr/>
          </p:nvSpPr>
          <p:spPr bwMode="auto">
            <a:xfrm>
              <a:off x="938" y="3260"/>
              <a:ext cx="15" cy="15"/>
            </a:xfrm>
            <a:custGeom>
              <a:avLst/>
              <a:gdLst>
                <a:gd name="T0" fmla="*/ 52 w 65"/>
                <a:gd name="T1" fmla="*/ 0 h 65"/>
                <a:gd name="T2" fmla="*/ 64 w 65"/>
                <a:gd name="T3" fmla="*/ 50 h 65"/>
                <a:gd name="T4" fmla="*/ 11 w 65"/>
                <a:gd name="T5" fmla="*/ 64 h 65"/>
                <a:gd name="T6" fmla="*/ 0 w 65"/>
                <a:gd name="T7" fmla="*/ 12 h 65"/>
                <a:gd name="T8" fmla="*/ 52 w 65"/>
                <a:gd name="T9" fmla="*/ 0 h 65"/>
              </a:gdLst>
              <a:ahLst/>
              <a:cxnLst>
                <a:cxn ang="0">
                  <a:pos x="T0" y="T1"/>
                </a:cxn>
                <a:cxn ang="0">
                  <a:pos x="T2" y="T3"/>
                </a:cxn>
                <a:cxn ang="0">
                  <a:pos x="T4" y="T5"/>
                </a:cxn>
                <a:cxn ang="0">
                  <a:pos x="T6" y="T7"/>
                </a:cxn>
                <a:cxn ang="0">
                  <a:pos x="T8" y="T9"/>
                </a:cxn>
              </a:cxnLst>
              <a:rect l="0" t="0" r="r" b="b"/>
              <a:pathLst>
                <a:path w="65" h="65">
                  <a:moveTo>
                    <a:pt x="52" y="0"/>
                  </a:moveTo>
                  <a:lnTo>
                    <a:pt x="64" y="50"/>
                  </a:lnTo>
                  <a:lnTo>
                    <a:pt x="11" y="64"/>
                  </a:lnTo>
                  <a:lnTo>
                    <a:pt x="0" y="12"/>
                  </a:lnTo>
                  <a:lnTo>
                    <a:pt x="52" y="0"/>
                  </a:lnTo>
                </a:path>
              </a:pathLst>
            </a:custGeom>
            <a:solidFill>
              <a:srgbClr val="000000"/>
            </a:solidFill>
            <a:ln w="12600">
              <a:solidFill>
                <a:srgbClr val="333333"/>
              </a:solidFill>
              <a:round/>
              <a:headEnd/>
              <a:tailEnd/>
            </a:ln>
          </p:spPr>
          <p:txBody>
            <a:bodyPr wrap="none" anchor="ctr"/>
            <a:lstStyle/>
            <a:p>
              <a:endParaRPr lang="en-US"/>
            </a:p>
          </p:txBody>
        </p:sp>
        <p:sp>
          <p:nvSpPr>
            <p:cNvPr id="50707" name="Freeform 531">
              <a:extLst>
                <a:ext uri="{FF2B5EF4-FFF2-40B4-BE49-F238E27FC236}">
                  <a16:creationId xmlns:a16="http://schemas.microsoft.com/office/drawing/2014/main" id="{B0FACF0C-B84B-4AC5-A32D-90DC033232F0}"/>
                </a:ext>
              </a:extLst>
            </p:cNvPr>
            <p:cNvSpPr>
              <a:spLocks noChangeArrowheads="1"/>
            </p:cNvSpPr>
            <p:nvPr/>
          </p:nvSpPr>
          <p:spPr bwMode="auto">
            <a:xfrm>
              <a:off x="941" y="3271"/>
              <a:ext cx="15" cy="15"/>
            </a:xfrm>
            <a:custGeom>
              <a:avLst/>
              <a:gdLst>
                <a:gd name="T0" fmla="*/ 52 w 65"/>
                <a:gd name="T1" fmla="*/ 0 h 64"/>
                <a:gd name="T2" fmla="*/ 64 w 65"/>
                <a:gd name="T3" fmla="*/ 43 h 64"/>
                <a:gd name="T4" fmla="*/ 14 w 65"/>
                <a:gd name="T5" fmla="*/ 63 h 64"/>
                <a:gd name="T6" fmla="*/ 0 w 65"/>
                <a:gd name="T7" fmla="*/ 14 h 64"/>
                <a:gd name="T8" fmla="*/ 52 w 65"/>
                <a:gd name="T9" fmla="*/ 0 h 64"/>
              </a:gdLst>
              <a:ahLst/>
              <a:cxnLst>
                <a:cxn ang="0">
                  <a:pos x="T0" y="T1"/>
                </a:cxn>
                <a:cxn ang="0">
                  <a:pos x="T2" y="T3"/>
                </a:cxn>
                <a:cxn ang="0">
                  <a:pos x="T4" y="T5"/>
                </a:cxn>
                <a:cxn ang="0">
                  <a:pos x="T6" y="T7"/>
                </a:cxn>
                <a:cxn ang="0">
                  <a:pos x="T8" y="T9"/>
                </a:cxn>
              </a:cxnLst>
              <a:rect l="0" t="0" r="r" b="b"/>
              <a:pathLst>
                <a:path w="65" h="64">
                  <a:moveTo>
                    <a:pt x="52" y="0"/>
                  </a:moveTo>
                  <a:lnTo>
                    <a:pt x="64" y="43"/>
                  </a:lnTo>
                  <a:lnTo>
                    <a:pt x="14" y="63"/>
                  </a:lnTo>
                  <a:lnTo>
                    <a:pt x="0" y="14"/>
                  </a:lnTo>
                  <a:lnTo>
                    <a:pt x="52" y="0"/>
                  </a:lnTo>
                </a:path>
              </a:pathLst>
            </a:custGeom>
            <a:solidFill>
              <a:srgbClr val="000000"/>
            </a:solidFill>
            <a:ln w="12600">
              <a:solidFill>
                <a:srgbClr val="333333"/>
              </a:solidFill>
              <a:round/>
              <a:headEnd/>
              <a:tailEnd/>
            </a:ln>
          </p:spPr>
          <p:txBody>
            <a:bodyPr wrap="none" anchor="ctr"/>
            <a:lstStyle/>
            <a:p>
              <a:endParaRPr lang="en-US"/>
            </a:p>
          </p:txBody>
        </p:sp>
        <p:sp>
          <p:nvSpPr>
            <p:cNvPr id="50708" name="Freeform 532">
              <a:extLst>
                <a:ext uri="{FF2B5EF4-FFF2-40B4-BE49-F238E27FC236}">
                  <a16:creationId xmlns:a16="http://schemas.microsoft.com/office/drawing/2014/main" id="{28FFBDE3-6719-4E69-A665-7713AF071F80}"/>
                </a:ext>
              </a:extLst>
            </p:cNvPr>
            <p:cNvSpPr>
              <a:spLocks noChangeArrowheads="1"/>
            </p:cNvSpPr>
            <p:nvPr/>
          </p:nvSpPr>
          <p:spPr bwMode="auto">
            <a:xfrm>
              <a:off x="944" y="3281"/>
              <a:ext cx="15" cy="14"/>
            </a:xfrm>
            <a:custGeom>
              <a:avLst/>
              <a:gdLst>
                <a:gd name="T0" fmla="*/ 49 w 68"/>
                <a:gd name="T1" fmla="*/ 0 h 61"/>
                <a:gd name="T2" fmla="*/ 67 w 68"/>
                <a:gd name="T3" fmla="*/ 37 h 61"/>
                <a:gd name="T4" fmla="*/ 17 w 68"/>
                <a:gd name="T5" fmla="*/ 60 h 61"/>
                <a:gd name="T6" fmla="*/ 0 w 68"/>
                <a:gd name="T7" fmla="*/ 20 h 61"/>
                <a:gd name="T8" fmla="*/ 49 w 68"/>
                <a:gd name="T9" fmla="*/ 0 h 61"/>
              </a:gdLst>
              <a:ahLst/>
              <a:cxnLst>
                <a:cxn ang="0">
                  <a:pos x="T0" y="T1"/>
                </a:cxn>
                <a:cxn ang="0">
                  <a:pos x="T2" y="T3"/>
                </a:cxn>
                <a:cxn ang="0">
                  <a:pos x="T4" y="T5"/>
                </a:cxn>
                <a:cxn ang="0">
                  <a:pos x="T6" y="T7"/>
                </a:cxn>
                <a:cxn ang="0">
                  <a:pos x="T8" y="T9"/>
                </a:cxn>
              </a:cxnLst>
              <a:rect l="0" t="0" r="r" b="b"/>
              <a:pathLst>
                <a:path w="68" h="61">
                  <a:moveTo>
                    <a:pt x="49" y="0"/>
                  </a:moveTo>
                  <a:lnTo>
                    <a:pt x="67" y="37"/>
                  </a:lnTo>
                  <a:lnTo>
                    <a:pt x="17" y="60"/>
                  </a:lnTo>
                  <a:lnTo>
                    <a:pt x="0" y="20"/>
                  </a:lnTo>
                  <a:lnTo>
                    <a:pt x="49" y="0"/>
                  </a:lnTo>
                </a:path>
              </a:pathLst>
            </a:custGeom>
            <a:solidFill>
              <a:srgbClr val="000000"/>
            </a:solidFill>
            <a:ln w="12600">
              <a:solidFill>
                <a:srgbClr val="333333"/>
              </a:solidFill>
              <a:round/>
              <a:headEnd/>
              <a:tailEnd/>
            </a:ln>
          </p:spPr>
          <p:txBody>
            <a:bodyPr wrap="none" anchor="ctr"/>
            <a:lstStyle/>
            <a:p>
              <a:endParaRPr lang="en-US"/>
            </a:p>
          </p:txBody>
        </p:sp>
        <p:sp>
          <p:nvSpPr>
            <p:cNvPr id="50709" name="Freeform 533">
              <a:extLst>
                <a:ext uri="{FF2B5EF4-FFF2-40B4-BE49-F238E27FC236}">
                  <a16:creationId xmlns:a16="http://schemas.microsoft.com/office/drawing/2014/main" id="{C90436ED-7F06-4FF4-AEBF-CA7CE1B219D2}"/>
                </a:ext>
              </a:extLst>
            </p:cNvPr>
            <p:cNvSpPr>
              <a:spLocks noChangeArrowheads="1"/>
            </p:cNvSpPr>
            <p:nvPr/>
          </p:nvSpPr>
          <p:spPr bwMode="auto">
            <a:xfrm>
              <a:off x="948" y="3289"/>
              <a:ext cx="15" cy="14"/>
            </a:xfrm>
            <a:custGeom>
              <a:avLst/>
              <a:gdLst>
                <a:gd name="T0" fmla="*/ 50 w 68"/>
                <a:gd name="T1" fmla="*/ 0 h 62"/>
                <a:gd name="T2" fmla="*/ 67 w 68"/>
                <a:gd name="T3" fmla="*/ 29 h 62"/>
                <a:gd name="T4" fmla="*/ 24 w 68"/>
                <a:gd name="T5" fmla="*/ 61 h 62"/>
                <a:gd name="T6" fmla="*/ 0 w 68"/>
                <a:gd name="T7" fmla="*/ 22 h 62"/>
                <a:gd name="T8" fmla="*/ 50 w 68"/>
                <a:gd name="T9" fmla="*/ 0 h 62"/>
              </a:gdLst>
              <a:ahLst/>
              <a:cxnLst>
                <a:cxn ang="0">
                  <a:pos x="T0" y="T1"/>
                </a:cxn>
                <a:cxn ang="0">
                  <a:pos x="T2" y="T3"/>
                </a:cxn>
                <a:cxn ang="0">
                  <a:pos x="T4" y="T5"/>
                </a:cxn>
                <a:cxn ang="0">
                  <a:pos x="T6" y="T7"/>
                </a:cxn>
                <a:cxn ang="0">
                  <a:pos x="T8" y="T9"/>
                </a:cxn>
              </a:cxnLst>
              <a:rect l="0" t="0" r="r" b="b"/>
              <a:pathLst>
                <a:path w="68" h="62">
                  <a:moveTo>
                    <a:pt x="50" y="0"/>
                  </a:moveTo>
                  <a:lnTo>
                    <a:pt x="67" y="29"/>
                  </a:lnTo>
                  <a:lnTo>
                    <a:pt x="24" y="61"/>
                  </a:lnTo>
                  <a:lnTo>
                    <a:pt x="0" y="22"/>
                  </a:lnTo>
                  <a:lnTo>
                    <a:pt x="50" y="0"/>
                  </a:lnTo>
                </a:path>
              </a:pathLst>
            </a:custGeom>
            <a:solidFill>
              <a:srgbClr val="000000"/>
            </a:solidFill>
            <a:ln w="12600">
              <a:solidFill>
                <a:srgbClr val="333333"/>
              </a:solidFill>
              <a:round/>
              <a:headEnd/>
              <a:tailEnd/>
            </a:ln>
          </p:spPr>
          <p:txBody>
            <a:bodyPr wrap="none" anchor="ctr"/>
            <a:lstStyle/>
            <a:p>
              <a:endParaRPr lang="en-US"/>
            </a:p>
          </p:txBody>
        </p:sp>
        <p:sp>
          <p:nvSpPr>
            <p:cNvPr id="50710" name="Freeform 534">
              <a:extLst>
                <a:ext uri="{FF2B5EF4-FFF2-40B4-BE49-F238E27FC236}">
                  <a16:creationId xmlns:a16="http://schemas.microsoft.com/office/drawing/2014/main" id="{F5B76A49-E46C-4277-852D-781A44E0BF11}"/>
                </a:ext>
              </a:extLst>
            </p:cNvPr>
            <p:cNvSpPr>
              <a:spLocks noChangeArrowheads="1"/>
            </p:cNvSpPr>
            <p:nvPr/>
          </p:nvSpPr>
          <p:spPr bwMode="auto">
            <a:xfrm>
              <a:off x="953" y="3296"/>
              <a:ext cx="14" cy="14"/>
            </a:xfrm>
            <a:custGeom>
              <a:avLst/>
              <a:gdLst>
                <a:gd name="T0" fmla="*/ 43 w 61"/>
                <a:gd name="T1" fmla="*/ 0 h 62"/>
                <a:gd name="T2" fmla="*/ 60 w 61"/>
                <a:gd name="T3" fmla="*/ 20 h 62"/>
                <a:gd name="T4" fmla="*/ 22 w 61"/>
                <a:gd name="T5" fmla="*/ 61 h 62"/>
                <a:gd name="T6" fmla="*/ 0 w 61"/>
                <a:gd name="T7" fmla="*/ 31 h 62"/>
                <a:gd name="T8" fmla="*/ 43 w 61"/>
                <a:gd name="T9" fmla="*/ 0 h 62"/>
              </a:gdLst>
              <a:ahLst/>
              <a:cxnLst>
                <a:cxn ang="0">
                  <a:pos x="T0" y="T1"/>
                </a:cxn>
                <a:cxn ang="0">
                  <a:pos x="T2" y="T3"/>
                </a:cxn>
                <a:cxn ang="0">
                  <a:pos x="T4" y="T5"/>
                </a:cxn>
                <a:cxn ang="0">
                  <a:pos x="T6" y="T7"/>
                </a:cxn>
                <a:cxn ang="0">
                  <a:pos x="T8" y="T9"/>
                </a:cxn>
              </a:cxnLst>
              <a:rect l="0" t="0" r="r" b="b"/>
              <a:pathLst>
                <a:path w="61" h="62">
                  <a:moveTo>
                    <a:pt x="43" y="0"/>
                  </a:moveTo>
                  <a:lnTo>
                    <a:pt x="60" y="20"/>
                  </a:lnTo>
                  <a:lnTo>
                    <a:pt x="22" y="61"/>
                  </a:lnTo>
                  <a:lnTo>
                    <a:pt x="0" y="31"/>
                  </a:lnTo>
                  <a:lnTo>
                    <a:pt x="43" y="0"/>
                  </a:lnTo>
                </a:path>
              </a:pathLst>
            </a:custGeom>
            <a:solidFill>
              <a:srgbClr val="000000"/>
            </a:solidFill>
            <a:ln w="12600">
              <a:solidFill>
                <a:srgbClr val="333333"/>
              </a:solidFill>
              <a:round/>
              <a:headEnd/>
              <a:tailEnd/>
            </a:ln>
          </p:spPr>
          <p:txBody>
            <a:bodyPr wrap="none" anchor="ctr"/>
            <a:lstStyle/>
            <a:p>
              <a:endParaRPr lang="en-US"/>
            </a:p>
          </p:txBody>
        </p:sp>
        <p:sp>
          <p:nvSpPr>
            <p:cNvPr id="50711" name="Freeform 535">
              <a:extLst>
                <a:ext uri="{FF2B5EF4-FFF2-40B4-BE49-F238E27FC236}">
                  <a16:creationId xmlns:a16="http://schemas.microsoft.com/office/drawing/2014/main" id="{BC16E210-5632-4D18-AFE1-AC4C85F8B2C5}"/>
                </a:ext>
              </a:extLst>
            </p:cNvPr>
            <p:cNvSpPr>
              <a:spLocks noChangeArrowheads="1"/>
            </p:cNvSpPr>
            <p:nvPr/>
          </p:nvSpPr>
          <p:spPr bwMode="auto">
            <a:xfrm>
              <a:off x="958" y="3300"/>
              <a:ext cx="13" cy="14"/>
            </a:xfrm>
            <a:custGeom>
              <a:avLst/>
              <a:gdLst>
                <a:gd name="T0" fmla="*/ 37 w 56"/>
                <a:gd name="T1" fmla="*/ 0 h 62"/>
                <a:gd name="T2" fmla="*/ 55 w 56"/>
                <a:gd name="T3" fmla="*/ 11 h 62"/>
                <a:gd name="T4" fmla="*/ 32 w 56"/>
                <a:gd name="T5" fmla="*/ 61 h 62"/>
                <a:gd name="T6" fmla="*/ 0 w 56"/>
                <a:gd name="T7" fmla="*/ 41 h 62"/>
                <a:gd name="T8" fmla="*/ 37 w 56"/>
                <a:gd name="T9" fmla="*/ 0 h 62"/>
              </a:gdLst>
              <a:ahLst/>
              <a:cxnLst>
                <a:cxn ang="0">
                  <a:pos x="T0" y="T1"/>
                </a:cxn>
                <a:cxn ang="0">
                  <a:pos x="T2" y="T3"/>
                </a:cxn>
                <a:cxn ang="0">
                  <a:pos x="T4" y="T5"/>
                </a:cxn>
                <a:cxn ang="0">
                  <a:pos x="T6" y="T7"/>
                </a:cxn>
                <a:cxn ang="0">
                  <a:pos x="T8" y="T9"/>
                </a:cxn>
              </a:cxnLst>
              <a:rect l="0" t="0" r="r" b="b"/>
              <a:pathLst>
                <a:path w="56" h="62">
                  <a:moveTo>
                    <a:pt x="37" y="0"/>
                  </a:moveTo>
                  <a:lnTo>
                    <a:pt x="55" y="11"/>
                  </a:lnTo>
                  <a:lnTo>
                    <a:pt x="32" y="61"/>
                  </a:lnTo>
                  <a:lnTo>
                    <a:pt x="0" y="41"/>
                  </a:lnTo>
                  <a:lnTo>
                    <a:pt x="37" y="0"/>
                  </a:lnTo>
                </a:path>
              </a:pathLst>
            </a:custGeom>
            <a:solidFill>
              <a:srgbClr val="000000"/>
            </a:solidFill>
            <a:ln w="12600">
              <a:solidFill>
                <a:srgbClr val="333333"/>
              </a:solidFill>
              <a:round/>
              <a:headEnd/>
              <a:tailEnd/>
            </a:ln>
          </p:spPr>
          <p:txBody>
            <a:bodyPr wrap="none" anchor="ctr"/>
            <a:lstStyle/>
            <a:p>
              <a:endParaRPr lang="en-US"/>
            </a:p>
          </p:txBody>
        </p:sp>
        <p:sp>
          <p:nvSpPr>
            <p:cNvPr id="50712" name="Freeform 536">
              <a:extLst>
                <a:ext uri="{FF2B5EF4-FFF2-40B4-BE49-F238E27FC236}">
                  <a16:creationId xmlns:a16="http://schemas.microsoft.com/office/drawing/2014/main" id="{EDC89210-18F3-4962-92E2-2EEEB1771345}"/>
                </a:ext>
              </a:extLst>
            </p:cNvPr>
            <p:cNvSpPr>
              <a:spLocks noChangeArrowheads="1"/>
            </p:cNvSpPr>
            <p:nvPr/>
          </p:nvSpPr>
          <p:spPr bwMode="auto">
            <a:xfrm>
              <a:off x="966" y="3303"/>
              <a:ext cx="10" cy="13"/>
            </a:xfrm>
            <a:custGeom>
              <a:avLst/>
              <a:gdLst>
                <a:gd name="T0" fmla="*/ 26 w 46"/>
                <a:gd name="T1" fmla="*/ 0 h 59"/>
                <a:gd name="T2" fmla="*/ 45 w 46"/>
                <a:gd name="T3" fmla="*/ 5 h 59"/>
                <a:gd name="T4" fmla="*/ 34 w 46"/>
                <a:gd name="T5" fmla="*/ 58 h 59"/>
                <a:gd name="T6" fmla="*/ 0 w 46"/>
                <a:gd name="T7" fmla="*/ 49 h 59"/>
                <a:gd name="T8" fmla="*/ 26 w 46"/>
                <a:gd name="T9" fmla="*/ 0 h 59"/>
              </a:gdLst>
              <a:ahLst/>
              <a:cxnLst>
                <a:cxn ang="0">
                  <a:pos x="T0" y="T1"/>
                </a:cxn>
                <a:cxn ang="0">
                  <a:pos x="T2" y="T3"/>
                </a:cxn>
                <a:cxn ang="0">
                  <a:pos x="T4" y="T5"/>
                </a:cxn>
                <a:cxn ang="0">
                  <a:pos x="T6" y="T7"/>
                </a:cxn>
                <a:cxn ang="0">
                  <a:pos x="T8" y="T9"/>
                </a:cxn>
              </a:cxnLst>
              <a:rect l="0" t="0" r="r" b="b"/>
              <a:pathLst>
                <a:path w="46" h="59">
                  <a:moveTo>
                    <a:pt x="26" y="0"/>
                  </a:moveTo>
                  <a:lnTo>
                    <a:pt x="45" y="5"/>
                  </a:lnTo>
                  <a:lnTo>
                    <a:pt x="34" y="58"/>
                  </a:lnTo>
                  <a:lnTo>
                    <a:pt x="0" y="49"/>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50713" name="Freeform 537">
              <a:extLst>
                <a:ext uri="{FF2B5EF4-FFF2-40B4-BE49-F238E27FC236}">
                  <a16:creationId xmlns:a16="http://schemas.microsoft.com/office/drawing/2014/main" id="{EE8D1B2C-D751-4747-93C3-C0625D33CCCF}"/>
                </a:ext>
              </a:extLst>
            </p:cNvPr>
            <p:cNvSpPr>
              <a:spLocks noChangeArrowheads="1"/>
            </p:cNvSpPr>
            <p:nvPr/>
          </p:nvSpPr>
          <p:spPr bwMode="auto">
            <a:xfrm>
              <a:off x="972" y="3304"/>
              <a:ext cx="10" cy="12"/>
            </a:xfrm>
            <a:custGeom>
              <a:avLst/>
              <a:gdLst>
                <a:gd name="T0" fmla="*/ 10 w 46"/>
                <a:gd name="T1" fmla="*/ 0 h 54"/>
                <a:gd name="T2" fmla="*/ 28 w 46"/>
                <a:gd name="T3" fmla="*/ 0 h 54"/>
                <a:gd name="T4" fmla="*/ 45 w 46"/>
                <a:gd name="T5" fmla="*/ 53 h 54"/>
                <a:gd name="T6" fmla="*/ 0 w 46"/>
                <a:gd name="T7" fmla="*/ 53 h 54"/>
                <a:gd name="T8" fmla="*/ 10 w 46"/>
                <a:gd name="T9" fmla="*/ 0 h 54"/>
              </a:gdLst>
              <a:ahLst/>
              <a:cxnLst>
                <a:cxn ang="0">
                  <a:pos x="T0" y="T1"/>
                </a:cxn>
                <a:cxn ang="0">
                  <a:pos x="T2" y="T3"/>
                </a:cxn>
                <a:cxn ang="0">
                  <a:pos x="T4" y="T5"/>
                </a:cxn>
                <a:cxn ang="0">
                  <a:pos x="T6" y="T7"/>
                </a:cxn>
                <a:cxn ang="0">
                  <a:pos x="T8" y="T9"/>
                </a:cxn>
              </a:cxnLst>
              <a:rect l="0" t="0" r="r" b="b"/>
              <a:pathLst>
                <a:path w="46" h="54">
                  <a:moveTo>
                    <a:pt x="10" y="0"/>
                  </a:moveTo>
                  <a:lnTo>
                    <a:pt x="28" y="0"/>
                  </a:lnTo>
                  <a:lnTo>
                    <a:pt x="45" y="53"/>
                  </a:lnTo>
                  <a:lnTo>
                    <a:pt x="0" y="53"/>
                  </a:lnTo>
                  <a:lnTo>
                    <a:pt x="10" y="0"/>
                  </a:lnTo>
                </a:path>
              </a:pathLst>
            </a:custGeom>
            <a:solidFill>
              <a:srgbClr val="000000"/>
            </a:solidFill>
            <a:ln w="12600">
              <a:solidFill>
                <a:srgbClr val="333333"/>
              </a:solidFill>
              <a:round/>
              <a:headEnd/>
              <a:tailEnd/>
            </a:ln>
          </p:spPr>
          <p:txBody>
            <a:bodyPr wrap="none" anchor="ctr"/>
            <a:lstStyle/>
            <a:p>
              <a:endParaRPr lang="en-US"/>
            </a:p>
          </p:txBody>
        </p:sp>
        <p:sp>
          <p:nvSpPr>
            <p:cNvPr id="50714" name="Freeform 538">
              <a:extLst>
                <a:ext uri="{FF2B5EF4-FFF2-40B4-BE49-F238E27FC236}">
                  <a16:creationId xmlns:a16="http://schemas.microsoft.com/office/drawing/2014/main" id="{5B9CD778-7F3C-457A-9091-50DF21EE7A18}"/>
                </a:ext>
              </a:extLst>
            </p:cNvPr>
            <p:cNvSpPr>
              <a:spLocks noChangeArrowheads="1"/>
            </p:cNvSpPr>
            <p:nvPr/>
          </p:nvSpPr>
          <p:spPr bwMode="auto">
            <a:xfrm>
              <a:off x="977" y="3302"/>
              <a:ext cx="11" cy="14"/>
            </a:xfrm>
            <a:custGeom>
              <a:avLst/>
              <a:gdLst>
                <a:gd name="T0" fmla="*/ 0 w 48"/>
                <a:gd name="T1" fmla="*/ 8 h 62"/>
                <a:gd name="T2" fmla="*/ 17 w 48"/>
                <a:gd name="T3" fmla="*/ 0 h 62"/>
                <a:gd name="T4" fmla="*/ 47 w 48"/>
                <a:gd name="T5" fmla="*/ 46 h 62"/>
                <a:gd name="T6" fmla="*/ 11 w 48"/>
                <a:gd name="T7" fmla="*/ 61 h 62"/>
                <a:gd name="T8" fmla="*/ 0 w 48"/>
                <a:gd name="T9" fmla="*/ 8 h 62"/>
              </a:gdLst>
              <a:ahLst/>
              <a:cxnLst>
                <a:cxn ang="0">
                  <a:pos x="T0" y="T1"/>
                </a:cxn>
                <a:cxn ang="0">
                  <a:pos x="T2" y="T3"/>
                </a:cxn>
                <a:cxn ang="0">
                  <a:pos x="T4" y="T5"/>
                </a:cxn>
                <a:cxn ang="0">
                  <a:pos x="T6" y="T7"/>
                </a:cxn>
                <a:cxn ang="0">
                  <a:pos x="T8" y="T9"/>
                </a:cxn>
              </a:cxnLst>
              <a:rect l="0" t="0" r="r" b="b"/>
              <a:pathLst>
                <a:path w="48" h="62">
                  <a:moveTo>
                    <a:pt x="0" y="8"/>
                  </a:moveTo>
                  <a:lnTo>
                    <a:pt x="17" y="0"/>
                  </a:lnTo>
                  <a:lnTo>
                    <a:pt x="47" y="46"/>
                  </a:lnTo>
                  <a:lnTo>
                    <a:pt x="11" y="6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50715" name="Freeform 539">
              <a:extLst>
                <a:ext uri="{FF2B5EF4-FFF2-40B4-BE49-F238E27FC236}">
                  <a16:creationId xmlns:a16="http://schemas.microsoft.com/office/drawing/2014/main" id="{6A93E876-888C-4E96-9AFB-00C6077E2BCA}"/>
                </a:ext>
              </a:extLst>
            </p:cNvPr>
            <p:cNvSpPr>
              <a:spLocks noChangeArrowheads="1"/>
            </p:cNvSpPr>
            <p:nvPr/>
          </p:nvSpPr>
          <p:spPr bwMode="auto">
            <a:xfrm>
              <a:off x="981" y="3299"/>
              <a:ext cx="12" cy="14"/>
            </a:xfrm>
            <a:custGeom>
              <a:avLst/>
              <a:gdLst>
                <a:gd name="T0" fmla="*/ 0 w 52"/>
                <a:gd name="T1" fmla="*/ 15 h 62"/>
                <a:gd name="T2" fmla="*/ 14 w 52"/>
                <a:gd name="T3" fmla="*/ 0 h 62"/>
                <a:gd name="T4" fmla="*/ 51 w 52"/>
                <a:gd name="T5" fmla="*/ 41 h 62"/>
                <a:gd name="T6" fmla="*/ 22 w 52"/>
                <a:gd name="T7" fmla="*/ 61 h 62"/>
                <a:gd name="T8" fmla="*/ 0 w 52"/>
                <a:gd name="T9" fmla="*/ 15 h 62"/>
              </a:gdLst>
              <a:ahLst/>
              <a:cxnLst>
                <a:cxn ang="0">
                  <a:pos x="T0" y="T1"/>
                </a:cxn>
                <a:cxn ang="0">
                  <a:pos x="T2" y="T3"/>
                </a:cxn>
                <a:cxn ang="0">
                  <a:pos x="T4" y="T5"/>
                </a:cxn>
                <a:cxn ang="0">
                  <a:pos x="T6" y="T7"/>
                </a:cxn>
                <a:cxn ang="0">
                  <a:pos x="T8" y="T9"/>
                </a:cxn>
              </a:cxnLst>
              <a:rect l="0" t="0" r="r" b="b"/>
              <a:pathLst>
                <a:path w="52" h="62">
                  <a:moveTo>
                    <a:pt x="0" y="15"/>
                  </a:moveTo>
                  <a:lnTo>
                    <a:pt x="14" y="0"/>
                  </a:lnTo>
                  <a:lnTo>
                    <a:pt x="51" y="41"/>
                  </a:lnTo>
                  <a:lnTo>
                    <a:pt x="22" y="61"/>
                  </a:lnTo>
                  <a:lnTo>
                    <a:pt x="0" y="15"/>
                  </a:lnTo>
                </a:path>
              </a:pathLst>
            </a:custGeom>
            <a:solidFill>
              <a:srgbClr val="000000"/>
            </a:solidFill>
            <a:ln w="12600">
              <a:solidFill>
                <a:srgbClr val="333333"/>
              </a:solidFill>
              <a:round/>
              <a:headEnd/>
              <a:tailEnd/>
            </a:ln>
          </p:spPr>
          <p:txBody>
            <a:bodyPr wrap="none" anchor="ctr"/>
            <a:lstStyle/>
            <a:p>
              <a:endParaRPr lang="en-US"/>
            </a:p>
          </p:txBody>
        </p:sp>
        <p:sp>
          <p:nvSpPr>
            <p:cNvPr id="50716" name="Freeform 540">
              <a:extLst>
                <a:ext uri="{FF2B5EF4-FFF2-40B4-BE49-F238E27FC236}">
                  <a16:creationId xmlns:a16="http://schemas.microsoft.com/office/drawing/2014/main" id="{CCCDDF13-5042-454B-9B1F-748ED474C34A}"/>
                </a:ext>
              </a:extLst>
            </p:cNvPr>
            <p:cNvSpPr>
              <a:spLocks noChangeArrowheads="1"/>
            </p:cNvSpPr>
            <p:nvPr/>
          </p:nvSpPr>
          <p:spPr bwMode="auto">
            <a:xfrm>
              <a:off x="984" y="3294"/>
              <a:ext cx="15" cy="14"/>
            </a:xfrm>
            <a:custGeom>
              <a:avLst/>
              <a:gdLst>
                <a:gd name="T0" fmla="*/ 0 w 64"/>
                <a:gd name="T1" fmla="*/ 21 h 63"/>
                <a:gd name="T2" fmla="*/ 20 w 64"/>
                <a:gd name="T3" fmla="*/ 0 h 63"/>
                <a:gd name="T4" fmla="*/ 63 w 64"/>
                <a:gd name="T5" fmla="*/ 32 h 63"/>
                <a:gd name="T6" fmla="*/ 37 w 64"/>
                <a:gd name="T7" fmla="*/ 62 h 63"/>
                <a:gd name="T8" fmla="*/ 0 w 64"/>
                <a:gd name="T9" fmla="*/ 21 h 63"/>
              </a:gdLst>
              <a:ahLst/>
              <a:cxnLst>
                <a:cxn ang="0">
                  <a:pos x="T0" y="T1"/>
                </a:cxn>
                <a:cxn ang="0">
                  <a:pos x="T2" y="T3"/>
                </a:cxn>
                <a:cxn ang="0">
                  <a:pos x="T4" y="T5"/>
                </a:cxn>
                <a:cxn ang="0">
                  <a:pos x="T6" y="T7"/>
                </a:cxn>
                <a:cxn ang="0">
                  <a:pos x="T8" y="T9"/>
                </a:cxn>
              </a:cxnLst>
              <a:rect l="0" t="0" r="r" b="b"/>
              <a:pathLst>
                <a:path w="64" h="63">
                  <a:moveTo>
                    <a:pt x="0" y="21"/>
                  </a:moveTo>
                  <a:lnTo>
                    <a:pt x="20" y="0"/>
                  </a:lnTo>
                  <a:lnTo>
                    <a:pt x="63" y="32"/>
                  </a:lnTo>
                  <a:lnTo>
                    <a:pt x="37" y="62"/>
                  </a:lnTo>
                  <a:lnTo>
                    <a:pt x="0" y="21"/>
                  </a:lnTo>
                </a:path>
              </a:pathLst>
            </a:custGeom>
            <a:solidFill>
              <a:srgbClr val="000000"/>
            </a:solidFill>
            <a:ln w="12600">
              <a:solidFill>
                <a:srgbClr val="333333"/>
              </a:solidFill>
              <a:round/>
              <a:headEnd/>
              <a:tailEnd/>
            </a:ln>
          </p:spPr>
          <p:txBody>
            <a:bodyPr wrap="none" anchor="ctr"/>
            <a:lstStyle/>
            <a:p>
              <a:endParaRPr lang="en-US"/>
            </a:p>
          </p:txBody>
        </p:sp>
        <p:sp>
          <p:nvSpPr>
            <p:cNvPr id="50717" name="Freeform 541">
              <a:extLst>
                <a:ext uri="{FF2B5EF4-FFF2-40B4-BE49-F238E27FC236}">
                  <a16:creationId xmlns:a16="http://schemas.microsoft.com/office/drawing/2014/main" id="{00EC461E-6CA6-4E6A-97D6-F74C6A24FA2C}"/>
                </a:ext>
              </a:extLst>
            </p:cNvPr>
            <p:cNvSpPr>
              <a:spLocks noChangeArrowheads="1"/>
            </p:cNvSpPr>
            <p:nvPr/>
          </p:nvSpPr>
          <p:spPr bwMode="auto">
            <a:xfrm>
              <a:off x="989" y="3288"/>
              <a:ext cx="15" cy="14"/>
            </a:xfrm>
            <a:custGeom>
              <a:avLst/>
              <a:gdLst>
                <a:gd name="T0" fmla="*/ 0 w 66"/>
                <a:gd name="T1" fmla="*/ 28 h 62"/>
                <a:gd name="T2" fmla="*/ 15 w 66"/>
                <a:gd name="T3" fmla="*/ 0 h 62"/>
                <a:gd name="T4" fmla="*/ 65 w 66"/>
                <a:gd name="T5" fmla="*/ 23 h 62"/>
                <a:gd name="T6" fmla="*/ 44 w 66"/>
                <a:gd name="T7" fmla="*/ 61 h 62"/>
                <a:gd name="T8" fmla="*/ 0 w 66"/>
                <a:gd name="T9" fmla="*/ 28 h 62"/>
              </a:gdLst>
              <a:ahLst/>
              <a:cxnLst>
                <a:cxn ang="0">
                  <a:pos x="T0" y="T1"/>
                </a:cxn>
                <a:cxn ang="0">
                  <a:pos x="T2" y="T3"/>
                </a:cxn>
                <a:cxn ang="0">
                  <a:pos x="T4" y="T5"/>
                </a:cxn>
                <a:cxn ang="0">
                  <a:pos x="T6" y="T7"/>
                </a:cxn>
                <a:cxn ang="0">
                  <a:pos x="T8" y="T9"/>
                </a:cxn>
              </a:cxnLst>
              <a:rect l="0" t="0" r="r" b="b"/>
              <a:pathLst>
                <a:path w="66" h="62">
                  <a:moveTo>
                    <a:pt x="0" y="28"/>
                  </a:moveTo>
                  <a:lnTo>
                    <a:pt x="15" y="0"/>
                  </a:lnTo>
                  <a:lnTo>
                    <a:pt x="65" y="23"/>
                  </a:lnTo>
                  <a:lnTo>
                    <a:pt x="44" y="61"/>
                  </a:lnTo>
                  <a:lnTo>
                    <a:pt x="0" y="28"/>
                  </a:lnTo>
                </a:path>
              </a:pathLst>
            </a:custGeom>
            <a:solidFill>
              <a:srgbClr val="000000"/>
            </a:solidFill>
            <a:ln w="12600">
              <a:solidFill>
                <a:srgbClr val="333333"/>
              </a:solidFill>
              <a:round/>
              <a:headEnd/>
              <a:tailEnd/>
            </a:ln>
          </p:spPr>
          <p:txBody>
            <a:bodyPr wrap="none" anchor="ctr"/>
            <a:lstStyle/>
            <a:p>
              <a:endParaRPr lang="en-US"/>
            </a:p>
          </p:txBody>
        </p:sp>
        <p:sp>
          <p:nvSpPr>
            <p:cNvPr id="50718" name="Freeform 542">
              <a:extLst>
                <a:ext uri="{FF2B5EF4-FFF2-40B4-BE49-F238E27FC236}">
                  <a16:creationId xmlns:a16="http://schemas.microsoft.com/office/drawing/2014/main" id="{16FD43A6-C5E4-4E18-A4BF-9FECEE720386}"/>
                </a:ext>
              </a:extLst>
            </p:cNvPr>
            <p:cNvSpPr>
              <a:spLocks noChangeArrowheads="1"/>
            </p:cNvSpPr>
            <p:nvPr/>
          </p:nvSpPr>
          <p:spPr bwMode="auto">
            <a:xfrm>
              <a:off x="992" y="3279"/>
              <a:ext cx="15" cy="14"/>
            </a:xfrm>
            <a:custGeom>
              <a:avLst/>
              <a:gdLst>
                <a:gd name="T0" fmla="*/ 0 w 67"/>
                <a:gd name="T1" fmla="*/ 37 h 62"/>
                <a:gd name="T2" fmla="*/ 17 w 67"/>
                <a:gd name="T3" fmla="*/ 0 h 62"/>
                <a:gd name="T4" fmla="*/ 66 w 67"/>
                <a:gd name="T5" fmla="*/ 17 h 62"/>
                <a:gd name="T6" fmla="*/ 49 w 67"/>
                <a:gd name="T7" fmla="*/ 61 h 62"/>
                <a:gd name="T8" fmla="*/ 0 w 67"/>
                <a:gd name="T9" fmla="*/ 37 h 62"/>
              </a:gdLst>
              <a:ahLst/>
              <a:cxnLst>
                <a:cxn ang="0">
                  <a:pos x="T0" y="T1"/>
                </a:cxn>
                <a:cxn ang="0">
                  <a:pos x="T2" y="T3"/>
                </a:cxn>
                <a:cxn ang="0">
                  <a:pos x="T4" y="T5"/>
                </a:cxn>
                <a:cxn ang="0">
                  <a:pos x="T6" y="T7"/>
                </a:cxn>
                <a:cxn ang="0">
                  <a:pos x="T8" y="T9"/>
                </a:cxn>
              </a:cxnLst>
              <a:rect l="0" t="0" r="r" b="b"/>
              <a:pathLst>
                <a:path w="67" h="62">
                  <a:moveTo>
                    <a:pt x="0" y="37"/>
                  </a:moveTo>
                  <a:lnTo>
                    <a:pt x="17" y="0"/>
                  </a:lnTo>
                  <a:lnTo>
                    <a:pt x="66" y="17"/>
                  </a:lnTo>
                  <a:lnTo>
                    <a:pt x="49" y="61"/>
                  </a:lnTo>
                  <a:lnTo>
                    <a:pt x="0" y="37"/>
                  </a:lnTo>
                </a:path>
              </a:pathLst>
            </a:custGeom>
            <a:solidFill>
              <a:srgbClr val="000000"/>
            </a:solidFill>
            <a:ln w="12600">
              <a:solidFill>
                <a:srgbClr val="333333"/>
              </a:solidFill>
              <a:round/>
              <a:headEnd/>
              <a:tailEnd/>
            </a:ln>
          </p:spPr>
          <p:txBody>
            <a:bodyPr wrap="none" anchor="ctr"/>
            <a:lstStyle/>
            <a:p>
              <a:endParaRPr lang="en-US"/>
            </a:p>
          </p:txBody>
        </p:sp>
        <p:sp>
          <p:nvSpPr>
            <p:cNvPr id="50719" name="Freeform 543">
              <a:extLst>
                <a:ext uri="{FF2B5EF4-FFF2-40B4-BE49-F238E27FC236}">
                  <a16:creationId xmlns:a16="http://schemas.microsoft.com/office/drawing/2014/main" id="{17418444-E123-46B0-B178-027AAE6C1B6F}"/>
                </a:ext>
              </a:extLst>
            </p:cNvPr>
            <p:cNvSpPr>
              <a:spLocks noChangeArrowheads="1"/>
            </p:cNvSpPr>
            <p:nvPr/>
          </p:nvSpPr>
          <p:spPr bwMode="auto">
            <a:xfrm>
              <a:off x="996" y="3269"/>
              <a:ext cx="15" cy="14"/>
            </a:xfrm>
            <a:custGeom>
              <a:avLst/>
              <a:gdLst>
                <a:gd name="T0" fmla="*/ 0 w 64"/>
                <a:gd name="T1" fmla="*/ 44 h 63"/>
                <a:gd name="T2" fmla="*/ 14 w 64"/>
                <a:gd name="T3" fmla="*/ 0 h 63"/>
                <a:gd name="T4" fmla="*/ 63 w 64"/>
                <a:gd name="T5" fmla="*/ 12 h 63"/>
                <a:gd name="T6" fmla="*/ 48 w 64"/>
                <a:gd name="T7" fmla="*/ 62 h 63"/>
                <a:gd name="T8" fmla="*/ 0 w 64"/>
                <a:gd name="T9" fmla="*/ 44 h 63"/>
              </a:gdLst>
              <a:ahLst/>
              <a:cxnLst>
                <a:cxn ang="0">
                  <a:pos x="T0" y="T1"/>
                </a:cxn>
                <a:cxn ang="0">
                  <a:pos x="T2" y="T3"/>
                </a:cxn>
                <a:cxn ang="0">
                  <a:pos x="T4" y="T5"/>
                </a:cxn>
                <a:cxn ang="0">
                  <a:pos x="T6" y="T7"/>
                </a:cxn>
                <a:cxn ang="0">
                  <a:pos x="T8" y="T9"/>
                </a:cxn>
              </a:cxnLst>
              <a:rect l="0" t="0" r="r" b="b"/>
              <a:pathLst>
                <a:path w="64" h="63">
                  <a:moveTo>
                    <a:pt x="0" y="44"/>
                  </a:moveTo>
                  <a:lnTo>
                    <a:pt x="14" y="0"/>
                  </a:lnTo>
                  <a:lnTo>
                    <a:pt x="63" y="12"/>
                  </a:lnTo>
                  <a:lnTo>
                    <a:pt x="48" y="62"/>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50720" name="Freeform 544">
              <a:extLst>
                <a:ext uri="{FF2B5EF4-FFF2-40B4-BE49-F238E27FC236}">
                  <a16:creationId xmlns:a16="http://schemas.microsoft.com/office/drawing/2014/main" id="{CBD75F18-4C51-4F34-B0A6-976AA60B7BA2}"/>
                </a:ext>
              </a:extLst>
            </p:cNvPr>
            <p:cNvSpPr>
              <a:spLocks noChangeArrowheads="1"/>
            </p:cNvSpPr>
            <p:nvPr/>
          </p:nvSpPr>
          <p:spPr bwMode="auto">
            <a:xfrm>
              <a:off x="999" y="3258"/>
              <a:ext cx="13" cy="15"/>
            </a:xfrm>
            <a:custGeom>
              <a:avLst/>
              <a:gdLst>
                <a:gd name="T0" fmla="*/ 0 w 59"/>
                <a:gd name="T1" fmla="*/ 52 h 65"/>
                <a:gd name="T2" fmla="*/ 8 w 59"/>
                <a:gd name="T3" fmla="*/ 0 h 65"/>
                <a:gd name="T4" fmla="*/ 58 w 59"/>
                <a:gd name="T5" fmla="*/ 9 h 65"/>
                <a:gd name="T6" fmla="*/ 49 w 59"/>
                <a:gd name="T7" fmla="*/ 64 h 65"/>
                <a:gd name="T8" fmla="*/ 0 w 59"/>
                <a:gd name="T9" fmla="*/ 52 h 65"/>
              </a:gdLst>
              <a:ahLst/>
              <a:cxnLst>
                <a:cxn ang="0">
                  <a:pos x="T0" y="T1"/>
                </a:cxn>
                <a:cxn ang="0">
                  <a:pos x="T2" y="T3"/>
                </a:cxn>
                <a:cxn ang="0">
                  <a:pos x="T4" y="T5"/>
                </a:cxn>
                <a:cxn ang="0">
                  <a:pos x="T6" y="T7"/>
                </a:cxn>
                <a:cxn ang="0">
                  <a:pos x="T8" y="T9"/>
                </a:cxn>
              </a:cxnLst>
              <a:rect l="0" t="0" r="r" b="b"/>
              <a:pathLst>
                <a:path w="59" h="65">
                  <a:moveTo>
                    <a:pt x="0" y="52"/>
                  </a:moveTo>
                  <a:lnTo>
                    <a:pt x="8" y="0"/>
                  </a:lnTo>
                  <a:lnTo>
                    <a:pt x="58" y="9"/>
                  </a:lnTo>
                  <a:lnTo>
                    <a:pt x="49" y="64"/>
                  </a:lnTo>
                  <a:lnTo>
                    <a:pt x="0" y="52"/>
                  </a:lnTo>
                </a:path>
              </a:pathLst>
            </a:custGeom>
            <a:solidFill>
              <a:srgbClr val="000000"/>
            </a:solidFill>
            <a:ln w="12600">
              <a:solidFill>
                <a:srgbClr val="333333"/>
              </a:solidFill>
              <a:round/>
              <a:headEnd/>
              <a:tailEnd/>
            </a:ln>
          </p:spPr>
          <p:txBody>
            <a:bodyPr wrap="none" anchor="ctr"/>
            <a:lstStyle/>
            <a:p>
              <a:endParaRPr lang="en-US"/>
            </a:p>
          </p:txBody>
        </p:sp>
        <p:sp>
          <p:nvSpPr>
            <p:cNvPr id="50721" name="Freeform 545">
              <a:extLst>
                <a:ext uri="{FF2B5EF4-FFF2-40B4-BE49-F238E27FC236}">
                  <a16:creationId xmlns:a16="http://schemas.microsoft.com/office/drawing/2014/main" id="{4BF67DDE-153C-4D4F-89C7-3EB6C8585EFA}"/>
                </a:ext>
              </a:extLst>
            </p:cNvPr>
            <p:cNvSpPr>
              <a:spLocks noChangeArrowheads="1"/>
            </p:cNvSpPr>
            <p:nvPr/>
          </p:nvSpPr>
          <p:spPr bwMode="auto">
            <a:xfrm>
              <a:off x="1001" y="3245"/>
              <a:ext cx="14" cy="15"/>
            </a:xfrm>
            <a:custGeom>
              <a:avLst/>
              <a:gdLst>
                <a:gd name="T0" fmla="*/ 0 w 62"/>
                <a:gd name="T1" fmla="*/ 55 h 64"/>
                <a:gd name="T2" fmla="*/ 6 w 62"/>
                <a:gd name="T3" fmla="*/ 0 h 64"/>
                <a:gd name="T4" fmla="*/ 61 w 62"/>
                <a:gd name="T5" fmla="*/ 6 h 64"/>
                <a:gd name="T6" fmla="*/ 50 w 62"/>
                <a:gd name="T7" fmla="*/ 63 h 64"/>
                <a:gd name="T8" fmla="*/ 0 w 62"/>
                <a:gd name="T9" fmla="*/ 55 h 64"/>
              </a:gdLst>
              <a:ahLst/>
              <a:cxnLst>
                <a:cxn ang="0">
                  <a:pos x="T0" y="T1"/>
                </a:cxn>
                <a:cxn ang="0">
                  <a:pos x="T2" y="T3"/>
                </a:cxn>
                <a:cxn ang="0">
                  <a:pos x="T4" y="T5"/>
                </a:cxn>
                <a:cxn ang="0">
                  <a:pos x="T6" y="T7"/>
                </a:cxn>
                <a:cxn ang="0">
                  <a:pos x="T8" y="T9"/>
                </a:cxn>
              </a:cxnLst>
              <a:rect l="0" t="0" r="r" b="b"/>
              <a:pathLst>
                <a:path w="62" h="64">
                  <a:moveTo>
                    <a:pt x="0" y="55"/>
                  </a:moveTo>
                  <a:lnTo>
                    <a:pt x="6" y="0"/>
                  </a:lnTo>
                  <a:lnTo>
                    <a:pt x="61" y="6"/>
                  </a:lnTo>
                  <a:lnTo>
                    <a:pt x="50" y="63"/>
                  </a:lnTo>
                  <a:lnTo>
                    <a:pt x="0" y="55"/>
                  </a:lnTo>
                </a:path>
              </a:pathLst>
            </a:custGeom>
            <a:solidFill>
              <a:srgbClr val="000000"/>
            </a:solidFill>
            <a:ln w="12600">
              <a:solidFill>
                <a:srgbClr val="333333"/>
              </a:solidFill>
              <a:round/>
              <a:headEnd/>
              <a:tailEnd/>
            </a:ln>
          </p:spPr>
          <p:txBody>
            <a:bodyPr wrap="none" anchor="ctr"/>
            <a:lstStyle/>
            <a:p>
              <a:endParaRPr lang="en-US"/>
            </a:p>
          </p:txBody>
        </p:sp>
        <p:sp>
          <p:nvSpPr>
            <p:cNvPr id="50722" name="Freeform 546">
              <a:extLst>
                <a:ext uri="{FF2B5EF4-FFF2-40B4-BE49-F238E27FC236}">
                  <a16:creationId xmlns:a16="http://schemas.microsoft.com/office/drawing/2014/main" id="{EB6441FC-F3BF-4ADF-87BE-F22B9977A710}"/>
                </a:ext>
              </a:extLst>
            </p:cNvPr>
            <p:cNvSpPr>
              <a:spLocks noChangeArrowheads="1"/>
            </p:cNvSpPr>
            <p:nvPr/>
          </p:nvSpPr>
          <p:spPr bwMode="auto">
            <a:xfrm>
              <a:off x="1003" y="3232"/>
              <a:ext cx="12" cy="15"/>
            </a:xfrm>
            <a:custGeom>
              <a:avLst/>
              <a:gdLst>
                <a:gd name="T0" fmla="*/ 0 w 55"/>
                <a:gd name="T1" fmla="*/ 57 h 65"/>
                <a:gd name="T2" fmla="*/ 2 w 55"/>
                <a:gd name="T3" fmla="*/ 0 h 65"/>
                <a:gd name="T4" fmla="*/ 54 w 55"/>
                <a:gd name="T5" fmla="*/ 0 h 65"/>
                <a:gd name="T6" fmla="*/ 54 w 55"/>
                <a:gd name="T7" fmla="*/ 64 h 65"/>
                <a:gd name="T8" fmla="*/ 0 w 55"/>
                <a:gd name="T9" fmla="*/ 57 h 65"/>
              </a:gdLst>
              <a:ahLst/>
              <a:cxnLst>
                <a:cxn ang="0">
                  <a:pos x="T0" y="T1"/>
                </a:cxn>
                <a:cxn ang="0">
                  <a:pos x="T2" y="T3"/>
                </a:cxn>
                <a:cxn ang="0">
                  <a:pos x="T4" y="T5"/>
                </a:cxn>
                <a:cxn ang="0">
                  <a:pos x="T6" y="T7"/>
                </a:cxn>
                <a:cxn ang="0">
                  <a:pos x="T8" y="T9"/>
                </a:cxn>
              </a:cxnLst>
              <a:rect l="0" t="0" r="r" b="b"/>
              <a:pathLst>
                <a:path w="55" h="65">
                  <a:moveTo>
                    <a:pt x="0" y="57"/>
                  </a:moveTo>
                  <a:lnTo>
                    <a:pt x="2" y="0"/>
                  </a:lnTo>
                  <a:lnTo>
                    <a:pt x="54" y="0"/>
                  </a:lnTo>
                  <a:lnTo>
                    <a:pt x="54" y="64"/>
                  </a:lnTo>
                  <a:lnTo>
                    <a:pt x="0" y="57"/>
                  </a:lnTo>
                </a:path>
              </a:pathLst>
            </a:custGeom>
            <a:solidFill>
              <a:srgbClr val="000000"/>
            </a:solidFill>
            <a:ln w="12600">
              <a:solidFill>
                <a:srgbClr val="333333"/>
              </a:solidFill>
              <a:round/>
              <a:headEnd/>
              <a:tailEnd/>
            </a:ln>
          </p:spPr>
          <p:txBody>
            <a:bodyPr wrap="none" anchor="ctr"/>
            <a:lstStyle/>
            <a:p>
              <a:endParaRPr lang="en-US"/>
            </a:p>
          </p:txBody>
        </p:sp>
        <p:sp>
          <p:nvSpPr>
            <p:cNvPr id="50723" name="Freeform 547">
              <a:extLst>
                <a:ext uri="{FF2B5EF4-FFF2-40B4-BE49-F238E27FC236}">
                  <a16:creationId xmlns:a16="http://schemas.microsoft.com/office/drawing/2014/main" id="{462BDCAD-17EF-4DBF-A817-1FC772B8AD49}"/>
                </a:ext>
              </a:extLst>
            </p:cNvPr>
            <p:cNvSpPr>
              <a:spLocks noChangeArrowheads="1"/>
            </p:cNvSpPr>
            <p:nvPr/>
          </p:nvSpPr>
          <p:spPr bwMode="auto">
            <a:xfrm>
              <a:off x="1003" y="3218"/>
              <a:ext cx="12" cy="15"/>
            </a:xfrm>
            <a:custGeom>
              <a:avLst/>
              <a:gdLst>
                <a:gd name="T0" fmla="*/ 0 w 53"/>
                <a:gd name="T1" fmla="*/ 64 h 65"/>
                <a:gd name="T2" fmla="*/ 0 w 53"/>
                <a:gd name="T3" fmla="*/ 3 h 65"/>
                <a:gd name="T4" fmla="*/ 52 w 53"/>
                <a:gd name="T5" fmla="*/ 0 h 65"/>
                <a:gd name="T6" fmla="*/ 52 w 53"/>
                <a:gd name="T7" fmla="*/ 64 h 65"/>
                <a:gd name="T8" fmla="*/ 0 w 53"/>
                <a:gd name="T9" fmla="*/ 64 h 65"/>
              </a:gdLst>
              <a:ahLst/>
              <a:cxnLst>
                <a:cxn ang="0">
                  <a:pos x="T0" y="T1"/>
                </a:cxn>
                <a:cxn ang="0">
                  <a:pos x="T2" y="T3"/>
                </a:cxn>
                <a:cxn ang="0">
                  <a:pos x="T4" y="T5"/>
                </a:cxn>
                <a:cxn ang="0">
                  <a:pos x="T6" y="T7"/>
                </a:cxn>
                <a:cxn ang="0">
                  <a:pos x="T8" y="T9"/>
                </a:cxn>
              </a:cxnLst>
              <a:rect l="0" t="0" r="r" b="b"/>
              <a:pathLst>
                <a:path w="53" h="65">
                  <a:moveTo>
                    <a:pt x="0" y="64"/>
                  </a:moveTo>
                  <a:lnTo>
                    <a:pt x="0" y="3"/>
                  </a:lnTo>
                  <a:lnTo>
                    <a:pt x="52" y="0"/>
                  </a:lnTo>
                  <a:lnTo>
                    <a:pt x="52" y="64"/>
                  </a:lnTo>
                  <a:lnTo>
                    <a:pt x="0" y="64"/>
                  </a:lnTo>
                </a:path>
              </a:pathLst>
            </a:custGeom>
            <a:solidFill>
              <a:srgbClr val="000000"/>
            </a:solidFill>
            <a:ln w="12600">
              <a:solidFill>
                <a:srgbClr val="333333"/>
              </a:solidFill>
              <a:round/>
              <a:headEnd/>
              <a:tailEnd/>
            </a:ln>
          </p:spPr>
          <p:txBody>
            <a:bodyPr wrap="none" anchor="ctr"/>
            <a:lstStyle/>
            <a:p>
              <a:endParaRPr lang="en-US"/>
            </a:p>
          </p:txBody>
        </p:sp>
        <p:sp>
          <p:nvSpPr>
            <p:cNvPr id="50724" name="Freeform 548">
              <a:extLst>
                <a:ext uri="{FF2B5EF4-FFF2-40B4-BE49-F238E27FC236}">
                  <a16:creationId xmlns:a16="http://schemas.microsoft.com/office/drawing/2014/main" id="{97D60685-2DB8-44F5-BC60-DC6C942B05FC}"/>
                </a:ext>
              </a:extLst>
            </p:cNvPr>
            <p:cNvSpPr>
              <a:spLocks noChangeArrowheads="1"/>
            </p:cNvSpPr>
            <p:nvPr/>
          </p:nvSpPr>
          <p:spPr bwMode="auto">
            <a:xfrm>
              <a:off x="1002" y="3203"/>
              <a:ext cx="13" cy="16"/>
            </a:xfrm>
            <a:custGeom>
              <a:avLst/>
              <a:gdLst>
                <a:gd name="T0" fmla="*/ 5 w 58"/>
                <a:gd name="T1" fmla="*/ 70 h 71"/>
                <a:gd name="T2" fmla="*/ 0 w 58"/>
                <a:gd name="T3" fmla="*/ 5 h 71"/>
                <a:gd name="T4" fmla="*/ 55 w 58"/>
                <a:gd name="T5" fmla="*/ 0 h 71"/>
                <a:gd name="T6" fmla="*/ 57 w 58"/>
                <a:gd name="T7" fmla="*/ 67 h 71"/>
                <a:gd name="T8" fmla="*/ 5 w 58"/>
                <a:gd name="T9" fmla="*/ 70 h 71"/>
              </a:gdLst>
              <a:ahLst/>
              <a:cxnLst>
                <a:cxn ang="0">
                  <a:pos x="T0" y="T1"/>
                </a:cxn>
                <a:cxn ang="0">
                  <a:pos x="T2" y="T3"/>
                </a:cxn>
                <a:cxn ang="0">
                  <a:pos x="T4" y="T5"/>
                </a:cxn>
                <a:cxn ang="0">
                  <a:pos x="T6" y="T7"/>
                </a:cxn>
                <a:cxn ang="0">
                  <a:pos x="T8" y="T9"/>
                </a:cxn>
              </a:cxnLst>
              <a:rect l="0" t="0" r="r" b="b"/>
              <a:pathLst>
                <a:path w="58" h="71">
                  <a:moveTo>
                    <a:pt x="5" y="70"/>
                  </a:moveTo>
                  <a:lnTo>
                    <a:pt x="0" y="5"/>
                  </a:lnTo>
                  <a:lnTo>
                    <a:pt x="55" y="0"/>
                  </a:lnTo>
                  <a:lnTo>
                    <a:pt x="57" y="67"/>
                  </a:lnTo>
                  <a:lnTo>
                    <a:pt x="5" y="70"/>
                  </a:lnTo>
                </a:path>
              </a:pathLst>
            </a:custGeom>
            <a:solidFill>
              <a:srgbClr val="000000"/>
            </a:solidFill>
            <a:ln w="12600">
              <a:solidFill>
                <a:srgbClr val="333333"/>
              </a:solidFill>
              <a:round/>
              <a:headEnd/>
              <a:tailEnd/>
            </a:ln>
          </p:spPr>
          <p:txBody>
            <a:bodyPr wrap="none" anchor="ctr"/>
            <a:lstStyle/>
            <a:p>
              <a:endParaRPr lang="en-US"/>
            </a:p>
          </p:txBody>
        </p:sp>
        <p:sp>
          <p:nvSpPr>
            <p:cNvPr id="50725" name="Freeform 549">
              <a:extLst>
                <a:ext uri="{FF2B5EF4-FFF2-40B4-BE49-F238E27FC236}">
                  <a16:creationId xmlns:a16="http://schemas.microsoft.com/office/drawing/2014/main" id="{A08C8FFD-CFBE-4258-9C2A-5B67BBCF509D}"/>
                </a:ext>
              </a:extLst>
            </p:cNvPr>
            <p:cNvSpPr>
              <a:spLocks noChangeArrowheads="1"/>
            </p:cNvSpPr>
            <p:nvPr/>
          </p:nvSpPr>
          <p:spPr bwMode="auto">
            <a:xfrm>
              <a:off x="999" y="3188"/>
              <a:ext cx="15" cy="17"/>
            </a:xfrm>
            <a:custGeom>
              <a:avLst/>
              <a:gdLst>
                <a:gd name="T0" fmla="*/ 11 w 68"/>
                <a:gd name="T1" fmla="*/ 72 h 73"/>
                <a:gd name="T2" fmla="*/ 0 w 68"/>
                <a:gd name="T3" fmla="*/ 9 h 73"/>
                <a:gd name="T4" fmla="*/ 55 w 68"/>
                <a:gd name="T5" fmla="*/ 0 h 73"/>
                <a:gd name="T6" fmla="*/ 67 w 68"/>
                <a:gd name="T7" fmla="*/ 66 h 73"/>
                <a:gd name="T8" fmla="*/ 11 w 68"/>
                <a:gd name="T9" fmla="*/ 72 h 73"/>
              </a:gdLst>
              <a:ahLst/>
              <a:cxnLst>
                <a:cxn ang="0">
                  <a:pos x="T0" y="T1"/>
                </a:cxn>
                <a:cxn ang="0">
                  <a:pos x="T2" y="T3"/>
                </a:cxn>
                <a:cxn ang="0">
                  <a:pos x="T4" y="T5"/>
                </a:cxn>
                <a:cxn ang="0">
                  <a:pos x="T6" y="T7"/>
                </a:cxn>
                <a:cxn ang="0">
                  <a:pos x="T8" y="T9"/>
                </a:cxn>
              </a:cxnLst>
              <a:rect l="0" t="0" r="r" b="b"/>
              <a:pathLst>
                <a:path w="68" h="73">
                  <a:moveTo>
                    <a:pt x="11" y="72"/>
                  </a:moveTo>
                  <a:lnTo>
                    <a:pt x="0" y="9"/>
                  </a:lnTo>
                  <a:lnTo>
                    <a:pt x="55" y="0"/>
                  </a:lnTo>
                  <a:lnTo>
                    <a:pt x="67" y="66"/>
                  </a:lnTo>
                  <a:lnTo>
                    <a:pt x="11" y="72"/>
                  </a:lnTo>
                </a:path>
              </a:pathLst>
            </a:custGeom>
            <a:solidFill>
              <a:srgbClr val="000000"/>
            </a:solidFill>
            <a:ln w="12600">
              <a:solidFill>
                <a:srgbClr val="333333"/>
              </a:solidFill>
              <a:round/>
              <a:headEnd/>
              <a:tailEnd/>
            </a:ln>
          </p:spPr>
          <p:txBody>
            <a:bodyPr wrap="none" anchor="ctr"/>
            <a:lstStyle/>
            <a:p>
              <a:endParaRPr lang="en-US"/>
            </a:p>
          </p:txBody>
        </p:sp>
        <p:sp>
          <p:nvSpPr>
            <p:cNvPr id="50726" name="Freeform 550">
              <a:extLst>
                <a:ext uri="{FF2B5EF4-FFF2-40B4-BE49-F238E27FC236}">
                  <a16:creationId xmlns:a16="http://schemas.microsoft.com/office/drawing/2014/main" id="{E7BAADA6-867F-4D30-9380-5A69746B040E}"/>
                </a:ext>
              </a:extLst>
            </p:cNvPr>
            <p:cNvSpPr>
              <a:spLocks noChangeArrowheads="1"/>
            </p:cNvSpPr>
            <p:nvPr/>
          </p:nvSpPr>
          <p:spPr bwMode="auto">
            <a:xfrm>
              <a:off x="997" y="3173"/>
              <a:ext cx="15" cy="17"/>
            </a:xfrm>
            <a:custGeom>
              <a:avLst/>
              <a:gdLst>
                <a:gd name="T0" fmla="*/ 11 w 68"/>
                <a:gd name="T1" fmla="*/ 76 h 77"/>
                <a:gd name="T2" fmla="*/ 0 w 68"/>
                <a:gd name="T3" fmla="*/ 11 h 77"/>
                <a:gd name="T4" fmla="*/ 53 w 68"/>
                <a:gd name="T5" fmla="*/ 0 h 77"/>
                <a:gd name="T6" fmla="*/ 67 w 68"/>
                <a:gd name="T7" fmla="*/ 67 h 77"/>
                <a:gd name="T8" fmla="*/ 11 w 68"/>
                <a:gd name="T9" fmla="*/ 76 h 77"/>
              </a:gdLst>
              <a:ahLst/>
              <a:cxnLst>
                <a:cxn ang="0">
                  <a:pos x="T0" y="T1"/>
                </a:cxn>
                <a:cxn ang="0">
                  <a:pos x="T2" y="T3"/>
                </a:cxn>
                <a:cxn ang="0">
                  <a:pos x="T4" y="T5"/>
                </a:cxn>
                <a:cxn ang="0">
                  <a:pos x="T6" y="T7"/>
                </a:cxn>
                <a:cxn ang="0">
                  <a:pos x="T8" y="T9"/>
                </a:cxn>
              </a:cxnLst>
              <a:rect l="0" t="0" r="r" b="b"/>
              <a:pathLst>
                <a:path w="68" h="77">
                  <a:moveTo>
                    <a:pt x="11" y="76"/>
                  </a:moveTo>
                  <a:lnTo>
                    <a:pt x="0" y="11"/>
                  </a:lnTo>
                  <a:lnTo>
                    <a:pt x="53" y="0"/>
                  </a:lnTo>
                  <a:lnTo>
                    <a:pt x="67" y="67"/>
                  </a:lnTo>
                  <a:lnTo>
                    <a:pt x="11" y="76"/>
                  </a:lnTo>
                </a:path>
              </a:pathLst>
            </a:custGeom>
            <a:solidFill>
              <a:srgbClr val="000000"/>
            </a:solidFill>
            <a:ln w="12600">
              <a:solidFill>
                <a:srgbClr val="333333"/>
              </a:solidFill>
              <a:round/>
              <a:headEnd/>
              <a:tailEnd/>
            </a:ln>
          </p:spPr>
          <p:txBody>
            <a:bodyPr wrap="none" anchor="ctr"/>
            <a:lstStyle/>
            <a:p>
              <a:endParaRPr lang="en-US"/>
            </a:p>
          </p:txBody>
        </p:sp>
        <p:sp>
          <p:nvSpPr>
            <p:cNvPr id="50727" name="Freeform 551">
              <a:extLst>
                <a:ext uri="{FF2B5EF4-FFF2-40B4-BE49-F238E27FC236}">
                  <a16:creationId xmlns:a16="http://schemas.microsoft.com/office/drawing/2014/main" id="{33DE8732-B2B9-4755-B50D-6EAB6103C566}"/>
                </a:ext>
              </a:extLst>
            </p:cNvPr>
            <p:cNvSpPr>
              <a:spLocks noChangeArrowheads="1"/>
            </p:cNvSpPr>
            <p:nvPr/>
          </p:nvSpPr>
          <p:spPr bwMode="auto">
            <a:xfrm>
              <a:off x="993" y="3158"/>
              <a:ext cx="16" cy="18"/>
            </a:xfrm>
            <a:custGeom>
              <a:avLst/>
              <a:gdLst>
                <a:gd name="T0" fmla="*/ 17 w 71"/>
                <a:gd name="T1" fmla="*/ 78 h 79"/>
                <a:gd name="T2" fmla="*/ 0 w 71"/>
                <a:gd name="T3" fmla="*/ 18 h 79"/>
                <a:gd name="T4" fmla="*/ 52 w 71"/>
                <a:gd name="T5" fmla="*/ 0 h 79"/>
                <a:gd name="T6" fmla="*/ 70 w 71"/>
                <a:gd name="T7" fmla="*/ 66 h 79"/>
                <a:gd name="T8" fmla="*/ 17 w 71"/>
                <a:gd name="T9" fmla="*/ 78 h 79"/>
              </a:gdLst>
              <a:ahLst/>
              <a:cxnLst>
                <a:cxn ang="0">
                  <a:pos x="T0" y="T1"/>
                </a:cxn>
                <a:cxn ang="0">
                  <a:pos x="T2" y="T3"/>
                </a:cxn>
                <a:cxn ang="0">
                  <a:pos x="T4" y="T5"/>
                </a:cxn>
                <a:cxn ang="0">
                  <a:pos x="T6" y="T7"/>
                </a:cxn>
                <a:cxn ang="0">
                  <a:pos x="T8" y="T9"/>
                </a:cxn>
              </a:cxnLst>
              <a:rect l="0" t="0" r="r" b="b"/>
              <a:pathLst>
                <a:path w="71" h="79">
                  <a:moveTo>
                    <a:pt x="17" y="78"/>
                  </a:moveTo>
                  <a:lnTo>
                    <a:pt x="0" y="18"/>
                  </a:lnTo>
                  <a:lnTo>
                    <a:pt x="52" y="0"/>
                  </a:lnTo>
                  <a:lnTo>
                    <a:pt x="70" y="66"/>
                  </a:lnTo>
                  <a:lnTo>
                    <a:pt x="17" y="78"/>
                  </a:lnTo>
                </a:path>
              </a:pathLst>
            </a:custGeom>
            <a:solidFill>
              <a:srgbClr val="000000"/>
            </a:solidFill>
            <a:ln w="12600">
              <a:solidFill>
                <a:srgbClr val="333333"/>
              </a:solidFill>
              <a:round/>
              <a:headEnd/>
              <a:tailEnd/>
            </a:ln>
          </p:spPr>
          <p:txBody>
            <a:bodyPr wrap="none" anchor="ctr"/>
            <a:lstStyle/>
            <a:p>
              <a:endParaRPr lang="en-US"/>
            </a:p>
          </p:txBody>
        </p:sp>
        <p:sp>
          <p:nvSpPr>
            <p:cNvPr id="50728" name="Freeform 552">
              <a:extLst>
                <a:ext uri="{FF2B5EF4-FFF2-40B4-BE49-F238E27FC236}">
                  <a16:creationId xmlns:a16="http://schemas.microsoft.com/office/drawing/2014/main" id="{6412EC04-0EC0-4335-9C56-75A67775A7C3}"/>
                </a:ext>
              </a:extLst>
            </p:cNvPr>
            <p:cNvSpPr>
              <a:spLocks noChangeArrowheads="1"/>
            </p:cNvSpPr>
            <p:nvPr/>
          </p:nvSpPr>
          <p:spPr bwMode="auto">
            <a:xfrm>
              <a:off x="988" y="3144"/>
              <a:ext cx="17" cy="18"/>
            </a:xfrm>
            <a:custGeom>
              <a:avLst/>
              <a:gdLst>
                <a:gd name="T0" fmla="*/ 20 w 73"/>
                <a:gd name="T1" fmla="*/ 79 h 80"/>
                <a:gd name="T2" fmla="*/ 0 w 73"/>
                <a:gd name="T3" fmla="*/ 21 h 80"/>
                <a:gd name="T4" fmla="*/ 49 w 73"/>
                <a:gd name="T5" fmla="*/ 0 h 80"/>
                <a:gd name="T6" fmla="*/ 72 w 73"/>
                <a:gd name="T7" fmla="*/ 61 h 80"/>
                <a:gd name="T8" fmla="*/ 20 w 73"/>
                <a:gd name="T9" fmla="*/ 79 h 80"/>
              </a:gdLst>
              <a:ahLst/>
              <a:cxnLst>
                <a:cxn ang="0">
                  <a:pos x="T0" y="T1"/>
                </a:cxn>
                <a:cxn ang="0">
                  <a:pos x="T2" y="T3"/>
                </a:cxn>
                <a:cxn ang="0">
                  <a:pos x="T4" y="T5"/>
                </a:cxn>
                <a:cxn ang="0">
                  <a:pos x="T6" y="T7"/>
                </a:cxn>
                <a:cxn ang="0">
                  <a:pos x="T8" y="T9"/>
                </a:cxn>
              </a:cxnLst>
              <a:rect l="0" t="0" r="r" b="b"/>
              <a:pathLst>
                <a:path w="73" h="80">
                  <a:moveTo>
                    <a:pt x="20" y="79"/>
                  </a:moveTo>
                  <a:lnTo>
                    <a:pt x="0" y="21"/>
                  </a:lnTo>
                  <a:lnTo>
                    <a:pt x="49" y="0"/>
                  </a:lnTo>
                  <a:lnTo>
                    <a:pt x="72" y="61"/>
                  </a:lnTo>
                  <a:lnTo>
                    <a:pt x="20" y="79"/>
                  </a:lnTo>
                </a:path>
              </a:pathLst>
            </a:custGeom>
            <a:solidFill>
              <a:srgbClr val="000000"/>
            </a:solidFill>
            <a:ln w="12600">
              <a:solidFill>
                <a:srgbClr val="333333"/>
              </a:solidFill>
              <a:round/>
              <a:headEnd/>
              <a:tailEnd/>
            </a:ln>
          </p:spPr>
          <p:txBody>
            <a:bodyPr wrap="none" anchor="ctr"/>
            <a:lstStyle/>
            <a:p>
              <a:endParaRPr lang="en-US"/>
            </a:p>
          </p:txBody>
        </p:sp>
        <p:sp>
          <p:nvSpPr>
            <p:cNvPr id="50729" name="Freeform 553">
              <a:extLst>
                <a:ext uri="{FF2B5EF4-FFF2-40B4-BE49-F238E27FC236}">
                  <a16:creationId xmlns:a16="http://schemas.microsoft.com/office/drawing/2014/main" id="{AD5364B4-2A45-4287-98C7-BB59FF84478B}"/>
                </a:ext>
              </a:extLst>
            </p:cNvPr>
            <p:cNvSpPr>
              <a:spLocks noChangeArrowheads="1"/>
            </p:cNvSpPr>
            <p:nvPr/>
          </p:nvSpPr>
          <p:spPr bwMode="auto">
            <a:xfrm>
              <a:off x="983" y="3131"/>
              <a:ext cx="17" cy="18"/>
            </a:xfrm>
            <a:custGeom>
              <a:avLst/>
              <a:gdLst>
                <a:gd name="T0" fmla="*/ 23 w 73"/>
                <a:gd name="T1" fmla="*/ 78 h 79"/>
                <a:gd name="T2" fmla="*/ 0 w 73"/>
                <a:gd name="T3" fmla="*/ 26 h 79"/>
                <a:gd name="T4" fmla="*/ 46 w 73"/>
                <a:gd name="T5" fmla="*/ 0 h 79"/>
                <a:gd name="T6" fmla="*/ 72 w 73"/>
                <a:gd name="T7" fmla="*/ 57 h 79"/>
                <a:gd name="T8" fmla="*/ 23 w 73"/>
                <a:gd name="T9" fmla="*/ 78 h 79"/>
              </a:gdLst>
              <a:ahLst/>
              <a:cxnLst>
                <a:cxn ang="0">
                  <a:pos x="T0" y="T1"/>
                </a:cxn>
                <a:cxn ang="0">
                  <a:pos x="T2" y="T3"/>
                </a:cxn>
                <a:cxn ang="0">
                  <a:pos x="T4" y="T5"/>
                </a:cxn>
                <a:cxn ang="0">
                  <a:pos x="T6" y="T7"/>
                </a:cxn>
                <a:cxn ang="0">
                  <a:pos x="T8" y="T9"/>
                </a:cxn>
              </a:cxnLst>
              <a:rect l="0" t="0" r="r" b="b"/>
              <a:pathLst>
                <a:path w="73" h="79">
                  <a:moveTo>
                    <a:pt x="23" y="78"/>
                  </a:moveTo>
                  <a:lnTo>
                    <a:pt x="0" y="26"/>
                  </a:lnTo>
                  <a:lnTo>
                    <a:pt x="46" y="0"/>
                  </a:lnTo>
                  <a:lnTo>
                    <a:pt x="72" y="57"/>
                  </a:lnTo>
                  <a:lnTo>
                    <a:pt x="23" y="78"/>
                  </a:lnTo>
                </a:path>
              </a:pathLst>
            </a:custGeom>
            <a:solidFill>
              <a:srgbClr val="000000"/>
            </a:solidFill>
            <a:ln w="12600">
              <a:solidFill>
                <a:srgbClr val="333333"/>
              </a:solidFill>
              <a:round/>
              <a:headEnd/>
              <a:tailEnd/>
            </a:ln>
          </p:spPr>
          <p:txBody>
            <a:bodyPr wrap="none" anchor="ctr"/>
            <a:lstStyle/>
            <a:p>
              <a:endParaRPr lang="en-US"/>
            </a:p>
          </p:txBody>
        </p:sp>
        <p:sp>
          <p:nvSpPr>
            <p:cNvPr id="50730" name="Freeform 554">
              <a:extLst>
                <a:ext uri="{FF2B5EF4-FFF2-40B4-BE49-F238E27FC236}">
                  <a16:creationId xmlns:a16="http://schemas.microsoft.com/office/drawing/2014/main" id="{31FA906F-485F-474A-B0B6-634835541087}"/>
                </a:ext>
              </a:extLst>
            </p:cNvPr>
            <p:cNvSpPr>
              <a:spLocks noChangeArrowheads="1"/>
            </p:cNvSpPr>
            <p:nvPr/>
          </p:nvSpPr>
          <p:spPr bwMode="auto">
            <a:xfrm>
              <a:off x="976" y="3119"/>
              <a:ext cx="17" cy="19"/>
            </a:xfrm>
            <a:custGeom>
              <a:avLst/>
              <a:gdLst>
                <a:gd name="T0" fmla="*/ 29 w 77"/>
                <a:gd name="T1" fmla="*/ 82 h 83"/>
                <a:gd name="T2" fmla="*/ 0 w 77"/>
                <a:gd name="T3" fmla="*/ 29 h 83"/>
                <a:gd name="T4" fmla="*/ 43 w 77"/>
                <a:gd name="T5" fmla="*/ 0 h 83"/>
                <a:gd name="T6" fmla="*/ 76 w 77"/>
                <a:gd name="T7" fmla="*/ 55 h 83"/>
                <a:gd name="T8" fmla="*/ 29 w 77"/>
                <a:gd name="T9" fmla="*/ 82 h 83"/>
              </a:gdLst>
              <a:ahLst/>
              <a:cxnLst>
                <a:cxn ang="0">
                  <a:pos x="T0" y="T1"/>
                </a:cxn>
                <a:cxn ang="0">
                  <a:pos x="T2" y="T3"/>
                </a:cxn>
                <a:cxn ang="0">
                  <a:pos x="T4" y="T5"/>
                </a:cxn>
                <a:cxn ang="0">
                  <a:pos x="T6" y="T7"/>
                </a:cxn>
                <a:cxn ang="0">
                  <a:pos x="T8" y="T9"/>
                </a:cxn>
              </a:cxnLst>
              <a:rect l="0" t="0" r="r" b="b"/>
              <a:pathLst>
                <a:path w="77" h="83">
                  <a:moveTo>
                    <a:pt x="29" y="82"/>
                  </a:moveTo>
                  <a:lnTo>
                    <a:pt x="0" y="29"/>
                  </a:lnTo>
                  <a:lnTo>
                    <a:pt x="43" y="0"/>
                  </a:lnTo>
                  <a:lnTo>
                    <a:pt x="76" y="55"/>
                  </a:lnTo>
                  <a:lnTo>
                    <a:pt x="29" y="82"/>
                  </a:lnTo>
                </a:path>
              </a:pathLst>
            </a:custGeom>
            <a:solidFill>
              <a:srgbClr val="000000"/>
            </a:solidFill>
            <a:ln w="12600">
              <a:solidFill>
                <a:srgbClr val="333333"/>
              </a:solidFill>
              <a:round/>
              <a:headEnd/>
              <a:tailEnd/>
            </a:ln>
          </p:spPr>
          <p:txBody>
            <a:bodyPr wrap="none" anchor="ctr"/>
            <a:lstStyle/>
            <a:p>
              <a:endParaRPr lang="en-US"/>
            </a:p>
          </p:txBody>
        </p:sp>
        <p:sp>
          <p:nvSpPr>
            <p:cNvPr id="50731" name="Freeform 555">
              <a:extLst>
                <a:ext uri="{FF2B5EF4-FFF2-40B4-BE49-F238E27FC236}">
                  <a16:creationId xmlns:a16="http://schemas.microsoft.com/office/drawing/2014/main" id="{C190DDBE-76EA-457B-8032-7F35B5E3D2A2}"/>
                </a:ext>
              </a:extLst>
            </p:cNvPr>
            <p:cNvSpPr>
              <a:spLocks noChangeArrowheads="1"/>
            </p:cNvSpPr>
            <p:nvPr/>
          </p:nvSpPr>
          <p:spPr bwMode="auto">
            <a:xfrm>
              <a:off x="969" y="3108"/>
              <a:ext cx="17" cy="17"/>
            </a:xfrm>
            <a:custGeom>
              <a:avLst/>
              <a:gdLst>
                <a:gd name="T0" fmla="*/ 31 w 75"/>
                <a:gd name="T1" fmla="*/ 74 h 75"/>
                <a:gd name="T2" fmla="*/ 0 w 75"/>
                <a:gd name="T3" fmla="*/ 31 h 75"/>
                <a:gd name="T4" fmla="*/ 40 w 75"/>
                <a:gd name="T5" fmla="*/ 0 h 75"/>
                <a:gd name="T6" fmla="*/ 74 w 75"/>
                <a:gd name="T7" fmla="*/ 45 h 75"/>
                <a:gd name="T8" fmla="*/ 31 w 75"/>
                <a:gd name="T9" fmla="*/ 74 h 75"/>
              </a:gdLst>
              <a:ahLst/>
              <a:cxnLst>
                <a:cxn ang="0">
                  <a:pos x="T0" y="T1"/>
                </a:cxn>
                <a:cxn ang="0">
                  <a:pos x="T2" y="T3"/>
                </a:cxn>
                <a:cxn ang="0">
                  <a:pos x="T4" y="T5"/>
                </a:cxn>
                <a:cxn ang="0">
                  <a:pos x="T6" y="T7"/>
                </a:cxn>
                <a:cxn ang="0">
                  <a:pos x="T8" y="T9"/>
                </a:cxn>
              </a:cxnLst>
              <a:rect l="0" t="0" r="r" b="b"/>
              <a:pathLst>
                <a:path w="75" h="75">
                  <a:moveTo>
                    <a:pt x="31" y="74"/>
                  </a:moveTo>
                  <a:lnTo>
                    <a:pt x="0" y="31"/>
                  </a:lnTo>
                  <a:lnTo>
                    <a:pt x="40" y="0"/>
                  </a:lnTo>
                  <a:lnTo>
                    <a:pt x="74" y="45"/>
                  </a:lnTo>
                  <a:lnTo>
                    <a:pt x="31" y="74"/>
                  </a:lnTo>
                </a:path>
              </a:pathLst>
            </a:custGeom>
            <a:solidFill>
              <a:srgbClr val="000000"/>
            </a:solidFill>
            <a:ln w="12600">
              <a:solidFill>
                <a:srgbClr val="333333"/>
              </a:solidFill>
              <a:round/>
              <a:headEnd/>
              <a:tailEnd/>
            </a:ln>
          </p:spPr>
          <p:txBody>
            <a:bodyPr wrap="none" anchor="ctr"/>
            <a:lstStyle/>
            <a:p>
              <a:endParaRPr lang="en-US"/>
            </a:p>
          </p:txBody>
        </p:sp>
        <p:sp>
          <p:nvSpPr>
            <p:cNvPr id="50732" name="Freeform 556">
              <a:extLst>
                <a:ext uri="{FF2B5EF4-FFF2-40B4-BE49-F238E27FC236}">
                  <a16:creationId xmlns:a16="http://schemas.microsoft.com/office/drawing/2014/main" id="{516C3214-EA6A-4E16-87C4-328053E26921}"/>
                </a:ext>
              </a:extLst>
            </p:cNvPr>
            <p:cNvSpPr>
              <a:spLocks noChangeArrowheads="1"/>
            </p:cNvSpPr>
            <p:nvPr/>
          </p:nvSpPr>
          <p:spPr bwMode="auto">
            <a:xfrm>
              <a:off x="962" y="3099"/>
              <a:ext cx="17" cy="17"/>
            </a:xfrm>
            <a:custGeom>
              <a:avLst/>
              <a:gdLst>
                <a:gd name="T0" fmla="*/ 32 w 73"/>
                <a:gd name="T1" fmla="*/ 74 h 75"/>
                <a:gd name="T2" fmla="*/ 0 w 73"/>
                <a:gd name="T3" fmla="*/ 36 h 75"/>
                <a:gd name="T4" fmla="*/ 37 w 73"/>
                <a:gd name="T5" fmla="*/ 0 h 75"/>
                <a:gd name="T6" fmla="*/ 72 w 73"/>
                <a:gd name="T7" fmla="*/ 43 h 75"/>
                <a:gd name="T8" fmla="*/ 32 w 73"/>
                <a:gd name="T9" fmla="*/ 74 h 75"/>
              </a:gdLst>
              <a:ahLst/>
              <a:cxnLst>
                <a:cxn ang="0">
                  <a:pos x="T0" y="T1"/>
                </a:cxn>
                <a:cxn ang="0">
                  <a:pos x="T2" y="T3"/>
                </a:cxn>
                <a:cxn ang="0">
                  <a:pos x="T4" y="T5"/>
                </a:cxn>
                <a:cxn ang="0">
                  <a:pos x="T6" y="T7"/>
                </a:cxn>
                <a:cxn ang="0">
                  <a:pos x="T8" y="T9"/>
                </a:cxn>
              </a:cxnLst>
              <a:rect l="0" t="0" r="r" b="b"/>
              <a:pathLst>
                <a:path w="73" h="75">
                  <a:moveTo>
                    <a:pt x="32" y="74"/>
                  </a:moveTo>
                  <a:lnTo>
                    <a:pt x="0" y="36"/>
                  </a:lnTo>
                  <a:lnTo>
                    <a:pt x="37" y="0"/>
                  </a:lnTo>
                  <a:lnTo>
                    <a:pt x="72" y="43"/>
                  </a:lnTo>
                  <a:lnTo>
                    <a:pt x="32" y="74"/>
                  </a:lnTo>
                </a:path>
              </a:pathLst>
            </a:custGeom>
            <a:solidFill>
              <a:srgbClr val="000000"/>
            </a:solidFill>
            <a:ln w="12600">
              <a:solidFill>
                <a:srgbClr val="333333"/>
              </a:solidFill>
              <a:round/>
              <a:headEnd/>
              <a:tailEnd/>
            </a:ln>
          </p:spPr>
          <p:txBody>
            <a:bodyPr wrap="none" anchor="ctr"/>
            <a:lstStyle/>
            <a:p>
              <a:endParaRPr lang="en-US"/>
            </a:p>
          </p:txBody>
        </p:sp>
        <p:sp>
          <p:nvSpPr>
            <p:cNvPr id="50733" name="Freeform 557">
              <a:extLst>
                <a:ext uri="{FF2B5EF4-FFF2-40B4-BE49-F238E27FC236}">
                  <a16:creationId xmlns:a16="http://schemas.microsoft.com/office/drawing/2014/main" id="{840FE59A-525A-476C-BF89-CDCBEF3A24DC}"/>
                </a:ext>
              </a:extLst>
            </p:cNvPr>
            <p:cNvSpPr>
              <a:spLocks noChangeArrowheads="1"/>
            </p:cNvSpPr>
            <p:nvPr/>
          </p:nvSpPr>
          <p:spPr bwMode="auto">
            <a:xfrm>
              <a:off x="954" y="3090"/>
              <a:ext cx="17" cy="17"/>
            </a:xfrm>
            <a:custGeom>
              <a:avLst/>
              <a:gdLst>
                <a:gd name="T0" fmla="*/ 35 w 73"/>
                <a:gd name="T1" fmla="*/ 72 h 73"/>
                <a:gd name="T2" fmla="*/ 0 w 73"/>
                <a:gd name="T3" fmla="*/ 44 h 73"/>
                <a:gd name="T4" fmla="*/ 32 w 73"/>
                <a:gd name="T5" fmla="*/ 0 h 73"/>
                <a:gd name="T6" fmla="*/ 72 w 73"/>
                <a:gd name="T7" fmla="*/ 36 h 73"/>
                <a:gd name="T8" fmla="*/ 35 w 73"/>
                <a:gd name="T9" fmla="*/ 72 h 73"/>
              </a:gdLst>
              <a:ahLst/>
              <a:cxnLst>
                <a:cxn ang="0">
                  <a:pos x="T0" y="T1"/>
                </a:cxn>
                <a:cxn ang="0">
                  <a:pos x="T2" y="T3"/>
                </a:cxn>
                <a:cxn ang="0">
                  <a:pos x="T4" y="T5"/>
                </a:cxn>
                <a:cxn ang="0">
                  <a:pos x="T6" y="T7"/>
                </a:cxn>
                <a:cxn ang="0">
                  <a:pos x="T8" y="T9"/>
                </a:cxn>
              </a:cxnLst>
              <a:rect l="0" t="0" r="r" b="b"/>
              <a:pathLst>
                <a:path w="73" h="73">
                  <a:moveTo>
                    <a:pt x="35" y="72"/>
                  </a:moveTo>
                  <a:lnTo>
                    <a:pt x="0" y="44"/>
                  </a:lnTo>
                  <a:lnTo>
                    <a:pt x="32" y="0"/>
                  </a:lnTo>
                  <a:lnTo>
                    <a:pt x="72" y="36"/>
                  </a:lnTo>
                  <a:lnTo>
                    <a:pt x="35" y="72"/>
                  </a:lnTo>
                </a:path>
              </a:pathLst>
            </a:custGeom>
            <a:solidFill>
              <a:srgbClr val="000000"/>
            </a:solidFill>
            <a:ln w="12600">
              <a:solidFill>
                <a:srgbClr val="333333"/>
              </a:solidFill>
              <a:round/>
              <a:headEnd/>
              <a:tailEnd/>
            </a:ln>
          </p:spPr>
          <p:txBody>
            <a:bodyPr wrap="none" anchor="ctr"/>
            <a:lstStyle/>
            <a:p>
              <a:endParaRPr lang="en-US"/>
            </a:p>
          </p:txBody>
        </p:sp>
        <p:sp>
          <p:nvSpPr>
            <p:cNvPr id="50734" name="Freeform 558">
              <a:extLst>
                <a:ext uri="{FF2B5EF4-FFF2-40B4-BE49-F238E27FC236}">
                  <a16:creationId xmlns:a16="http://schemas.microsoft.com/office/drawing/2014/main" id="{48AC1126-3E80-448A-8D30-1A68F0B33393}"/>
                </a:ext>
              </a:extLst>
            </p:cNvPr>
            <p:cNvSpPr>
              <a:spLocks noChangeArrowheads="1"/>
            </p:cNvSpPr>
            <p:nvPr/>
          </p:nvSpPr>
          <p:spPr bwMode="auto">
            <a:xfrm>
              <a:off x="947" y="3085"/>
              <a:ext cx="15" cy="16"/>
            </a:xfrm>
            <a:custGeom>
              <a:avLst/>
              <a:gdLst>
                <a:gd name="T0" fmla="*/ 34 w 68"/>
                <a:gd name="T1" fmla="*/ 70 h 71"/>
                <a:gd name="T2" fmla="*/ 0 w 68"/>
                <a:gd name="T3" fmla="*/ 47 h 71"/>
                <a:gd name="T4" fmla="*/ 23 w 68"/>
                <a:gd name="T5" fmla="*/ 0 h 71"/>
                <a:gd name="T6" fmla="*/ 67 w 68"/>
                <a:gd name="T7" fmla="*/ 26 h 71"/>
                <a:gd name="T8" fmla="*/ 34 w 68"/>
                <a:gd name="T9" fmla="*/ 70 h 71"/>
              </a:gdLst>
              <a:ahLst/>
              <a:cxnLst>
                <a:cxn ang="0">
                  <a:pos x="T0" y="T1"/>
                </a:cxn>
                <a:cxn ang="0">
                  <a:pos x="T2" y="T3"/>
                </a:cxn>
                <a:cxn ang="0">
                  <a:pos x="T4" y="T5"/>
                </a:cxn>
                <a:cxn ang="0">
                  <a:pos x="T6" y="T7"/>
                </a:cxn>
                <a:cxn ang="0">
                  <a:pos x="T8" y="T9"/>
                </a:cxn>
              </a:cxnLst>
              <a:rect l="0" t="0" r="r" b="b"/>
              <a:pathLst>
                <a:path w="68" h="71">
                  <a:moveTo>
                    <a:pt x="34" y="70"/>
                  </a:moveTo>
                  <a:lnTo>
                    <a:pt x="0" y="47"/>
                  </a:lnTo>
                  <a:lnTo>
                    <a:pt x="23" y="0"/>
                  </a:lnTo>
                  <a:lnTo>
                    <a:pt x="67" y="26"/>
                  </a:lnTo>
                  <a:lnTo>
                    <a:pt x="34" y="70"/>
                  </a:lnTo>
                </a:path>
              </a:pathLst>
            </a:custGeom>
            <a:solidFill>
              <a:srgbClr val="000000"/>
            </a:solidFill>
            <a:ln w="12600">
              <a:solidFill>
                <a:srgbClr val="333333"/>
              </a:solidFill>
              <a:round/>
              <a:headEnd/>
              <a:tailEnd/>
            </a:ln>
          </p:spPr>
          <p:txBody>
            <a:bodyPr wrap="none" anchor="ctr"/>
            <a:lstStyle/>
            <a:p>
              <a:endParaRPr lang="en-US"/>
            </a:p>
          </p:txBody>
        </p:sp>
        <p:sp>
          <p:nvSpPr>
            <p:cNvPr id="50735" name="Freeform 559">
              <a:extLst>
                <a:ext uri="{FF2B5EF4-FFF2-40B4-BE49-F238E27FC236}">
                  <a16:creationId xmlns:a16="http://schemas.microsoft.com/office/drawing/2014/main" id="{C2C16272-D5DE-42DD-8A45-D7637660F0FF}"/>
                </a:ext>
              </a:extLst>
            </p:cNvPr>
            <p:cNvSpPr>
              <a:spLocks noChangeArrowheads="1"/>
            </p:cNvSpPr>
            <p:nvPr/>
          </p:nvSpPr>
          <p:spPr bwMode="auto">
            <a:xfrm>
              <a:off x="938" y="3080"/>
              <a:ext cx="14" cy="15"/>
            </a:xfrm>
            <a:custGeom>
              <a:avLst/>
              <a:gdLst>
                <a:gd name="T0" fmla="*/ 37 w 62"/>
                <a:gd name="T1" fmla="*/ 66 h 67"/>
                <a:gd name="T2" fmla="*/ 0 w 62"/>
                <a:gd name="T3" fmla="*/ 55 h 67"/>
                <a:gd name="T4" fmla="*/ 17 w 62"/>
                <a:gd name="T5" fmla="*/ 0 h 67"/>
                <a:gd name="T6" fmla="*/ 61 w 62"/>
                <a:gd name="T7" fmla="*/ 19 h 67"/>
                <a:gd name="T8" fmla="*/ 37 w 62"/>
                <a:gd name="T9" fmla="*/ 66 h 67"/>
              </a:gdLst>
              <a:ahLst/>
              <a:cxnLst>
                <a:cxn ang="0">
                  <a:pos x="T0" y="T1"/>
                </a:cxn>
                <a:cxn ang="0">
                  <a:pos x="T2" y="T3"/>
                </a:cxn>
                <a:cxn ang="0">
                  <a:pos x="T4" y="T5"/>
                </a:cxn>
                <a:cxn ang="0">
                  <a:pos x="T6" y="T7"/>
                </a:cxn>
                <a:cxn ang="0">
                  <a:pos x="T8" y="T9"/>
                </a:cxn>
              </a:cxnLst>
              <a:rect l="0" t="0" r="r" b="b"/>
              <a:pathLst>
                <a:path w="62" h="67">
                  <a:moveTo>
                    <a:pt x="37" y="66"/>
                  </a:moveTo>
                  <a:lnTo>
                    <a:pt x="0" y="55"/>
                  </a:lnTo>
                  <a:lnTo>
                    <a:pt x="17" y="0"/>
                  </a:lnTo>
                  <a:lnTo>
                    <a:pt x="61" y="19"/>
                  </a:lnTo>
                  <a:lnTo>
                    <a:pt x="37" y="66"/>
                  </a:lnTo>
                </a:path>
              </a:pathLst>
            </a:custGeom>
            <a:solidFill>
              <a:srgbClr val="000000"/>
            </a:solidFill>
            <a:ln w="12600">
              <a:solidFill>
                <a:srgbClr val="333333"/>
              </a:solidFill>
              <a:round/>
              <a:headEnd/>
              <a:tailEnd/>
            </a:ln>
          </p:spPr>
          <p:txBody>
            <a:bodyPr wrap="none" anchor="ctr"/>
            <a:lstStyle/>
            <a:p>
              <a:endParaRPr lang="en-US"/>
            </a:p>
          </p:txBody>
        </p:sp>
        <p:sp>
          <p:nvSpPr>
            <p:cNvPr id="50736" name="Freeform 560">
              <a:extLst>
                <a:ext uri="{FF2B5EF4-FFF2-40B4-BE49-F238E27FC236}">
                  <a16:creationId xmlns:a16="http://schemas.microsoft.com/office/drawing/2014/main" id="{7663C7E1-0339-4F82-B1B3-7702E799E3EA}"/>
                </a:ext>
              </a:extLst>
            </p:cNvPr>
            <p:cNvSpPr>
              <a:spLocks noChangeArrowheads="1"/>
            </p:cNvSpPr>
            <p:nvPr/>
          </p:nvSpPr>
          <p:spPr bwMode="auto">
            <a:xfrm>
              <a:off x="930" y="3079"/>
              <a:ext cx="12" cy="14"/>
            </a:xfrm>
            <a:custGeom>
              <a:avLst/>
              <a:gdLst>
                <a:gd name="T0" fmla="*/ 34 w 52"/>
                <a:gd name="T1" fmla="*/ 62 h 63"/>
                <a:gd name="T2" fmla="*/ 0 w 52"/>
                <a:gd name="T3" fmla="*/ 52 h 63"/>
                <a:gd name="T4" fmla="*/ 3 w 52"/>
                <a:gd name="T5" fmla="*/ 0 h 63"/>
                <a:gd name="T6" fmla="*/ 51 w 52"/>
                <a:gd name="T7" fmla="*/ 6 h 63"/>
                <a:gd name="T8" fmla="*/ 34 w 52"/>
                <a:gd name="T9" fmla="*/ 62 h 63"/>
              </a:gdLst>
              <a:ahLst/>
              <a:cxnLst>
                <a:cxn ang="0">
                  <a:pos x="T0" y="T1"/>
                </a:cxn>
                <a:cxn ang="0">
                  <a:pos x="T2" y="T3"/>
                </a:cxn>
                <a:cxn ang="0">
                  <a:pos x="T4" y="T5"/>
                </a:cxn>
                <a:cxn ang="0">
                  <a:pos x="T6" y="T7"/>
                </a:cxn>
                <a:cxn ang="0">
                  <a:pos x="T8" y="T9"/>
                </a:cxn>
              </a:cxnLst>
              <a:rect l="0" t="0" r="r" b="b"/>
              <a:pathLst>
                <a:path w="52" h="63">
                  <a:moveTo>
                    <a:pt x="34" y="62"/>
                  </a:moveTo>
                  <a:lnTo>
                    <a:pt x="0" y="52"/>
                  </a:lnTo>
                  <a:lnTo>
                    <a:pt x="3" y="0"/>
                  </a:lnTo>
                  <a:lnTo>
                    <a:pt x="51" y="6"/>
                  </a:lnTo>
                  <a:lnTo>
                    <a:pt x="34" y="62"/>
                  </a:lnTo>
                </a:path>
              </a:pathLst>
            </a:custGeom>
            <a:solidFill>
              <a:srgbClr val="000000"/>
            </a:solidFill>
            <a:ln w="12600">
              <a:solidFill>
                <a:srgbClr val="333333"/>
              </a:solidFill>
              <a:round/>
              <a:headEnd/>
              <a:tailEnd/>
            </a:ln>
          </p:spPr>
          <p:txBody>
            <a:bodyPr wrap="none" anchor="ctr"/>
            <a:lstStyle/>
            <a:p>
              <a:endParaRPr lang="en-US"/>
            </a:p>
          </p:txBody>
        </p:sp>
        <p:sp>
          <p:nvSpPr>
            <p:cNvPr id="50737" name="Freeform 561">
              <a:extLst>
                <a:ext uri="{FF2B5EF4-FFF2-40B4-BE49-F238E27FC236}">
                  <a16:creationId xmlns:a16="http://schemas.microsoft.com/office/drawing/2014/main" id="{43DDE14A-8DEB-4AE2-A2B8-B66D68FECF6A}"/>
                </a:ext>
              </a:extLst>
            </p:cNvPr>
            <p:cNvSpPr>
              <a:spLocks noChangeArrowheads="1"/>
            </p:cNvSpPr>
            <p:nvPr/>
          </p:nvSpPr>
          <p:spPr bwMode="auto">
            <a:xfrm>
              <a:off x="920" y="3079"/>
              <a:ext cx="11" cy="12"/>
            </a:xfrm>
            <a:custGeom>
              <a:avLst/>
              <a:gdLst>
                <a:gd name="T0" fmla="*/ 44 w 48"/>
                <a:gd name="T1" fmla="*/ 52 h 53"/>
                <a:gd name="T2" fmla="*/ 6 w 48"/>
                <a:gd name="T3" fmla="*/ 52 h 53"/>
                <a:gd name="T4" fmla="*/ 0 w 48"/>
                <a:gd name="T5" fmla="*/ 0 h 53"/>
                <a:gd name="T6" fmla="*/ 47 w 48"/>
                <a:gd name="T7" fmla="*/ 0 h 53"/>
                <a:gd name="T8" fmla="*/ 44 w 48"/>
                <a:gd name="T9" fmla="*/ 52 h 53"/>
              </a:gdLst>
              <a:ahLst/>
              <a:cxnLst>
                <a:cxn ang="0">
                  <a:pos x="T0" y="T1"/>
                </a:cxn>
                <a:cxn ang="0">
                  <a:pos x="T2" y="T3"/>
                </a:cxn>
                <a:cxn ang="0">
                  <a:pos x="T4" y="T5"/>
                </a:cxn>
                <a:cxn ang="0">
                  <a:pos x="T6" y="T7"/>
                </a:cxn>
                <a:cxn ang="0">
                  <a:pos x="T8" y="T9"/>
                </a:cxn>
              </a:cxnLst>
              <a:rect l="0" t="0" r="r" b="b"/>
              <a:pathLst>
                <a:path w="48" h="53">
                  <a:moveTo>
                    <a:pt x="44" y="52"/>
                  </a:moveTo>
                  <a:lnTo>
                    <a:pt x="6" y="52"/>
                  </a:lnTo>
                  <a:lnTo>
                    <a:pt x="0" y="0"/>
                  </a:lnTo>
                  <a:lnTo>
                    <a:pt x="47" y="0"/>
                  </a:lnTo>
                  <a:lnTo>
                    <a:pt x="44" y="52"/>
                  </a:lnTo>
                </a:path>
              </a:pathLst>
            </a:custGeom>
            <a:solidFill>
              <a:srgbClr val="000000"/>
            </a:solidFill>
            <a:ln w="12600">
              <a:solidFill>
                <a:srgbClr val="333333"/>
              </a:solidFill>
              <a:round/>
              <a:headEnd/>
              <a:tailEnd/>
            </a:ln>
          </p:spPr>
          <p:txBody>
            <a:bodyPr wrap="none" anchor="ctr"/>
            <a:lstStyle/>
            <a:p>
              <a:endParaRPr lang="en-US"/>
            </a:p>
          </p:txBody>
        </p:sp>
        <p:sp>
          <p:nvSpPr>
            <p:cNvPr id="50738" name="Freeform 562">
              <a:extLst>
                <a:ext uri="{FF2B5EF4-FFF2-40B4-BE49-F238E27FC236}">
                  <a16:creationId xmlns:a16="http://schemas.microsoft.com/office/drawing/2014/main" id="{EC00A348-F7AF-46AF-BD64-AF1B64A340EE}"/>
                </a:ext>
              </a:extLst>
            </p:cNvPr>
            <p:cNvSpPr>
              <a:spLocks noChangeArrowheads="1"/>
            </p:cNvSpPr>
            <p:nvPr/>
          </p:nvSpPr>
          <p:spPr bwMode="auto">
            <a:xfrm>
              <a:off x="910" y="3079"/>
              <a:ext cx="12" cy="14"/>
            </a:xfrm>
            <a:custGeom>
              <a:avLst/>
              <a:gdLst>
                <a:gd name="T0" fmla="*/ 53 w 54"/>
                <a:gd name="T1" fmla="*/ 52 h 63"/>
                <a:gd name="T2" fmla="*/ 14 w 54"/>
                <a:gd name="T3" fmla="*/ 62 h 63"/>
                <a:gd name="T4" fmla="*/ 0 w 54"/>
                <a:gd name="T5" fmla="*/ 11 h 63"/>
                <a:gd name="T6" fmla="*/ 47 w 54"/>
                <a:gd name="T7" fmla="*/ 0 h 63"/>
                <a:gd name="T8" fmla="*/ 53 w 54"/>
                <a:gd name="T9" fmla="*/ 52 h 63"/>
              </a:gdLst>
              <a:ahLst/>
              <a:cxnLst>
                <a:cxn ang="0">
                  <a:pos x="T0" y="T1"/>
                </a:cxn>
                <a:cxn ang="0">
                  <a:pos x="T2" y="T3"/>
                </a:cxn>
                <a:cxn ang="0">
                  <a:pos x="T4" y="T5"/>
                </a:cxn>
                <a:cxn ang="0">
                  <a:pos x="T6" y="T7"/>
                </a:cxn>
                <a:cxn ang="0">
                  <a:pos x="T8" y="T9"/>
                </a:cxn>
              </a:cxnLst>
              <a:rect l="0" t="0" r="r" b="b"/>
              <a:pathLst>
                <a:path w="54" h="63">
                  <a:moveTo>
                    <a:pt x="53" y="52"/>
                  </a:moveTo>
                  <a:lnTo>
                    <a:pt x="14" y="62"/>
                  </a:lnTo>
                  <a:lnTo>
                    <a:pt x="0" y="11"/>
                  </a:lnTo>
                  <a:lnTo>
                    <a:pt x="47" y="0"/>
                  </a:lnTo>
                  <a:lnTo>
                    <a:pt x="53" y="52"/>
                  </a:lnTo>
                </a:path>
              </a:pathLst>
            </a:custGeom>
            <a:solidFill>
              <a:srgbClr val="000000"/>
            </a:solidFill>
            <a:ln w="12600">
              <a:solidFill>
                <a:srgbClr val="333333"/>
              </a:solidFill>
              <a:round/>
              <a:headEnd/>
              <a:tailEnd/>
            </a:ln>
          </p:spPr>
          <p:txBody>
            <a:bodyPr wrap="none" anchor="ctr"/>
            <a:lstStyle/>
            <a:p>
              <a:endParaRPr lang="en-US"/>
            </a:p>
          </p:txBody>
        </p:sp>
        <p:sp>
          <p:nvSpPr>
            <p:cNvPr id="50739" name="Freeform 563">
              <a:extLst>
                <a:ext uri="{FF2B5EF4-FFF2-40B4-BE49-F238E27FC236}">
                  <a16:creationId xmlns:a16="http://schemas.microsoft.com/office/drawing/2014/main" id="{C6610151-9BC8-4802-BE2F-6A6A84B8CC92}"/>
                </a:ext>
              </a:extLst>
            </p:cNvPr>
            <p:cNvSpPr>
              <a:spLocks noChangeArrowheads="1"/>
            </p:cNvSpPr>
            <p:nvPr/>
          </p:nvSpPr>
          <p:spPr bwMode="auto">
            <a:xfrm>
              <a:off x="899" y="3081"/>
              <a:ext cx="14" cy="15"/>
            </a:xfrm>
            <a:custGeom>
              <a:avLst/>
              <a:gdLst>
                <a:gd name="T0" fmla="*/ 60 w 61"/>
                <a:gd name="T1" fmla="*/ 50 h 65"/>
                <a:gd name="T2" fmla="*/ 26 w 61"/>
                <a:gd name="T3" fmla="*/ 64 h 65"/>
                <a:gd name="T4" fmla="*/ 0 w 61"/>
                <a:gd name="T5" fmla="*/ 17 h 65"/>
                <a:gd name="T6" fmla="*/ 46 w 61"/>
                <a:gd name="T7" fmla="*/ 0 h 65"/>
                <a:gd name="T8" fmla="*/ 60 w 61"/>
                <a:gd name="T9" fmla="*/ 50 h 65"/>
              </a:gdLst>
              <a:ahLst/>
              <a:cxnLst>
                <a:cxn ang="0">
                  <a:pos x="T0" y="T1"/>
                </a:cxn>
                <a:cxn ang="0">
                  <a:pos x="T2" y="T3"/>
                </a:cxn>
                <a:cxn ang="0">
                  <a:pos x="T4" y="T5"/>
                </a:cxn>
                <a:cxn ang="0">
                  <a:pos x="T6" y="T7"/>
                </a:cxn>
                <a:cxn ang="0">
                  <a:pos x="T8" y="T9"/>
                </a:cxn>
              </a:cxnLst>
              <a:rect l="0" t="0" r="r" b="b"/>
              <a:pathLst>
                <a:path w="61" h="65">
                  <a:moveTo>
                    <a:pt x="60" y="50"/>
                  </a:moveTo>
                  <a:lnTo>
                    <a:pt x="26" y="64"/>
                  </a:lnTo>
                  <a:lnTo>
                    <a:pt x="0" y="17"/>
                  </a:lnTo>
                  <a:lnTo>
                    <a:pt x="46" y="0"/>
                  </a:lnTo>
                  <a:lnTo>
                    <a:pt x="60" y="50"/>
                  </a:lnTo>
                </a:path>
              </a:pathLst>
            </a:custGeom>
            <a:solidFill>
              <a:srgbClr val="000000"/>
            </a:solidFill>
            <a:ln w="12600">
              <a:solidFill>
                <a:srgbClr val="333333"/>
              </a:solidFill>
              <a:round/>
              <a:headEnd/>
              <a:tailEnd/>
            </a:ln>
          </p:spPr>
          <p:txBody>
            <a:bodyPr wrap="none" anchor="ctr"/>
            <a:lstStyle/>
            <a:p>
              <a:endParaRPr lang="en-US"/>
            </a:p>
          </p:txBody>
        </p:sp>
        <p:sp>
          <p:nvSpPr>
            <p:cNvPr id="50740" name="Freeform 564">
              <a:extLst>
                <a:ext uri="{FF2B5EF4-FFF2-40B4-BE49-F238E27FC236}">
                  <a16:creationId xmlns:a16="http://schemas.microsoft.com/office/drawing/2014/main" id="{C079A356-A42A-4ED1-9FF8-1581D4E4F69A}"/>
                </a:ext>
              </a:extLst>
            </p:cNvPr>
            <p:cNvSpPr>
              <a:spLocks noChangeArrowheads="1"/>
            </p:cNvSpPr>
            <p:nvPr/>
          </p:nvSpPr>
          <p:spPr bwMode="auto">
            <a:xfrm>
              <a:off x="890" y="3085"/>
              <a:ext cx="16" cy="17"/>
            </a:xfrm>
            <a:custGeom>
              <a:avLst/>
              <a:gdLst>
                <a:gd name="T0" fmla="*/ 69 w 70"/>
                <a:gd name="T1" fmla="*/ 47 h 74"/>
                <a:gd name="T2" fmla="*/ 32 w 70"/>
                <a:gd name="T3" fmla="*/ 73 h 74"/>
                <a:gd name="T4" fmla="*/ 0 w 70"/>
                <a:gd name="T5" fmla="*/ 29 h 74"/>
                <a:gd name="T6" fmla="*/ 43 w 70"/>
                <a:gd name="T7" fmla="*/ 0 h 74"/>
                <a:gd name="T8" fmla="*/ 69 w 70"/>
                <a:gd name="T9" fmla="*/ 47 h 74"/>
              </a:gdLst>
              <a:ahLst/>
              <a:cxnLst>
                <a:cxn ang="0">
                  <a:pos x="T0" y="T1"/>
                </a:cxn>
                <a:cxn ang="0">
                  <a:pos x="T2" y="T3"/>
                </a:cxn>
                <a:cxn ang="0">
                  <a:pos x="T4" y="T5"/>
                </a:cxn>
                <a:cxn ang="0">
                  <a:pos x="T6" y="T7"/>
                </a:cxn>
                <a:cxn ang="0">
                  <a:pos x="T8" y="T9"/>
                </a:cxn>
              </a:cxnLst>
              <a:rect l="0" t="0" r="r" b="b"/>
              <a:pathLst>
                <a:path w="70" h="74">
                  <a:moveTo>
                    <a:pt x="69" y="47"/>
                  </a:moveTo>
                  <a:lnTo>
                    <a:pt x="32" y="73"/>
                  </a:lnTo>
                  <a:lnTo>
                    <a:pt x="0" y="29"/>
                  </a:lnTo>
                  <a:lnTo>
                    <a:pt x="43" y="0"/>
                  </a:lnTo>
                  <a:lnTo>
                    <a:pt x="69" y="47"/>
                  </a:lnTo>
                </a:path>
              </a:pathLst>
            </a:custGeom>
            <a:solidFill>
              <a:srgbClr val="000000"/>
            </a:solidFill>
            <a:ln w="12600">
              <a:solidFill>
                <a:srgbClr val="333333"/>
              </a:solidFill>
              <a:round/>
              <a:headEnd/>
              <a:tailEnd/>
            </a:ln>
          </p:spPr>
          <p:txBody>
            <a:bodyPr wrap="none" anchor="ctr"/>
            <a:lstStyle/>
            <a:p>
              <a:endParaRPr lang="en-US"/>
            </a:p>
          </p:txBody>
        </p:sp>
        <p:sp>
          <p:nvSpPr>
            <p:cNvPr id="50741" name="Freeform 565">
              <a:extLst>
                <a:ext uri="{FF2B5EF4-FFF2-40B4-BE49-F238E27FC236}">
                  <a16:creationId xmlns:a16="http://schemas.microsoft.com/office/drawing/2014/main" id="{93F7F11F-6C32-492A-8E22-39B433088330}"/>
                </a:ext>
              </a:extLst>
            </p:cNvPr>
            <p:cNvSpPr>
              <a:spLocks noChangeArrowheads="1"/>
            </p:cNvSpPr>
            <p:nvPr/>
          </p:nvSpPr>
          <p:spPr bwMode="auto">
            <a:xfrm>
              <a:off x="881" y="3092"/>
              <a:ext cx="16" cy="17"/>
            </a:xfrm>
            <a:custGeom>
              <a:avLst/>
              <a:gdLst>
                <a:gd name="T0" fmla="*/ 69 w 70"/>
                <a:gd name="T1" fmla="*/ 43 h 74"/>
                <a:gd name="T2" fmla="*/ 34 w 70"/>
                <a:gd name="T3" fmla="*/ 73 h 74"/>
                <a:gd name="T4" fmla="*/ 0 w 70"/>
                <a:gd name="T5" fmla="*/ 38 h 74"/>
                <a:gd name="T6" fmla="*/ 37 w 70"/>
                <a:gd name="T7" fmla="*/ 0 h 74"/>
                <a:gd name="T8" fmla="*/ 69 w 70"/>
                <a:gd name="T9" fmla="*/ 43 h 74"/>
              </a:gdLst>
              <a:ahLst/>
              <a:cxnLst>
                <a:cxn ang="0">
                  <a:pos x="T0" y="T1"/>
                </a:cxn>
                <a:cxn ang="0">
                  <a:pos x="T2" y="T3"/>
                </a:cxn>
                <a:cxn ang="0">
                  <a:pos x="T4" y="T5"/>
                </a:cxn>
                <a:cxn ang="0">
                  <a:pos x="T6" y="T7"/>
                </a:cxn>
                <a:cxn ang="0">
                  <a:pos x="T8" y="T9"/>
                </a:cxn>
              </a:cxnLst>
              <a:rect l="0" t="0" r="r" b="b"/>
              <a:pathLst>
                <a:path w="70" h="74">
                  <a:moveTo>
                    <a:pt x="69" y="43"/>
                  </a:moveTo>
                  <a:lnTo>
                    <a:pt x="34" y="73"/>
                  </a:lnTo>
                  <a:lnTo>
                    <a:pt x="0" y="38"/>
                  </a:lnTo>
                  <a:lnTo>
                    <a:pt x="37" y="0"/>
                  </a:lnTo>
                  <a:lnTo>
                    <a:pt x="69" y="43"/>
                  </a:lnTo>
                </a:path>
              </a:pathLst>
            </a:custGeom>
            <a:solidFill>
              <a:srgbClr val="000000"/>
            </a:solidFill>
            <a:ln w="12600">
              <a:solidFill>
                <a:srgbClr val="333333"/>
              </a:solidFill>
              <a:round/>
              <a:headEnd/>
              <a:tailEnd/>
            </a:ln>
          </p:spPr>
          <p:txBody>
            <a:bodyPr wrap="none" anchor="ctr"/>
            <a:lstStyle/>
            <a:p>
              <a:endParaRPr lang="en-US"/>
            </a:p>
          </p:txBody>
        </p:sp>
        <p:sp>
          <p:nvSpPr>
            <p:cNvPr id="50742" name="Freeform 566">
              <a:extLst>
                <a:ext uri="{FF2B5EF4-FFF2-40B4-BE49-F238E27FC236}">
                  <a16:creationId xmlns:a16="http://schemas.microsoft.com/office/drawing/2014/main" id="{FA0D9E0A-DDD5-4406-8E15-A57164C76811}"/>
                </a:ext>
              </a:extLst>
            </p:cNvPr>
            <p:cNvSpPr>
              <a:spLocks noChangeArrowheads="1"/>
            </p:cNvSpPr>
            <p:nvPr/>
          </p:nvSpPr>
          <p:spPr bwMode="auto">
            <a:xfrm>
              <a:off x="873" y="3100"/>
              <a:ext cx="17" cy="17"/>
            </a:xfrm>
            <a:custGeom>
              <a:avLst/>
              <a:gdLst>
                <a:gd name="T0" fmla="*/ 72 w 73"/>
                <a:gd name="T1" fmla="*/ 35 h 73"/>
                <a:gd name="T2" fmla="*/ 40 w 73"/>
                <a:gd name="T3" fmla="*/ 72 h 73"/>
                <a:gd name="T4" fmla="*/ 0 w 73"/>
                <a:gd name="T5" fmla="*/ 39 h 73"/>
                <a:gd name="T6" fmla="*/ 38 w 73"/>
                <a:gd name="T7" fmla="*/ 0 h 73"/>
                <a:gd name="T8" fmla="*/ 72 w 73"/>
                <a:gd name="T9" fmla="*/ 35 h 73"/>
              </a:gdLst>
              <a:ahLst/>
              <a:cxnLst>
                <a:cxn ang="0">
                  <a:pos x="T0" y="T1"/>
                </a:cxn>
                <a:cxn ang="0">
                  <a:pos x="T2" y="T3"/>
                </a:cxn>
                <a:cxn ang="0">
                  <a:pos x="T4" y="T5"/>
                </a:cxn>
                <a:cxn ang="0">
                  <a:pos x="T6" y="T7"/>
                </a:cxn>
                <a:cxn ang="0">
                  <a:pos x="T8" y="T9"/>
                </a:cxn>
              </a:cxnLst>
              <a:rect l="0" t="0" r="r" b="b"/>
              <a:pathLst>
                <a:path w="73" h="73">
                  <a:moveTo>
                    <a:pt x="72" y="35"/>
                  </a:moveTo>
                  <a:lnTo>
                    <a:pt x="40" y="72"/>
                  </a:lnTo>
                  <a:lnTo>
                    <a:pt x="0" y="39"/>
                  </a:lnTo>
                  <a:lnTo>
                    <a:pt x="38" y="0"/>
                  </a:lnTo>
                  <a:lnTo>
                    <a:pt x="72" y="35"/>
                  </a:lnTo>
                </a:path>
              </a:pathLst>
            </a:custGeom>
            <a:solidFill>
              <a:srgbClr val="000000"/>
            </a:solidFill>
            <a:ln w="12600">
              <a:solidFill>
                <a:srgbClr val="333333"/>
              </a:solidFill>
              <a:round/>
              <a:headEnd/>
              <a:tailEnd/>
            </a:ln>
          </p:spPr>
          <p:txBody>
            <a:bodyPr wrap="none" anchor="ctr"/>
            <a:lstStyle/>
            <a:p>
              <a:endParaRPr lang="en-US"/>
            </a:p>
          </p:txBody>
        </p:sp>
        <p:sp>
          <p:nvSpPr>
            <p:cNvPr id="50743" name="Freeform 567">
              <a:extLst>
                <a:ext uri="{FF2B5EF4-FFF2-40B4-BE49-F238E27FC236}">
                  <a16:creationId xmlns:a16="http://schemas.microsoft.com/office/drawing/2014/main" id="{1F6AA785-F7F0-4630-8A4E-4BF5F301B07F}"/>
                </a:ext>
              </a:extLst>
            </p:cNvPr>
            <p:cNvSpPr>
              <a:spLocks noChangeArrowheads="1"/>
            </p:cNvSpPr>
            <p:nvPr/>
          </p:nvSpPr>
          <p:spPr bwMode="auto">
            <a:xfrm>
              <a:off x="866" y="3109"/>
              <a:ext cx="17" cy="18"/>
            </a:xfrm>
            <a:custGeom>
              <a:avLst/>
              <a:gdLst>
                <a:gd name="T0" fmla="*/ 72 w 73"/>
                <a:gd name="T1" fmla="*/ 33 h 78"/>
                <a:gd name="T2" fmla="*/ 43 w 73"/>
                <a:gd name="T3" fmla="*/ 77 h 78"/>
                <a:gd name="T4" fmla="*/ 0 w 73"/>
                <a:gd name="T5" fmla="*/ 53 h 78"/>
                <a:gd name="T6" fmla="*/ 31 w 73"/>
                <a:gd name="T7" fmla="*/ 0 h 78"/>
                <a:gd name="T8" fmla="*/ 72 w 73"/>
                <a:gd name="T9" fmla="*/ 33 h 78"/>
              </a:gdLst>
              <a:ahLst/>
              <a:cxnLst>
                <a:cxn ang="0">
                  <a:pos x="T0" y="T1"/>
                </a:cxn>
                <a:cxn ang="0">
                  <a:pos x="T2" y="T3"/>
                </a:cxn>
                <a:cxn ang="0">
                  <a:pos x="T4" y="T5"/>
                </a:cxn>
                <a:cxn ang="0">
                  <a:pos x="T6" y="T7"/>
                </a:cxn>
                <a:cxn ang="0">
                  <a:pos x="T8" y="T9"/>
                </a:cxn>
              </a:cxnLst>
              <a:rect l="0" t="0" r="r" b="b"/>
              <a:pathLst>
                <a:path w="73" h="78">
                  <a:moveTo>
                    <a:pt x="72" y="33"/>
                  </a:moveTo>
                  <a:lnTo>
                    <a:pt x="43" y="77"/>
                  </a:lnTo>
                  <a:lnTo>
                    <a:pt x="0" y="53"/>
                  </a:lnTo>
                  <a:lnTo>
                    <a:pt x="31" y="0"/>
                  </a:lnTo>
                  <a:lnTo>
                    <a:pt x="72" y="33"/>
                  </a:lnTo>
                </a:path>
              </a:pathLst>
            </a:custGeom>
            <a:solidFill>
              <a:srgbClr val="000000"/>
            </a:solidFill>
            <a:ln w="12600">
              <a:solidFill>
                <a:srgbClr val="333333"/>
              </a:solidFill>
              <a:round/>
              <a:headEnd/>
              <a:tailEnd/>
            </a:ln>
          </p:spPr>
          <p:txBody>
            <a:bodyPr wrap="none" anchor="ctr"/>
            <a:lstStyle/>
            <a:p>
              <a:endParaRPr lang="en-US"/>
            </a:p>
          </p:txBody>
        </p:sp>
        <p:sp>
          <p:nvSpPr>
            <p:cNvPr id="50744" name="Freeform 568">
              <a:extLst>
                <a:ext uri="{FF2B5EF4-FFF2-40B4-BE49-F238E27FC236}">
                  <a16:creationId xmlns:a16="http://schemas.microsoft.com/office/drawing/2014/main" id="{2575E641-D6F8-4C6D-9FEA-86541F81C12E}"/>
                </a:ext>
              </a:extLst>
            </p:cNvPr>
            <p:cNvSpPr>
              <a:spLocks noChangeArrowheads="1"/>
            </p:cNvSpPr>
            <p:nvPr/>
          </p:nvSpPr>
          <p:spPr bwMode="auto">
            <a:xfrm>
              <a:off x="858" y="3121"/>
              <a:ext cx="18" cy="17"/>
            </a:xfrm>
            <a:custGeom>
              <a:avLst/>
              <a:gdLst>
                <a:gd name="T0" fmla="*/ 78 w 79"/>
                <a:gd name="T1" fmla="*/ 23 h 76"/>
                <a:gd name="T2" fmla="*/ 49 w 79"/>
                <a:gd name="T3" fmla="*/ 75 h 76"/>
                <a:gd name="T4" fmla="*/ 0 w 79"/>
                <a:gd name="T5" fmla="*/ 52 h 76"/>
                <a:gd name="T6" fmla="*/ 35 w 79"/>
                <a:gd name="T7" fmla="*/ 0 h 76"/>
                <a:gd name="T8" fmla="*/ 78 w 79"/>
                <a:gd name="T9" fmla="*/ 23 h 76"/>
              </a:gdLst>
              <a:ahLst/>
              <a:cxnLst>
                <a:cxn ang="0">
                  <a:pos x="T0" y="T1"/>
                </a:cxn>
                <a:cxn ang="0">
                  <a:pos x="T2" y="T3"/>
                </a:cxn>
                <a:cxn ang="0">
                  <a:pos x="T4" y="T5"/>
                </a:cxn>
                <a:cxn ang="0">
                  <a:pos x="T6" y="T7"/>
                </a:cxn>
                <a:cxn ang="0">
                  <a:pos x="T8" y="T9"/>
                </a:cxn>
              </a:cxnLst>
              <a:rect l="0" t="0" r="r" b="b"/>
              <a:pathLst>
                <a:path w="79" h="76">
                  <a:moveTo>
                    <a:pt x="78" y="23"/>
                  </a:moveTo>
                  <a:lnTo>
                    <a:pt x="49" y="75"/>
                  </a:lnTo>
                  <a:lnTo>
                    <a:pt x="0" y="52"/>
                  </a:lnTo>
                  <a:lnTo>
                    <a:pt x="35" y="0"/>
                  </a:lnTo>
                  <a:lnTo>
                    <a:pt x="78" y="23"/>
                  </a:lnTo>
                </a:path>
              </a:pathLst>
            </a:custGeom>
            <a:solidFill>
              <a:srgbClr val="000000"/>
            </a:solidFill>
            <a:ln w="12600">
              <a:solidFill>
                <a:srgbClr val="333333"/>
              </a:solidFill>
              <a:round/>
              <a:headEnd/>
              <a:tailEnd/>
            </a:ln>
          </p:spPr>
          <p:txBody>
            <a:bodyPr wrap="none" anchor="ctr"/>
            <a:lstStyle/>
            <a:p>
              <a:endParaRPr lang="en-US"/>
            </a:p>
          </p:txBody>
        </p:sp>
        <p:sp>
          <p:nvSpPr>
            <p:cNvPr id="50745" name="Freeform 569">
              <a:extLst>
                <a:ext uri="{FF2B5EF4-FFF2-40B4-BE49-F238E27FC236}">
                  <a16:creationId xmlns:a16="http://schemas.microsoft.com/office/drawing/2014/main" id="{1F4FEA9F-96BA-4CD9-9DE7-3138CEC0C62C}"/>
                </a:ext>
              </a:extLst>
            </p:cNvPr>
            <p:cNvSpPr>
              <a:spLocks noChangeArrowheads="1"/>
            </p:cNvSpPr>
            <p:nvPr/>
          </p:nvSpPr>
          <p:spPr bwMode="auto">
            <a:xfrm>
              <a:off x="852" y="3133"/>
              <a:ext cx="17" cy="18"/>
            </a:xfrm>
            <a:custGeom>
              <a:avLst/>
              <a:gdLst>
                <a:gd name="T0" fmla="*/ 72 w 73"/>
                <a:gd name="T1" fmla="*/ 22 h 79"/>
                <a:gd name="T2" fmla="*/ 49 w 73"/>
                <a:gd name="T3" fmla="*/ 78 h 79"/>
                <a:gd name="T4" fmla="*/ 0 w 73"/>
                <a:gd name="T5" fmla="*/ 58 h 79"/>
                <a:gd name="T6" fmla="*/ 23 w 73"/>
                <a:gd name="T7" fmla="*/ 0 h 79"/>
                <a:gd name="T8" fmla="*/ 72 w 73"/>
                <a:gd name="T9" fmla="*/ 22 h 79"/>
              </a:gdLst>
              <a:ahLst/>
              <a:cxnLst>
                <a:cxn ang="0">
                  <a:pos x="T0" y="T1"/>
                </a:cxn>
                <a:cxn ang="0">
                  <a:pos x="T2" y="T3"/>
                </a:cxn>
                <a:cxn ang="0">
                  <a:pos x="T4" y="T5"/>
                </a:cxn>
                <a:cxn ang="0">
                  <a:pos x="T6" y="T7"/>
                </a:cxn>
                <a:cxn ang="0">
                  <a:pos x="T8" y="T9"/>
                </a:cxn>
              </a:cxnLst>
              <a:rect l="0" t="0" r="r" b="b"/>
              <a:pathLst>
                <a:path w="73" h="79">
                  <a:moveTo>
                    <a:pt x="72" y="22"/>
                  </a:moveTo>
                  <a:lnTo>
                    <a:pt x="49" y="78"/>
                  </a:lnTo>
                  <a:lnTo>
                    <a:pt x="0" y="58"/>
                  </a:lnTo>
                  <a:lnTo>
                    <a:pt x="23" y="0"/>
                  </a:lnTo>
                  <a:lnTo>
                    <a:pt x="72" y="22"/>
                  </a:lnTo>
                </a:path>
              </a:pathLst>
            </a:custGeom>
            <a:solidFill>
              <a:srgbClr val="000000"/>
            </a:solidFill>
            <a:ln w="12600">
              <a:solidFill>
                <a:srgbClr val="333333"/>
              </a:solidFill>
              <a:round/>
              <a:headEnd/>
              <a:tailEnd/>
            </a:ln>
          </p:spPr>
          <p:txBody>
            <a:bodyPr wrap="none" anchor="ctr"/>
            <a:lstStyle/>
            <a:p>
              <a:endParaRPr lang="en-US"/>
            </a:p>
          </p:txBody>
        </p:sp>
        <p:sp>
          <p:nvSpPr>
            <p:cNvPr id="50746" name="Freeform 570">
              <a:extLst>
                <a:ext uri="{FF2B5EF4-FFF2-40B4-BE49-F238E27FC236}">
                  <a16:creationId xmlns:a16="http://schemas.microsoft.com/office/drawing/2014/main" id="{9E0FB304-1B01-4EB0-864F-7F54F82BEE2B}"/>
                </a:ext>
              </a:extLst>
            </p:cNvPr>
            <p:cNvSpPr>
              <a:spLocks noChangeArrowheads="1"/>
            </p:cNvSpPr>
            <p:nvPr/>
          </p:nvSpPr>
          <p:spPr bwMode="auto">
            <a:xfrm>
              <a:off x="847" y="3146"/>
              <a:ext cx="17" cy="18"/>
            </a:xfrm>
            <a:custGeom>
              <a:avLst/>
              <a:gdLst>
                <a:gd name="T0" fmla="*/ 72 w 73"/>
                <a:gd name="T1" fmla="*/ 20 h 79"/>
                <a:gd name="T2" fmla="*/ 52 w 73"/>
                <a:gd name="T3" fmla="*/ 78 h 79"/>
                <a:gd name="T4" fmla="*/ 0 w 73"/>
                <a:gd name="T5" fmla="*/ 64 h 79"/>
                <a:gd name="T6" fmla="*/ 23 w 73"/>
                <a:gd name="T7" fmla="*/ 0 h 79"/>
                <a:gd name="T8" fmla="*/ 72 w 73"/>
                <a:gd name="T9" fmla="*/ 20 h 79"/>
              </a:gdLst>
              <a:ahLst/>
              <a:cxnLst>
                <a:cxn ang="0">
                  <a:pos x="T0" y="T1"/>
                </a:cxn>
                <a:cxn ang="0">
                  <a:pos x="T2" y="T3"/>
                </a:cxn>
                <a:cxn ang="0">
                  <a:pos x="T4" y="T5"/>
                </a:cxn>
                <a:cxn ang="0">
                  <a:pos x="T6" y="T7"/>
                </a:cxn>
                <a:cxn ang="0">
                  <a:pos x="T8" y="T9"/>
                </a:cxn>
              </a:cxnLst>
              <a:rect l="0" t="0" r="r" b="b"/>
              <a:pathLst>
                <a:path w="73" h="79">
                  <a:moveTo>
                    <a:pt x="72" y="20"/>
                  </a:moveTo>
                  <a:lnTo>
                    <a:pt x="52" y="78"/>
                  </a:lnTo>
                  <a:lnTo>
                    <a:pt x="0" y="64"/>
                  </a:lnTo>
                  <a:lnTo>
                    <a:pt x="23" y="0"/>
                  </a:lnTo>
                  <a:lnTo>
                    <a:pt x="72" y="20"/>
                  </a:lnTo>
                </a:path>
              </a:pathLst>
            </a:custGeom>
            <a:solidFill>
              <a:srgbClr val="000000"/>
            </a:solidFill>
            <a:ln w="12600">
              <a:solidFill>
                <a:srgbClr val="333333"/>
              </a:solidFill>
              <a:round/>
              <a:headEnd/>
              <a:tailEnd/>
            </a:ln>
          </p:spPr>
          <p:txBody>
            <a:bodyPr wrap="none" anchor="ctr"/>
            <a:lstStyle/>
            <a:p>
              <a:endParaRPr lang="en-US"/>
            </a:p>
          </p:txBody>
        </p:sp>
        <p:sp>
          <p:nvSpPr>
            <p:cNvPr id="50747" name="Freeform 571">
              <a:extLst>
                <a:ext uri="{FF2B5EF4-FFF2-40B4-BE49-F238E27FC236}">
                  <a16:creationId xmlns:a16="http://schemas.microsoft.com/office/drawing/2014/main" id="{14EC6FEB-5FA1-4030-AE7F-121D3585BEB5}"/>
                </a:ext>
              </a:extLst>
            </p:cNvPr>
            <p:cNvSpPr>
              <a:spLocks noChangeArrowheads="1"/>
            </p:cNvSpPr>
            <p:nvPr/>
          </p:nvSpPr>
          <p:spPr bwMode="auto">
            <a:xfrm>
              <a:off x="843" y="3160"/>
              <a:ext cx="16" cy="18"/>
            </a:xfrm>
            <a:custGeom>
              <a:avLst/>
              <a:gdLst>
                <a:gd name="T0" fmla="*/ 69 w 70"/>
                <a:gd name="T1" fmla="*/ 15 h 79"/>
                <a:gd name="T2" fmla="*/ 51 w 70"/>
                <a:gd name="T3" fmla="*/ 78 h 79"/>
                <a:gd name="T4" fmla="*/ 0 w 70"/>
                <a:gd name="T5" fmla="*/ 65 h 79"/>
                <a:gd name="T6" fmla="*/ 17 w 70"/>
                <a:gd name="T7" fmla="*/ 0 h 79"/>
                <a:gd name="T8" fmla="*/ 69 w 70"/>
                <a:gd name="T9" fmla="*/ 15 h 79"/>
              </a:gdLst>
              <a:ahLst/>
              <a:cxnLst>
                <a:cxn ang="0">
                  <a:pos x="T0" y="T1"/>
                </a:cxn>
                <a:cxn ang="0">
                  <a:pos x="T2" y="T3"/>
                </a:cxn>
                <a:cxn ang="0">
                  <a:pos x="T4" y="T5"/>
                </a:cxn>
                <a:cxn ang="0">
                  <a:pos x="T6" y="T7"/>
                </a:cxn>
                <a:cxn ang="0">
                  <a:pos x="T8" y="T9"/>
                </a:cxn>
              </a:cxnLst>
              <a:rect l="0" t="0" r="r" b="b"/>
              <a:pathLst>
                <a:path w="70" h="79">
                  <a:moveTo>
                    <a:pt x="69" y="15"/>
                  </a:moveTo>
                  <a:lnTo>
                    <a:pt x="51" y="78"/>
                  </a:lnTo>
                  <a:lnTo>
                    <a:pt x="0" y="65"/>
                  </a:lnTo>
                  <a:lnTo>
                    <a:pt x="17" y="0"/>
                  </a:lnTo>
                  <a:lnTo>
                    <a:pt x="69" y="15"/>
                  </a:lnTo>
                </a:path>
              </a:pathLst>
            </a:custGeom>
            <a:solidFill>
              <a:srgbClr val="000000"/>
            </a:solidFill>
            <a:ln w="12600">
              <a:solidFill>
                <a:srgbClr val="333333"/>
              </a:solidFill>
              <a:round/>
              <a:headEnd/>
              <a:tailEnd/>
            </a:ln>
          </p:spPr>
          <p:txBody>
            <a:bodyPr wrap="none" anchor="ctr"/>
            <a:lstStyle/>
            <a:p>
              <a:endParaRPr lang="en-US"/>
            </a:p>
          </p:txBody>
        </p:sp>
        <p:sp>
          <p:nvSpPr>
            <p:cNvPr id="50748" name="Freeform 572">
              <a:extLst>
                <a:ext uri="{FF2B5EF4-FFF2-40B4-BE49-F238E27FC236}">
                  <a16:creationId xmlns:a16="http://schemas.microsoft.com/office/drawing/2014/main" id="{3CD7C30F-6440-4A1E-8E6A-48025377AA34}"/>
                </a:ext>
              </a:extLst>
            </p:cNvPr>
            <p:cNvSpPr>
              <a:spLocks noChangeArrowheads="1"/>
            </p:cNvSpPr>
            <p:nvPr/>
          </p:nvSpPr>
          <p:spPr bwMode="auto">
            <a:xfrm>
              <a:off x="840" y="3175"/>
              <a:ext cx="15" cy="17"/>
            </a:xfrm>
            <a:custGeom>
              <a:avLst/>
              <a:gdLst>
                <a:gd name="T0" fmla="*/ 66 w 67"/>
                <a:gd name="T1" fmla="*/ 14 h 76"/>
                <a:gd name="T2" fmla="*/ 54 w 67"/>
                <a:gd name="T3" fmla="*/ 75 h 76"/>
                <a:gd name="T4" fmla="*/ 0 w 67"/>
                <a:gd name="T5" fmla="*/ 67 h 76"/>
                <a:gd name="T6" fmla="*/ 14 w 67"/>
                <a:gd name="T7" fmla="*/ 0 h 76"/>
                <a:gd name="T8" fmla="*/ 66 w 67"/>
                <a:gd name="T9" fmla="*/ 14 h 76"/>
              </a:gdLst>
              <a:ahLst/>
              <a:cxnLst>
                <a:cxn ang="0">
                  <a:pos x="T0" y="T1"/>
                </a:cxn>
                <a:cxn ang="0">
                  <a:pos x="T2" y="T3"/>
                </a:cxn>
                <a:cxn ang="0">
                  <a:pos x="T4" y="T5"/>
                </a:cxn>
                <a:cxn ang="0">
                  <a:pos x="T6" y="T7"/>
                </a:cxn>
                <a:cxn ang="0">
                  <a:pos x="T8" y="T9"/>
                </a:cxn>
              </a:cxnLst>
              <a:rect l="0" t="0" r="r" b="b"/>
              <a:pathLst>
                <a:path w="67" h="76">
                  <a:moveTo>
                    <a:pt x="66" y="14"/>
                  </a:moveTo>
                  <a:lnTo>
                    <a:pt x="54" y="75"/>
                  </a:lnTo>
                  <a:lnTo>
                    <a:pt x="0" y="67"/>
                  </a:lnTo>
                  <a:lnTo>
                    <a:pt x="14" y="0"/>
                  </a:lnTo>
                  <a:lnTo>
                    <a:pt x="66" y="14"/>
                  </a:lnTo>
                </a:path>
              </a:pathLst>
            </a:custGeom>
            <a:solidFill>
              <a:srgbClr val="000000"/>
            </a:solidFill>
            <a:ln w="12600">
              <a:solidFill>
                <a:srgbClr val="333333"/>
              </a:solidFill>
              <a:round/>
              <a:headEnd/>
              <a:tailEnd/>
            </a:ln>
          </p:spPr>
          <p:txBody>
            <a:bodyPr wrap="none" anchor="ctr"/>
            <a:lstStyle/>
            <a:p>
              <a:endParaRPr lang="en-US"/>
            </a:p>
          </p:txBody>
        </p:sp>
        <p:sp>
          <p:nvSpPr>
            <p:cNvPr id="50749" name="Freeform 573">
              <a:extLst>
                <a:ext uri="{FF2B5EF4-FFF2-40B4-BE49-F238E27FC236}">
                  <a16:creationId xmlns:a16="http://schemas.microsoft.com/office/drawing/2014/main" id="{AF529760-8CDE-43C0-8264-FD3451377C64}"/>
                </a:ext>
              </a:extLst>
            </p:cNvPr>
            <p:cNvSpPr>
              <a:spLocks noChangeArrowheads="1"/>
            </p:cNvSpPr>
            <p:nvPr/>
          </p:nvSpPr>
          <p:spPr bwMode="auto">
            <a:xfrm>
              <a:off x="839" y="3190"/>
              <a:ext cx="14" cy="17"/>
            </a:xfrm>
            <a:custGeom>
              <a:avLst/>
              <a:gdLst>
                <a:gd name="T0" fmla="*/ 61 w 62"/>
                <a:gd name="T1" fmla="*/ 8 h 73"/>
                <a:gd name="T2" fmla="*/ 52 w 62"/>
                <a:gd name="T3" fmla="*/ 72 h 73"/>
                <a:gd name="T4" fmla="*/ 0 w 62"/>
                <a:gd name="T5" fmla="*/ 66 h 73"/>
                <a:gd name="T6" fmla="*/ 6 w 62"/>
                <a:gd name="T7" fmla="*/ 0 h 73"/>
                <a:gd name="T8" fmla="*/ 61 w 62"/>
                <a:gd name="T9" fmla="*/ 8 h 73"/>
              </a:gdLst>
              <a:ahLst/>
              <a:cxnLst>
                <a:cxn ang="0">
                  <a:pos x="T0" y="T1"/>
                </a:cxn>
                <a:cxn ang="0">
                  <a:pos x="T2" y="T3"/>
                </a:cxn>
                <a:cxn ang="0">
                  <a:pos x="T4" y="T5"/>
                </a:cxn>
                <a:cxn ang="0">
                  <a:pos x="T6" y="T7"/>
                </a:cxn>
                <a:cxn ang="0">
                  <a:pos x="T8" y="T9"/>
                </a:cxn>
              </a:cxnLst>
              <a:rect l="0" t="0" r="r" b="b"/>
              <a:pathLst>
                <a:path w="62" h="73">
                  <a:moveTo>
                    <a:pt x="61" y="8"/>
                  </a:moveTo>
                  <a:lnTo>
                    <a:pt x="52" y="72"/>
                  </a:lnTo>
                  <a:lnTo>
                    <a:pt x="0" y="66"/>
                  </a:lnTo>
                  <a:lnTo>
                    <a:pt x="6" y="0"/>
                  </a:lnTo>
                  <a:lnTo>
                    <a:pt x="61" y="8"/>
                  </a:lnTo>
                </a:path>
              </a:pathLst>
            </a:custGeom>
            <a:solidFill>
              <a:srgbClr val="000000"/>
            </a:solidFill>
            <a:ln w="12600">
              <a:solidFill>
                <a:srgbClr val="333333"/>
              </a:solidFill>
              <a:round/>
              <a:headEnd/>
              <a:tailEnd/>
            </a:ln>
          </p:spPr>
          <p:txBody>
            <a:bodyPr wrap="none" anchor="ctr"/>
            <a:lstStyle/>
            <a:p>
              <a:endParaRPr lang="en-US"/>
            </a:p>
          </p:txBody>
        </p:sp>
        <p:sp>
          <p:nvSpPr>
            <p:cNvPr id="50750" name="Freeform 574">
              <a:extLst>
                <a:ext uri="{FF2B5EF4-FFF2-40B4-BE49-F238E27FC236}">
                  <a16:creationId xmlns:a16="http://schemas.microsoft.com/office/drawing/2014/main" id="{9D808C35-4D1C-4291-98CB-33CCFF256294}"/>
                </a:ext>
              </a:extLst>
            </p:cNvPr>
            <p:cNvSpPr>
              <a:spLocks noChangeArrowheads="1"/>
            </p:cNvSpPr>
            <p:nvPr/>
          </p:nvSpPr>
          <p:spPr bwMode="auto">
            <a:xfrm>
              <a:off x="837" y="3205"/>
              <a:ext cx="13" cy="16"/>
            </a:xfrm>
            <a:custGeom>
              <a:avLst/>
              <a:gdLst>
                <a:gd name="T0" fmla="*/ 57 w 58"/>
                <a:gd name="T1" fmla="*/ 6 h 71"/>
                <a:gd name="T2" fmla="*/ 52 w 58"/>
                <a:gd name="T3" fmla="*/ 70 h 71"/>
                <a:gd name="T4" fmla="*/ 0 w 58"/>
                <a:gd name="T5" fmla="*/ 70 h 71"/>
                <a:gd name="T6" fmla="*/ 5 w 58"/>
                <a:gd name="T7" fmla="*/ 0 h 71"/>
                <a:gd name="T8" fmla="*/ 57 w 58"/>
                <a:gd name="T9" fmla="*/ 6 h 71"/>
              </a:gdLst>
              <a:ahLst/>
              <a:cxnLst>
                <a:cxn ang="0">
                  <a:pos x="T0" y="T1"/>
                </a:cxn>
                <a:cxn ang="0">
                  <a:pos x="T2" y="T3"/>
                </a:cxn>
                <a:cxn ang="0">
                  <a:pos x="T4" y="T5"/>
                </a:cxn>
                <a:cxn ang="0">
                  <a:pos x="T6" y="T7"/>
                </a:cxn>
                <a:cxn ang="0">
                  <a:pos x="T8" y="T9"/>
                </a:cxn>
              </a:cxnLst>
              <a:rect l="0" t="0" r="r" b="b"/>
              <a:pathLst>
                <a:path w="58" h="71">
                  <a:moveTo>
                    <a:pt x="57" y="6"/>
                  </a:moveTo>
                  <a:lnTo>
                    <a:pt x="52" y="70"/>
                  </a:lnTo>
                  <a:lnTo>
                    <a:pt x="0" y="70"/>
                  </a:lnTo>
                  <a:lnTo>
                    <a:pt x="5" y="0"/>
                  </a:lnTo>
                  <a:lnTo>
                    <a:pt x="57" y="6"/>
                  </a:lnTo>
                </a:path>
              </a:pathLst>
            </a:custGeom>
            <a:solidFill>
              <a:srgbClr val="000000"/>
            </a:solidFill>
            <a:ln w="12600">
              <a:solidFill>
                <a:srgbClr val="333333"/>
              </a:solidFill>
              <a:round/>
              <a:headEnd/>
              <a:tailEnd/>
            </a:ln>
          </p:spPr>
          <p:txBody>
            <a:bodyPr wrap="none" anchor="ctr"/>
            <a:lstStyle/>
            <a:p>
              <a:endParaRPr lang="en-US"/>
            </a:p>
          </p:txBody>
        </p:sp>
        <p:sp>
          <p:nvSpPr>
            <p:cNvPr id="50751" name="Freeform 575">
              <a:extLst>
                <a:ext uri="{FF2B5EF4-FFF2-40B4-BE49-F238E27FC236}">
                  <a16:creationId xmlns:a16="http://schemas.microsoft.com/office/drawing/2014/main" id="{96E70B85-7AC0-4870-9607-9F4E703900C1}"/>
                </a:ext>
              </a:extLst>
            </p:cNvPr>
            <p:cNvSpPr>
              <a:spLocks noChangeArrowheads="1"/>
            </p:cNvSpPr>
            <p:nvPr/>
          </p:nvSpPr>
          <p:spPr bwMode="auto">
            <a:xfrm>
              <a:off x="837" y="3221"/>
              <a:ext cx="12" cy="15"/>
            </a:xfrm>
            <a:custGeom>
              <a:avLst/>
              <a:gdLst>
                <a:gd name="T0" fmla="*/ 52 w 53"/>
                <a:gd name="T1" fmla="*/ 0 h 64"/>
                <a:gd name="T2" fmla="*/ 52 w 53"/>
                <a:gd name="T3" fmla="*/ 61 h 64"/>
                <a:gd name="T4" fmla="*/ 0 w 53"/>
                <a:gd name="T5" fmla="*/ 63 h 64"/>
                <a:gd name="T6" fmla="*/ 0 w 53"/>
                <a:gd name="T7" fmla="*/ 0 h 64"/>
                <a:gd name="T8" fmla="*/ 52 w 53"/>
                <a:gd name="T9" fmla="*/ 0 h 64"/>
              </a:gdLst>
              <a:ahLst/>
              <a:cxnLst>
                <a:cxn ang="0">
                  <a:pos x="T0" y="T1"/>
                </a:cxn>
                <a:cxn ang="0">
                  <a:pos x="T2" y="T3"/>
                </a:cxn>
                <a:cxn ang="0">
                  <a:pos x="T4" y="T5"/>
                </a:cxn>
                <a:cxn ang="0">
                  <a:pos x="T6" y="T7"/>
                </a:cxn>
                <a:cxn ang="0">
                  <a:pos x="T8" y="T9"/>
                </a:cxn>
              </a:cxnLst>
              <a:rect l="0" t="0" r="r" b="b"/>
              <a:pathLst>
                <a:path w="53" h="64">
                  <a:moveTo>
                    <a:pt x="52" y="0"/>
                  </a:moveTo>
                  <a:lnTo>
                    <a:pt x="52" y="61"/>
                  </a:lnTo>
                  <a:lnTo>
                    <a:pt x="0" y="63"/>
                  </a:lnTo>
                  <a:lnTo>
                    <a:pt x="0" y="0"/>
                  </a:lnTo>
                  <a:lnTo>
                    <a:pt x="52" y="0"/>
                  </a:lnTo>
                </a:path>
              </a:pathLst>
            </a:custGeom>
            <a:solidFill>
              <a:srgbClr val="000000"/>
            </a:solidFill>
            <a:ln w="12600">
              <a:solidFill>
                <a:srgbClr val="333333"/>
              </a:solidFill>
              <a:round/>
              <a:headEnd/>
              <a:tailEnd/>
            </a:ln>
          </p:spPr>
          <p:txBody>
            <a:bodyPr wrap="none" anchor="ctr"/>
            <a:lstStyle/>
            <a:p>
              <a:endParaRPr lang="en-US"/>
            </a:p>
          </p:txBody>
        </p:sp>
        <p:sp>
          <p:nvSpPr>
            <p:cNvPr id="50752" name="Freeform 576">
              <a:extLst>
                <a:ext uri="{FF2B5EF4-FFF2-40B4-BE49-F238E27FC236}">
                  <a16:creationId xmlns:a16="http://schemas.microsoft.com/office/drawing/2014/main" id="{1A4D2F34-EDA4-41AB-931C-9C1B82ADFB44}"/>
                </a:ext>
              </a:extLst>
            </p:cNvPr>
            <p:cNvSpPr>
              <a:spLocks noChangeArrowheads="1"/>
            </p:cNvSpPr>
            <p:nvPr/>
          </p:nvSpPr>
          <p:spPr bwMode="auto">
            <a:xfrm>
              <a:off x="837" y="3234"/>
              <a:ext cx="13" cy="15"/>
            </a:xfrm>
            <a:custGeom>
              <a:avLst/>
              <a:gdLst>
                <a:gd name="T0" fmla="*/ 53 w 56"/>
                <a:gd name="T1" fmla="*/ 0 h 67"/>
                <a:gd name="T2" fmla="*/ 55 w 56"/>
                <a:gd name="T3" fmla="*/ 57 h 67"/>
                <a:gd name="T4" fmla="*/ 5 w 56"/>
                <a:gd name="T5" fmla="*/ 66 h 67"/>
                <a:gd name="T6" fmla="*/ 0 w 56"/>
                <a:gd name="T7" fmla="*/ 2 h 67"/>
                <a:gd name="T8" fmla="*/ 53 w 56"/>
                <a:gd name="T9" fmla="*/ 0 h 67"/>
              </a:gdLst>
              <a:ahLst/>
              <a:cxnLst>
                <a:cxn ang="0">
                  <a:pos x="T0" y="T1"/>
                </a:cxn>
                <a:cxn ang="0">
                  <a:pos x="T2" y="T3"/>
                </a:cxn>
                <a:cxn ang="0">
                  <a:pos x="T4" y="T5"/>
                </a:cxn>
                <a:cxn ang="0">
                  <a:pos x="T6" y="T7"/>
                </a:cxn>
                <a:cxn ang="0">
                  <a:pos x="T8" y="T9"/>
                </a:cxn>
              </a:cxnLst>
              <a:rect l="0" t="0" r="r" b="b"/>
              <a:pathLst>
                <a:path w="56" h="67">
                  <a:moveTo>
                    <a:pt x="53" y="0"/>
                  </a:moveTo>
                  <a:lnTo>
                    <a:pt x="55" y="57"/>
                  </a:lnTo>
                  <a:lnTo>
                    <a:pt x="5" y="66"/>
                  </a:lnTo>
                  <a:lnTo>
                    <a:pt x="0" y="2"/>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50753" name="Freeform 577">
              <a:extLst>
                <a:ext uri="{FF2B5EF4-FFF2-40B4-BE49-F238E27FC236}">
                  <a16:creationId xmlns:a16="http://schemas.microsoft.com/office/drawing/2014/main" id="{B763BC2D-1FEC-42DB-A79C-09C8F5BF7D71}"/>
                </a:ext>
              </a:extLst>
            </p:cNvPr>
            <p:cNvSpPr>
              <a:spLocks noChangeArrowheads="1"/>
            </p:cNvSpPr>
            <p:nvPr/>
          </p:nvSpPr>
          <p:spPr bwMode="auto">
            <a:xfrm>
              <a:off x="839" y="3247"/>
              <a:ext cx="14" cy="16"/>
            </a:xfrm>
            <a:custGeom>
              <a:avLst/>
              <a:gdLst>
                <a:gd name="T0" fmla="*/ 50 w 62"/>
                <a:gd name="T1" fmla="*/ 0 h 69"/>
                <a:gd name="T2" fmla="*/ 61 w 62"/>
                <a:gd name="T3" fmla="*/ 55 h 69"/>
                <a:gd name="T4" fmla="*/ 6 w 62"/>
                <a:gd name="T5" fmla="*/ 68 h 69"/>
                <a:gd name="T6" fmla="*/ 0 w 62"/>
                <a:gd name="T7" fmla="*/ 10 h 69"/>
                <a:gd name="T8" fmla="*/ 50 w 62"/>
                <a:gd name="T9" fmla="*/ 0 h 69"/>
              </a:gdLst>
              <a:ahLst/>
              <a:cxnLst>
                <a:cxn ang="0">
                  <a:pos x="T0" y="T1"/>
                </a:cxn>
                <a:cxn ang="0">
                  <a:pos x="T2" y="T3"/>
                </a:cxn>
                <a:cxn ang="0">
                  <a:pos x="T4" y="T5"/>
                </a:cxn>
                <a:cxn ang="0">
                  <a:pos x="T6" y="T7"/>
                </a:cxn>
                <a:cxn ang="0">
                  <a:pos x="T8" y="T9"/>
                </a:cxn>
              </a:cxnLst>
              <a:rect l="0" t="0" r="r" b="b"/>
              <a:pathLst>
                <a:path w="62" h="69">
                  <a:moveTo>
                    <a:pt x="50" y="0"/>
                  </a:moveTo>
                  <a:lnTo>
                    <a:pt x="61" y="55"/>
                  </a:lnTo>
                  <a:lnTo>
                    <a:pt x="6" y="68"/>
                  </a:lnTo>
                  <a:lnTo>
                    <a:pt x="0" y="10"/>
                  </a:lnTo>
                  <a:lnTo>
                    <a:pt x="50" y="0"/>
                  </a:lnTo>
                </a:path>
              </a:pathLst>
            </a:custGeom>
            <a:solidFill>
              <a:srgbClr val="000000"/>
            </a:solidFill>
            <a:ln w="12600">
              <a:solidFill>
                <a:srgbClr val="333333"/>
              </a:solidFill>
              <a:round/>
              <a:headEnd/>
              <a:tailEnd/>
            </a:ln>
          </p:spPr>
          <p:txBody>
            <a:bodyPr wrap="none" anchor="ctr"/>
            <a:lstStyle/>
            <a:p>
              <a:endParaRPr lang="en-US"/>
            </a:p>
          </p:txBody>
        </p:sp>
        <p:sp>
          <p:nvSpPr>
            <p:cNvPr id="50754" name="Freeform 578">
              <a:extLst>
                <a:ext uri="{FF2B5EF4-FFF2-40B4-BE49-F238E27FC236}">
                  <a16:creationId xmlns:a16="http://schemas.microsoft.com/office/drawing/2014/main" id="{786F307B-DEEA-49E8-A157-6448AF6F894B}"/>
                </a:ext>
              </a:extLst>
            </p:cNvPr>
            <p:cNvSpPr>
              <a:spLocks noChangeArrowheads="1"/>
            </p:cNvSpPr>
            <p:nvPr/>
          </p:nvSpPr>
          <p:spPr bwMode="auto">
            <a:xfrm>
              <a:off x="840" y="3260"/>
              <a:ext cx="14" cy="15"/>
            </a:xfrm>
            <a:custGeom>
              <a:avLst/>
              <a:gdLst>
                <a:gd name="T0" fmla="*/ 54 w 63"/>
                <a:gd name="T1" fmla="*/ 0 h 65"/>
                <a:gd name="T2" fmla="*/ 62 w 63"/>
                <a:gd name="T3" fmla="*/ 50 h 65"/>
                <a:gd name="T4" fmla="*/ 10 w 63"/>
                <a:gd name="T5" fmla="*/ 64 h 65"/>
                <a:gd name="T6" fmla="*/ 0 w 63"/>
                <a:gd name="T7" fmla="*/ 12 h 65"/>
                <a:gd name="T8" fmla="*/ 54 w 63"/>
                <a:gd name="T9" fmla="*/ 0 h 65"/>
              </a:gdLst>
              <a:ahLst/>
              <a:cxnLst>
                <a:cxn ang="0">
                  <a:pos x="T0" y="T1"/>
                </a:cxn>
                <a:cxn ang="0">
                  <a:pos x="T2" y="T3"/>
                </a:cxn>
                <a:cxn ang="0">
                  <a:pos x="T4" y="T5"/>
                </a:cxn>
                <a:cxn ang="0">
                  <a:pos x="T6" y="T7"/>
                </a:cxn>
                <a:cxn ang="0">
                  <a:pos x="T8" y="T9"/>
                </a:cxn>
              </a:cxnLst>
              <a:rect l="0" t="0" r="r" b="b"/>
              <a:pathLst>
                <a:path w="63" h="65">
                  <a:moveTo>
                    <a:pt x="54" y="0"/>
                  </a:moveTo>
                  <a:lnTo>
                    <a:pt x="62" y="50"/>
                  </a:lnTo>
                  <a:lnTo>
                    <a:pt x="10" y="64"/>
                  </a:lnTo>
                  <a:lnTo>
                    <a:pt x="0" y="12"/>
                  </a:lnTo>
                  <a:lnTo>
                    <a:pt x="54" y="0"/>
                  </a:lnTo>
                </a:path>
              </a:pathLst>
            </a:custGeom>
            <a:solidFill>
              <a:srgbClr val="000000"/>
            </a:solidFill>
            <a:ln w="12600">
              <a:solidFill>
                <a:srgbClr val="333333"/>
              </a:solidFill>
              <a:round/>
              <a:headEnd/>
              <a:tailEnd/>
            </a:ln>
          </p:spPr>
          <p:txBody>
            <a:bodyPr wrap="none" anchor="ctr"/>
            <a:lstStyle/>
            <a:p>
              <a:endParaRPr lang="en-US"/>
            </a:p>
          </p:txBody>
        </p:sp>
        <p:sp>
          <p:nvSpPr>
            <p:cNvPr id="50755" name="Freeform 579">
              <a:extLst>
                <a:ext uri="{FF2B5EF4-FFF2-40B4-BE49-F238E27FC236}">
                  <a16:creationId xmlns:a16="http://schemas.microsoft.com/office/drawing/2014/main" id="{5635A00B-95EB-4EAD-A627-DE0A4EC5204A}"/>
                </a:ext>
              </a:extLst>
            </p:cNvPr>
            <p:cNvSpPr>
              <a:spLocks noChangeArrowheads="1"/>
            </p:cNvSpPr>
            <p:nvPr/>
          </p:nvSpPr>
          <p:spPr bwMode="auto">
            <a:xfrm>
              <a:off x="843" y="3271"/>
              <a:ext cx="15" cy="15"/>
            </a:xfrm>
            <a:custGeom>
              <a:avLst/>
              <a:gdLst>
                <a:gd name="T0" fmla="*/ 51 w 67"/>
                <a:gd name="T1" fmla="*/ 0 h 64"/>
                <a:gd name="T2" fmla="*/ 66 w 67"/>
                <a:gd name="T3" fmla="*/ 43 h 64"/>
                <a:gd name="T4" fmla="*/ 15 w 67"/>
                <a:gd name="T5" fmla="*/ 63 h 64"/>
                <a:gd name="T6" fmla="*/ 0 w 67"/>
                <a:gd name="T7" fmla="*/ 14 h 64"/>
                <a:gd name="T8" fmla="*/ 51 w 67"/>
                <a:gd name="T9" fmla="*/ 0 h 64"/>
              </a:gdLst>
              <a:ahLst/>
              <a:cxnLst>
                <a:cxn ang="0">
                  <a:pos x="T0" y="T1"/>
                </a:cxn>
                <a:cxn ang="0">
                  <a:pos x="T2" y="T3"/>
                </a:cxn>
                <a:cxn ang="0">
                  <a:pos x="T4" y="T5"/>
                </a:cxn>
                <a:cxn ang="0">
                  <a:pos x="T6" y="T7"/>
                </a:cxn>
                <a:cxn ang="0">
                  <a:pos x="T8" y="T9"/>
                </a:cxn>
              </a:cxnLst>
              <a:rect l="0" t="0" r="r" b="b"/>
              <a:pathLst>
                <a:path w="67" h="64">
                  <a:moveTo>
                    <a:pt x="51" y="0"/>
                  </a:moveTo>
                  <a:lnTo>
                    <a:pt x="66" y="43"/>
                  </a:lnTo>
                  <a:lnTo>
                    <a:pt x="15" y="63"/>
                  </a:lnTo>
                  <a:lnTo>
                    <a:pt x="0" y="14"/>
                  </a:lnTo>
                  <a:lnTo>
                    <a:pt x="51" y="0"/>
                  </a:lnTo>
                </a:path>
              </a:pathLst>
            </a:custGeom>
            <a:solidFill>
              <a:srgbClr val="000000"/>
            </a:solidFill>
            <a:ln w="12600">
              <a:solidFill>
                <a:srgbClr val="333333"/>
              </a:solidFill>
              <a:round/>
              <a:headEnd/>
              <a:tailEnd/>
            </a:ln>
          </p:spPr>
          <p:txBody>
            <a:bodyPr wrap="none" anchor="ctr"/>
            <a:lstStyle/>
            <a:p>
              <a:endParaRPr lang="en-US"/>
            </a:p>
          </p:txBody>
        </p:sp>
        <p:sp>
          <p:nvSpPr>
            <p:cNvPr id="50756" name="Freeform 580">
              <a:extLst>
                <a:ext uri="{FF2B5EF4-FFF2-40B4-BE49-F238E27FC236}">
                  <a16:creationId xmlns:a16="http://schemas.microsoft.com/office/drawing/2014/main" id="{D2E027D1-B9FB-4870-B473-49620A707B73}"/>
                </a:ext>
              </a:extLst>
            </p:cNvPr>
            <p:cNvSpPr>
              <a:spLocks noChangeArrowheads="1"/>
            </p:cNvSpPr>
            <p:nvPr/>
          </p:nvSpPr>
          <p:spPr bwMode="auto">
            <a:xfrm>
              <a:off x="846" y="3281"/>
              <a:ext cx="15" cy="14"/>
            </a:xfrm>
            <a:custGeom>
              <a:avLst/>
              <a:gdLst>
                <a:gd name="T0" fmla="*/ 52 w 67"/>
                <a:gd name="T1" fmla="*/ 0 h 61"/>
                <a:gd name="T2" fmla="*/ 66 w 67"/>
                <a:gd name="T3" fmla="*/ 37 h 61"/>
                <a:gd name="T4" fmla="*/ 17 w 67"/>
                <a:gd name="T5" fmla="*/ 60 h 61"/>
                <a:gd name="T6" fmla="*/ 0 w 67"/>
                <a:gd name="T7" fmla="*/ 20 h 61"/>
                <a:gd name="T8" fmla="*/ 52 w 67"/>
                <a:gd name="T9" fmla="*/ 0 h 61"/>
              </a:gdLst>
              <a:ahLst/>
              <a:cxnLst>
                <a:cxn ang="0">
                  <a:pos x="T0" y="T1"/>
                </a:cxn>
                <a:cxn ang="0">
                  <a:pos x="T2" y="T3"/>
                </a:cxn>
                <a:cxn ang="0">
                  <a:pos x="T4" y="T5"/>
                </a:cxn>
                <a:cxn ang="0">
                  <a:pos x="T6" y="T7"/>
                </a:cxn>
                <a:cxn ang="0">
                  <a:pos x="T8" y="T9"/>
                </a:cxn>
              </a:cxnLst>
              <a:rect l="0" t="0" r="r" b="b"/>
              <a:pathLst>
                <a:path w="67" h="61">
                  <a:moveTo>
                    <a:pt x="52" y="0"/>
                  </a:moveTo>
                  <a:lnTo>
                    <a:pt x="66" y="37"/>
                  </a:lnTo>
                  <a:lnTo>
                    <a:pt x="17" y="60"/>
                  </a:lnTo>
                  <a:lnTo>
                    <a:pt x="0" y="20"/>
                  </a:lnTo>
                  <a:lnTo>
                    <a:pt x="52" y="0"/>
                  </a:lnTo>
                </a:path>
              </a:pathLst>
            </a:custGeom>
            <a:solidFill>
              <a:srgbClr val="000000"/>
            </a:solidFill>
            <a:ln w="12600">
              <a:solidFill>
                <a:srgbClr val="333333"/>
              </a:solidFill>
              <a:round/>
              <a:headEnd/>
              <a:tailEnd/>
            </a:ln>
          </p:spPr>
          <p:txBody>
            <a:bodyPr wrap="none" anchor="ctr"/>
            <a:lstStyle/>
            <a:p>
              <a:endParaRPr lang="en-US"/>
            </a:p>
          </p:txBody>
        </p:sp>
        <p:sp>
          <p:nvSpPr>
            <p:cNvPr id="50757" name="Freeform 581">
              <a:extLst>
                <a:ext uri="{FF2B5EF4-FFF2-40B4-BE49-F238E27FC236}">
                  <a16:creationId xmlns:a16="http://schemas.microsoft.com/office/drawing/2014/main" id="{91B7C238-52AA-4413-A6A3-0A22E0FBEF10}"/>
                </a:ext>
              </a:extLst>
            </p:cNvPr>
            <p:cNvSpPr>
              <a:spLocks noChangeArrowheads="1"/>
            </p:cNvSpPr>
            <p:nvPr/>
          </p:nvSpPr>
          <p:spPr bwMode="auto">
            <a:xfrm>
              <a:off x="850" y="3289"/>
              <a:ext cx="15" cy="14"/>
            </a:xfrm>
            <a:custGeom>
              <a:avLst/>
              <a:gdLst>
                <a:gd name="T0" fmla="*/ 48 w 67"/>
                <a:gd name="T1" fmla="*/ 0 h 62"/>
                <a:gd name="T2" fmla="*/ 66 w 67"/>
                <a:gd name="T3" fmla="*/ 29 h 62"/>
                <a:gd name="T4" fmla="*/ 22 w 67"/>
                <a:gd name="T5" fmla="*/ 61 h 62"/>
                <a:gd name="T6" fmla="*/ 0 w 67"/>
                <a:gd name="T7" fmla="*/ 22 h 62"/>
                <a:gd name="T8" fmla="*/ 48 w 67"/>
                <a:gd name="T9" fmla="*/ 0 h 62"/>
              </a:gdLst>
              <a:ahLst/>
              <a:cxnLst>
                <a:cxn ang="0">
                  <a:pos x="T0" y="T1"/>
                </a:cxn>
                <a:cxn ang="0">
                  <a:pos x="T2" y="T3"/>
                </a:cxn>
                <a:cxn ang="0">
                  <a:pos x="T4" y="T5"/>
                </a:cxn>
                <a:cxn ang="0">
                  <a:pos x="T6" y="T7"/>
                </a:cxn>
                <a:cxn ang="0">
                  <a:pos x="T8" y="T9"/>
                </a:cxn>
              </a:cxnLst>
              <a:rect l="0" t="0" r="r" b="b"/>
              <a:pathLst>
                <a:path w="67" h="62">
                  <a:moveTo>
                    <a:pt x="48" y="0"/>
                  </a:moveTo>
                  <a:lnTo>
                    <a:pt x="66" y="29"/>
                  </a:lnTo>
                  <a:lnTo>
                    <a:pt x="22" y="61"/>
                  </a:lnTo>
                  <a:lnTo>
                    <a:pt x="0" y="22"/>
                  </a:lnTo>
                  <a:lnTo>
                    <a:pt x="48" y="0"/>
                  </a:lnTo>
                </a:path>
              </a:pathLst>
            </a:custGeom>
            <a:solidFill>
              <a:srgbClr val="000000"/>
            </a:solidFill>
            <a:ln w="12600">
              <a:solidFill>
                <a:srgbClr val="333333"/>
              </a:solidFill>
              <a:round/>
              <a:headEnd/>
              <a:tailEnd/>
            </a:ln>
          </p:spPr>
          <p:txBody>
            <a:bodyPr wrap="none" anchor="ctr"/>
            <a:lstStyle/>
            <a:p>
              <a:endParaRPr lang="en-US"/>
            </a:p>
          </p:txBody>
        </p:sp>
        <p:sp>
          <p:nvSpPr>
            <p:cNvPr id="50758" name="Freeform 582">
              <a:extLst>
                <a:ext uri="{FF2B5EF4-FFF2-40B4-BE49-F238E27FC236}">
                  <a16:creationId xmlns:a16="http://schemas.microsoft.com/office/drawing/2014/main" id="{4C41271E-D5E1-489C-8EA4-557B4AEA8BAA}"/>
                </a:ext>
              </a:extLst>
            </p:cNvPr>
            <p:cNvSpPr>
              <a:spLocks noChangeArrowheads="1"/>
            </p:cNvSpPr>
            <p:nvPr/>
          </p:nvSpPr>
          <p:spPr bwMode="auto">
            <a:xfrm>
              <a:off x="855" y="3296"/>
              <a:ext cx="14" cy="14"/>
            </a:xfrm>
            <a:custGeom>
              <a:avLst/>
              <a:gdLst>
                <a:gd name="T0" fmla="*/ 43 w 62"/>
                <a:gd name="T1" fmla="*/ 0 h 62"/>
                <a:gd name="T2" fmla="*/ 61 w 62"/>
                <a:gd name="T3" fmla="*/ 20 h 62"/>
                <a:gd name="T4" fmla="*/ 26 w 62"/>
                <a:gd name="T5" fmla="*/ 61 h 62"/>
                <a:gd name="T6" fmla="*/ 0 w 62"/>
                <a:gd name="T7" fmla="*/ 31 h 62"/>
                <a:gd name="T8" fmla="*/ 43 w 62"/>
                <a:gd name="T9" fmla="*/ 0 h 62"/>
              </a:gdLst>
              <a:ahLst/>
              <a:cxnLst>
                <a:cxn ang="0">
                  <a:pos x="T0" y="T1"/>
                </a:cxn>
                <a:cxn ang="0">
                  <a:pos x="T2" y="T3"/>
                </a:cxn>
                <a:cxn ang="0">
                  <a:pos x="T4" y="T5"/>
                </a:cxn>
                <a:cxn ang="0">
                  <a:pos x="T6" y="T7"/>
                </a:cxn>
                <a:cxn ang="0">
                  <a:pos x="T8" y="T9"/>
                </a:cxn>
              </a:cxnLst>
              <a:rect l="0" t="0" r="r" b="b"/>
              <a:pathLst>
                <a:path w="62" h="62">
                  <a:moveTo>
                    <a:pt x="43" y="0"/>
                  </a:moveTo>
                  <a:lnTo>
                    <a:pt x="61" y="20"/>
                  </a:lnTo>
                  <a:lnTo>
                    <a:pt x="26" y="61"/>
                  </a:lnTo>
                  <a:lnTo>
                    <a:pt x="0" y="31"/>
                  </a:lnTo>
                  <a:lnTo>
                    <a:pt x="43" y="0"/>
                  </a:lnTo>
                </a:path>
              </a:pathLst>
            </a:custGeom>
            <a:solidFill>
              <a:srgbClr val="000000"/>
            </a:solidFill>
            <a:ln w="12600">
              <a:solidFill>
                <a:srgbClr val="333333"/>
              </a:solidFill>
              <a:round/>
              <a:headEnd/>
              <a:tailEnd/>
            </a:ln>
          </p:spPr>
          <p:txBody>
            <a:bodyPr wrap="none" anchor="ctr"/>
            <a:lstStyle/>
            <a:p>
              <a:endParaRPr lang="en-US"/>
            </a:p>
          </p:txBody>
        </p:sp>
        <p:sp>
          <p:nvSpPr>
            <p:cNvPr id="50759" name="Freeform 583">
              <a:extLst>
                <a:ext uri="{FF2B5EF4-FFF2-40B4-BE49-F238E27FC236}">
                  <a16:creationId xmlns:a16="http://schemas.microsoft.com/office/drawing/2014/main" id="{13717D3B-E652-476E-93CE-D5B15F80C4B2}"/>
                </a:ext>
              </a:extLst>
            </p:cNvPr>
            <p:cNvSpPr>
              <a:spLocks noChangeArrowheads="1"/>
            </p:cNvSpPr>
            <p:nvPr/>
          </p:nvSpPr>
          <p:spPr bwMode="auto">
            <a:xfrm>
              <a:off x="861" y="3300"/>
              <a:ext cx="12" cy="14"/>
            </a:xfrm>
            <a:custGeom>
              <a:avLst/>
              <a:gdLst>
                <a:gd name="T0" fmla="*/ 35 w 53"/>
                <a:gd name="T1" fmla="*/ 0 h 62"/>
                <a:gd name="T2" fmla="*/ 52 w 53"/>
                <a:gd name="T3" fmla="*/ 11 h 62"/>
                <a:gd name="T4" fmla="*/ 29 w 53"/>
                <a:gd name="T5" fmla="*/ 61 h 62"/>
                <a:gd name="T6" fmla="*/ 0 w 53"/>
                <a:gd name="T7" fmla="*/ 41 h 62"/>
                <a:gd name="T8" fmla="*/ 35 w 53"/>
                <a:gd name="T9" fmla="*/ 0 h 62"/>
              </a:gdLst>
              <a:ahLst/>
              <a:cxnLst>
                <a:cxn ang="0">
                  <a:pos x="T0" y="T1"/>
                </a:cxn>
                <a:cxn ang="0">
                  <a:pos x="T2" y="T3"/>
                </a:cxn>
                <a:cxn ang="0">
                  <a:pos x="T4" y="T5"/>
                </a:cxn>
                <a:cxn ang="0">
                  <a:pos x="T6" y="T7"/>
                </a:cxn>
                <a:cxn ang="0">
                  <a:pos x="T8" y="T9"/>
                </a:cxn>
              </a:cxnLst>
              <a:rect l="0" t="0" r="r" b="b"/>
              <a:pathLst>
                <a:path w="53" h="62">
                  <a:moveTo>
                    <a:pt x="35" y="0"/>
                  </a:moveTo>
                  <a:lnTo>
                    <a:pt x="52" y="11"/>
                  </a:lnTo>
                  <a:lnTo>
                    <a:pt x="29" y="61"/>
                  </a:lnTo>
                  <a:lnTo>
                    <a:pt x="0" y="41"/>
                  </a:lnTo>
                  <a:lnTo>
                    <a:pt x="35" y="0"/>
                  </a:lnTo>
                </a:path>
              </a:pathLst>
            </a:custGeom>
            <a:solidFill>
              <a:srgbClr val="000000"/>
            </a:solidFill>
            <a:ln w="12600">
              <a:solidFill>
                <a:srgbClr val="333333"/>
              </a:solidFill>
              <a:round/>
              <a:headEnd/>
              <a:tailEnd/>
            </a:ln>
          </p:spPr>
          <p:txBody>
            <a:bodyPr wrap="none" anchor="ctr"/>
            <a:lstStyle/>
            <a:p>
              <a:endParaRPr lang="en-US"/>
            </a:p>
          </p:txBody>
        </p:sp>
        <p:sp>
          <p:nvSpPr>
            <p:cNvPr id="50760" name="Freeform 584">
              <a:extLst>
                <a:ext uri="{FF2B5EF4-FFF2-40B4-BE49-F238E27FC236}">
                  <a16:creationId xmlns:a16="http://schemas.microsoft.com/office/drawing/2014/main" id="{AE5116C5-026A-4578-A458-CA326DB8AB1B}"/>
                </a:ext>
              </a:extLst>
            </p:cNvPr>
            <p:cNvSpPr>
              <a:spLocks noChangeArrowheads="1"/>
            </p:cNvSpPr>
            <p:nvPr/>
          </p:nvSpPr>
          <p:spPr bwMode="auto">
            <a:xfrm>
              <a:off x="867" y="3303"/>
              <a:ext cx="11" cy="13"/>
            </a:xfrm>
            <a:custGeom>
              <a:avLst/>
              <a:gdLst>
                <a:gd name="T0" fmla="*/ 26 w 48"/>
                <a:gd name="T1" fmla="*/ 0 h 59"/>
                <a:gd name="T2" fmla="*/ 47 w 48"/>
                <a:gd name="T3" fmla="*/ 5 h 59"/>
                <a:gd name="T4" fmla="*/ 35 w 48"/>
                <a:gd name="T5" fmla="*/ 58 h 59"/>
                <a:gd name="T6" fmla="*/ 0 w 48"/>
                <a:gd name="T7" fmla="*/ 49 h 59"/>
                <a:gd name="T8" fmla="*/ 26 w 48"/>
                <a:gd name="T9" fmla="*/ 0 h 59"/>
              </a:gdLst>
              <a:ahLst/>
              <a:cxnLst>
                <a:cxn ang="0">
                  <a:pos x="T0" y="T1"/>
                </a:cxn>
                <a:cxn ang="0">
                  <a:pos x="T2" y="T3"/>
                </a:cxn>
                <a:cxn ang="0">
                  <a:pos x="T4" y="T5"/>
                </a:cxn>
                <a:cxn ang="0">
                  <a:pos x="T6" y="T7"/>
                </a:cxn>
                <a:cxn ang="0">
                  <a:pos x="T8" y="T9"/>
                </a:cxn>
              </a:cxnLst>
              <a:rect l="0" t="0" r="r" b="b"/>
              <a:pathLst>
                <a:path w="48" h="59">
                  <a:moveTo>
                    <a:pt x="26" y="0"/>
                  </a:moveTo>
                  <a:lnTo>
                    <a:pt x="47" y="5"/>
                  </a:lnTo>
                  <a:lnTo>
                    <a:pt x="35" y="58"/>
                  </a:lnTo>
                  <a:lnTo>
                    <a:pt x="0" y="49"/>
                  </a:lnTo>
                  <a:lnTo>
                    <a:pt x="26" y="0"/>
                  </a:lnTo>
                </a:path>
              </a:pathLst>
            </a:custGeom>
            <a:solidFill>
              <a:srgbClr val="000000"/>
            </a:solidFill>
            <a:ln w="12600">
              <a:solidFill>
                <a:srgbClr val="333333"/>
              </a:solidFill>
              <a:round/>
              <a:headEnd/>
              <a:tailEnd/>
            </a:ln>
          </p:spPr>
          <p:txBody>
            <a:bodyPr wrap="none" anchor="ctr"/>
            <a:lstStyle/>
            <a:p>
              <a:endParaRPr lang="en-US"/>
            </a:p>
          </p:txBody>
        </p:sp>
        <p:sp>
          <p:nvSpPr>
            <p:cNvPr id="50761" name="Freeform 585">
              <a:extLst>
                <a:ext uri="{FF2B5EF4-FFF2-40B4-BE49-F238E27FC236}">
                  <a16:creationId xmlns:a16="http://schemas.microsoft.com/office/drawing/2014/main" id="{B51E29F9-83AA-412D-8135-5FB304D29617}"/>
                </a:ext>
              </a:extLst>
            </p:cNvPr>
            <p:cNvSpPr>
              <a:spLocks noChangeArrowheads="1"/>
            </p:cNvSpPr>
            <p:nvPr/>
          </p:nvSpPr>
          <p:spPr bwMode="auto">
            <a:xfrm>
              <a:off x="874" y="3304"/>
              <a:ext cx="11" cy="12"/>
            </a:xfrm>
            <a:custGeom>
              <a:avLst/>
              <a:gdLst>
                <a:gd name="T0" fmla="*/ 11 w 48"/>
                <a:gd name="T1" fmla="*/ 0 h 54"/>
                <a:gd name="T2" fmla="*/ 29 w 48"/>
                <a:gd name="T3" fmla="*/ 0 h 54"/>
                <a:gd name="T4" fmla="*/ 47 w 48"/>
                <a:gd name="T5" fmla="*/ 53 h 54"/>
                <a:gd name="T6" fmla="*/ 0 w 48"/>
                <a:gd name="T7" fmla="*/ 53 h 54"/>
                <a:gd name="T8" fmla="*/ 11 w 48"/>
                <a:gd name="T9" fmla="*/ 0 h 54"/>
              </a:gdLst>
              <a:ahLst/>
              <a:cxnLst>
                <a:cxn ang="0">
                  <a:pos x="T0" y="T1"/>
                </a:cxn>
                <a:cxn ang="0">
                  <a:pos x="T2" y="T3"/>
                </a:cxn>
                <a:cxn ang="0">
                  <a:pos x="T4" y="T5"/>
                </a:cxn>
                <a:cxn ang="0">
                  <a:pos x="T6" y="T7"/>
                </a:cxn>
                <a:cxn ang="0">
                  <a:pos x="T8" y="T9"/>
                </a:cxn>
              </a:cxnLst>
              <a:rect l="0" t="0" r="r" b="b"/>
              <a:pathLst>
                <a:path w="48" h="54">
                  <a:moveTo>
                    <a:pt x="11" y="0"/>
                  </a:moveTo>
                  <a:lnTo>
                    <a:pt x="29" y="0"/>
                  </a:lnTo>
                  <a:lnTo>
                    <a:pt x="47" y="53"/>
                  </a:lnTo>
                  <a:lnTo>
                    <a:pt x="0" y="53"/>
                  </a:lnTo>
                  <a:lnTo>
                    <a:pt x="11" y="0"/>
                  </a:lnTo>
                </a:path>
              </a:pathLst>
            </a:custGeom>
            <a:solidFill>
              <a:srgbClr val="000000"/>
            </a:solidFill>
            <a:ln w="12600">
              <a:solidFill>
                <a:srgbClr val="333333"/>
              </a:solidFill>
              <a:round/>
              <a:headEnd/>
              <a:tailEnd/>
            </a:ln>
          </p:spPr>
          <p:txBody>
            <a:bodyPr wrap="none" anchor="ctr"/>
            <a:lstStyle/>
            <a:p>
              <a:endParaRPr lang="en-US"/>
            </a:p>
          </p:txBody>
        </p:sp>
        <p:sp>
          <p:nvSpPr>
            <p:cNvPr id="50762" name="Freeform 586">
              <a:extLst>
                <a:ext uri="{FF2B5EF4-FFF2-40B4-BE49-F238E27FC236}">
                  <a16:creationId xmlns:a16="http://schemas.microsoft.com/office/drawing/2014/main" id="{EEDBAC2C-C2DC-4629-9B20-8C8CB63D24FF}"/>
                </a:ext>
              </a:extLst>
            </p:cNvPr>
            <p:cNvSpPr>
              <a:spLocks noChangeArrowheads="1"/>
            </p:cNvSpPr>
            <p:nvPr/>
          </p:nvSpPr>
          <p:spPr bwMode="auto">
            <a:xfrm>
              <a:off x="879" y="3302"/>
              <a:ext cx="11" cy="14"/>
            </a:xfrm>
            <a:custGeom>
              <a:avLst/>
              <a:gdLst>
                <a:gd name="T0" fmla="*/ 0 w 48"/>
                <a:gd name="T1" fmla="*/ 8 h 62"/>
                <a:gd name="T2" fmla="*/ 17 w 48"/>
                <a:gd name="T3" fmla="*/ 0 h 62"/>
                <a:gd name="T4" fmla="*/ 47 w 48"/>
                <a:gd name="T5" fmla="*/ 46 h 62"/>
                <a:gd name="T6" fmla="*/ 11 w 48"/>
                <a:gd name="T7" fmla="*/ 61 h 62"/>
                <a:gd name="T8" fmla="*/ 0 w 48"/>
                <a:gd name="T9" fmla="*/ 8 h 62"/>
              </a:gdLst>
              <a:ahLst/>
              <a:cxnLst>
                <a:cxn ang="0">
                  <a:pos x="T0" y="T1"/>
                </a:cxn>
                <a:cxn ang="0">
                  <a:pos x="T2" y="T3"/>
                </a:cxn>
                <a:cxn ang="0">
                  <a:pos x="T4" y="T5"/>
                </a:cxn>
                <a:cxn ang="0">
                  <a:pos x="T6" y="T7"/>
                </a:cxn>
                <a:cxn ang="0">
                  <a:pos x="T8" y="T9"/>
                </a:cxn>
              </a:cxnLst>
              <a:rect l="0" t="0" r="r" b="b"/>
              <a:pathLst>
                <a:path w="48" h="62">
                  <a:moveTo>
                    <a:pt x="0" y="8"/>
                  </a:moveTo>
                  <a:lnTo>
                    <a:pt x="17" y="0"/>
                  </a:lnTo>
                  <a:lnTo>
                    <a:pt x="47" y="46"/>
                  </a:lnTo>
                  <a:lnTo>
                    <a:pt x="11" y="61"/>
                  </a:lnTo>
                  <a:lnTo>
                    <a:pt x="0" y="8"/>
                  </a:lnTo>
                </a:path>
              </a:pathLst>
            </a:custGeom>
            <a:solidFill>
              <a:srgbClr val="000000"/>
            </a:solidFill>
            <a:ln w="12600">
              <a:solidFill>
                <a:srgbClr val="333333"/>
              </a:solidFill>
              <a:round/>
              <a:headEnd/>
              <a:tailEnd/>
            </a:ln>
          </p:spPr>
          <p:txBody>
            <a:bodyPr wrap="none" anchor="ctr"/>
            <a:lstStyle/>
            <a:p>
              <a:endParaRPr lang="en-US"/>
            </a:p>
          </p:txBody>
        </p:sp>
        <p:sp>
          <p:nvSpPr>
            <p:cNvPr id="50763" name="Freeform 587">
              <a:extLst>
                <a:ext uri="{FF2B5EF4-FFF2-40B4-BE49-F238E27FC236}">
                  <a16:creationId xmlns:a16="http://schemas.microsoft.com/office/drawing/2014/main" id="{EC01D2B8-C7BF-4922-AFD8-20D1A3C44779}"/>
                </a:ext>
              </a:extLst>
            </p:cNvPr>
            <p:cNvSpPr>
              <a:spLocks noChangeArrowheads="1"/>
            </p:cNvSpPr>
            <p:nvPr/>
          </p:nvSpPr>
          <p:spPr bwMode="auto">
            <a:xfrm>
              <a:off x="883" y="3299"/>
              <a:ext cx="12" cy="14"/>
            </a:xfrm>
            <a:custGeom>
              <a:avLst/>
              <a:gdLst>
                <a:gd name="T0" fmla="*/ 0 w 53"/>
                <a:gd name="T1" fmla="*/ 15 h 62"/>
                <a:gd name="T2" fmla="*/ 15 w 53"/>
                <a:gd name="T3" fmla="*/ 0 h 62"/>
                <a:gd name="T4" fmla="*/ 52 w 53"/>
                <a:gd name="T5" fmla="*/ 41 h 62"/>
                <a:gd name="T6" fmla="*/ 26 w 53"/>
                <a:gd name="T7" fmla="*/ 61 h 62"/>
                <a:gd name="T8" fmla="*/ 0 w 53"/>
                <a:gd name="T9" fmla="*/ 15 h 62"/>
              </a:gdLst>
              <a:ahLst/>
              <a:cxnLst>
                <a:cxn ang="0">
                  <a:pos x="T0" y="T1"/>
                </a:cxn>
                <a:cxn ang="0">
                  <a:pos x="T2" y="T3"/>
                </a:cxn>
                <a:cxn ang="0">
                  <a:pos x="T4" y="T5"/>
                </a:cxn>
                <a:cxn ang="0">
                  <a:pos x="T6" y="T7"/>
                </a:cxn>
                <a:cxn ang="0">
                  <a:pos x="T8" y="T9"/>
                </a:cxn>
              </a:cxnLst>
              <a:rect l="0" t="0" r="r" b="b"/>
              <a:pathLst>
                <a:path w="53" h="62">
                  <a:moveTo>
                    <a:pt x="0" y="15"/>
                  </a:moveTo>
                  <a:lnTo>
                    <a:pt x="15" y="0"/>
                  </a:lnTo>
                  <a:lnTo>
                    <a:pt x="52" y="41"/>
                  </a:lnTo>
                  <a:lnTo>
                    <a:pt x="26" y="61"/>
                  </a:lnTo>
                  <a:lnTo>
                    <a:pt x="0" y="15"/>
                  </a:lnTo>
                </a:path>
              </a:pathLst>
            </a:custGeom>
            <a:solidFill>
              <a:srgbClr val="000000"/>
            </a:solidFill>
            <a:ln w="12600">
              <a:solidFill>
                <a:srgbClr val="333333"/>
              </a:solidFill>
              <a:round/>
              <a:headEnd/>
              <a:tailEnd/>
            </a:ln>
          </p:spPr>
          <p:txBody>
            <a:bodyPr wrap="none" anchor="ctr"/>
            <a:lstStyle/>
            <a:p>
              <a:endParaRPr lang="en-US"/>
            </a:p>
          </p:txBody>
        </p:sp>
        <p:sp>
          <p:nvSpPr>
            <p:cNvPr id="50764" name="Freeform 588">
              <a:extLst>
                <a:ext uri="{FF2B5EF4-FFF2-40B4-BE49-F238E27FC236}">
                  <a16:creationId xmlns:a16="http://schemas.microsoft.com/office/drawing/2014/main" id="{BFA7A559-613C-458E-A312-A4A58B35E3AA}"/>
                </a:ext>
              </a:extLst>
            </p:cNvPr>
            <p:cNvSpPr>
              <a:spLocks noChangeArrowheads="1"/>
            </p:cNvSpPr>
            <p:nvPr/>
          </p:nvSpPr>
          <p:spPr bwMode="auto">
            <a:xfrm>
              <a:off x="886" y="3294"/>
              <a:ext cx="15" cy="14"/>
            </a:xfrm>
            <a:custGeom>
              <a:avLst/>
              <a:gdLst>
                <a:gd name="T0" fmla="*/ 0 w 64"/>
                <a:gd name="T1" fmla="*/ 21 h 63"/>
                <a:gd name="T2" fmla="*/ 20 w 64"/>
                <a:gd name="T3" fmla="*/ 0 h 63"/>
                <a:gd name="T4" fmla="*/ 63 w 64"/>
                <a:gd name="T5" fmla="*/ 32 h 63"/>
                <a:gd name="T6" fmla="*/ 37 w 64"/>
                <a:gd name="T7" fmla="*/ 62 h 63"/>
                <a:gd name="T8" fmla="*/ 0 w 64"/>
                <a:gd name="T9" fmla="*/ 21 h 63"/>
              </a:gdLst>
              <a:ahLst/>
              <a:cxnLst>
                <a:cxn ang="0">
                  <a:pos x="T0" y="T1"/>
                </a:cxn>
                <a:cxn ang="0">
                  <a:pos x="T2" y="T3"/>
                </a:cxn>
                <a:cxn ang="0">
                  <a:pos x="T4" y="T5"/>
                </a:cxn>
                <a:cxn ang="0">
                  <a:pos x="T6" y="T7"/>
                </a:cxn>
                <a:cxn ang="0">
                  <a:pos x="T8" y="T9"/>
                </a:cxn>
              </a:cxnLst>
              <a:rect l="0" t="0" r="r" b="b"/>
              <a:pathLst>
                <a:path w="64" h="63">
                  <a:moveTo>
                    <a:pt x="0" y="21"/>
                  </a:moveTo>
                  <a:lnTo>
                    <a:pt x="20" y="0"/>
                  </a:lnTo>
                  <a:lnTo>
                    <a:pt x="63" y="32"/>
                  </a:lnTo>
                  <a:lnTo>
                    <a:pt x="37" y="62"/>
                  </a:lnTo>
                  <a:lnTo>
                    <a:pt x="0" y="21"/>
                  </a:lnTo>
                </a:path>
              </a:pathLst>
            </a:custGeom>
            <a:solidFill>
              <a:srgbClr val="000000"/>
            </a:solidFill>
            <a:ln w="12600">
              <a:solidFill>
                <a:srgbClr val="333333"/>
              </a:solidFill>
              <a:round/>
              <a:headEnd/>
              <a:tailEnd/>
            </a:ln>
          </p:spPr>
          <p:txBody>
            <a:bodyPr wrap="none" anchor="ctr"/>
            <a:lstStyle/>
            <a:p>
              <a:endParaRPr lang="en-US"/>
            </a:p>
          </p:txBody>
        </p:sp>
        <p:sp>
          <p:nvSpPr>
            <p:cNvPr id="50765" name="Freeform 589">
              <a:extLst>
                <a:ext uri="{FF2B5EF4-FFF2-40B4-BE49-F238E27FC236}">
                  <a16:creationId xmlns:a16="http://schemas.microsoft.com/office/drawing/2014/main" id="{F2538533-B762-4018-BF04-1E85ACB903C9}"/>
                </a:ext>
              </a:extLst>
            </p:cNvPr>
            <p:cNvSpPr>
              <a:spLocks noChangeArrowheads="1"/>
            </p:cNvSpPr>
            <p:nvPr/>
          </p:nvSpPr>
          <p:spPr bwMode="auto">
            <a:xfrm>
              <a:off x="891" y="3288"/>
              <a:ext cx="15" cy="14"/>
            </a:xfrm>
            <a:custGeom>
              <a:avLst/>
              <a:gdLst>
                <a:gd name="T0" fmla="*/ 0 w 64"/>
                <a:gd name="T1" fmla="*/ 28 h 62"/>
                <a:gd name="T2" fmla="*/ 14 w 64"/>
                <a:gd name="T3" fmla="*/ 0 h 62"/>
                <a:gd name="T4" fmla="*/ 63 w 64"/>
                <a:gd name="T5" fmla="*/ 23 h 62"/>
                <a:gd name="T6" fmla="*/ 43 w 64"/>
                <a:gd name="T7" fmla="*/ 61 h 62"/>
                <a:gd name="T8" fmla="*/ 0 w 64"/>
                <a:gd name="T9" fmla="*/ 28 h 62"/>
              </a:gdLst>
              <a:ahLst/>
              <a:cxnLst>
                <a:cxn ang="0">
                  <a:pos x="T0" y="T1"/>
                </a:cxn>
                <a:cxn ang="0">
                  <a:pos x="T2" y="T3"/>
                </a:cxn>
                <a:cxn ang="0">
                  <a:pos x="T4" y="T5"/>
                </a:cxn>
                <a:cxn ang="0">
                  <a:pos x="T6" y="T7"/>
                </a:cxn>
                <a:cxn ang="0">
                  <a:pos x="T8" y="T9"/>
                </a:cxn>
              </a:cxnLst>
              <a:rect l="0" t="0" r="r" b="b"/>
              <a:pathLst>
                <a:path w="64" h="62">
                  <a:moveTo>
                    <a:pt x="0" y="28"/>
                  </a:moveTo>
                  <a:lnTo>
                    <a:pt x="14" y="0"/>
                  </a:lnTo>
                  <a:lnTo>
                    <a:pt x="63" y="23"/>
                  </a:lnTo>
                  <a:lnTo>
                    <a:pt x="43" y="61"/>
                  </a:lnTo>
                  <a:lnTo>
                    <a:pt x="0" y="28"/>
                  </a:lnTo>
                </a:path>
              </a:pathLst>
            </a:custGeom>
            <a:solidFill>
              <a:srgbClr val="000000"/>
            </a:solidFill>
            <a:ln w="12600">
              <a:solidFill>
                <a:srgbClr val="333333"/>
              </a:solidFill>
              <a:round/>
              <a:headEnd/>
              <a:tailEnd/>
            </a:ln>
          </p:spPr>
          <p:txBody>
            <a:bodyPr wrap="none" anchor="ctr"/>
            <a:lstStyle/>
            <a:p>
              <a:endParaRPr lang="en-US"/>
            </a:p>
          </p:txBody>
        </p:sp>
        <p:sp>
          <p:nvSpPr>
            <p:cNvPr id="50766" name="Freeform 590">
              <a:extLst>
                <a:ext uri="{FF2B5EF4-FFF2-40B4-BE49-F238E27FC236}">
                  <a16:creationId xmlns:a16="http://schemas.microsoft.com/office/drawing/2014/main" id="{7E32F1D6-3EE2-48CA-9FBB-DDD6B5A78567}"/>
                </a:ext>
              </a:extLst>
            </p:cNvPr>
            <p:cNvSpPr>
              <a:spLocks noChangeArrowheads="1"/>
            </p:cNvSpPr>
            <p:nvPr/>
          </p:nvSpPr>
          <p:spPr bwMode="auto">
            <a:xfrm>
              <a:off x="894" y="3279"/>
              <a:ext cx="16" cy="14"/>
            </a:xfrm>
            <a:custGeom>
              <a:avLst/>
              <a:gdLst>
                <a:gd name="T0" fmla="*/ 0 w 70"/>
                <a:gd name="T1" fmla="*/ 37 h 62"/>
                <a:gd name="T2" fmla="*/ 17 w 70"/>
                <a:gd name="T3" fmla="*/ 0 h 62"/>
                <a:gd name="T4" fmla="*/ 69 w 70"/>
                <a:gd name="T5" fmla="*/ 17 h 62"/>
                <a:gd name="T6" fmla="*/ 49 w 70"/>
                <a:gd name="T7" fmla="*/ 61 h 62"/>
                <a:gd name="T8" fmla="*/ 0 w 70"/>
                <a:gd name="T9" fmla="*/ 37 h 62"/>
              </a:gdLst>
              <a:ahLst/>
              <a:cxnLst>
                <a:cxn ang="0">
                  <a:pos x="T0" y="T1"/>
                </a:cxn>
                <a:cxn ang="0">
                  <a:pos x="T2" y="T3"/>
                </a:cxn>
                <a:cxn ang="0">
                  <a:pos x="T4" y="T5"/>
                </a:cxn>
                <a:cxn ang="0">
                  <a:pos x="T6" y="T7"/>
                </a:cxn>
                <a:cxn ang="0">
                  <a:pos x="T8" y="T9"/>
                </a:cxn>
              </a:cxnLst>
              <a:rect l="0" t="0" r="r" b="b"/>
              <a:pathLst>
                <a:path w="70" h="62">
                  <a:moveTo>
                    <a:pt x="0" y="37"/>
                  </a:moveTo>
                  <a:lnTo>
                    <a:pt x="17" y="0"/>
                  </a:lnTo>
                  <a:lnTo>
                    <a:pt x="69" y="17"/>
                  </a:lnTo>
                  <a:lnTo>
                    <a:pt x="49" y="61"/>
                  </a:lnTo>
                  <a:lnTo>
                    <a:pt x="0" y="37"/>
                  </a:lnTo>
                </a:path>
              </a:pathLst>
            </a:custGeom>
            <a:solidFill>
              <a:srgbClr val="000000"/>
            </a:solidFill>
            <a:ln w="12600">
              <a:solidFill>
                <a:srgbClr val="333333"/>
              </a:solidFill>
              <a:round/>
              <a:headEnd/>
              <a:tailEnd/>
            </a:ln>
          </p:spPr>
          <p:txBody>
            <a:bodyPr wrap="none" anchor="ctr"/>
            <a:lstStyle/>
            <a:p>
              <a:endParaRPr lang="en-US"/>
            </a:p>
          </p:txBody>
        </p:sp>
        <p:sp>
          <p:nvSpPr>
            <p:cNvPr id="50767" name="Freeform 591">
              <a:extLst>
                <a:ext uri="{FF2B5EF4-FFF2-40B4-BE49-F238E27FC236}">
                  <a16:creationId xmlns:a16="http://schemas.microsoft.com/office/drawing/2014/main" id="{9BA8A798-1A26-4496-9B4C-4BD444BC4644}"/>
                </a:ext>
              </a:extLst>
            </p:cNvPr>
            <p:cNvSpPr>
              <a:spLocks noChangeArrowheads="1"/>
            </p:cNvSpPr>
            <p:nvPr/>
          </p:nvSpPr>
          <p:spPr bwMode="auto">
            <a:xfrm>
              <a:off x="898" y="3269"/>
              <a:ext cx="15" cy="14"/>
            </a:xfrm>
            <a:custGeom>
              <a:avLst/>
              <a:gdLst>
                <a:gd name="T0" fmla="*/ 0 w 67"/>
                <a:gd name="T1" fmla="*/ 44 h 63"/>
                <a:gd name="T2" fmla="*/ 14 w 67"/>
                <a:gd name="T3" fmla="*/ 0 h 63"/>
                <a:gd name="T4" fmla="*/ 66 w 67"/>
                <a:gd name="T5" fmla="*/ 12 h 63"/>
                <a:gd name="T6" fmla="*/ 52 w 67"/>
                <a:gd name="T7" fmla="*/ 62 h 63"/>
                <a:gd name="T8" fmla="*/ 0 w 67"/>
                <a:gd name="T9" fmla="*/ 44 h 63"/>
              </a:gdLst>
              <a:ahLst/>
              <a:cxnLst>
                <a:cxn ang="0">
                  <a:pos x="T0" y="T1"/>
                </a:cxn>
                <a:cxn ang="0">
                  <a:pos x="T2" y="T3"/>
                </a:cxn>
                <a:cxn ang="0">
                  <a:pos x="T4" y="T5"/>
                </a:cxn>
                <a:cxn ang="0">
                  <a:pos x="T6" y="T7"/>
                </a:cxn>
                <a:cxn ang="0">
                  <a:pos x="T8" y="T9"/>
                </a:cxn>
              </a:cxnLst>
              <a:rect l="0" t="0" r="r" b="b"/>
              <a:pathLst>
                <a:path w="67" h="63">
                  <a:moveTo>
                    <a:pt x="0" y="44"/>
                  </a:moveTo>
                  <a:lnTo>
                    <a:pt x="14" y="0"/>
                  </a:lnTo>
                  <a:lnTo>
                    <a:pt x="66" y="12"/>
                  </a:lnTo>
                  <a:lnTo>
                    <a:pt x="52" y="62"/>
                  </a:lnTo>
                  <a:lnTo>
                    <a:pt x="0" y="44"/>
                  </a:lnTo>
                </a:path>
              </a:pathLst>
            </a:custGeom>
            <a:solidFill>
              <a:srgbClr val="000000"/>
            </a:solidFill>
            <a:ln w="12600">
              <a:solidFill>
                <a:srgbClr val="333333"/>
              </a:solidFill>
              <a:round/>
              <a:headEnd/>
              <a:tailEnd/>
            </a:ln>
          </p:spPr>
          <p:txBody>
            <a:bodyPr wrap="none" anchor="ctr"/>
            <a:lstStyle/>
            <a:p>
              <a:endParaRPr lang="en-US"/>
            </a:p>
          </p:txBody>
        </p:sp>
        <p:sp>
          <p:nvSpPr>
            <p:cNvPr id="50768" name="Freeform 592">
              <a:extLst>
                <a:ext uri="{FF2B5EF4-FFF2-40B4-BE49-F238E27FC236}">
                  <a16:creationId xmlns:a16="http://schemas.microsoft.com/office/drawing/2014/main" id="{B12BCC19-8388-44F4-9238-C7D9C2E0320F}"/>
                </a:ext>
              </a:extLst>
            </p:cNvPr>
            <p:cNvSpPr>
              <a:spLocks noChangeArrowheads="1"/>
            </p:cNvSpPr>
            <p:nvPr/>
          </p:nvSpPr>
          <p:spPr bwMode="auto">
            <a:xfrm>
              <a:off x="901" y="3258"/>
              <a:ext cx="14" cy="15"/>
            </a:xfrm>
            <a:custGeom>
              <a:avLst/>
              <a:gdLst>
                <a:gd name="T0" fmla="*/ 0 w 62"/>
                <a:gd name="T1" fmla="*/ 52 h 65"/>
                <a:gd name="T2" fmla="*/ 9 w 62"/>
                <a:gd name="T3" fmla="*/ 0 h 65"/>
                <a:gd name="T4" fmla="*/ 61 w 62"/>
                <a:gd name="T5" fmla="*/ 9 h 65"/>
                <a:gd name="T6" fmla="*/ 52 w 62"/>
                <a:gd name="T7" fmla="*/ 64 h 65"/>
                <a:gd name="T8" fmla="*/ 0 w 62"/>
                <a:gd name="T9" fmla="*/ 52 h 65"/>
              </a:gdLst>
              <a:ahLst/>
              <a:cxnLst>
                <a:cxn ang="0">
                  <a:pos x="T0" y="T1"/>
                </a:cxn>
                <a:cxn ang="0">
                  <a:pos x="T2" y="T3"/>
                </a:cxn>
                <a:cxn ang="0">
                  <a:pos x="T4" y="T5"/>
                </a:cxn>
                <a:cxn ang="0">
                  <a:pos x="T6" y="T7"/>
                </a:cxn>
                <a:cxn ang="0">
                  <a:pos x="T8" y="T9"/>
                </a:cxn>
              </a:cxnLst>
              <a:rect l="0" t="0" r="r" b="b"/>
              <a:pathLst>
                <a:path w="62" h="65">
                  <a:moveTo>
                    <a:pt x="0" y="52"/>
                  </a:moveTo>
                  <a:lnTo>
                    <a:pt x="9" y="0"/>
                  </a:lnTo>
                  <a:lnTo>
                    <a:pt x="61" y="9"/>
                  </a:lnTo>
                  <a:lnTo>
                    <a:pt x="52" y="64"/>
                  </a:lnTo>
                  <a:lnTo>
                    <a:pt x="0" y="52"/>
                  </a:lnTo>
                </a:path>
              </a:pathLst>
            </a:custGeom>
            <a:solidFill>
              <a:srgbClr val="000000"/>
            </a:solidFill>
            <a:ln w="12600">
              <a:solidFill>
                <a:srgbClr val="333333"/>
              </a:solidFill>
              <a:round/>
              <a:headEnd/>
              <a:tailEnd/>
            </a:ln>
          </p:spPr>
          <p:txBody>
            <a:bodyPr wrap="none" anchor="ctr"/>
            <a:lstStyle/>
            <a:p>
              <a:endParaRPr lang="en-US"/>
            </a:p>
          </p:txBody>
        </p:sp>
        <p:sp>
          <p:nvSpPr>
            <p:cNvPr id="50769" name="Freeform 593">
              <a:extLst>
                <a:ext uri="{FF2B5EF4-FFF2-40B4-BE49-F238E27FC236}">
                  <a16:creationId xmlns:a16="http://schemas.microsoft.com/office/drawing/2014/main" id="{E16266AF-646D-44AF-8621-0B3B4875E672}"/>
                </a:ext>
              </a:extLst>
            </p:cNvPr>
            <p:cNvSpPr>
              <a:spLocks noChangeArrowheads="1"/>
            </p:cNvSpPr>
            <p:nvPr/>
          </p:nvSpPr>
          <p:spPr bwMode="auto">
            <a:xfrm>
              <a:off x="903" y="3245"/>
              <a:ext cx="14" cy="15"/>
            </a:xfrm>
            <a:custGeom>
              <a:avLst/>
              <a:gdLst>
                <a:gd name="T0" fmla="*/ 0 w 61"/>
                <a:gd name="T1" fmla="*/ 55 h 64"/>
                <a:gd name="T2" fmla="*/ 5 w 61"/>
                <a:gd name="T3" fmla="*/ 0 h 64"/>
                <a:gd name="T4" fmla="*/ 60 w 61"/>
                <a:gd name="T5" fmla="*/ 6 h 64"/>
                <a:gd name="T6" fmla="*/ 52 w 61"/>
                <a:gd name="T7" fmla="*/ 63 h 64"/>
                <a:gd name="T8" fmla="*/ 0 w 61"/>
                <a:gd name="T9" fmla="*/ 55 h 64"/>
              </a:gdLst>
              <a:ahLst/>
              <a:cxnLst>
                <a:cxn ang="0">
                  <a:pos x="T0" y="T1"/>
                </a:cxn>
                <a:cxn ang="0">
                  <a:pos x="T2" y="T3"/>
                </a:cxn>
                <a:cxn ang="0">
                  <a:pos x="T4" y="T5"/>
                </a:cxn>
                <a:cxn ang="0">
                  <a:pos x="T6" y="T7"/>
                </a:cxn>
                <a:cxn ang="0">
                  <a:pos x="T8" y="T9"/>
                </a:cxn>
              </a:cxnLst>
              <a:rect l="0" t="0" r="r" b="b"/>
              <a:pathLst>
                <a:path w="61" h="64">
                  <a:moveTo>
                    <a:pt x="0" y="55"/>
                  </a:moveTo>
                  <a:lnTo>
                    <a:pt x="5" y="0"/>
                  </a:lnTo>
                  <a:lnTo>
                    <a:pt x="60" y="6"/>
                  </a:lnTo>
                  <a:lnTo>
                    <a:pt x="52" y="63"/>
                  </a:lnTo>
                  <a:lnTo>
                    <a:pt x="0" y="55"/>
                  </a:lnTo>
                </a:path>
              </a:pathLst>
            </a:custGeom>
            <a:solidFill>
              <a:srgbClr val="000000"/>
            </a:solidFill>
            <a:ln w="12600">
              <a:solidFill>
                <a:srgbClr val="333333"/>
              </a:solidFill>
              <a:round/>
              <a:headEnd/>
              <a:tailEnd/>
            </a:ln>
          </p:spPr>
          <p:txBody>
            <a:bodyPr wrap="none" anchor="ctr"/>
            <a:lstStyle/>
            <a:p>
              <a:endParaRPr lang="en-US"/>
            </a:p>
          </p:txBody>
        </p:sp>
        <p:sp>
          <p:nvSpPr>
            <p:cNvPr id="50770" name="Freeform 594">
              <a:extLst>
                <a:ext uri="{FF2B5EF4-FFF2-40B4-BE49-F238E27FC236}">
                  <a16:creationId xmlns:a16="http://schemas.microsoft.com/office/drawing/2014/main" id="{DB03726A-A73F-4810-878A-851FC05DFD07}"/>
                </a:ext>
              </a:extLst>
            </p:cNvPr>
            <p:cNvSpPr>
              <a:spLocks noChangeArrowheads="1"/>
            </p:cNvSpPr>
            <p:nvPr/>
          </p:nvSpPr>
          <p:spPr bwMode="auto">
            <a:xfrm>
              <a:off x="905" y="3232"/>
              <a:ext cx="13" cy="15"/>
            </a:xfrm>
            <a:custGeom>
              <a:avLst/>
              <a:gdLst>
                <a:gd name="T0" fmla="*/ 0 w 58"/>
                <a:gd name="T1" fmla="*/ 57 h 65"/>
                <a:gd name="T2" fmla="*/ 2 w 58"/>
                <a:gd name="T3" fmla="*/ 0 h 65"/>
                <a:gd name="T4" fmla="*/ 57 w 58"/>
                <a:gd name="T5" fmla="*/ 0 h 65"/>
                <a:gd name="T6" fmla="*/ 54 w 58"/>
                <a:gd name="T7" fmla="*/ 64 h 65"/>
                <a:gd name="T8" fmla="*/ 0 w 58"/>
                <a:gd name="T9" fmla="*/ 57 h 65"/>
              </a:gdLst>
              <a:ahLst/>
              <a:cxnLst>
                <a:cxn ang="0">
                  <a:pos x="T0" y="T1"/>
                </a:cxn>
                <a:cxn ang="0">
                  <a:pos x="T2" y="T3"/>
                </a:cxn>
                <a:cxn ang="0">
                  <a:pos x="T4" y="T5"/>
                </a:cxn>
                <a:cxn ang="0">
                  <a:pos x="T6" y="T7"/>
                </a:cxn>
                <a:cxn ang="0">
                  <a:pos x="T8" y="T9"/>
                </a:cxn>
              </a:cxnLst>
              <a:rect l="0" t="0" r="r" b="b"/>
              <a:pathLst>
                <a:path w="58" h="65">
                  <a:moveTo>
                    <a:pt x="0" y="57"/>
                  </a:moveTo>
                  <a:lnTo>
                    <a:pt x="2" y="0"/>
                  </a:lnTo>
                  <a:lnTo>
                    <a:pt x="57" y="0"/>
                  </a:lnTo>
                  <a:lnTo>
                    <a:pt x="54" y="64"/>
                  </a:lnTo>
                  <a:lnTo>
                    <a:pt x="0" y="57"/>
                  </a:lnTo>
                </a:path>
              </a:pathLst>
            </a:custGeom>
            <a:solidFill>
              <a:srgbClr val="000000"/>
            </a:solidFill>
            <a:ln w="12600">
              <a:solidFill>
                <a:srgbClr val="333333"/>
              </a:solidFill>
              <a:round/>
              <a:headEnd/>
              <a:tailEnd/>
            </a:ln>
          </p:spPr>
          <p:txBody>
            <a:bodyPr wrap="none" anchor="ctr"/>
            <a:lstStyle/>
            <a:p>
              <a:endParaRPr lang="en-US"/>
            </a:p>
          </p:txBody>
        </p:sp>
        <p:sp>
          <p:nvSpPr>
            <p:cNvPr id="50771" name="Freeform 595">
              <a:extLst>
                <a:ext uri="{FF2B5EF4-FFF2-40B4-BE49-F238E27FC236}">
                  <a16:creationId xmlns:a16="http://schemas.microsoft.com/office/drawing/2014/main" id="{B3C8C40C-441C-4CA0-ADF5-71EDA6621884}"/>
                </a:ext>
              </a:extLst>
            </p:cNvPr>
            <p:cNvSpPr>
              <a:spLocks noChangeArrowheads="1"/>
            </p:cNvSpPr>
            <p:nvPr/>
          </p:nvSpPr>
          <p:spPr bwMode="auto">
            <a:xfrm>
              <a:off x="905" y="3218"/>
              <a:ext cx="13" cy="15"/>
            </a:xfrm>
            <a:custGeom>
              <a:avLst/>
              <a:gdLst>
                <a:gd name="T0" fmla="*/ 0 w 56"/>
                <a:gd name="T1" fmla="*/ 64 h 65"/>
                <a:gd name="T2" fmla="*/ 0 w 56"/>
                <a:gd name="T3" fmla="*/ 3 h 65"/>
                <a:gd name="T4" fmla="*/ 55 w 56"/>
                <a:gd name="T5" fmla="*/ 0 h 65"/>
                <a:gd name="T6" fmla="*/ 55 w 56"/>
                <a:gd name="T7" fmla="*/ 64 h 65"/>
                <a:gd name="T8" fmla="*/ 0 w 56"/>
                <a:gd name="T9" fmla="*/ 64 h 65"/>
              </a:gdLst>
              <a:ahLst/>
              <a:cxnLst>
                <a:cxn ang="0">
                  <a:pos x="T0" y="T1"/>
                </a:cxn>
                <a:cxn ang="0">
                  <a:pos x="T2" y="T3"/>
                </a:cxn>
                <a:cxn ang="0">
                  <a:pos x="T4" y="T5"/>
                </a:cxn>
                <a:cxn ang="0">
                  <a:pos x="T6" y="T7"/>
                </a:cxn>
                <a:cxn ang="0">
                  <a:pos x="T8" y="T9"/>
                </a:cxn>
              </a:cxnLst>
              <a:rect l="0" t="0" r="r" b="b"/>
              <a:pathLst>
                <a:path w="56" h="65">
                  <a:moveTo>
                    <a:pt x="0" y="64"/>
                  </a:moveTo>
                  <a:lnTo>
                    <a:pt x="0" y="3"/>
                  </a:lnTo>
                  <a:lnTo>
                    <a:pt x="55" y="0"/>
                  </a:lnTo>
                  <a:lnTo>
                    <a:pt x="55" y="64"/>
                  </a:lnTo>
                  <a:lnTo>
                    <a:pt x="0" y="64"/>
                  </a:lnTo>
                </a:path>
              </a:pathLst>
            </a:custGeom>
            <a:solidFill>
              <a:srgbClr val="000000"/>
            </a:solidFill>
            <a:ln w="12600">
              <a:solidFill>
                <a:srgbClr val="333333"/>
              </a:solidFill>
              <a:round/>
              <a:headEnd/>
              <a:tailEnd/>
            </a:ln>
          </p:spPr>
          <p:txBody>
            <a:bodyPr wrap="none" anchor="ctr"/>
            <a:lstStyle/>
            <a:p>
              <a:endParaRPr lang="en-US"/>
            </a:p>
          </p:txBody>
        </p:sp>
        <p:sp>
          <p:nvSpPr>
            <p:cNvPr id="50772" name="Freeform 596">
              <a:extLst>
                <a:ext uri="{FF2B5EF4-FFF2-40B4-BE49-F238E27FC236}">
                  <a16:creationId xmlns:a16="http://schemas.microsoft.com/office/drawing/2014/main" id="{968AB583-19D9-4949-8B39-8D7F0015A7EC}"/>
                </a:ext>
              </a:extLst>
            </p:cNvPr>
            <p:cNvSpPr>
              <a:spLocks noChangeArrowheads="1"/>
            </p:cNvSpPr>
            <p:nvPr/>
          </p:nvSpPr>
          <p:spPr bwMode="auto">
            <a:xfrm>
              <a:off x="904" y="3203"/>
              <a:ext cx="14" cy="16"/>
            </a:xfrm>
            <a:custGeom>
              <a:avLst/>
              <a:gdLst>
                <a:gd name="T0" fmla="*/ 6 w 62"/>
                <a:gd name="T1" fmla="*/ 70 h 71"/>
                <a:gd name="T2" fmla="*/ 0 w 62"/>
                <a:gd name="T3" fmla="*/ 5 h 71"/>
                <a:gd name="T4" fmla="*/ 55 w 62"/>
                <a:gd name="T5" fmla="*/ 0 h 71"/>
                <a:gd name="T6" fmla="*/ 61 w 62"/>
                <a:gd name="T7" fmla="*/ 67 h 71"/>
                <a:gd name="T8" fmla="*/ 6 w 62"/>
                <a:gd name="T9" fmla="*/ 70 h 71"/>
              </a:gdLst>
              <a:ahLst/>
              <a:cxnLst>
                <a:cxn ang="0">
                  <a:pos x="T0" y="T1"/>
                </a:cxn>
                <a:cxn ang="0">
                  <a:pos x="T2" y="T3"/>
                </a:cxn>
                <a:cxn ang="0">
                  <a:pos x="T4" y="T5"/>
                </a:cxn>
                <a:cxn ang="0">
                  <a:pos x="T6" y="T7"/>
                </a:cxn>
                <a:cxn ang="0">
                  <a:pos x="T8" y="T9"/>
                </a:cxn>
              </a:cxnLst>
              <a:rect l="0" t="0" r="r" b="b"/>
              <a:pathLst>
                <a:path w="62" h="71">
                  <a:moveTo>
                    <a:pt x="6" y="70"/>
                  </a:moveTo>
                  <a:lnTo>
                    <a:pt x="0" y="5"/>
                  </a:lnTo>
                  <a:lnTo>
                    <a:pt x="55" y="0"/>
                  </a:lnTo>
                  <a:lnTo>
                    <a:pt x="61" y="67"/>
                  </a:lnTo>
                  <a:lnTo>
                    <a:pt x="6" y="70"/>
                  </a:lnTo>
                </a:path>
              </a:pathLst>
            </a:custGeom>
            <a:solidFill>
              <a:srgbClr val="000000"/>
            </a:solidFill>
            <a:ln w="12600">
              <a:solidFill>
                <a:srgbClr val="333333"/>
              </a:solidFill>
              <a:round/>
              <a:headEnd/>
              <a:tailEnd/>
            </a:ln>
          </p:spPr>
          <p:txBody>
            <a:bodyPr wrap="none" anchor="ctr"/>
            <a:lstStyle/>
            <a:p>
              <a:endParaRPr lang="en-US"/>
            </a:p>
          </p:txBody>
        </p:sp>
        <p:sp>
          <p:nvSpPr>
            <p:cNvPr id="50773" name="Freeform 597">
              <a:extLst>
                <a:ext uri="{FF2B5EF4-FFF2-40B4-BE49-F238E27FC236}">
                  <a16:creationId xmlns:a16="http://schemas.microsoft.com/office/drawing/2014/main" id="{C1E8D41E-2F0F-4342-89FE-B7ACCAF6E5FD}"/>
                </a:ext>
              </a:extLst>
            </p:cNvPr>
            <p:cNvSpPr>
              <a:spLocks noChangeArrowheads="1"/>
            </p:cNvSpPr>
            <p:nvPr/>
          </p:nvSpPr>
          <p:spPr bwMode="auto">
            <a:xfrm>
              <a:off x="902" y="3188"/>
              <a:ext cx="15" cy="17"/>
            </a:xfrm>
            <a:custGeom>
              <a:avLst/>
              <a:gdLst>
                <a:gd name="T0" fmla="*/ 8 w 64"/>
                <a:gd name="T1" fmla="*/ 72 h 73"/>
                <a:gd name="T2" fmla="*/ 0 w 64"/>
                <a:gd name="T3" fmla="*/ 9 h 73"/>
                <a:gd name="T4" fmla="*/ 51 w 64"/>
                <a:gd name="T5" fmla="*/ 0 h 73"/>
                <a:gd name="T6" fmla="*/ 63 w 64"/>
                <a:gd name="T7" fmla="*/ 66 h 73"/>
                <a:gd name="T8" fmla="*/ 8 w 64"/>
                <a:gd name="T9" fmla="*/ 72 h 73"/>
              </a:gdLst>
              <a:ahLst/>
              <a:cxnLst>
                <a:cxn ang="0">
                  <a:pos x="T0" y="T1"/>
                </a:cxn>
                <a:cxn ang="0">
                  <a:pos x="T2" y="T3"/>
                </a:cxn>
                <a:cxn ang="0">
                  <a:pos x="T4" y="T5"/>
                </a:cxn>
                <a:cxn ang="0">
                  <a:pos x="T6" y="T7"/>
                </a:cxn>
                <a:cxn ang="0">
                  <a:pos x="T8" y="T9"/>
                </a:cxn>
              </a:cxnLst>
              <a:rect l="0" t="0" r="r" b="b"/>
              <a:pathLst>
                <a:path w="64" h="73">
                  <a:moveTo>
                    <a:pt x="8" y="72"/>
                  </a:moveTo>
                  <a:lnTo>
                    <a:pt x="0" y="9"/>
                  </a:lnTo>
                  <a:lnTo>
                    <a:pt x="51" y="0"/>
                  </a:lnTo>
                  <a:lnTo>
                    <a:pt x="63" y="66"/>
                  </a:lnTo>
                  <a:lnTo>
                    <a:pt x="8" y="72"/>
                  </a:lnTo>
                </a:path>
              </a:pathLst>
            </a:custGeom>
            <a:solidFill>
              <a:srgbClr val="000000"/>
            </a:solidFill>
            <a:ln w="12600">
              <a:solidFill>
                <a:srgbClr val="333333"/>
              </a:solidFill>
              <a:round/>
              <a:headEnd/>
              <a:tailEnd/>
            </a:ln>
          </p:spPr>
          <p:txBody>
            <a:bodyPr wrap="none" anchor="ctr"/>
            <a:lstStyle/>
            <a:p>
              <a:endParaRPr lang="en-US"/>
            </a:p>
          </p:txBody>
        </p:sp>
        <p:sp>
          <p:nvSpPr>
            <p:cNvPr id="50774" name="Freeform 598">
              <a:extLst>
                <a:ext uri="{FF2B5EF4-FFF2-40B4-BE49-F238E27FC236}">
                  <a16:creationId xmlns:a16="http://schemas.microsoft.com/office/drawing/2014/main" id="{783F8332-6DCB-4455-9964-5A0B9C5D3E5C}"/>
                </a:ext>
              </a:extLst>
            </p:cNvPr>
            <p:cNvSpPr>
              <a:spLocks noChangeArrowheads="1"/>
            </p:cNvSpPr>
            <p:nvPr/>
          </p:nvSpPr>
          <p:spPr bwMode="auto">
            <a:xfrm>
              <a:off x="899" y="3173"/>
              <a:ext cx="15" cy="17"/>
            </a:xfrm>
            <a:custGeom>
              <a:avLst/>
              <a:gdLst>
                <a:gd name="T0" fmla="*/ 11 w 65"/>
                <a:gd name="T1" fmla="*/ 76 h 77"/>
                <a:gd name="T2" fmla="*/ 0 w 65"/>
                <a:gd name="T3" fmla="*/ 11 h 77"/>
                <a:gd name="T4" fmla="*/ 50 w 65"/>
                <a:gd name="T5" fmla="*/ 0 h 77"/>
                <a:gd name="T6" fmla="*/ 64 w 65"/>
                <a:gd name="T7" fmla="*/ 67 h 77"/>
                <a:gd name="T8" fmla="*/ 11 w 65"/>
                <a:gd name="T9" fmla="*/ 76 h 77"/>
              </a:gdLst>
              <a:ahLst/>
              <a:cxnLst>
                <a:cxn ang="0">
                  <a:pos x="T0" y="T1"/>
                </a:cxn>
                <a:cxn ang="0">
                  <a:pos x="T2" y="T3"/>
                </a:cxn>
                <a:cxn ang="0">
                  <a:pos x="T4" y="T5"/>
                </a:cxn>
                <a:cxn ang="0">
                  <a:pos x="T6" y="T7"/>
                </a:cxn>
                <a:cxn ang="0">
                  <a:pos x="T8" y="T9"/>
                </a:cxn>
              </a:cxnLst>
              <a:rect l="0" t="0" r="r" b="b"/>
              <a:pathLst>
                <a:path w="65" h="77">
                  <a:moveTo>
                    <a:pt x="11" y="76"/>
                  </a:moveTo>
                  <a:lnTo>
                    <a:pt x="0" y="11"/>
                  </a:lnTo>
                  <a:lnTo>
                    <a:pt x="50" y="0"/>
                  </a:lnTo>
                  <a:lnTo>
                    <a:pt x="64" y="67"/>
                  </a:lnTo>
                  <a:lnTo>
                    <a:pt x="11" y="76"/>
                  </a:lnTo>
                </a:path>
              </a:pathLst>
            </a:custGeom>
            <a:solidFill>
              <a:srgbClr val="000000"/>
            </a:solidFill>
            <a:ln w="12600">
              <a:solidFill>
                <a:srgbClr val="333333"/>
              </a:solidFill>
              <a:round/>
              <a:headEnd/>
              <a:tailEnd/>
            </a:ln>
          </p:spPr>
          <p:txBody>
            <a:bodyPr wrap="none" anchor="ctr"/>
            <a:lstStyle/>
            <a:p>
              <a:endParaRPr lang="en-US"/>
            </a:p>
          </p:txBody>
        </p:sp>
        <p:sp>
          <p:nvSpPr>
            <p:cNvPr id="50775" name="Freeform 599">
              <a:extLst>
                <a:ext uri="{FF2B5EF4-FFF2-40B4-BE49-F238E27FC236}">
                  <a16:creationId xmlns:a16="http://schemas.microsoft.com/office/drawing/2014/main" id="{B4DDB60E-BAF0-4E1F-8197-3CFEFAE5FBC1}"/>
                </a:ext>
              </a:extLst>
            </p:cNvPr>
            <p:cNvSpPr>
              <a:spLocks noChangeArrowheads="1"/>
            </p:cNvSpPr>
            <p:nvPr/>
          </p:nvSpPr>
          <p:spPr bwMode="auto">
            <a:xfrm>
              <a:off x="895" y="3158"/>
              <a:ext cx="16" cy="18"/>
            </a:xfrm>
            <a:custGeom>
              <a:avLst/>
              <a:gdLst>
                <a:gd name="T0" fmla="*/ 20 w 71"/>
                <a:gd name="T1" fmla="*/ 78 h 79"/>
                <a:gd name="T2" fmla="*/ 0 w 71"/>
                <a:gd name="T3" fmla="*/ 18 h 79"/>
                <a:gd name="T4" fmla="*/ 52 w 71"/>
                <a:gd name="T5" fmla="*/ 0 h 79"/>
                <a:gd name="T6" fmla="*/ 70 w 71"/>
                <a:gd name="T7" fmla="*/ 66 h 79"/>
                <a:gd name="T8" fmla="*/ 20 w 71"/>
                <a:gd name="T9" fmla="*/ 78 h 79"/>
              </a:gdLst>
              <a:ahLst/>
              <a:cxnLst>
                <a:cxn ang="0">
                  <a:pos x="T0" y="T1"/>
                </a:cxn>
                <a:cxn ang="0">
                  <a:pos x="T2" y="T3"/>
                </a:cxn>
                <a:cxn ang="0">
                  <a:pos x="T4" y="T5"/>
                </a:cxn>
                <a:cxn ang="0">
                  <a:pos x="T6" y="T7"/>
                </a:cxn>
                <a:cxn ang="0">
                  <a:pos x="T8" y="T9"/>
                </a:cxn>
              </a:cxnLst>
              <a:rect l="0" t="0" r="r" b="b"/>
              <a:pathLst>
                <a:path w="71" h="79">
                  <a:moveTo>
                    <a:pt x="20" y="78"/>
                  </a:moveTo>
                  <a:lnTo>
                    <a:pt x="0" y="18"/>
                  </a:lnTo>
                  <a:lnTo>
                    <a:pt x="52" y="0"/>
                  </a:lnTo>
                  <a:lnTo>
                    <a:pt x="70" y="66"/>
                  </a:lnTo>
                  <a:lnTo>
                    <a:pt x="20" y="78"/>
                  </a:lnTo>
                </a:path>
              </a:pathLst>
            </a:custGeom>
            <a:solidFill>
              <a:srgbClr val="000000"/>
            </a:solidFill>
            <a:ln w="12600">
              <a:solidFill>
                <a:srgbClr val="333333"/>
              </a:solidFill>
              <a:round/>
              <a:headEnd/>
              <a:tailEnd/>
            </a:ln>
          </p:spPr>
          <p:txBody>
            <a:bodyPr wrap="none" anchor="ctr"/>
            <a:lstStyle/>
            <a:p>
              <a:endParaRPr lang="en-US"/>
            </a:p>
          </p:txBody>
        </p:sp>
        <p:sp>
          <p:nvSpPr>
            <p:cNvPr id="50776" name="Freeform 600">
              <a:extLst>
                <a:ext uri="{FF2B5EF4-FFF2-40B4-BE49-F238E27FC236}">
                  <a16:creationId xmlns:a16="http://schemas.microsoft.com/office/drawing/2014/main" id="{10DC4780-4667-4D8F-A767-AC2E69B2EA51}"/>
                </a:ext>
              </a:extLst>
            </p:cNvPr>
            <p:cNvSpPr>
              <a:spLocks noChangeArrowheads="1"/>
            </p:cNvSpPr>
            <p:nvPr/>
          </p:nvSpPr>
          <p:spPr bwMode="auto">
            <a:xfrm>
              <a:off x="891" y="3144"/>
              <a:ext cx="16" cy="18"/>
            </a:xfrm>
            <a:custGeom>
              <a:avLst/>
              <a:gdLst>
                <a:gd name="T0" fmla="*/ 19 w 72"/>
                <a:gd name="T1" fmla="*/ 79 h 80"/>
                <a:gd name="T2" fmla="*/ 0 w 72"/>
                <a:gd name="T3" fmla="*/ 21 h 80"/>
                <a:gd name="T4" fmla="*/ 51 w 72"/>
                <a:gd name="T5" fmla="*/ 0 h 80"/>
                <a:gd name="T6" fmla="*/ 71 w 72"/>
                <a:gd name="T7" fmla="*/ 61 h 80"/>
                <a:gd name="T8" fmla="*/ 19 w 72"/>
                <a:gd name="T9" fmla="*/ 79 h 80"/>
              </a:gdLst>
              <a:ahLst/>
              <a:cxnLst>
                <a:cxn ang="0">
                  <a:pos x="T0" y="T1"/>
                </a:cxn>
                <a:cxn ang="0">
                  <a:pos x="T2" y="T3"/>
                </a:cxn>
                <a:cxn ang="0">
                  <a:pos x="T4" y="T5"/>
                </a:cxn>
                <a:cxn ang="0">
                  <a:pos x="T6" y="T7"/>
                </a:cxn>
                <a:cxn ang="0">
                  <a:pos x="T8" y="T9"/>
                </a:cxn>
              </a:cxnLst>
              <a:rect l="0" t="0" r="r" b="b"/>
              <a:pathLst>
                <a:path w="72" h="80">
                  <a:moveTo>
                    <a:pt x="19" y="79"/>
                  </a:moveTo>
                  <a:lnTo>
                    <a:pt x="0" y="21"/>
                  </a:lnTo>
                  <a:lnTo>
                    <a:pt x="51" y="0"/>
                  </a:lnTo>
                  <a:lnTo>
                    <a:pt x="71" y="61"/>
                  </a:lnTo>
                  <a:lnTo>
                    <a:pt x="19" y="79"/>
                  </a:lnTo>
                </a:path>
              </a:pathLst>
            </a:custGeom>
            <a:solidFill>
              <a:srgbClr val="000000"/>
            </a:solidFill>
            <a:ln w="12600">
              <a:solidFill>
                <a:srgbClr val="333333"/>
              </a:solidFill>
              <a:round/>
              <a:headEnd/>
              <a:tailEnd/>
            </a:ln>
          </p:spPr>
          <p:txBody>
            <a:bodyPr wrap="none" anchor="ctr"/>
            <a:lstStyle/>
            <a:p>
              <a:endParaRPr lang="en-US"/>
            </a:p>
          </p:txBody>
        </p:sp>
        <p:sp>
          <p:nvSpPr>
            <p:cNvPr id="50777" name="Freeform 601">
              <a:extLst>
                <a:ext uri="{FF2B5EF4-FFF2-40B4-BE49-F238E27FC236}">
                  <a16:creationId xmlns:a16="http://schemas.microsoft.com/office/drawing/2014/main" id="{38AB662F-BFDC-4B4D-BCA4-E2F6BEECDB15}"/>
                </a:ext>
              </a:extLst>
            </p:cNvPr>
            <p:cNvSpPr>
              <a:spLocks noChangeArrowheads="1"/>
            </p:cNvSpPr>
            <p:nvPr/>
          </p:nvSpPr>
          <p:spPr bwMode="auto">
            <a:xfrm>
              <a:off x="885" y="3131"/>
              <a:ext cx="17" cy="18"/>
            </a:xfrm>
            <a:custGeom>
              <a:avLst/>
              <a:gdLst>
                <a:gd name="T0" fmla="*/ 24 w 77"/>
                <a:gd name="T1" fmla="*/ 78 h 79"/>
                <a:gd name="T2" fmla="*/ 0 w 77"/>
                <a:gd name="T3" fmla="*/ 26 h 79"/>
                <a:gd name="T4" fmla="*/ 47 w 77"/>
                <a:gd name="T5" fmla="*/ 0 h 79"/>
                <a:gd name="T6" fmla="*/ 76 w 77"/>
                <a:gd name="T7" fmla="*/ 57 h 79"/>
                <a:gd name="T8" fmla="*/ 24 w 77"/>
                <a:gd name="T9" fmla="*/ 78 h 79"/>
              </a:gdLst>
              <a:ahLst/>
              <a:cxnLst>
                <a:cxn ang="0">
                  <a:pos x="T0" y="T1"/>
                </a:cxn>
                <a:cxn ang="0">
                  <a:pos x="T2" y="T3"/>
                </a:cxn>
                <a:cxn ang="0">
                  <a:pos x="T4" y="T5"/>
                </a:cxn>
                <a:cxn ang="0">
                  <a:pos x="T6" y="T7"/>
                </a:cxn>
                <a:cxn ang="0">
                  <a:pos x="T8" y="T9"/>
                </a:cxn>
              </a:cxnLst>
              <a:rect l="0" t="0" r="r" b="b"/>
              <a:pathLst>
                <a:path w="77" h="79">
                  <a:moveTo>
                    <a:pt x="24" y="78"/>
                  </a:moveTo>
                  <a:lnTo>
                    <a:pt x="0" y="26"/>
                  </a:lnTo>
                  <a:lnTo>
                    <a:pt x="47" y="0"/>
                  </a:lnTo>
                  <a:lnTo>
                    <a:pt x="76" y="57"/>
                  </a:lnTo>
                  <a:lnTo>
                    <a:pt x="24" y="78"/>
                  </a:lnTo>
                </a:path>
              </a:pathLst>
            </a:custGeom>
            <a:solidFill>
              <a:srgbClr val="000000"/>
            </a:solidFill>
            <a:ln w="12600">
              <a:solidFill>
                <a:srgbClr val="333333"/>
              </a:solidFill>
              <a:round/>
              <a:headEnd/>
              <a:tailEnd/>
            </a:ln>
          </p:spPr>
          <p:txBody>
            <a:bodyPr wrap="none" anchor="ctr"/>
            <a:lstStyle/>
            <a:p>
              <a:endParaRPr lang="en-US"/>
            </a:p>
          </p:txBody>
        </p:sp>
        <p:sp>
          <p:nvSpPr>
            <p:cNvPr id="50778" name="Freeform 602">
              <a:extLst>
                <a:ext uri="{FF2B5EF4-FFF2-40B4-BE49-F238E27FC236}">
                  <a16:creationId xmlns:a16="http://schemas.microsoft.com/office/drawing/2014/main" id="{8BEE39B0-D515-423E-8C67-97E1C69772B0}"/>
                </a:ext>
              </a:extLst>
            </p:cNvPr>
            <p:cNvSpPr>
              <a:spLocks noChangeArrowheads="1"/>
            </p:cNvSpPr>
            <p:nvPr/>
          </p:nvSpPr>
          <p:spPr bwMode="auto">
            <a:xfrm>
              <a:off x="879" y="3119"/>
              <a:ext cx="17" cy="19"/>
            </a:xfrm>
            <a:custGeom>
              <a:avLst/>
              <a:gdLst>
                <a:gd name="T0" fmla="*/ 28 w 76"/>
                <a:gd name="T1" fmla="*/ 82 h 83"/>
                <a:gd name="T2" fmla="*/ 0 w 76"/>
                <a:gd name="T3" fmla="*/ 29 h 83"/>
                <a:gd name="T4" fmla="*/ 46 w 76"/>
                <a:gd name="T5" fmla="*/ 0 h 83"/>
                <a:gd name="T6" fmla="*/ 75 w 76"/>
                <a:gd name="T7" fmla="*/ 55 h 83"/>
                <a:gd name="T8" fmla="*/ 28 w 76"/>
                <a:gd name="T9" fmla="*/ 82 h 83"/>
              </a:gdLst>
              <a:ahLst/>
              <a:cxnLst>
                <a:cxn ang="0">
                  <a:pos x="T0" y="T1"/>
                </a:cxn>
                <a:cxn ang="0">
                  <a:pos x="T2" y="T3"/>
                </a:cxn>
                <a:cxn ang="0">
                  <a:pos x="T4" y="T5"/>
                </a:cxn>
                <a:cxn ang="0">
                  <a:pos x="T6" y="T7"/>
                </a:cxn>
                <a:cxn ang="0">
                  <a:pos x="T8" y="T9"/>
                </a:cxn>
              </a:cxnLst>
              <a:rect l="0" t="0" r="r" b="b"/>
              <a:pathLst>
                <a:path w="76" h="83">
                  <a:moveTo>
                    <a:pt x="28" y="82"/>
                  </a:moveTo>
                  <a:lnTo>
                    <a:pt x="0" y="29"/>
                  </a:lnTo>
                  <a:lnTo>
                    <a:pt x="46" y="0"/>
                  </a:lnTo>
                  <a:lnTo>
                    <a:pt x="75" y="55"/>
                  </a:lnTo>
                  <a:lnTo>
                    <a:pt x="28" y="82"/>
                  </a:lnTo>
                </a:path>
              </a:pathLst>
            </a:custGeom>
            <a:solidFill>
              <a:srgbClr val="000000"/>
            </a:solidFill>
            <a:ln w="12600">
              <a:solidFill>
                <a:srgbClr val="333333"/>
              </a:solidFill>
              <a:round/>
              <a:headEnd/>
              <a:tailEnd/>
            </a:ln>
          </p:spPr>
          <p:txBody>
            <a:bodyPr wrap="none" anchor="ctr"/>
            <a:lstStyle/>
            <a:p>
              <a:endParaRPr lang="en-US"/>
            </a:p>
          </p:txBody>
        </p:sp>
        <p:sp>
          <p:nvSpPr>
            <p:cNvPr id="50779" name="Freeform 603">
              <a:extLst>
                <a:ext uri="{FF2B5EF4-FFF2-40B4-BE49-F238E27FC236}">
                  <a16:creationId xmlns:a16="http://schemas.microsoft.com/office/drawing/2014/main" id="{5D4D56DD-8CD5-452B-94C8-6B5895B66CC6}"/>
                </a:ext>
              </a:extLst>
            </p:cNvPr>
            <p:cNvSpPr>
              <a:spLocks noChangeArrowheads="1"/>
            </p:cNvSpPr>
            <p:nvPr/>
          </p:nvSpPr>
          <p:spPr bwMode="auto">
            <a:xfrm>
              <a:off x="871" y="3108"/>
              <a:ext cx="18" cy="17"/>
            </a:xfrm>
            <a:custGeom>
              <a:avLst/>
              <a:gdLst>
                <a:gd name="T0" fmla="*/ 31 w 78"/>
                <a:gd name="T1" fmla="*/ 74 h 75"/>
                <a:gd name="T2" fmla="*/ 0 w 78"/>
                <a:gd name="T3" fmla="*/ 31 h 75"/>
                <a:gd name="T4" fmla="*/ 43 w 78"/>
                <a:gd name="T5" fmla="*/ 0 h 75"/>
                <a:gd name="T6" fmla="*/ 77 w 78"/>
                <a:gd name="T7" fmla="*/ 45 h 75"/>
                <a:gd name="T8" fmla="*/ 31 w 78"/>
                <a:gd name="T9" fmla="*/ 74 h 75"/>
              </a:gdLst>
              <a:ahLst/>
              <a:cxnLst>
                <a:cxn ang="0">
                  <a:pos x="T0" y="T1"/>
                </a:cxn>
                <a:cxn ang="0">
                  <a:pos x="T2" y="T3"/>
                </a:cxn>
                <a:cxn ang="0">
                  <a:pos x="T4" y="T5"/>
                </a:cxn>
                <a:cxn ang="0">
                  <a:pos x="T6" y="T7"/>
                </a:cxn>
                <a:cxn ang="0">
                  <a:pos x="T8" y="T9"/>
                </a:cxn>
              </a:cxnLst>
              <a:rect l="0" t="0" r="r" b="b"/>
              <a:pathLst>
                <a:path w="78" h="75">
                  <a:moveTo>
                    <a:pt x="31" y="74"/>
                  </a:moveTo>
                  <a:lnTo>
                    <a:pt x="0" y="31"/>
                  </a:lnTo>
                  <a:lnTo>
                    <a:pt x="43" y="0"/>
                  </a:lnTo>
                  <a:lnTo>
                    <a:pt x="77" y="45"/>
                  </a:lnTo>
                  <a:lnTo>
                    <a:pt x="31" y="74"/>
                  </a:lnTo>
                </a:path>
              </a:pathLst>
            </a:custGeom>
            <a:solidFill>
              <a:srgbClr val="000000"/>
            </a:solidFill>
            <a:ln w="12600">
              <a:solidFill>
                <a:srgbClr val="333333"/>
              </a:solidFill>
              <a:round/>
              <a:headEnd/>
              <a:tailEnd/>
            </a:ln>
          </p:spPr>
          <p:txBody>
            <a:bodyPr wrap="none" anchor="ctr"/>
            <a:lstStyle/>
            <a:p>
              <a:endParaRPr lang="en-US"/>
            </a:p>
          </p:txBody>
        </p:sp>
        <p:sp>
          <p:nvSpPr>
            <p:cNvPr id="50780" name="Freeform 604">
              <a:extLst>
                <a:ext uri="{FF2B5EF4-FFF2-40B4-BE49-F238E27FC236}">
                  <a16:creationId xmlns:a16="http://schemas.microsoft.com/office/drawing/2014/main" id="{B1DEEAA0-2626-4F7F-9E54-225202FFFDDD}"/>
                </a:ext>
              </a:extLst>
            </p:cNvPr>
            <p:cNvSpPr>
              <a:spLocks noChangeArrowheads="1"/>
            </p:cNvSpPr>
            <p:nvPr/>
          </p:nvSpPr>
          <p:spPr bwMode="auto">
            <a:xfrm>
              <a:off x="864" y="3099"/>
              <a:ext cx="17" cy="17"/>
            </a:xfrm>
            <a:custGeom>
              <a:avLst/>
              <a:gdLst>
                <a:gd name="T0" fmla="*/ 31 w 76"/>
                <a:gd name="T1" fmla="*/ 74 h 75"/>
                <a:gd name="T2" fmla="*/ 0 w 76"/>
                <a:gd name="T3" fmla="*/ 36 h 75"/>
                <a:gd name="T4" fmla="*/ 37 w 76"/>
                <a:gd name="T5" fmla="*/ 0 h 75"/>
                <a:gd name="T6" fmla="*/ 75 w 76"/>
                <a:gd name="T7" fmla="*/ 43 h 75"/>
                <a:gd name="T8" fmla="*/ 31 w 76"/>
                <a:gd name="T9" fmla="*/ 74 h 75"/>
              </a:gdLst>
              <a:ahLst/>
              <a:cxnLst>
                <a:cxn ang="0">
                  <a:pos x="T0" y="T1"/>
                </a:cxn>
                <a:cxn ang="0">
                  <a:pos x="T2" y="T3"/>
                </a:cxn>
                <a:cxn ang="0">
                  <a:pos x="T4" y="T5"/>
                </a:cxn>
                <a:cxn ang="0">
                  <a:pos x="T6" y="T7"/>
                </a:cxn>
                <a:cxn ang="0">
                  <a:pos x="T8" y="T9"/>
                </a:cxn>
              </a:cxnLst>
              <a:rect l="0" t="0" r="r" b="b"/>
              <a:pathLst>
                <a:path w="76" h="75">
                  <a:moveTo>
                    <a:pt x="31" y="74"/>
                  </a:moveTo>
                  <a:lnTo>
                    <a:pt x="0" y="36"/>
                  </a:lnTo>
                  <a:lnTo>
                    <a:pt x="37" y="0"/>
                  </a:lnTo>
                  <a:lnTo>
                    <a:pt x="75" y="43"/>
                  </a:lnTo>
                  <a:lnTo>
                    <a:pt x="31" y="74"/>
                  </a:lnTo>
                </a:path>
              </a:pathLst>
            </a:custGeom>
            <a:solidFill>
              <a:srgbClr val="000000"/>
            </a:solidFill>
            <a:ln w="12600">
              <a:solidFill>
                <a:srgbClr val="333333"/>
              </a:solidFill>
              <a:round/>
              <a:headEnd/>
              <a:tailEnd/>
            </a:ln>
          </p:spPr>
          <p:txBody>
            <a:bodyPr wrap="none" anchor="ctr"/>
            <a:lstStyle/>
            <a:p>
              <a:endParaRPr lang="en-US"/>
            </a:p>
          </p:txBody>
        </p:sp>
        <p:sp>
          <p:nvSpPr>
            <p:cNvPr id="50781" name="Freeform 605">
              <a:extLst>
                <a:ext uri="{FF2B5EF4-FFF2-40B4-BE49-F238E27FC236}">
                  <a16:creationId xmlns:a16="http://schemas.microsoft.com/office/drawing/2014/main" id="{196E6813-6701-4EE7-A429-539F420A3BC8}"/>
                </a:ext>
              </a:extLst>
            </p:cNvPr>
            <p:cNvSpPr>
              <a:spLocks noChangeArrowheads="1"/>
            </p:cNvSpPr>
            <p:nvPr/>
          </p:nvSpPr>
          <p:spPr bwMode="auto">
            <a:xfrm>
              <a:off x="857" y="3090"/>
              <a:ext cx="16" cy="17"/>
            </a:xfrm>
            <a:custGeom>
              <a:avLst/>
              <a:gdLst>
                <a:gd name="T0" fmla="*/ 34 w 72"/>
                <a:gd name="T1" fmla="*/ 72 h 73"/>
                <a:gd name="T2" fmla="*/ 0 w 72"/>
                <a:gd name="T3" fmla="*/ 44 h 73"/>
                <a:gd name="T4" fmla="*/ 31 w 72"/>
                <a:gd name="T5" fmla="*/ 0 h 73"/>
                <a:gd name="T6" fmla="*/ 71 w 72"/>
                <a:gd name="T7" fmla="*/ 36 h 73"/>
                <a:gd name="T8" fmla="*/ 34 w 72"/>
                <a:gd name="T9" fmla="*/ 72 h 73"/>
              </a:gdLst>
              <a:ahLst/>
              <a:cxnLst>
                <a:cxn ang="0">
                  <a:pos x="T0" y="T1"/>
                </a:cxn>
                <a:cxn ang="0">
                  <a:pos x="T2" y="T3"/>
                </a:cxn>
                <a:cxn ang="0">
                  <a:pos x="T4" y="T5"/>
                </a:cxn>
                <a:cxn ang="0">
                  <a:pos x="T6" y="T7"/>
                </a:cxn>
                <a:cxn ang="0">
                  <a:pos x="T8" y="T9"/>
                </a:cxn>
              </a:cxnLst>
              <a:rect l="0" t="0" r="r" b="b"/>
              <a:pathLst>
                <a:path w="72" h="73">
                  <a:moveTo>
                    <a:pt x="34" y="72"/>
                  </a:moveTo>
                  <a:lnTo>
                    <a:pt x="0" y="44"/>
                  </a:lnTo>
                  <a:lnTo>
                    <a:pt x="31" y="0"/>
                  </a:lnTo>
                  <a:lnTo>
                    <a:pt x="71" y="36"/>
                  </a:lnTo>
                  <a:lnTo>
                    <a:pt x="34" y="72"/>
                  </a:lnTo>
                </a:path>
              </a:pathLst>
            </a:custGeom>
            <a:solidFill>
              <a:srgbClr val="000000"/>
            </a:solidFill>
            <a:ln w="12600">
              <a:solidFill>
                <a:srgbClr val="333333"/>
              </a:solidFill>
              <a:round/>
              <a:headEnd/>
              <a:tailEnd/>
            </a:ln>
          </p:spPr>
          <p:txBody>
            <a:bodyPr wrap="none" anchor="ctr"/>
            <a:lstStyle/>
            <a:p>
              <a:endParaRPr lang="en-US"/>
            </a:p>
          </p:txBody>
        </p:sp>
        <p:sp>
          <p:nvSpPr>
            <p:cNvPr id="50782" name="Freeform 606">
              <a:extLst>
                <a:ext uri="{FF2B5EF4-FFF2-40B4-BE49-F238E27FC236}">
                  <a16:creationId xmlns:a16="http://schemas.microsoft.com/office/drawing/2014/main" id="{637D29D5-BD00-47F9-AB28-FD9278EE26E1}"/>
                </a:ext>
              </a:extLst>
            </p:cNvPr>
            <p:cNvSpPr>
              <a:spLocks noChangeArrowheads="1"/>
            </p:cNvSpPr>
            <p:nvPr/>
          </p:nvSpPr>
          <p:spPr bwMode="auto">
            <a:xfrm>
              <a:off x="848" y="3085"/>
              <a:ext cx="15" cy="16"/>
            </a:xfrm>
            <a:custGeom>
              <a:avLst/>
              <a:gdLst>
                <a:gd name="T0" fmla="*/ 36 w 68"/>
                <a:gd name="T1" fmla="*/ 70 h 71"/>
                <a:gd name="T2" fmla="*/ 0 w 68"/>
                <a:gd name="T3" fmla="*/ 47 h 71"/>
                <a:gd name="T4" fmla="*/ 23 w 68"/>
                <a:gd name="T5" fmla="*/ 0 h 71"/>
                <a:gd name="T6" fmla="*/ 67 w 68"/>
                <a:gd name="T7" fmla="*/ 26 h 71"/>
                <a:gd name="T8" fmla="*/ 36 w 68"/>
                <a:gd name="T9" fmla="*/ 70 h 71"/>
              </a:gdLst>
              <a:ahLst/>
              <a:cxnLst>
                <a:cxn ang="0">
                  <a:pos x="T0" y="T1"/>
                </a:cxn>
                <a:cxn ang="0">
                  <a:pos x="T2" y="T3"/>
                </a:cxn>
                <a:cxn ang="0">
                  <a:pos x="T4" y="T5"/>
                </a:cxn>
                <a:cxn ang="0">
                  <a:pos x="T6" y="T7"/>
                </a:cxn>
                <a:cxn ang="0">
                  <a:pos x="T8" y="T9"/>
                </a:cxn>
              </a:cxnLst>
              <a:rect l="0" t="0" r="r" b="b"/>
              <a:pathLst>
                <a:path w="68" h="71">
                  <a:moveTo>
                    <a:pt x="36" y="70"/>
                  </a:moveTo>
                  <a:lnTo>
                    <a:pt x="0" y="47"/>
                  </a:lnTo>
                  <a:lnTo>
                    <a:pt x="23" y="0"/>
                  </a:lnTo>
                  <a:lnTo>
                    <a:pt x="67" y="26"/>
                  </a:lnTo>
                  <a:lnTo>
                    <a:pt x="36" y="70"/>
                  </a:lnTo>
                </a:path>
              </a:pathLst>
            </a:custGeom>
            <a:solidFill>
              <a:srgbClr val="000000"/>
            </a:solidFill>
            <a:ln w="12600">
              <a:solidFill>
                <a:srgbClr val="333333"/>
              </a:solidFill>
              <a:round/>
              <a:headEnd/>
              <a:tailEnd/>
            </a:ln>
          </p:spPr>
          <p:txBody>
            <a:bodyPr wrap="none" anchor="ctr"/>
            <a:lstStyle/>
            <a:p>
              <a:endParaRPr lang="en-US"/>
            </a:p>
          </p:txBody>
        </p:sp>
        <p:sp>
          <p:nvSpPr>
            <p:cNvPr id="50783" name="Freeform 607">
              <a:extLst>
                <a:ext uri="{FF2B5EF4-FFF2-40B4-BE49-F238E27FC236}">
                  <a16:creationId xmlns:a16="http://schemas.microsoft.com/office/drawing/2014/main" id="{253DE0F0-2B46-46B5-93F3-C85187D56E01}"/>
                </a:ext>
              </a:extLst>
            </p:cNvPr>
            <p:cNvSpPr>
              <a:spLocks noChangeArrowheads="1"/>
            </p:cNvSpPr>
            <p:nvPr/>
          </p:nvSpPr>
          <p:spPr bwMode="auto">
            <a:xfrm>
              <a:off x="840" y="3080"/>
              <a:ext cx="14" cy="15"/>
            </a:xfrm>
            <a:custGeom>
              <a:avLst/>
              <a:gdLst>
                <a:gd name="T0" fmla="*/ 36 w 61"/>
                <a:gd name="T1" fmla="*/ 66 h 67"/>
                <a:gd name="T2" fmla="*/ 0 w 61"/>
                <a:gd name="T3" fmla="*/ 55 h 67"/>
                <a:gd name="T4" fmla="*/ 17 w 61"/>
                <a:gd name="T5" fmla="*/ 0 h 67"/>
                <a:gd name="T6" fmla="*/ 60 w 61"/>
                <a:gd name="T7" fmla="*/ 19 h 67"/>
                <a:gd name="T8" fmla="*/ 36 w 61"/>
                <a:gd name="T9" fmla="*/ 66 h 67"/>
              </a:gdLst>
              <a:ahLst/>
              <a:cxnLst>
                <a:cxn ang="0">
                  <a:pos x="T0" y="T1"/>
                </a:cxn>
                <a:cxn ang="0">
                  <a:pos x="T2" y="T3"/>
                </a:cxn>
                <a:cxn ang="0">
                  <a:pos x="T4" y="T5"/>
                </a:cxn>
                <a:cxn ang="0">
                  <a:pos x="T6" y="T7"/>
                </a:cxn>
                <a:cxn ang="0">
                  <a:pos x="T8" y="T9"/>
                </a:cxn>
              </a:cxnLst>
              <a:rect l="0" t="0" r="r" b="b"/>
              <a:pathLst>
                <a:path w="61" h="67">
                  <a:moveTo>
                    <a:pt x="36" y="66"/>
                  </a:moveTo>
                  <a:lnTo>
                    <a:pt x="0" y="55"/>
                  </a:lnTo>
                  <a:lnTo>
                    <a:pt x="17" y="0"/>
                  </a:lnTo>
                  <a:lnTo>
                    <a:pt x="60" y="19"/>
                  </a:lnTo>
                  <a:lnTo>
                    <a:pt x="36" y="66"/>
                  </a:lnTo>
                </a:path>
              </a:pathLst>
            </a:custGeom>
            <a:solidFill>
              <a:srgbClr val="000000"/>
            </a:solidFill>
            <a:ln w="12600">
              <a:solidFill>
                <a:srgbClr val="333333"/>
              </a:solidFill>
              <a:round/>
              <a:headEnd/>
              <a:tailEnd/>
            </a:ln>
          </p:spPr>
          <p:txBody>
            <a:bodyPr wrap="none" anchor="ctr"/>
            <a:lstStyle/>
            <a:p>
              <a:endParaRPr lang="en-US"/>
            </a:p>
          </p:txBody>
        </p:sp>
        <p:sp>
          <p:nvSpPr>
            <p:cNvPr id="50784" name="Freeform 608">
              <a:extLst>
                <a:ext uri="{FF2B5EF4-FFF2-40B4-BE49-F238E27FC236}">
                  <a16:creationId xmlns:a16="http://schemas.microsoft.com/office/drawing/2014/main" id="{85591EC4-3C15-44A7-A99B-3DBDD4C5E89E}"/>
                </a:ext>
              </a:extLst>
            </p:cNvPr>
            <p:cNvSpPr>
              <a:spLocks noChangeArrowheads="1"/>
            </p:cNvSpPr>
            <p:nvPr/>
          </p:nvSpPr>
          <p:spPr bwMode="auto">
            <a:xfrm>
              <a:off x="832" y="3079"/>
              <a:ext cx="12" cy="14"/>
            </a:xfrm>
            <a:custGeom>
              <a:avLst/>
              <a:gdLst>
                <a:gd name="T0" fmla="*/ 36 w 54"/>
                <a:gd name="T1" fmla="*/ 62 h 63"/>
                <a:gd name="T2" fmla="*/ 0 w 54"/>
                <a:gd name="T3" fmla="*/ 52 h 63"/>
                <a:gd name="T4" fmla="*/ 3 w 54"/>
                <a:gd name="T5" fmla="*/ 0 h 63"/>
                <a:gd name="T6" fmla="*/ 53 w 54"/>
                <a:gd name="T7" fmla="*/ 6 h 63"/>
                <a:gd name="T8" fmla="*/ 36 w 54"/>
                <a:gd name="T9" fmla="*/ 62 h 63"/>
              </a:gdLst>
              <a:ahLst/>
              <a:cxnLst>
                <a:cxn ang="0">
                  <a:pos x="T0" y="T1"/>
                </a:cxn>
                <a:cxn ang="0">
                  <a:pos x="T2" y="T3"/>
                </a:cxn>
                <a:cxn ang="0">
                  <a:pos x="T4" y="T5"/>
                </a:cxn>
                <a:cxn ang="0">
                  <a:pos x="T6" y="T7"/>
                </a:cxn>
                <a:cxn ang="0">
                  <a:pos x="T8" y="T9"/>
                </a:cxn>
              </a:cxnLst>
              <a:rect l="0" t="0" r="r" b="b"/>
              <a:pathLst>
                <a:path w="54" h="63">
                  <a:moveTo>
                    <a:pt x="36" y="62"/>
                  </a:moveTo>
                  <a:lnTo>
                    <a:pt x="0" y="52"/>
                  </a:lnTo>
                  <a:lnTo>
                    <a:pt x="3" y="0"/>
                  </a:lnTo>
                  <a:lnTo>
                    <a:pt x="53" y="6"/>
                  </a:lnTo>
                  <a:lnTo>
                    <a:pt x="36" y="62"/>
                  </a:lnTo>
                </a:path>
              </a:pathLst>
            </a:custGeom>
            <a:solidFill>
              <a:srgbClr val="000000"/>
            </a:solidFill>
            <a:ln w="12600">
              <a:solidFill>
                <a:srgbClr val="333333"/>
              </a:solidFill>
              <a:round/>
              <a:headEnd/>
              <a:tailEnd/>
            </a:ln>
          </p:spPr>
          <p:txBody>
            <a:bodyPr wrap="none" anchor="ctr"/>
            <a:lstStyle/>
            <a:p>
              <a:endParaRPr lang="en-US"/>
            </a:p>
          </p:txBody>
        </p:sp>
        <p:sp>
          <p:nvSpPr>
            <p:cNvPr id="50785" name="Freeform 609">
              <a:extLst>
                <a:ext uri="{FF2B5EF4-FFF2-40B4-BE49-F238E27FC236}">
                  <a16:creationId xmlns:a16="http://schemas.microsoft.com/office/drawing/2014/main" id="{480AA6C3-C432-43BB-8F16-7287C5ED8770}"/>
                </a:ext>
              </a:extLst>
            </p:cNvPr>
            <p:cNvSpPr>
              <a:spLocks noChangeArrowheads="1"/>
            </p:cNvSpPr>
            <p:nvPr/>
          </p:nvSpPr>
          <p:spPr bwMode="auto">
            <a:xfrm>
              <a:off x="822" y="3079"/>
              <a:ext cx="11" cy="12"/>
            </a:xfrm>
            <a:custGeom>
              <a:avLst/>
              <a:gdLst>
                <a:gd name="T0" fmla="*/ 44 w 48"/>
                <a:gd name="T1" fmla="*/ 52 h 53"/>
                <a:gd name="T2" fmla="*/ 6 w 48"/>
                <a:gd name="T3" fmla="*/ 52 h 53"/>
                <a:gd name="T4" fmla="*/ 0 w 48"/>
                <a:gd name="T5" fmla="*/ 0 h 53"/>
                <a:gd name="T6" fmla="*/ 47 w 48"/>
                <a:gd name="T7" fmla="*/ 0 h 53"/>
                <a:gd name="T8" fmla="*/ 44 w 48"/>
                <a:gd name="T9" fmla="*/ 52 h 53"/>
              </a:gdLst>
              <a:ahLst/>
              <a:cxnLst>
                <a:cxn ang="0">
                  <a:pos x="T0" y="T1"/>
                </a:cxn>
                <a:cxn ang="0">
                  <a:pos x="T2" y="T3"/>
                </a:cxn>
                <a:cxn ang="0">
                  <a:pos x="T4" y="T5"/>
                </a:cxn>
                <a:cxn ang="0">
                  <a:pos x="T6" y="T7"/>
                </a:cxn>
                <a:cxn ang="0">
                  <a:pos x="T8" y="T9"/>
                </a:cxn>
              </a:cxnLst>
              <a:rect l="0" t="0" r="r" b="b"/>
              <a:pathLst>
                <a:path w="48" h="53">
                  <a:moveTo>
                    <a:pt x="44" y="52"/>
                  </a:moveTo>
                  <a:lnTo>
                    <a:pt x="6" y="52"/>
                  </a:lnTo>
                  <a:lnTo>
                    <a:pt x="0" y="0"/>
                  </a:lnTo>
                  <a:lnTo>
                    <a:pt x="47" y="0"/>
                  </a:lnTo>
                  <a:lnTo>
                    <a:pt x="44" y="52"/>
                  </a:lnTo>
                </a:path>
              </a:pathLst>
            </a:custGeom>
            <a:solidFill>
              <a:srgbClr val="000000"/>
            </a:solidFill>
            <a:ln w="12600">
              <a:solidFill>
                <a:srgbClr val="333333"/>
              </a:solidFill>
              <a:round/>
              <a:headEnd/>
              <a:tailEnd/>
            </a:ln>
          </p:spPr>
          <p:txBody>
            <a:bodyPr wrap="none" anchor="ctr"/>
            <a:lstStyle/>
            <a:p>
              <a:endParaRPr lang="en-US"/>
            </a:p>
          </p:txBody>
        </p:sp>
        <p:sp>
          <p:nvSpPr>
            <p:cNvPr id="50786" name="Freeform 610">
              <a:extLst>
                <a:ext uri="{FF2B5EF4-FFF2-40B4-BE49-F238E27FC236}">
                  <a16:creationId xmlns:a16="http://schemas.microsoft.com/office/drawing/2014/main" id="{4D328A98-FF23-428E-B538-A9D58C05F975}"/>
                </a:ext>
              </a:extLst>
            </p:cNvPr>
            <p:cNvSpPr>
              <a:spLocks noChangeArrowheads="1"/>
            </p:cNvSpPr>
            <p:nvPr/>
          </p:nvSpPr>
          <p:spPr bwMode="auto">
            <a:xfrm>
              <a:off x="812" y="3079"/>
              <a:ext cx="12" cy="14"/>
            </a:xfrm>
            <a:custGeom>
              <a:avLst/>
              <a:gdLst>
                <a:gd name="T0" fmla="*/ 52 w 53"/>
                <a:gd name="T1" fmla="*/ 52 h 63"/>
                <a:gd name="T2" fmla="*/ 17 w 53"/>
                <a:gd name="T3" fmla="*/ 62 h 63"/>
                <a:gd name="T4" fmla="*/ 0 w 53"/>
                <a:gd name="T5" fmla="*/ 11 h 63"/>
                <a:gd name="T6" fmla="*/ 46 w 53"/>
                <a:gd name="T7" fmla="*/ 0 h 63"/>
                <a:gd name="T8" fmla="*/ 52 w 53"/>
                <a:gd name="T9" fmla="*/ 52 h 63"/>
              </a:gdLst>
              <a:ahLst/>
              <a:cxnLst>
                <a:cxn ang="0">
                  <a:pos x="T0" y="T1"/>
                </a:cxn>
                <a:cxn ang="0">
                  <a:pos x="T2" y="T3"/>
                </a:cxn>
                <a:cxn ang="0">
                  <a:pos x="T4" y="T5"/>
                </a:cxn>
                <a:cxn ang="0">
                  <a:pos x="T6" y="T7"/>
                </a:cxn>
                <a:cxn ang="0">
                  <a:pos x="T8" y="T9"/>
                </a:cxn>
              </a:cxnLst>
              <a:rect l="0" t="0" r="r" b="b"/>
              <a:pathLst>
                <a:path w="53" h="63">
                  <a:moveTo>
                    <a:pt x="52" y="52"/>
                  </a:moveTo>
                  <a:lnTo>
                    <a:pt x="17" y="62"/>
                  </a:lnTo>
                  <a:lnTo>
                    <a:pt x="0" y="11"/>
                  </a:lnTo>
                  <a:lnTo>
                    <a:pt x="46" y="0"/>
                  </a:lnTo>
                  <a:lnTo>
                    <a:pt x="52" y="52"/>
                  </a:lnTo>
                </a:path>
              </a:pathLst>
            </a:custGeom>
            <a:solidFill>
              <a:srgbClr val="000000"/>
            </a:solidFill>
            <a:ln w="12600">
              <a:solidFill>
                <a:srgbClr val="333333"/>
              </a:solidFill>
              <a:round/>
              <a:headEnd/>
              <a:tailEnd/>
            </a:ln>
          </p:spPr>
          <p:txBody>
            <a:bodyPr wrap="none" anchor="ctr"/>
            <a:lstStyle/>
            <a:p>
              <a:endParaRPr lang="en-US"/>
            </a:p>
          </p:txBody>
        </p:sp>
        <p:sp>
          <p:nvSpPr>
            <p:cNvPr id="50787" name="Freeform 611">
              <a:extLst>
                <a:ext uri="{FF2B5EF4-FFF2-40B4-BE49-F238E27FC236}">
                  <a16:creationId xmlns:a16="http://schemas.microsoft.com/office/drawing/2014/main" id="{F72D593B-6210-45CD-8C58-5324AF9064E3}"/>
                </a:ext>
              </a:extLst>
            </p:cNvPr>
            <p:cNvSpPr>
              <a:spLocks noChangeArrowheads="1"/>
            </p:cNvSpPr>
            <p:nvPr/>
          </p:nvSpPr>
          <p:spPr bwMode="auto">
            <a:xfrm>
              <a:off x="801" y="3081"/>
              <a:ext cx="15" cy="15"/>
            </a:xfrm>
            <a:custGeom>
              <a:avLst/>
              <a:gdLst>
                <a:gd name="T0" fmla="*/ 63 w 64"/>
                <a:gd name="T1" fmla="*/ 50 h 65"/>
                <a:gd name="T2" fmla="*/ 29 w 64"/>
                <a:gd name="T3" fmla="*/ 64 h 65"/>
                <a:gd name="T4" fmla="*/ 0 w 64"/>
                <a:gd name="T5" fmla="*/ 17 h 65"/>
                <a:gd name="T6" fmla="*/ 46 w 64"/>
                <a:gd name="T7" fmla="*/ 0 h 65"/>
                <a:gd name="T8" fmla="*/ 63 w 64"/>
                <a:gd name="T9" fmla="*/ 50 h 65"/>
              </a:gdLst>
              <a:ahLst/>
              <a:cxnLst>
                <a:cxn ang="0">
                  <a:pos x="T0" y="T1"/>
                </a:cxn>
                <a:cxn ang="0">
                  <a:pos x="T2" y="T3"/>
                </a:cxn>
                <a:cxn ang="0">
                  <a:pos x="T4" y="T5"/>
                </a:cxn>
                <a:cxn ang="0">
                  <a:pos x="T6" y="T7"/>
                </a:cxn>
                <a:cxn ang="0">
                  <a:pos x="T8" y="T9"/>
                </a:cxn>
              </a:cxnLst>
              <a:rect l="0" t="0" r="r" b="b"/>
              <a:pathLst>
                <a:path w="64" h="65">
                  <a:moveTo>
                    <a:pt x="63" y="50"/>
                  </a:moveTo>
                  <a:lnTo>
                    <a:pt x="29" y="64"/>
                  </a:lnTo>
                  <a:lnTo>
                    <a:pt x="0" y="17"/>
                  </a:lnTo>
                  <a:lnTo>
                    <a:pt x="46" y="0"/>
                  </a:lnTo>
                  <a:lnTo>
                    <a:pt x="63" y="50"/>
                  </a:lnTo>
                </a:path>
              </a:pathLst>
            </a:custGeom>
            <a:solidFill>
              <a:srgbClr val="000000"/>
            </a:solidFill>
            <a:ln w="12600">
              <a:solidFill>
                <a:srgbClr val="333333"/>
              </a:solidFill>
              <a:round/>
              <a:headEnd/>
              <a:tailEnd/>
            </a:ln>
          </p:spPr>
          <p:txBody>
            <a:bodyPr wrap="none" anchor="ctr"/>
            <a:lstStyle/>
            <a:p>
              <a:endParaRPr lang="en-US"/>
            </a:p>
          </p:txBody>
        </p:sp>
        <p:sp>
          <p:nvSpPr>
            <p:cNvPr id="50788" name="Freeform 612">
              <a:extLst>
                <a:ext uri="{FF2B5EF4-FFF2-40B4-BE49-F238E27FC236}">
                  <a16:creationId xmlns:a16="http://schemas.microsoft.com/office/drawing/2014/main" id="{5C814FD3-AF92-4ADC-91B6-ABED388774AC}"/>
                </a:ext>
              </a:extLst>
            </p:cNvPr>
            <p:cNvSpPr>
              <a:spLocks noChangeArrowheads="1"/>
            </p:cNvSpPr>
            <p:nvPr/>
          </p:nvSpPr>
          <p:spPr bwMode="auto">
            <a:xfrm>
              <a:off x="792" y="3085"/>
              <a:ext cx="16" cy="17"/>
            </a:xfrm>
            <a:custGeom>
              <a:avLst/>
              <a:gdLst>
                <a:gd name="T0" fmla="*/ 69 w 70"/>
                <a:gd name="T1" fmla="*/ 47 h 74"/>
                <a:gd name="T2" fmla="*/ 32 w 70"/>
                <a:gd name="T3" fmla="*/ 73 h 74"/>
                <a:gd name="T4" fmla="*/ 0 w 70"/>
                <a:gd name="T5" fmla="*/ 29 h 74"/>
                <a:gd name="T6" fmla="*/ 40 w 70"/>
                <a:gd name="T7" fmla="*/ 0 h 74"/>
                <a:gd name="T8" fmla="*/ 69 w 70"/>
                <a:gd name="T9" fmla="*/ 47 h 74"/>
              </a:gdLst>
              <a:ahLst/>
              <a:cxnLst>
                <a:cxn ang="0">
                  <a:pos x="T0" y="T1"/>
                </a:cxn>
                <a:cxn ang="0">
                  <a:pos x="T2" y="T3"/>
                </a:cxn>
                <a:cxn ang="0">
                  <a:pos x="T4" y="T5"/>
                </a:cxn>
                <a:cxn ang="0">
                  <a:pos x="T6" y="T7"/>
                </a:cxn>
                <a:cxn ang="0">
                  <a:pos x="T8" y="T9"/>
                </a:cxn>
              </a:cxnLst>
              <a:rect l="0" t="0" r="r" b="b"/>
              <a:pathLst>
                <a:path w="70" h="74">
                  <a:moveTo>
                    <a:pt x="69" y="47"/>
                  </a:moveTo>
                  <a:lnTo>
                    <a:pt x="32" y="73"/>
                  </a:lnTo>
                  <a:lnTo>
                    <a:pt x="0" y="29"/>
                  </a:lnTo>
                  <a:lnTo>
                    <a:pt x="40" y="0"/>
                  </a:lnTo>
                  <a:lnTo>
                    <a:pt x="69" y="47"/>
                  </a:lnTo>
                </a:path>
              </a:pathLst>
            </a:custGeom>
            <a:solidFill>
              <a:srgbClr val="000000"/>
            </a:solidFill>
            <a:ln w="12600">
              <a:solidFill>
                <a:srgbClr val="333333"/>
              </a:solidFill>
              <a:round/>
              <a:headEnd/>
              <a:tailEnd/>
            </a:ln>
          </p:spPr>
          <p:txBody>
            <a:bodyPr wrap="none" anchor="ctr"/>
            <a:lstStyle/>
            <a:p>
              <a:endParaRPr lang="en-US"/>
            </a:p>
          </p:txBody>
        </p:sp>
        <p:sp>
          <p:nvSpPr>
            <p:cNvPr id="50789" name="Freeform 613">
              <a:extLst>
                <a:ext uri="{FF2B5EF4-FFF2-40B4-BE49-F238E27FC236}">
                  <a16:creationId xmlns:a16="http://schemas.microsoft.com/office/drawing/2014/main" id="{5ADD1DA9-FB9A-4E36-8DD9-B10DB7ED6EFA}"/>
                </a:ext>
              </a:extLst>
            </p:cNvPr>
            <p:cNvSpPr>
              <a:spLocks noChangeArrowheads="1"/>
            </p:cNvSpPr>
            <p:nvPr/>
          </p:nvSpPr>
          <p:spPr bwMode="auto">
            <a:xfrm>
              <a:off x="783" y="3092"/>
              <a:ext cx="17" cy="17"/>
            </a:xfrm>
            <a:custGeom>
              <a:avLst/>
              <a:gdLst>
                <a:gd name="T0" fmla="*/ 75 w 76"/>
                <a:gd name="T1" fmla="*/ 43 h 74"/>
                <a:gd name="T2" fmla="*/ 43 w 76"/>
                <a:gd name="T3" fmla="*/ 73 h 74"/>
                <a:gd name="T4" fmla="*/ 0 w 76"/>
                <a:gd name="T5" fmla="*/ 38 h 74"/>
                <a:gd name="T6" fmla="*/ 43 w 76"/>
                <a:gd name="T7" fmla="*/ 0 h 74"/>
                <a:gd name="T8" fmla="*/ 75 w 76"/>
                <a:gd name="T9" fmla="*/ 43 h 74"/>
              </a:gdLst>
              <a:ahLst/>
              <a:cxnLst>
                <a:cxn ang="0">
                  <a:pos x="T0" y="T1"/>
                </a:cxn>
                <a:cxn ang="0">
                  <a:pos x="T2" y="T3"/>
                </a:cxn>
                <a:cxn ang="0">
                  <a:pos x="T4" y="T5"/>
                </a:cxn>
                <a:cxn ang="0">
                  <a:pos x="T6" y="T7"/>
                </a:cxn>
                <a:cxn ang="0">
                  <a:pos x="T8" y="T9"/>
                </a:cxn>
              </a:cxnLst>
              <a:rect l="0" t="0" r="r" b="b"/>
              <a:pathLst>
                <a:path w="76" h="74">
                  <a:moveTo>
                    <a:pt x="75" y="43"/>
                  </a:moveTo>
                  <a:lnTo>
                    <a:pt x="43" y="73"/>
                  </a:lnTo>
                  <a:lnTo>
                    <a:pt x="0" y="38"/>
                  </a:lnTo>
                  <a:lnTo>
                    <a:pt x="43" y="0"/>
                  </a:lnTo>
                  <a:lnTo>
                    <a:pt x="75" y="43"/>
                  </a:lnTo>
                </a:path>
              </a:pathLst>
            </a:custGeom>
            <a:solidFill>
              <a:srgbClr val="000000"/>
            </a:solidFill>
            <a:ln w="12600">
              <a:solidFill>
                <a:srgbClr val="333333"/>
              </a:solidFill>
              <a:round/>
              <a:headEnd/>
              <a:tailEnd/>
            </a:ln>
          </p:spPr>
          <p:txBody>
            <a:bodyPr wrap="none" anchor="ctr"/>
            <a:lstStyle/>
            <a:p>
              <a:endParaRPr lang="en-US"/>
            </a:p>
          </p:txBody>
        </p:sp>
        <p:sp>
          <p:nvSpPr>
            <p:cNvPr id="50790" name="Freeform 614">
              <a:extLst>
                <a:ext uri="{FF2B5EF4-FFF2-40B4-BE49-F238E27FC236}">
                  <a16:creationId xmlns:a16="http://schemas.microsoft.com/office/drawing/2014/main" id="{8951AB6A-7035-4C40-87B3-46480848C617}"/>
                </a:ext>
              </a:extLst>
            </p:cNvPr>
            <p:cNvSpPr>
              <a:spLocks noChangeArrowheads="1"/>
            </p:cNvSpPr>
            <p:nvPr/>
          </p:nvSpPr>
          <p:spPr bwMode="auto">
            <a:xfrm>
              <a:off x="775" y="3100"/>
              <a:ext cx="18" cy="17"/>
            </a:xfrm>
            <a:custGeom>
              <a:avLst/>
              <a:gdLst>
                <a:gd name="T0" fmla="*/ 78 w 79"/>
                <a:gd name="T1" fmla="*/ 35 h 73"/>
                <a:gd name="T2" fmla="*/ 42 w 79"/>
                <a:gd name="T3" fmla="*/ 72 h 73"/>
                <a:gd name="T4" fmla="*/ 0 w 79"/>
                <a:gd name="T5" fmla="*/ 39 h 73"/>
                <a:gd name="T6" fmla="*/ 34 w 79"/>
                <a:gd name="T7" fmla="*/ 0 h 73"/>
                <a:gd name="T8" fmla="*/ 78 w 79"/>
                <a:gd name="T9" fmla="*/ 35 h 73"/>
              </a:gdLst>
              <a:ahLst/>
              <a:cxnLst>
                <a:cxn ang="0">
                  <a:pos x="T0" y="T1"/>
                </a:cxn>
                <a:cxn ang="0">
                  <a:pos x="T2" y="T3"/>
                </a:cxn>
                <a:cxn ang="0">
                  <a:pos x="T4" y="T5"/>
                </a:cxn>
                <a:cxn ang="0">
                  <a:pos x="T6" y="T7"/>
                </a:cxn>
                <a:cxn ang="0">
                  <a:pos x="T8" y="T9"/>
                </a:cxn>
              </a:cxnLst>
              <a:rect l="0" t="0" r="r" b="b"/>
              <a:pathLst>
                <a:path w="79" h="73">
                  <a:moveTo>
                    <a:pt x="78" y="35"/>
                  </a:moveTo>
                  <a:lnTo>
                    <a:pt x="42" y="72"/>
                  </a:lnTo>
                  <a:lnTo>
                    <a:pt x="0" y="39"/>
                  </a:lnTo>
                  <a:lnTo>
                    <a:pt x="34" y="0"/>
                  </a:lnTo>
                  <a:lnTo>
                    <a:pt x="78" y="35"/>
                  </a:lnTo>
                </a:path>
              </a:pathLst>
            </a:custGeom>
            <a:solidFill>
              <a:srgbClr val="000000"/>
            </a:solidFill>
            <a:ln w="12600">
              <a:solidFill>
                <a:srgbClr val="333333"/>
              </a:solidFill>
              <a:round/>
              <a:headEnd/>
              <a:tailEnd/>
            </a:ln>
          </p:spPr>
          <p:txBody>
            <a:bodyPr wrap="none" anchor="ctr"/>
            <a:lstStyle/>
            <a:p>
              <a:endParaRPr lang="en-US"/>
            </a:p>
          </p:txBody>
        </p:sp>
        <p:sp>
          <p:nvSpPr>
            <p:cNvPr id="50791" name="Freeform 615">
              <a:extLst>
                <a:ext uri="{FF2B5EF4-FFF2-40B4-BE49-F238E27FC236}">
                  <a16:creationId xmlns:a16="http://schemas.microsoft.com/office/drawing/2014/main" id="{61EB64E3-A2C3-4BEA-8364-C11D2CB8F4FA}"/>
                </a:ext>
              </a:extLst>
            </p:cNvPr>
            <p:cNvSpPr>
              <a:spLocks noChangeArrowheads="1"/>
            </p:cNvSpPr>
            <p:nvPr/>
          </p:nvSpPr>
          <p:spPr bwMode="auto">
            <a:xfrm>
              <a:off x="767" y="3109"/>
              <a:ext cx="18" cy="18"/>
            </a:xfrm>
            <a:custGeom>
              <a:avLst/>
              <a:gdLst>
                <a:gd name="T0" fmla="*/ 78 w 79"/>
                <a:gd name="T1" fmla="*/ 33 h 78"/>
                <a:gd name="T2" fmla="*/ 46 w 79"/>
                <a:gd name="T3" fmla="*/ 77 h 78"/>
                <a:gd name="T4" fmla="*/ 0 w 79"/>
                <a:gd name="T5" fmla="*/ 53 h 78"/>
                <a:gd name="T6" fmla="*/ 35 w 79"/>
                <a:gd name="T7" fmla="*/ 0 h 78"/>
                <a:gd name="T8" fmla="*/ 78 w 79"/>
                <a:gd name="T9" fmla="*/ 33 h 78"/>
              </a:gdLst>
              <a:ahLst/>
              <a:cxnLst>
                <a:cxn ang="0">
                  <a:pos x="T0" y="T1"/>
                </a:cxn>
                <a:cxn ang="0">
                  <a:pos x="T2" y="T3"/>
                </a:cxn>
                <a:cxn ang="0">
                  <a:pos x="T4" y="T5"/>
                </a:cxn>
                <a:cxn ang="0">
                  <a:pos x="T6" y="T7"/>
                </a:cxn>
                <a:cxn ang="0">
                  <a:pos x="T8" y="T9"/>
                </a:cxn>
              </a:cxnLst>
              <a:rect l="0" t="0" r="r" b="b"/>
              <a:pathLst>
                <a:path w="79" h="78">
                  <a:moveTo>
                    <a:pt x="78" y="33"/>
                  </a:moveTo>
                  <a:lnTo>
                    <a:pt x="46" y="77"/>
                  </a:lnTo>
                  <a:lnTo>
                    <a:pt x="0" y="53"/>
                  </a:lnTo>
                  <a:lnTo>
                    <a:pt x="35" y="0"/>
                  </a:lnTo>
                  <a:lnTo>
                    <a:pt x="78" y="33"/>
                  </a:lnTo>
                </a:path>
              </a:pathLst>
            </a:custGeom>
            <a:solidFill>
              <a:srgbClr val="000000"/>
            </a:solidFill>
            <a:ln w="12600">
              <a:solidFill>
                <a:srgbClr val="333333"/>
              </a:solidFill>
              <a:round/>
              <a:headEnd/>
              <a:tailEnd/>
            </a:ln>
          </p:spPr>
          <p:txBody>
            <a:bodyPr wrap="none" anchor="ctr"/>
            <a:lstStyle/>
            <a:p>
              <a:endParaRPr lang="en-US"/>
            </a:p>
          </p:txBody>
        </p:sp>
        <p:sp>
          <p:nvSpPr>
            <p:cNvPr id="50792" name="Freeform 616">
              <a:extLst>
                <a:ext uri="{FF2B5EF4-FFF2-40B4-BE49-F238E27FC236}">
                  <a16:creationId xmlns:a16="http://schemas.microsoft.com/office/drawing/2014/main" id="{1692606F-54BB-43E0-B258-60827FD6BD28}"/>
                </a:ext>
              </a:extLst>
            </p:cNvPr>
            <p:cNvSpPr>
              <a:spLocks noChangeArrowheads="1"/>
            </p:cNvSpPr>
            <p:nvPr/>
          </p:nvSpPr>
          <p:spPr bwMode="auto">
            <a:xfrm>
              <a:off x="760" y="3121"/>
              <a:ext cx="17" cy="17"/>
            </a:xfrm>
            <a:custGeom>
              <a:avLst/>
              <a:gdLst>
                <a:gd name="T0" fmla="*/ 75 w 76"/>
                <a:gd name="T1" fmla="*/ 23 h 76"/>
                <a:gd name="T2" fmla="*/ 49 w 76"/>
                <a:gd name="T3" fmla="*/ 75 h 76"/>
                <a:gd name="T4" fmla="*/ 0 w 76"/>
                <a:gd name="T5" fmla="*/ 52 h 76"/>
                <a:gd name="T6" fmla="*/ 29 w 76"/>
                <a:gd name="T7" fmla="*/ 0 h 76"/>
                <a:gd name="T8" fmla="*/ 75 w 76"/>
                <a:gd name="T9" fmla="*/ 23 h 76"/>
              </a:gdLst>
              <a:ahLst/>
              <a:cxnLst>
                <a:cxn ang="0">
                  <a:pos x="T0" y="T1"/>
                </a:cxn>
                <a:cxn ang="0">
                  <a:pos x="T2" y="T3"/>
                </a:cxn>
                <a:cxn ang="0">
                  <a:pos x="T4" y="T5"/>
                </a:cxn>
                <a:cxn ang="0">
                  <a:pos x="T6" y="T7"/>
                </a:cxn>
                <a:cxn ang="0">
                  <a:pos x="T8" y="T9"/>
                </a:cxn>
              </a:cxnLst>
              <a:rect l="0" t="0" r="r" b="b"/>
              <a:pathLst>
                <a:path w="76" h="76">
                  <a:moveTo>
                    <a:pt x="75" y="23"/>
                  </a:moveTo>
                  <a:lnTo>
                    <a:pt x="49" y="75"/>
                  </a:lnTo>
                  <a:lnTo>
                    <a:pt x="0" y="52"/>
                  </a:lnTo>
                  <a:lnTo>
                    <a:pt x="29" y="0"/>
                  </a:lnTo>
                  <a:lnTo>
                    <a:pt x="75" y="23"/>
                  </a:lnTo>
                </a:path>
              </a:pathLst>
            </a:custGeom>
            <a:solidFill>
              <a:srgbClr val="000000"/>
            </a:solidFill>
            <a:ln w="12600">
              <a:solidFill>
                <a:srgbClr val="333333"/>
              </a:solidFill>
              <a:round/>
              <a:headEnd/>
              <a:tailEnd/>
            </a:ln>
          </p:spPr>
          <p:txBody>
            <a:bodyPr wrap="none" anchor="ctr"/>
            <a:lstStyle/>
            <a:p>
              <a:endParaRPr lang="en-US"/>
            </a:p>
          </p:txBody>
        </p:sp>
        <p:sp>
          <p:nvSpPr>
            <p:cNvPr id="50793" name="Freeform 617">
              <a:extLst>
                <a:ext uri="{FF2B5EF4-FFF2-40B4-BE49-F238E27FC236}">
                  <a16:creationId xmlns:a16="http://schemas.microsoft.com/office/drawing/2014/main" id="{32343775-BB81-4817-A9A4-393811796538}"/>
                </a:ext>
              </a:extLst>
            </p:cNvPr>
            <p:cNvSpPr>
              <a:spLocks noChangeArrowheads="1"/>
            </p:cNvSpPr>
            <p:nvPr/>
          </p:nvSpPr>
          <p:spPr bwMode="auto">
            <a:xfrm>
              <a:off x="754" y="3133"/>
              <a:ext cx="17" cy="18"/>
            </a:xfrm>
            <a:custGeom>
              <a:avLst/>
              <a:gdLst>
                <a:gd name="T0" fmla="*/ 75 w 76"/>
                <a:gd name="T1" fmla="*/ 22 h 79"/>
                <a:gd name="T2" fmla="*/ 52 w 76"/>
                <a:gd name="T3" fmla="*/ 78 h 79"/>
                <a:gd name="T4" fmla="*/ 0 w 76"/>
                <a:gd name="T5" fmla="*/ 58 h 79"/>
                <a:gd name="T6" fmla="*/ 26 w 76"/>
                <a:gd name="T7" fmla="*/ 0 h 79"/>
                <a:gd name="T8" fmla="*/ 75 w 76"/>
                <a:gd name="T9" fmla="*/ 22 h 79"/>
              </a:gdLst>
              <a:ahLst/>
              <a:cxnLst>
                <a:cxn ang="0">
                  <a:pos x="T0" y="T1"/>
                </a:cxn>
                <a:cxn ang="0">
                  <a:pos x="T2" y="T3"/>
                </a:cxn>
                <a:cxn ang="0">
                  <a:pos x="T4" y="T5"/>
                </a:cxn>
                <a:cxn ang="0">
                  <a:pos x="T6" y="T7"/>
                </a:cxn>
                <a:cxn ang="0">
                  <a:pos x="T8" y="T9"/>
                </a:cxn>
              </a:cxnLst>
              <a:rect l="0" t="0" r="r" b="b"/>
              <a:pathLst>
                <a:path w="76" h="79">
                  <a:moveTo>
                    <a:pt x="75" y="22"/>
                  </a:moveTo>
                  <a:lnTo>
                    <a:pt x="52" y="78"/>
                  </a:lnTo>
                  <a:lnTo>
                    <a:pt x="0" y="58"/>
                  </a:lnTo>
                  <a:lnTo>
                    <a:pt x="26" y="0"/>
                  </a:lnTo>
                  <a:lnTo>
                    <a:pt x="75" y="22"/>
                  </a:lnTo>
                </a:path>
              </a:pathLst>
            </a:custGeom>
            <a:solidFill>
              <a:srgbClr val="000000"/>
            </a:solidFill>
            <a:ln w="12600">
              <a:solidFill>
                <a:srgbClr val="333333"/>
              </a:solidFill>
              <a:round/>
              <a:headEnd/>
              <a:tailEnd/>
            </a:ln>
          </p:spPr>
          <p:txBody>
            <a:bodyPr wrap="none" anchor="ctr"/>
            <a:lstStyle/>
            <a:p>
              <a:endParaRPr lang="en-US"/>
            </a:p>
          </p:txBody>
        </p:sp>
        <p:sp>
          <p:nvSpPr>
            <p:cNvPr id="50794" name="Freeform 618">
              <a:extLst>
                <a:ext uri="{FF2B5EF4-FFF2-40B4-BE49-F238E27FC236}">
                  <a16:creationId xmlns:a16="http://schemas.microsoft.com/office/drawing/2014/main" id="{1577EBF4-106D-4EFE-8BF3-EEBDBDA6A0FD}"/>
                </a:ext>
              </a:extLst>
            </p:cNvPr>
            <p:cNvSpPr>
              <a:spLocks noChangeArrowheads="1"/>
            </p:cNvSpPr>
            <p:nvPr/>
          </p:nvSpPr>
          <p:spPr bwMode="auto">
            <a:xfrm>
              <a:off x="750" y="3146"/>
              <a:ext cx="17" cy="18"/>
            </a:xfrm>
            <a:custGeom>
              <a:avLst/>
              <a:gdLst>
                <a:gd name="T0" fmla="*/ 73 w 74"/>
                <a:gd name="T1" fmla="*/ 20 h 79"/>
                <a:gd name="T2" fmla="*/ 50 w 74"/>
                <a:gd name="T3" fmla="*/ 78 h 79"/>
                <a:gd name="T4" fmla="*/ 0 w 74"/>
                <a:gd name="T5" fmla="*/ 64 h 79"/>
                <a:gd name="T6" fmla="*/ 21 w 74"/>
                <a:gd name="T7" fmla="*/ 0 h 79"/>
                <a:gd name="T8" fmla="*/ 73 w 74"/>
                <a:gd name="T9" fmla="*/ 20 h 79"/>
              </a:gdLst>
              <a:ahLst/>
              <a:cxnLst>
                <a:cxn ang="0">
                  <a:pos x="T0" y="T1"/>
                </a:cxn>
                <a:cxn ang="0">
                  <a:pos x="T2" y="T3"/>
                </a:cxn>
                <a:cxn ang="0">
                  <a:pos x="T4" y="T5"/>
                </a:cxn>
                <a:cxn ang="0">
                  <a:pos x="T6" y="T7"/>
                </a:cxn>
                <a:cxn ang="0">
                  <a:pos x="T8" y="T9"/>
                </a:cxn>
              </a:cxnLst>
              <a:rect l="0" t="0" r="r" b="b"/>
              <a:pathLst>
                <a:path w="74" h="79">
                  <a:moveTo>
                    <a:pt x="73" y="20"/>
                  </a:moveTo>
                  <a:lnTo>
                    <a:pt x="50" y="78"/>
                  </a:lnTo>
                  <a:lnTo>
                    <a:pt x="0" y="64"/>
                  </a:lnTo>
                  <a:lnTo>
                    <a:pt x="21" y="0"/>
                  </a:lnTo>
                  <a:lnTo>
                    <a:pt x="73" y="20"/>
                  </a:lnTo>
                </a:path>
              </a:pathLst>
            </a:custGeom>
            <a:solidFill>
              <a:srgbClr val="000000"/>
            </a:solidFill>
            <a:ln w="12600">
              <a:solidFill>
                <a:srgbClr val="333333"/>
              </a:solidFill>
              <a:round/>
              <a:headEnd/>
              <a:tailEnd/>
            </a:ln>
          </p:spPr>
          <p:txBody>
            <a:bodyPr wrap="none" anchor="ctr"/>
            <a:lstStyle/>
            <a:p>
              <a:endParaRPr lang="en-US"/>
            </a:p>
          </p:txBody>
        </p:sp>
        <p:sp>
          <p:nvSpPr>
            <p:cNvPr id="50795" name="Freeform 619">
              <a:extLst>
                <a:ext uri="{FF2B5EF4-FFF2-40B4-BE49-F238E27FC236}">
                  <a16:creationId xmlns:a16="http://schemas.microsoft.com/office/drawing/2014/main" id="{48C603B2-9174-4298-AE1F-3452AA047006}"/>
                </a:ext>
              </a:extLst>
            </p:cNvPr>
            <p:cNvSpPr>
              <a:spLocks noChangeArrowheads="1"/>
            </p:cNvSpPr>
            <p:nvPr/>
          </p:nvSpPr>
          <p:spPr bwMode="auto">
            <a:xfrm>
              <a:off x="745" y="3160"/>
              <a:ext cx="16" cy="18"/>
            </a:xfrm>
            <a:custGeom>
              <a:avLst/>
              <a:gdLst>
                <a:gd name="T0" fmla="*/ 70 w 71"/>
                <a:gd name="T1" fmla="*/ 15 h 79"/>
                <a:gd name="T2" fmla="*/ 56 w 71"/>
                <a:gd name="T3" fmla="*/ 78 h 79"/>
                <a:gd name="T4" fmla="*/ 0 w 71"/>
                <a:gd name="T5" fmla="*/ 65 h 79"/>
                <a:gd name="T6" fmla="*/ 21 w 71"/>
                <a:gd name="T7" fmla="*/ 0 h 79"/>
                <a:gd name="T8" fmla="*/ 70 w 71"/>
                <a:gd name="T9" fmla="*/ 15 h 79"/>
              </a:gdLst>
              <a:ahLst/>
              <a:cxnLst>
                <a:cxn ang="0">
                  <a:pos x="T0" y="T1"/>
                </a:cxn>
                <a:cxn ang="0">
                  <a:pos x="T2" y="T3"/>
                </a:cxn>
                <a:cxn ang="0">
                  <a:pos x="T4" y="T5"/>
                </a:cxn>
                <a:cxn ang="0">
                  <a:pos x="T6" y="T7"/>
                </a:cxn>
                <a:cxn ang="0">
                  <a:pos x="T8" y="T9"/>
                </a:cxn>
              </a:cxnLst>
              <a:rect l="0" t="0" r="r" b="b"/>
              <a:pathLst>
                <a:path w="71" h="79">
                  <a:moveTo>
                    <a:pt x="70" y="15"/>
                  </a:moveTo>
                  <a:lnTo>
                    <a:pt x="56" y="78"/>
                  </a:lnTo>
                  <a:lnTo>
                    <a:pt x="0" y="65"/>
                  </a:lnTo>
                  <a:lnTo>
                    <a:pt x="21" y="0"/>
                  </a:lnTo>
                  <a:lnTo>
                    <a:pt x="70" y="15"/>
                  </a:lnTo>
                </a:path>
              </a:pathLst>
            </a:custGeom>
            <a:solidFill>
              <a:srgbClr val="000000"/>
            </a:solidFill>
            <a:ln w="12600">
              <a:solidFill>
                <a:srgbClr val="333333"/>
              </a:solidFill>
              <a:round/>
              <a:headEnd/>
              <a:tailEnd/>
            </a:ln>
          </p:spPr>
          <p:txBody>
            <a:bodyPr wrap="none" anchor="ctr"/>
            <a:lstStyle/>
            <a:p>
              <a:endParaRPr lang="en-US"/>
            </a:p>
          </p:txBody>
        </p:sp>
        <p:sp>
          <p:nvSpPr>
            <p:cNvPr id="50796" name="Freeform 620">
              <a:extLst>
                <a:ext uri="{FF2B5EF4-FFF2-40B4-BE49-F238E27FC236}">
                  <a16:creationId xmlns:a16="http://schemas.microsoft.com/office/drawing/2014/main" id="{8A5CE371-87E1-4BBD-9C8A-40F683909F82}"/>
                </a:ext>
              </a:extLst>
            </p:cNvPr>
            <p:cNvSpPr>
              <a:spLocks noChangeArrowheads="1"/>
            </p:cNvSpPr>
            <p:nvPr/>
          </p:nvSpPr>
          <p:spPr bwMode="auto">
            <a:xfrm>
              <a:off x="743" y="3175"/>
              <a:ext cx="15" cy="17"/>
            </a:xfrm>
            <a:custGeom>
              <a:avLst/>
              <a:gdLst>
                <a:gd name="T0" fmla="*/ 67 w 68"/>
                <a:gd name="T1" fmla="*/ 14 h 76"/>
                <a:gd name="T2" fmla="*/ 52 w 68"/>
                <a:gd name="T3" fmla="*/ 75 h 76"/>
                <a:gd name="T4" fmla="*/ 0 w 68"/>
                <a:gd name="T5" fmla="*/ 67 h 76"/>
                <a:gd name="T6" fmla="*/ 11 w 68"/>
                <a:gd name="T7" fmla="*/ 0 h 76"/>
                <a:gd name="T8" fmla="*/ 67 w 68"/>
                <a:gd name="T9" fmla="*/ 14 h 76"/>
              </a:gdLst>
              <a:ahLst/>
              <a:cxnLst>
                <a:cxn ang="0">
                  <a:pos x="T0" y="T1"/>
                </a:cxn>
                <a:cxn ang="0">
                  <a:pos x="T2" y="T3"/>
                </a:cxn>
                <a:cxn ang="0">
                  <a:pos x="T4" y="T5"/>
                </a:cxn>
                <a:cxn ang="0">
                  <a:pos x="T6" y="T7"/>
                </a:cxn>
                <a:cxn ang="0">
                  <a:pos x="T8" y="T9"/>
                </a:cxn>
              </a:cxnLst>
              <a:rect l="0" t="0" r="r" b="b"/>
              <a:pathLst>
                <a:path w="68" h="76">
                  <a:moveTo>
                    <a:pt x="67" y="14"/>
                  </a:moveTo>
                  <a:lnTo>
                    <a:pt x="52" y="75"/>
                  </a:lnTo>
                  <a:lnTo>
                    <a:pt x="0" y="67"/>
                  </a:lnTo>
                  <a:lnTo>
                    <a:pt x="11" y="0"/>
                  </a:lnTo>
                  <a:lnTo>
                    <a:pt x="67" y="14"/>
                  </a:lnTo>
                </a:path>
              </a:pathLst>
            </a:custGeom>
            <a:solidFill>
              <a:srgbClr val="000000"/>
            </a:solidFill>
            <a:ln w="12600">
              <a:solidFill>
                <a:srgbClr val="333333"/>
              </a:solidFill>
              <a:round/>
              <a:headEnd/>
              <a:tailEnd/>
            </a:ln>
          </p:spPr>
          <p:txBody>
            <a:bodyPr wrap="none" anchor="ctr"/>
            <a:lstStyle/>
            <a:p>
              <a:endParaRPr lang="en-US"/>
            </a:p>
          </p:txBody>
        </p:sp>
        <p:sp>
          <p:nvSpPr>
            <p:cNvPr id="50797" name="Freeform 621">
              <a:extLst>
                <a:ext uri="{FF2B5EF4-FFF2-40B4-BE49-F238E27FC236}">
                  <a16:creationId xmlns:a16="http://schemas.microsoft.com/office/drawing/2014/main" id="{7100CF94-6B50-493C-9BC4-CFBF376EA1CB}"/>
                </a:ext>
              </a:extLst>
            </p:cNvPr>
            <p:cNvSpPr>
              <a:spLocks noChangeArrowheads="1"/>
            </p:cNvSpPr>
            <p:nvPr/>
          </p:nvSpPr>
          <p:spPr bwMode="auto">
            <a:xfrm>
              <a:off x="740" y="3190"/>
              <a:ext cx="15" cy="17"/>
            </a:xfrm>
            <a:custGeom>
              <a:avLst/>
              <a:gdLst>
                <a:gd name="T0" fmla="*/ 64 w 65"/>
                <a:gd name="T1" fmla="*/ 8 h 73"/>
                <a:gd name="T2" fmla="*/ 58 w 65"/>
                <a:gd name="T3" fmla="*/ 72 h 73"/>
                <a:gd name="T4" fmla="*/ 0 w 65"/>
                <a:gd name="T5" fmla="*/ 66 h 73"/>
                <a:gd name="T6" fmla="*/ 11 w 65"/>
                <a:gd name="T7" fmla="*/ 0 h 73"/>
                <a:gd name="T8" fmla="*/ 64 w 65"/>
                <a:gd name="T9" fmla="*/ 8 h 73"/>
              </a:gdLst>
              <a:ahLst/>
              <a:cxnLst>
                <a:cxn ang="0">
                  <a:pos x="T0" y="T1"/>
                </a:cxn>
                <a:cxn ang="0">
                  <a:pos x="T2" y="T3"/>
                </a:cxn>
                <a:cxn ang="0">
                  <a:pos x="T4" y="T5"/>
                </a:cxn>
                <a:cxn ang="0">
                  <a:pos x="T6" y="T7"/>
                </a:cxn>
                <a:cxn ang="0">
                  <a:pos x="T8" y="T9"/>
                </a:cxn>
              </a:cxnLst>
              <a:rect l="0" t="0" r="r" b="b"/>
              <a:pathLst>
                <a:path w="65" h="73">
                  <a:moveTo>
                    <a:pt x="64" y="8"/>
                  </a:moveTo>
                  <a:lnTo>
                    <a:pt x="58" y="72"/>
                  </a:lnTo>
                  <a:lnTo>
                    <a:pt x="0" y="66"/>
                  </a:lnTo>
                  <a:lnTo>
                    <a:pt x="11" y="0"/>
                  </a:lnTo>
                  <a:lnTo>
                    <a:pt x="64" y="8"/>
                  </a:lnTo>
                </a:path>
              </a:pathLst>
            </a:custGeom>
            <a:solidFill>
              <a:srgbClr val="000000"/>
            </a:solidFill>
            <a:ln w="12600">
              <a:solidFill>
                <a:srgbClr val="333333"/>
              </a:solidFill>
              <a:round/>
              <a:headEnd/>
              <a:tailEnd/>
            </a:ln>
          </p:spPr>
          <p:txBody>
            <a:bodyPr wrap="none" anchor="ctr"/>
            <a:lstStyle/>
            <a:p>
              <a:endParaRPr lang="en-US"/>
            </a:p>
          </p:txBody>
        </p:sp>
        <p:sp>
          <p:nvSpPr>
            <p:cNvPr id="50798" name="Freeform 622">
              <a:extLst>
                <a:ext uri="{FF2B5EF4-FFF2-40B4-BE49-F238E27FC236}">
                  <a16:creationId xmlns:a16="http://schemas.microsoft.com/office/drawing/2014/main" id="{78393BCD-DEF5-406A-B774-1569F5AD94B9}"/>
                </a:ext>
              </a:extLst>
            </p:cNvPr>
            <p:cNvSpPr>
              <a:spLocks noChangeArrowheads="1"/>
            </p:cNvSpPr>
            <p:nvPr/>
          </p:nvSpPr>
          <p:spPr bwMode="auto">
            <a:xfrm>
              <a:off x="740" y="3205"/>
              <a:ext cx="13" cy="16"/>
            </a:xfrm>
            <a:custGeom>
              <a:avLst/>
              <a:gdLst>
                <a:gd name="T0" fmla="*/ 58 w 59"/>
                <a:gd name="T1" fmla="*/ 6 h 71"/>
                <a:gd name="T2" fmla="*/ 53 w 59"/>
                <a:gd name="T3" fmla="*/ 70 h 71"/>
                <a:gd name="T4" fmla="*/ 0 w 59"/>
                <a:gd name="T5" fmla="*/ 70 h 71"/>
                <a:gd name="T6" fmla="*/ 0 w 59"/>
                <a:gd name="T7" fmla="*/ 0 h 71"/>
                <a:gd name="T8" fmla="*/ 58 w 59"/>
                <a:gd name="T9" fmla="*/ 6 h 71"/>
              </a:gdLst>
              <a:ahLst/>
              <a:cxnLst>
                <a:cxn ang="0">
                  <a:pos x="T0" y="T1"/>
                </a:cxn>
                <a:cxn ang="0">
                  <a:pos x="T2" y="T3"/>
                </a:cxn>
                <a:cxn ang="0">
                  <a:pos x="T4" y="T5"/>
                </a:cxn>
                <a:cxn ang="0">
                  <a:pos x="T6" y="T7"/>
                </a:cxn>
                <a:cxn ang="0">
                  <a:pos x="T8" y="T9"/>
                </a:cxn>
              </a:cxnLst>
              <a:rect l="0" t="0" r="r" b="b"/>
              <a:pathLst>
                <a:path w="59" h="71">
                  <a:moveTo>
                    <a:pt x="58" y="6"/>
                  </a:moveTo>
                  <a:lnTo>
                    <a:pt x="53" y="70"/>
                  </a:lnTo>
                  <a:lnTo>
                    <a:pt x="0" y="70"/>
                  </a:lnTo>
                  <a:lnTo>
                    <a:pt x="0" y="0"/>
                  </a:lnTo>
                  <a:lnTo>
                    <a:pt x="58" y="6"/>
                  </a:lnTo>
                </a:path>
              </a:pathLst>
            </a:custGeom>
            <a:solidFill>
              <a:srgbClr val="000000"/>
            </a:solidFill>
            <a:ln w="12600">
              <a:solidFill>
                <a:srgbClr val="333333"/>
              </a:solidFill>
              <a:round/>
              <a:headEnd/>
              <a:tailEnd/>
            </a:ln>
          </p:spPr>
          <p:txBody>
            <a:bodyPr wrap="none" anchor="ctr"/>
            <a:lstStyle/>
            <a:p>
              <a:endParaRPr lang="en-US"/>
            </a:p>
          </p:txBody>
        </p:sp>
        <p:sp>
          <p:nvSpPr>
            <p:cNvPr id="50799" name="Freeform 623">
              <a:extLst>
                <a:ext uri="{FF2B5EF4-FFF2-40B4-BE49-F238E27FC236}">
                  <a16:creationId xmlns:a16="http://schemas.microsoft.com/office/drawing/2014/main" id="{51FBF1BC-C710-4A09-A751-C4324CA372F3}"/>
                </a:ext>
              </a:extLst>
            </p:cNvPr>
            <p:cNvSpPr>
              <a:spLocks noChangeArrowheads="1"/>
            </p:cNvSpPr>
            <p:nvPr/>
          </p:nvSpPr>
          <p:spPr bwMode="auto">
            <a:xfrm>
              <a:off x="740" y="3221"/>
              <a:ext cx="12" cy="12"/>
            </a:xfrm>
            <a:custGeom>
              <a:avLst/>
              <a:gdLst>
                <a:gd name="T0" fmla="*/ 53 w 54"/>
                <a:gd name="T1" fmla="*/ 0 h 55"/>
                <a:gd name="T2" fmla="*/ 50 w 54"/>
                <a:gd name="T3" fmla="*/ 54 h 55"/>
                <a:gd name="T4" fmla="*/ 0 w 54"/>
                <a:gd name="T5" fmla="*/ 54 h 55"/>
                <a:gd name="T6" fmla="*/ 0 w 54"/>
                <a:gd name="T7" fmla="*/ 0 h 55"/>
                <a:gd name="T8" fmla="*/ 53 w 54"/>
                <a:gd name="T9" fmla="*/ 0 h 55"/>
              </a:gdLst>
              <a:ahLst/>
              <a:cxnLst>
                <a:cxn ang="0">
                  <a:pos x="T0" y="T1"/>
                </a:cxn>
                <a:cxn ang="0">
                  <a:pos x="T2" y="T3"/>
                </a:cxn>
                <a:cxn ang="0">
                  <a:pos x="T4" y="T5"/>
                </a:cxn>
                <a:cxn ang="0">
                  <a:pos x="T6" y="T7"/>
                </a:cxn>
                <a:cxn ang="0">
                  <a:pos x="T8" y="T9"/>
                </a:cxn>
              </a:cxnLst>
              <a:rect l="0" t="0" r="r" b="b"/>
              <a:pathLst>
                <a:path w="54" h="55">
                  <a:moveTo>
                    <a:pt x="53" y="0"/>
                  </a:moveTo>
                  <a:lnTo>
                    <a:pt x="50" y="54"/>
                  </a:lnTo>
                  <a:lnTo>
                    <a:pt x="0" y="54"/>
                  </a:lnTo>
                  <a:lnTo>
                    <a:pt x="0" y="0"/>
                  </a:lnTo>
                  <a:lnTo>
                    <a:pt x="53" y="0"/>
                  </a:lnTo>
                </a:path>
              </a:pathLst>
            </a:custGeom>
            <a:solidFill>
              <a:srgbClr val="000000"/>
            </a:solidFill>
            <a:ln w="12600">
              <a:solidFill>
                <a:srgbClr val="333333"/>
              </a:solidFill>
              <a:round/>
              <a:headEnd/>
              <a:tailEnd/>
            </a:ln>
          </p:spPr>
          <p:txBody>
            <a:bodyPr wrap="none" anchor="ctr"/>
            <a:lstStyle/>
            <a:p>
              <a:endParaRPr lang="en-US"/>
            </a:p>
          </p:txBody>
        </p:sp>
        <p:sp>
          <p:nvSpPr>
            <p:cNvPr id="50800" name="Freeform 624">
              <a:extLst>
                <a:ext uri="{FF2B5EF4-FFF2-40B4-BE49-F238E27FC236}">
                  <a16:creationId xmlns:a16="http://schemas.microsoft.com/office/drawing/2014/main" id="{D3DE5A35-9E11-40B0-B095-EA6E701DC22C}"/>
                </a:ext>
              </a:extLst>
            </p:cNvPr>
            <p:cNvSpPr>
              <a:spLocks noChangeArrowheads="1"/>
            </p:cNvSpPr>
            <p:nvPr/>
          </p:nvSpPr>
          <p:spPr bwMode="auto">
            <a:xfrm>
              <a:off x="741" y="4112"/>
              <a:ext cx="147" cy="11"/>
            </a:xfrm>
            <a:custGeom>
              <a:avLst/>
              <a:gdLst>
                <a:gd name="T0" fmla="*/ 647 w 648"/>
                <a:gd name="T1" fmla="*/ 46 h 47"/>
                <a:gd name="T2" fmla="*/ 0 w 648"/>
                <a:gd name="T3" fmla="*/ 46 h 47"/>
                <a:gd name="T4" fmla="*/ 40 w 648"/>
                <a:gd name="T5" fmla="*/ 0 h 47"/>
                <a:gd name="T6" fmla="*/ 647 w 648"/>
                <a:gd name="T7" fmla="*/ 0 h 47"/>
                <a:gd name="T8" fmla="*/ 647 w 648"/>
                <a:gd name="T9" fmla="*/ 46 h 47"/>
              </a:gdLst>
              <a:ahLst/>
              <a:cxnLst>
                <a:cxn ang="0">
                  <a:pos x="T0" y="T1"/>
                </a:cxn>
                <a:cxn ang="0">
                  <a:pos x="T2" y="T3"/>
                </a:cxn>
                <a:cxn ang="0">
                  <a:pos x="T4" y="T5"/>
                </a:cxn>
                <a:cxn ang="0">
                  <a:pos x="T6" y="T7"/>
                </a:cxn>
                <a:cxn ang="0">
                  <a:pos x="T8" y="T9"/>
                </a:cxn>
              </a:cxnLst>
              <a:rect l="0" t="0" r="r" b="b"/>
              <a:pathLst>
                <a:path w="648" h="47">
                  <a:moveTo>
                    <a:pt x="647" y="46"/>
                  </a:moveTo>
                  <a:lnTo>
                    <a:pt x="0" y="46"/>
                  </a:lnTo>
                  <a:lnTo>
                    <a:pt x="40" y="0"/>
                  </a:lnTo>
                  <a:lnTo>
                    <a:pt x="647" y="0"/>
                  </a:lnTo>
                  <a:lnTo>
                    <a:pt x="647" y="46"/>
                  </a:lnTo>
                </a:path>
              </a:pathLst>
            </a:custGeom>
            <a:solidFill>
              <a:srgbClr val="000000"/>
            </a:solidFill>
            <a:ln w="12600">
              <a:solidFill>
                <a:srgbClr val="333333"/>
              </a:solidFill>
              <a:round/>
              <a:headEnd/>
              <a:tailEnd/>
            </a:ln>
          </p:spPr>
          <p:txBody>
            <a:bodyPr wrap="none" anchor="ctr"/>
            <a:lstStyle/>
            <a:p>
              <a:endParaRPr lang="en-US"/>
            </a:p>
          </p:txBody>
        </p:sp>
        <p:sp>
          <p:nvSpPr>
            <p:cNvPr id="50801" name="Freeform 625">
              <a:extLst>
                <a:ext uri="{FF2B5EF4-FFF2-40B4-BE49-F238E27FC236}">
                  <a16:creationId xmlns:a16="http://schemas.microsoft.com/office/drawing/2014/main" id="{6CD6EBE5-4CC2-4A58-AC74-4D331BD3DB21}"/>
                </a:ext>
              </a:extLst>
            </p:cNvPr>
            <p:cNvSpPr>
              <a:spLocks noChangeArrowheads="1"/>
            </p:cNvSpPr>
            <p:nvPr/>
          </p:nvSpPr>
          <p:spPr bwMode="auto">
            <a:xfrm>
              <a:off x="741" y="3233"/>
              <a:ext cx="11" cy="889"/>
            </a:xfrm>
            <a:custGeom>
              <a:avLst/>
              <a:gdLst>
                <a:gd name="T0" fmla="*/ 0 w 49"/>
                <a:gd name="T1" fmla="*/ 3919 h 3920"/>
                <a:gd name="T2" fmla="*/ 0 w 49"/>
                <a:gd name="T3" fmla="*/ 0 h 3920"/>
                <a:gd name="T4" fmla="*/ 48 w 49"/>
                <a:gd name="T5" fmla="*/ 0 h 3920"/>
                <a:gd name="T6" fmla="*/ 48 w 49"/>
                <a:gd name="T7" fmla="*/ 3877 h 3920"/>
                <a:gd name="T8" fmla="*/ 0 w 49"/>
                <a:gd name="T9" fmla="*/ 3919 h 3920"/>
              </a:gdLst>
              <a:ahLst/>
              <a:cxnLst>
                <a:cxn ang="0">
                  <a:pos x="T0" y="T1"/>
                </a:cxn>
                <a:cxn ang="0">
                  <a:pos x="T2" y="T3"/>
                </a:cxn>
                <a:cxn ang="0">
                  <a:pos x="T4" y="T5"/>
                </a:cxn>
                <a:cxn ang="0">
                  <a:pos x="T6" y="T7"/>
                </a:cxn>
                <a:cxn ang="0">
                  <a:pos x="T8" y="T9"/>
                </a:cxn>
              </a:cxnLst>
              <a:rect l="0" t="0" r="r" b="b"/>
              <a:pathLst>
                <a:path w="49" h="3920">
                  <a:moveTo>
                    <a:pt x="0" y="3919"/>
                  </a:moveTo>
                  <a:lnTo>
                    <a:pt x="0" y="0"/>
                  </a:lnTo>
                  <a:lnTo>
                    <a:pt x="48" y="0"/>
                  </a:lnTo>
                  <a:lnTo>
                    <a:pt x="48" y="3877"/>
                  </a:lnTo>
                  <a:lnTo>
                    <a:pt x="0" y="3919"/>
                  </a:lnTo>
                </a:path>
              </a:pathLst>
            </a:custGeom>
            <a:solidFill>
              <a:srgbClr val="000000"/>
            </a:solidFill>
            <a:ln w="12600">
              <a:solidFill>
                <a:srgbClr val="333333"/>
              </a:solidFill>
              <a:round/>
              <a:headEnd/>
              <a:tailEnd/>
            </a:ln>
          </p:spPr>
          <p:txBody>
            <a:bodyPr wrap="none" anchor="ctr"/>
            <a:lstStyle/>
            <a:p>
              <a:endParaRPr lang="en-US"/>
            </a:p>
          </p:txBody>
        </p:sp>
        <p:sp>
          <p:nvSpPr>
            <p:cNvPr id="50802" name="Freeform 626">
              <a:extLst>
                <a:ext uri="{FF2B5EF4-FFF2-40B4-BE49-F238E27FC236}">
                  <a16:creationId xmlns:a16="http://schemas.microsoft.com/office/drawing/2014/main" id="{AE53532E-F145-4F21-8D9A-56FE45FDC837}"/>
                </a:ext>
              </a:extLst>
            </p:cNvPr>
            <p:cNvSpPr>
              <a:spLocks noChangeArrowheads="1"/>
            </p:cNvSpPr>
            <p:nvPr/>
          </p:nvSpPr>
          <p:spPr bwMode="auto">
            <a:xfrm>
              <a:off x="1453" y="4088"/>
              <a:ext cx="56" cy="57"/>
            </a:xfrm>
            <a:custGeom>
              <a:avLst/>
              <a:gdLst>
                <a:gd name="T0" fmla="*/ 248 w 249"/>
                <a:gd name="T1" fmla="*/ 127 h 252"/>
                <a:gd name="T2" fmla="*/ 245 w 249"/>
                <a:gd name="T3" fmla="*/ 101 h 252"/>
                <a:gd name="T4" fmla="*/ 240 w 249"/>
                <a:gd name="T5" fmla="*/ 77 h 252"/>
                <a:gd name="T6" fmla="*/ 228 w 249"/>
                <a:gd name="T7" fmla="*/ 57 h 252"/>
                <a:gd name="T8" fmla="*/ 214 w 249"/>
                <a:gd name="T9" fmla="*/ 37 h 252"/>
                <a:gd name="T10" fmla="*/ 193 w 249"/>
                <a:gd name="T11" fmla="*/ 22 h 252"/>
                <a:gd name="T12" fmla="*/ 173 w 249"/>
                <a:gd name="T13" fmla="*/ 11 h 252"/>
                <a:gd name="T14" fmla="*/ 150 w 249"/>
                <a:gd name="T15" fmla="*/ 3 h 252"/>
                <a:gd name="T16" fmla="*/ 124 w 249"/>
                <a:gd name="T17" fmla="*/ 0 h 252"/>
                <a:gd name="T18" fmla="*/ 100 w 249"/>
                <a:gd name="T19" fmla="*/ 3 h 252"/>
                <a:gd name="T20" fmla="*/ 78 w 249"/>
                <a:gd name="T21" fmla="*/ 11 h 252"/>
                <a:gd name="T22" fmla="*/ 54 w 249"/>
                <a:gd name="T23" fmla="*/ 22 h 252"/>
                <a:gd name="T24" fmla="*/ 35 w 249"/>
                <a:gd name="T25" fmla="*/ 37 h 252"/>
                <a:gd name="T26" fmla="*/ 20 w 249"/>
                <a:gd name="T27" fmla="*/ 57 h 252"/>
                <a:gd name="T28" fmla="*/ 9 w 249"/>
                <a:gd name="T29" fmla="*/ 77 h 252"/>
                <a:gd name="T30" fmla="*/ 0 w 249"/>
                <a:gd name="T31" fmla="*/ 101 h 252"/>
                <a:gd name="T32" fmla="*/ 0 w 249"/>
                <a:gd name="T33" fmla="*/ 127 h 252"/>
                <a:gd name="T34" fmla="*/ 0 w 249"/>
                <a:gd name="T35" fmla="*/ 149 h 252"/>
                <a:gd name="T36" fmla="*/ 9 w 249"/>
                <a:gd name="T37" fmla="*/ 173 h 252"/>
                <a:gd name="T38" fmla="*/ 20 w 249"/>
                <a:gd name="T39" fmla="*/ 196 h 252"/>
                <a:gd name="T40" fmla="*/ 35 w 249"/>
                <a:gd name="T41" fmla="*/ 214 h 252"/>
                <a:gd name="T42" fmla="*/ 54 w 249"/>
                <a:gd name="T43" fmla="*/ 230 h 252"/>
                <a:gd name="T44" fmla="*/ 78 w 249"/>
                <a:gd name="T45" fmla="*/ 243 h 252"/>
                <a:gd name="T46" fmla="*/ 100 w 249"/>
                <a:gd name="T47" fmla="*/ 248 h 252"/>
                <a:gd name="T48" fmla="*/ 124 w 249"/>
                <a:gd name="T49" fmla="*/ 251 h 252"/>
                <a:gd name="T50" fmla="*/ 150 w 249"/>
                <a:gd name="T51" fmla="*/ 248 h 252"/>
                <a:gd name="T52" fmla="*/ 173 w 249"/>
                <a:gd name="T53" fmla="*/ 243 h 252"/>
                <a:gd name="T54" fmla="*/ 193 w 249"/>
                <a:gd name="T55" fmla="*/ 230 h 252"/>
                <a:gd name="T56" fmla="*/ 214 w 249"/>
                <a:gd name="T57" fmla="*/ 214 h 252"/>
                <a:gd name="T58" fmla="*/ 228 w 249"/>
                <a:gd name="T59" fmla="*/ 196 h 252"/>
                <a:gd name="T60" fmla="*/ 240 w 249"/>
                <a:gd name="T61" fmla="*/ 173 h 252"/>
                <a:gd name="T62" fmla="*/ 245 w 249"/>
                <a:gd name="T63" fmla="*/ 149 h 252"/>
                <a:gd name="T64" fmla="*/ 248 w 249"/>
                <a:gd name="T65" fmla="*/ 127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9" h="252">
                  <a:moveTo>
                    <a:pt x="248" y="127"/>
                  </a:moveTo>
                  <a:lnTo>
                    <a:pt x="245" y="101"/>
                  </a:lnTo>
                  <a:lnTo>
                    <a:pt x="240" y="77"/>
                  </a:lnTo>
                  <a:lnTo>
                    <a:pt x="228" y="57"/>
                  </a:lnTo>
                  <a:lnTo>
                    <a:pt x="214" y="37"/>
                  </a:lnTo>
                  <a:lnTo>
                    <a:pt x="193" y="22"/>
                  </a:lnTo>
                  <a:lnTo>
                    <a:pt x="173" y="11"/>
                  </a:lnTo>
                  <a:lnTo>
                    <a:pt x="150" y="3"/>
                  </a:lnTo>
                  <a:lnTo>
                    <a:pt x="124" y="0"/>
                  </a:lnTo>
                  <a:lnTo>
                    <a:pt x="100" y="3"/>
                  </a:lnTo>
                  <a:lnTo>
                    <a:pt x="78" y="11"/>
                  </a:lnTo>
                  <a:lnTo>
                    <a:pt x="54" y="22"/>
                  </a:lnTo>
                  <a:lnTo>
                    <a:pt x="35" y="37"/>
                  </a:lnTo>
                  <a:lnTo>
                    <a:pt x="20" y="57"/>
                  </a:lnTo>
                  <a:lnTo>
                    <a:pt x="9" y="77"/>
                  </a:lnTo>
                  <a:lnTo>
                    <a:pt x="0" y="101"/>
                  </a:lnTo>
                  <a:lnTo>
                    <a:pt x="0" y="127"/>
                  </a:lnTo>
                  <a:lnTo>
                    <a:pt x="0" y="149"/>
                  </a:lnTo>
                  <a:lnTo>
                    <a:pt x="9" y="173"/>
                  </a:lnTo>
                  <a:lnTo>
                    <a:pt x="20" y="196"/>
                  </a:lnTo>
                  <a:lnTo>
                    <a:pt x="35" y="214"/>
                  </a:lnTo>
                  <a:lnTo>
                    <a:pt x="54" y="230"/>
                  </a:lnTo>
                  <a:lnTo>
                    <a:pt x="78" y="243"/>
                  </a:lnTo>
                  <a:lnTo>
                    <a:pt x="100" y="248"/>
                  </a:lnTo>
                  <a:lnTo>
                    <a:pt x="124" y="251"/>
                  </a:lnTo>
                  <a:lnTo>
                    <a:pt x="150" y="248"/>
                  </a:lnTo>
                  <a:lnTo>
                    <a:pt x="173" y="243"/>
                  </a:lnTo>
                  <a:lnTo>
                    <a:pt x="193" y="230"/>
                  </a:lnTo>
                  <a:lnTo>
                    <a:pt x="214" y="214"/>
                  </a:lnTo>
                  <a:lnTo>
                    <a:pt x="228" y="196"/>
                  </a:lnTo>
                  <a:lnTo>
                    <a:pt x="240" y="173"/>
                  </a:lnTo>
                  <a:lnTo>
                    <a:pt x="245" y="149"/>
                  </a:lnTo>
                  <a:lnTo>
                    <a:pt x="248" y="12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03" name="Line 627">
              <a:extLst>
                <a:ext uri="{FF2B5EF4-FFF2-40B4-BE49-F238E27FC236}">
                  <a16:creationId xmlns:a16="http://schemas.microsoft.com/office/drawing/2014/main" id="{EC6F9453-584F-45BC-89D9-DD0DE139C1AA}"/>
                </a:ext>
              </a:extLst>
            </p:cNvPr>
            <p:cNvSpPr>
              <a:spLocks noChangeShapeType="1"/>
            </p:cNvSpPr>
            <p:nvPr/>
          </p:nvSpPr>
          <p:spPr bwMode="auto">
            <a:xfrm flipH="1">
              <a:off x="1317" y="4032"/>
              <a:ext cx="146" cy="7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804" name="Freeform 628">
              <a:extLst>
                <a:ext uri="{FF2B5EF4-FFF2-40B4-BE49-F238E27FC236}">
                  <a16:creationId xmlns:a16="http://schemas.microsoft.com/office/drawing/2014/main" id="{3296B178-4AB9-4FED-AAD8-93E64A6D1757}"/>
                </a:ext>
              </a:extLst>
            </p:cNvPr>
            <p:cNvSpPr>
              <a:spLocks noChangeArrowheads="1"/>
            </p:cNvSpPr>
            <p:nvPr/>
          </p:nvSpPr>
          <p:spPr bwMode="auto">
            <a:xfrm>
              <a:off x="1264" y="4088"/>
              <a:ext cx="57" cy="57"/>
            </a:xfrm>
            <a:custGeom>
              <a:avLst/>
              <a:gdLst>
                <a:gd name="T0" fmla="*/ 249 w 252"/>
                <a:gd name="T1" fmla="*/ 101 h 252"/>
                <a:gd name="T2" fmla="*/ 251 w 252"/>
                <a:gd name="T3" fmla="*/ 127 h 252"/>
                <a:gd name="T4" fmla="*/ 249 w 252"/>
                <a:gd name="T5" fmla="*/ 101 h 252"/>
                <a:gd name="T6" fmla="*/ 242 w 252"/>
                <a:gd name="T7" fmla="*/ 77 h 252"/>
                <a:gd name="T8" fmla="*/ 231 w 252"/>
                <a:gd name="T9" fmla="*/ 57 h 252"/>
                <a:gd name="T10" fmla="*/ 216 w 252"/>
                <a:gd name="T11" fmla="*/ 37 h 252"/>
                <a:gd name="T12" fmla="*/ 196 w 252"/>
                <a:gd name="T13" fmla="*/ 22 h 252"/>
                <a:gd name="T14" fmla="*/ 173 w 252"/>
                <a:gd name="T15" fmla="*/ 11 h 252"/>
                <a:gd name="T16" fmla="*/ 150 w 252"/>
                <a:gd name="T17" fmla="*/ 3 h 252"/>
                <a:gd name="T18" fmla="*/ 127 w 252"/>
                <a:gd name="T19" fmla="*/ 0 h 252"/>
                <a:gd name="T20" fmla="*/ 104 w 252"/>
                <a:gd name="T21" fmla="*/ 3 h 252"/>
                <a:gd name="T22" fmla="*/ 81 w 252"/>
                <a:gd name="T23" fmla="*/ 11 h 252"/>
                <a:gd name="T24" fmla="*/ 57 w 252"/>
                <a:gd name="T25" fmla="*/ 22 h 252"/>
                <a:gd name="T26" fmla="*/ 38 w 252"/>
                <a:gd name="T27" fmla="*/ 37 h 252"/>
                <a:gd name="T28" fmla="*/ 23 w 252"/>
                <a:gd name="T29" fmla="*/ 57 h 252"/>
                <a:gd name="T30" fmla="*/ 12 w 252"/>
                <a:gd name="T31" fmla="*/ 77 h 252"/>
                <a:gd name="T32" fmla="*/ 2 w 252"/>
                <a:gd name="T33" fmla="*/ 101 h 252"/>
                <a:gd name="T34" fmla="*/ 0 w 252"/>
                <a:gd name="T35" fmla="*/ 127 h 252"/>
                <a:gd name="T36" fmla="*/ 2 w 252"/>
                <a:gd name="T37" fmla="*/ 149 h 252"/>
                <a:gd name="T38" fmla="*/ 12 w 252"/>
                <a:gd name="T39" fmla="*/ 173 h 252"/>
                <a:gd name="T40" fmla="*/ 23 w 252"/>
                <a:gd name="T41" fmla="*/ 196 h 252"/>
                <a:gd name="T42" fmla="*/ 38 w 252"/>
                <a:gd name="T43" fmla="*/ 214 h 252"/>
                <a:gd name="T44" fmla="*/ 57 w 252"/>
                <a:gd name="T45" fmla="*/ 230 h 252"/>
                <a:gd name="T46" fmla="*/ 81 w 252"/>
                <a:gd name="T47" fmla="*/ 243 h 252"/>
                <a:gd name="T48" fmla="*/ 104 w 252"/>
                <a:gd name="T49" fmla="*/ 248 h 252"/>
                <a:gd name="T50" fmla="*/ 127 w 252"/>
                <a:gd name="T51" fmla="*/ 251 h 252"/>
                <a:gd name="T52" fmla="*/ 150 w 252"/>
                <a:gd name="T53" fmla="*/ 248 h 252"/>
                <a:gd name="T54" fmla="*/ 173 w 252"/>
                <a:gd name="T55" fmla="*/ 243 h 252"/>
                <a:gd name="T56" fmla="*/ 196 w 252"/>
                <a:gd name="T57" fmla="*/ 230 h 252"/>
                <a:gd name="T58" fmla="*/ 216 w 252"/>
                <a:gd name="T59" fmla="*/ 214 h 252"/>
                <a:gd name="T60" fmla="*/ 231 w 252"/>
                <a:gd name="T61" fmla="*/ 196 h 252"/>
                <a:gd name="T62" fmla="*/ 242 w 252"/>
                <a:gd name="T63" fmla="*/ 173 h 252"/>
                <a:gd name="T64" fmla="*/ 249 w 252"/>
                <a:gd name="T65" fmla="*/ 149 h 252"/>
                <a:gd name="T66" fmla="*/ 251 w 252"/>
                <a:gd name="T67" fmla="*/ 127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2" h="252">
                  <a:moveTo>
                    <a:pt x="249" y="101"/>
                  </a:moveTo>
                  <a:lnTo>
                    <a:pt x="251" y="127"/>
                  </a:lnTo>
                  <a:lnTo>
                    <a:pt x="249" y="101"/>
                  </a:lnTo>
                  <a:lnTo>
                    <a:pt x="242" y="77"/>
                  </a:lnTo>
                  <a:lnTo>
                    <a:pt x="231" y="57"/>
                  </a:lnTo>
                  <a:lnTo>
                    <a:pt x="216" y="37"/>
                  </a:lnTo>
                  <a:lnTo>
                    <a:pt x="196" y="22"/>
                  </a:lnTo>
                  <a:lnTo>
                    <a:pt x="173" y="11"/>
                  </a:lnTo>
                  <a:lnTo>
                    <a:pt x="150" y="3"/>
                  </a:lnTo>
                  <a:lnTo>
                    <a:pt x="127" y="0"/>
                  </a:lnTo>
                  <a:lnTo>
                    <a:pt x="104" y="3"/>
                  </a:lnTo>
                  <a:lnTo>
                    <a:pt x="81" y="11"/>
                  </a:lnTo>
                  <a:lnTo>
                    <a:pt x="57" y="22"/>
                  </a:lnTo>
                  <a:lnTo>
                    <a:pt x="38" y="37"/>
                  </a:lnTo>
                  <a:lnTo>
                    <a:pt x="23" y="57"/>
                  </a:lnTo>
                  <a:lnTo>
                    <a:pt x="12" y="77"/>
                  </a:lnTo>
                  <a:lnTo>
                    <a:pt x="2" y="101"/>
                  </a:lnTo>
                  <a:lnTo>
                    <a:pt x="0" y="127"/>
                  </a:lnTo>
                  <a:lnTo>
                    <a:pt x="2" y="149"/>
                  </a:lnTo>
                  <a:lnTo>
                    <a:pt x="12" y="173"/>
                  </a:lnTo>
                  <a:lnTo>
                    <a:pt x="23" y="196"/>
                  </a:lnTo>
                  <a:lnTo>
                    <a:pt x="38" y="214"/>
                  </a:lnTo>
                  <a:lnTo>
                    <a:pt x="57" y="230"/>
                  </a:lnTo>
                  <a:lnTo>
                    <a:pt x="81" y="243"/>
                  </a:lnTo>
                  <a:lnTo>
                    <a:pt x="104" y="248"/>
                  </a:lnTo>
                  <a:lnTo>
                    <a:pt x="127" y="251"/>
                  </a:lnTo>
                  <a:lnTo>
                    <a:pt x="150" y="248"/>
                  </a:lnTo>
                  <a:lnTo>
                    <a:pt x="173" y="243"/>
                  </a:lnTo>
                  <a:lnTo>
                    <a:pt x="196" y="230"/>
                  </a:lnTo>
                  <a:lnTo>
                    <a:pt x="216" y="214"/>
                  </a:lnTo>
                  <a:lnTo>
                    <a:pt x="231" y="196"/>
                  </a:lnTo>
                  <a:lnTo>
                    <a:pt x="242" y="173"/>
                  </a:lnTo>
                  <a:lnTo>
                    <a:pt x="249" y="149"/>
                  </a:lnTo>
                  <a:lnTo>
                    <a:pt x="251" y="12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05" name="Freeform 629">
              <a:extLst>
                <a:ext uri="{FF2B5EF4-FFF2-40B4-BE49-F238E27FC236}">
                  <a16:creationId xmlns:a16="http://schemas.microsoft.com/office/drawing/2014/main" id="{66D77A57-E9C3-4083-B4B7-61B6F57B3465}"/>
                </a:ext>
              </a:extLst>
            </p:cNvPr>
            <p:cNvSpPr>
              <a:spLocks noChangeArrowheads="1"/>
            </p:cNvSpPr>
            <p:nvPr/>
          </p:nvSpPr>
          <p:spPr bwMode="auto">
            <a:xfrm>
              <a:off x="1689" y="3233"/>
              <a:ext cx="11" cy="889"/>
            </a:xfrm>
            <a:custGeom>
              <a:avLst/>
              <a:gdLst>
                <a:gd name="T0" fmla="*/ 46 w 47"/>
                <a:gd name="T1" fmla="*/ 0 h 3920"/>
                <a:gd name="T2" fmla="*/ 46 w 47"/>
                <a:gd name="T3" fmla="*/ 3919 h 3920"/>
                <a:gd name="T4" fmla="*/ 0 w 47"/>
                <a:gd name="T5" fmla="*/ 3877 h 3920"/>
                <a:gd name="T6" fmla="*/ 0 w 47"/>
                <a:gd name="T7" fmla="*/ 0 h 3920"/>
                <a:gd name="T8" fmla="*/ 46 w 47"/>
                <a:gd name="T9" fmla="*/ 0 h 3920"/>
              </a:gdLst>
              <a:ahLst/>
              <a:cxnLst>
                <a:cxn ang="0">
                  <a:pos x="T0" y="T1"/>
                </a:cxn>
                <a:cxn ang="0">
                  <a:pos x="T2" y="T3"/>
                </a:cxn>
                <a:cxn ang="0">
                  <a:pos x="T4" y="T5"/>
                </a:cxn>
                <a:cxn ang="0">
                  <a:pos x="T6" y="T7"/>
                </a:cxn>
                <a:cxn ang="0">
                  <a:pos x="T8" y="T9"/>
                </a:cxn>
              </a:cxnLst>
              <a:rect l="0" t="0" r="r" b="b"/>
              <a:pathLst>
                <a:path w="47" h="3920">
                  <a:moveTo>
                    <a:pt x="46" y="0"/>
                  </a:moveTo>
                  <a:lnTo>
                    <a:pt x="46" y="3919"/>
                  </a:lnTo>
                  <a:lnTo>
                    <a:pt x="0" y="3877"/>
                  </a:lnTo>
                  <a:lnTo>
                    <a:pt x="0" y="0"/>
                  </a:lnTo>
                  <a:lnTo>
                    <a:pt x="46" y="0"/>
                  </a:lnTo>
                </a:path>
              </a:pathLst>
            </a:custGeom>
            <a:solidFill>
              <a:srgbClr val="000000"/>
            </a:solidFill>
            <a:ln w="12600">
              <a:solidFill>
                <a:srgbClr val="333333"/>
              </a:solidFill>
              <a:round/>
              <a:headEnd/>
              <a:tailEnd/>
            </a:ln>
          </p:spPr>
          <p:txBody>
            <a:bodyPr wrap="none" anchor="ctr"/>
            <a:lstStyle/>
            <a:p>
              <a:endParaRPr lang="en-US"/>
            </a:p>
          </p:txBody>
        </p:sp>
        <p:sp>
          <p:nvSpPr>
            <p:cNvPr id="50806" name="Freeform 630">
              <a:extLst>
                <a:ext uri="{FF2B5EF4-FFF2-40B4-BE49-F238E27FC236}">
                  <a16:creationId xmlns:a16="http://schemas.microsoft.com/office/drawing/2014/main" id="{448E34E2-52A7-4710-AE18-6A2023CE10F2}"/>
                </a:ext>
              </a:extLst>
            </p:cNvPr>
            <p:cNvSpPr>
              <a:spLocks noChangeArrowheads="1"/>
            </p:cNvSpPr>
            <p:nvPr/>
          </p:nvSpPr>
          <p:spPr bwMode="auto">
            <a:xfrm>
              <a:off x="1509" y="4112"/>
              <a:ext cx="190" cy="11"/>
            </a:xfrm>
            <a:custGeom>
              <a:avLst/>
              <a:gdLst>
                <a:gd name="T0" fmla="*/ 838 w 839"/>
                <a:gd name="T1" fmla="*/ 46 h 47"/>
                <a:gd name="T2" fmla="*/ 0 w 839"/>
                <a:gd name="T3" fmla="*/ 46 h 47"/>
                <a:gd name="T4" fmla="*/ 0 w 839"/>
                <a:gd name="T5" fmla="*/ 0 h 47"/>
                <a:gd name="T6" fmla="*/ 795 w 839"/>
                <a:gd name="T7" fmla="*/ 0 h 47"/>
                <a:gd name="T8" fmla="*/ 838 w 839"/>
                <a:gd name="T9" fmla="*/ 46 h 47"/>
              </a:gdLst>
              <a:ahLst/>
              <a:cxnLst>
                <a:cxn ang="0">
                  <a:pos x="T0" y="T1"/>
                </a:cxn>
                <a:cxn ang="0">
                  <a:pos x="T2" y="T3"/>
                </a:cxn>
                <a:cxn ang="0">
                  <a:pos x="T4" y="T5"/>
                </a:cxn>
                <a:cxn ang="0">
                  <a:pos x="T6" y="T7"/>
                </a:cxn>
                <a:cxn ang="0">
                  <a:pos x="T8" y="T9"/>
                </a:cxn>
              </a:cxnLst>
              <a:rect l="0" t="0" r="r" b="b"/>
              <a:pathLst>
                <a:path w="839" h="47">
                  <a:moveTo>
                    <a:pt x="838" y="46"/>
                  </a:moveTo>
                  <a:lnTo>
                    <a:pt x="0" y="46"/>
                  </a:lnTo>
                  <a:lnTo>
                    <a:pt x="0" y="0"/>
                  </a:lnTo>
                  <a:lnTo>
                    <a:pt x="795" y="0"/>
                  </a:lnTo>
                  <a:lnTo>
                    <a:pt x="838" y="46"/>
                  </a:lnTo>
                </a:path>
              </a:pathLst>
            </a:custGeom>
            <a:solidFill>
              <a:srgbClr val="000000"/>
            </a:solidFill>
            <a:ln w="12600">
              <a:solidFill>
                <a:srgbClr val="333333"/>
              </a:solidFill>
              <a:round/>
              <a:headEnd/>
              <a:tailEnd/>
            </a:ln>
          </p:spPr>
          <p:txBody>
            <a:bodyPr wrap="none" anchor="ctr"/>
            <a:lstStyle/>
            <a:p>
              <a:endParaRPr lang="en-US"/>
            </a:p>
          </p:txBody>
        </p:sp>
        <p:sp>
          <p:nvSpPr>
            <p:cNvPr id="50807" name="Freeform 631">
              <a:extLst>
                <a:ext uri="{FF2B5EF4-FFF2-40B4-BE49-F238E27FC236}">
                  <a16:creationId xmlns:a16="http://schemas.microsoft.com/office/drawing/2014/main" id="{DABDEA28-1797-48C0-901B-BB4C7D15EBF7}"/>
                </a:ext>
              </a:extLst>
            </p:cNvPr>
            <p:cNvSpPr>
              <a:spLocks noChangeArrowheads="1"/>
            </p:cNvSpPr>
            <p:nvPr/>
          </p:nvSpPr>
          <p:spPr bwMode="auto">
            <a:xfrm>
              <a:off x="1001" y="4112"/>
              <a:ext cx="264" cy="11"/>
            </a:xfrm>
            <a:custGeom>
              <a:avLst/>
              <a:gdLst>
                <a:gd name="T0" fmla="*/ 1161 w 1162"/>
                <a:gd name="T1" fmla="*/ 46 h 47"/>
                <a:gd name="T2" fmla="*/ 0 w 1162"/>
                <a:gd name="T3" fmla="*/ 46 h 47"/>
                <a:gd name="T4" fmla="*/ 0 w 1162"/>
                <a:gd name="T5" fmla="*/ 0 h 47"/>
                <a:gd name="T6" fmla="*/ 1161 w 1162"/>
                <a:gd name="T7" fmla="*/ 0 h 47"/>
                <a:gd name="T8" fmla="*/ 1161 w 1162"/>
                <a:gd name="T9" fmla="*/ 46 h 47"/>
              </a:gdLst>
              <a:ahLst/>
              <a:cxnLst>
                <a:cxn ang="0">
                  <a:pos x="T0" y="T1"/>
                </a:cxn>
                <a:cxn ang="0">
                  <a:pos x="T2" y="T3"/>
                </a:cxn>
                <a:cxn ang="0">
                  <a:pos x="T4" y="T5"/>
                </a:cxn>
                <a:cxn ang="0">
                  <a:pos x="T6" y="T7"/>
                </a:cxn>
                <a:cxn ang="0">
                  <a:pos x="T8" y="T9"/>
                </a:cxn>
              </a:cxnLst>
              <a:rect l="0" t="0" r="r" b="b"/>
              <a:pathLst>
                <a:path w="1162" h="47">
                  <a:moveTo>
                    <a:pt x="1161" y="46"/>
                  </a:moveTo>
                  <a:lnTo>
                    <a:pt x="0" y="46"/>
                  </a:lnTo>
                  <a:lnTo>
                    <a:pt x="0" y="0"/>
                  </a:lnTo>
                  <a:lnTo>
                    <a:pt x="1161" y="0"/>
                  </a:lnTo>
                  <a:lnTo>
                    <a:pt x="1161" y="46"/>
                  </a:lnTo>
                </a:path>
              </a:pathLst>
            </a:custGeom>
            <a:solidFill>
              <a:srgbClr val="000000"/>
            </a:solidFill>
            <a:ln w="12600">
              <a:solidFill>
                <a:srgbClr val="333333"/>
              </a:solidFill>
              <a:round/>
              <a:headEnd/>
              <a:tailEnd/>
            </a:ln>
          </p:spPr>
          <p:txBody>
            <a:bodyPr wrap="none" anchor="ctr"/>
            <a:lstStyle/>
            <a:p>
              <a:endParaRPr lang="en-US"/>
            </a:p>
          </p:txBody>
        </p:sp>
        <p:sp>
          <p:nvSpPr>
            <p:cNvPr id="50808" name="Line 632">
              <a:extLst>
                <a:ext uri="{FF2B5EF4-FFF2-40B4-BE49-F238E27FC236}">
                  <a16:creationId xmlns:a16="http://schemas.microsoft.com/office/drawing/2014/main" id="{47B984E8-ED3B-48E2-A297-DA29DF04B24D}"/>
                </a:ext>
              </a:extLst>
            </p:cNvPr>
            <p:cNvSpPr>
              <a:spLocks noChangeShapeType="1"/>
            </p:cNvSpPr>
            <p:nvPr/>
          </p:nvSpPr>
          <p:spPr bwMode="auto">
            <a:xfrm>
              <a:off x="1424" y="3105"/>
              <a:ext cx="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809" name="Line 633">
              <a:extLst>
                <a:ext uri="{FF2B5EF4-FFF2-40B4-BE49-F238E27FC236}">
                  <a16:creationId xmlns:a16="http://schemas.microsoft.com/office/drawing/2014/main" id="{7E93497B-EAE5-4328-A370-7A559D26FFA0}"/>
                </a:ext>
              </a:extLst>
            </p:cNvPr>
            <p:cNvSpPr>
              <a:spLocks noChangeShapeType="1"/>
            </p:cNvSpPr>
            <p:nvPr/>
          </p:nvSpPr>
          <p:spPr bwMode="auto">
            <a:xfrm flipV="1">
              <a:off x="1480" y="3102"/>
              <a:ext cx="38" cy="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810" name="Freeform 634">
              <a:extLst>
                <a:ext uri="{FF2B5EF4-FFF2-40B4-BE49-F238E27FC236}">
                  <a16:creationId xmlns:a16="http://schemas.microsoft.com/office/drawing/2014/main" id="{327C8A3D-153D-4B32-A3AC-529131E89E9A}"/>
                </a:ext>
              </a:extLst>
            </p:cNvPr>
            <p:cNvSpPr>
              <a:spLocks noChangeArrowheads="1"/>
            </p:cNvSpPr>
            <p:nvPr/>
          </p:nvSpPr>
          <p:spPr bwMode="auto">
            <a:xfrm>
              <a:off x="1537" y="3101"/>
              <a:ext cx="38" cy="11"/>
            </a:xfrm>
            <a:custGeom>
              <a:avLst/>
              <a:gdLst>
                <a:gd name="T0" fmla="*/ 0 w 168"/>
                <a:gd name="T1" fmla="*/ 47 h 48"/>
                <a:gd name="T2" fmla="*/ 148 w 168"/>
                <a:gd name="T3" fmla="*/ 0 h 48"/>
                <a:gd name="T4" fmla="*/ 167 w 168"/>
                <a:gd name="T5" fmla="*/ 0 h 48"/>
              </a:gdLst>
              <a:ahLst/>
              <a:cxnLst>
                <a:cxn ang="0">
                  <a:pos x="T0" y="T1"/>
                </a:cxn>
                <a:cxn ang="0">
                  <a:pos x="T2" y="T3"/>
                </a:cxn>
                <a:cxn ang="0">
                  <a:pos x="T4" y="T5"/>
                </a:cxn>
              </a:cxnLst>
              <a:rect l="0" t="0" r="r" b="b"/>
              <a:pathLst>
                <a:path w="168" h="48">
                  <a:moveTo>
                    <a:pt x="0" y="47"/>
                  </a:moveTo>
                  <a:lnTo>
                    <a:pt x="148"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11" name="Freeform 635">
              <a:extLst>
                <a:ext uri="{FF2B5EF4-FFF2-40B4-BE49-F238E27FC236}">
                  <a16:creationId xmlns:a16="http://schemas.microsoft.com/office/drawing/2014/main" id="{4444437B-56FF-4142-AF20-B5FC423FC611}"/>
                </a:ext>
              </a:extLst>
            </p:cNvPr>
            <p:cNvSpPr>
              <a:spLocks noChangeArrowheads="1"/>
            </p:cNvSpPr>
            <p:nvPr/>
          </p:nvSpPr>
          <p:spPr bwMode="auto">
            <a:xfrm>
              <a:off x="1594" y="3097"/>
              <a:ext cx="38" cy="11"/>
            </a:xfrm>
            <a:custGeom>
              <a:avLst/>
              <a:gdLst>
                <a:gd name="T0" fmla="*/ 0 w 166"/>
                <a:gd name="T1" fmla="*/ 47 h 48"/>
                <a:gd name="T2" fmla="*/ 14 w 166"/>
                <a:gd name="T3" fmla="*/ 47 h 48"/>
                <a:gd name="T4" fmla="*/ 130 w 166"/>
                <a:gd name="T5" fmla="*/ 9 h 48"/>
                <a:gd name="T6" fmla="*/ 165 w 166"/>
                <a:gd name="T7" fmla="*/ 0 h 48"/>
              </a:gdLst>
              <a:ahLst/>
              <a:cxnLst>
                <a:cxn ang="0">
                  <a:pos x="T0" y="T1"/>
                </a:cxn>
                <a:cxn ang="0">
                  <a:pos x="T2" y="T3"/>
                </a:cxn>
                <a:cxn ang="0">
                  <a:pos x="T4" y="T5"/>
                </a:cxn>
                <a:cxn ang="0">
                  <a:pos x="T6" y="T7"/>
                </a:cxn>
              </a:cxnLst>
              <a:rect l="0" t="0" r="r" b="b"/>
              <a:pathLst>
                <a:path w="166" h="48">
                  <a:moveTo>
                    <a:pt x="0" y="47"/>
                  </a:moveTo>
                  <a:lnTo>
                    <a:pt x="14" y="47"/>
                  </a:lnTo>
                  <a:lnTo>
                    <a:pt x="130" y="9"/>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12" name="Freeform 636">
              <a:extLst>
                <a:ext uri="{FF2B5EF4-FFF2-40B4-BE49-F238E27FC236}">
                  <a16:creationId xmlns:a16="http://schemas.microsoft.com/office/drawing/2014/main" id="{160FE19E-94A4-4CFE-A67B-A96914A9823C}"/>
                </a:ext>
              </a:extLst>
            </p:cNvPr>
            <p:cNvSpPr>
              <a:spLocks noChangeArrowheads="1"/>
            </p:cNvSpPr>
            <p:nvPr/>
          </p:nvSpPr>
          <p:spPr bwMode="auto">
            <a:xfrm>
              <a:off x="1650" y="3088"/>
              <a:ext cx="38" cy="11"/>
            </a:xfrm>
            <a:custGeom>
              <a:avLst/>
              <a:gdLst>
                <a:gd name="T0" fmla="*/ 0 w 166"/>
                <a:gd name="T1" fmla="*/ 47 h 48"/>
                <a:gd name="T2" fmla="*/ 119 w 166"/>
                <a:gd name="T3" fmla="*/ 11 h 48"/>
                <a:gd name="T4" fmla="*/ 165 w 166"/>
                <a:gd name="T5" fmla="*/ 0 h 48"/>
              </a:gdLst>
              <a:ahLst/>
              <a:cxnLst>
                <a:cxn ang="0">
                  <a:pos x="T0" y="T1"/>
                </a:cxn>
                <a:cxn ang="0">
                  <a:pos x="T2" y="T3"/>
                </a:cxn>
                <a:cxn ang="0">
                  <a:pos x="T4" y="T5"/>
                </a:cxn>
              </a:cxnLst>
              <a:rect l="0" t="0" r="r" b="b"/>
              <a:pathLst>
                <a:path w="166" h="48">
                  <a:moveTo>
                    <a:pt x="0" y="47"/>
                  </a:moveTo>
                  <a:lnTo>
                    <a:pt x="119" y="11"/>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13" name="Freeform 637">
              <a:extLst>
                <a:ext uri="{FF2B5EF4-FFF2-40B4-BE49-F238E27FC236}">
                  <a16:creationId xmlns:a16="http://schemas.microsoft.com/office/drawing/2014/main" id="{6AB98A94-EFA2-4C46-935B-CBC55F2CFA23}"/>
                </a:ext>
              </a:extLst>
            </p:cNvPr>
            <p:cNvSpPr>
              <a:spLocks noChangeArrowheads="1"/>
            </p:cNvSpPr>
            <p:nvPr/>
          </p:nvSpPr>
          <p:spPr bwMode="auto">
            <a:xfrm>
              <a:off x="1706" y="3054"/>
              <a:ext cx="11" cy="30"/>
            </a:xfrm>
            <a:custGeom>
              <a:avLst/>
              <a:gdLst>
                <a:gd name="T0" fmla="*/ 0 w 47"/>
                <a:gd name="T1" fmla="*/ 133 h 134"/>
                <a:gd name="T2" fmla="*/ 4 w 47"/>
                <a:gd name="T3" fmla="*/ 133 h 134"/>
                <a:gd name="T4" fmla="*/ 20 w 47"/>
                <a:gd name="T5" fmla="*/ 124 h 134"/>
                <a:gd name="T6" fmla="*/ 34 w 47"/>
                <a:gd name="T7" fmla="*/ 107 h 134"/>
                <a:gd name="T8" fmla="*/ 40 w 47"/>
                <a:gd name="T9" fmla="*/ 92 h 134"/>
                <a:gd name="T10" fmla="*/ 46 w 47"/>
                <a:gd name="T11" fmla="*/ 76 h 134"/>
                <a:gd name="T12" fmla="*/ 43 w 47"/>
                <a:gd name="T13" fmla="*/ 55 h 134"/>
                <a:gd name="T14" fmla="*/ 40 w 47"/>
                <a:gd name="T15" fmla="*/ 40 h 134"/>
                <a:gd name="T16" fmla="*/ 28 w 47"/>
                <a:gd name="T17" fmla="*/ 23 h 134"/>
                <a:gd name="T18" fmla="*/ 16 w 47"/>
                <a:gd name="T19" fmla="*/ 9 h 134"/>
                <a:gd name="T20" fmla="*/ 2 w 47"/>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134">
                  <a:moveTo>
                    <a:pt x="0" y="133"/>
                  </a:moveTo>
                  <a:lnTo>
                    <a:pt x="4" y="133"/>
                  </a:lnTo>
                  <a:lnTo>
                    <a:pt x="20" y="124"/>
                  </a:lnTo>
                  <a:lnTo>
                    <a:pt x="34" y="107"/>
                  </a:lnTo>
                  <a:lnTo>
                    <a:pt x="40" y="92"/>
                  </a:lnTo>
                  <a:lnTo>
                    <a:pt x="46" y="76"/>
                  </a:lnTo>
                  <a:lnTo>
                    <a:pt x="43" y="55"/>
                  </a:lnTo>
                  <a:lnTo>
                    <a:pt x="40" y="40"/>
                  </a:lnTo>
                  <a:lnTo>
                    <a:pt x="28" y="23"/>
                  </a:lnTo>
                  <a:lnTo>
                    <a:pt x="16" y="9"/>
                  </a:lnTo>
                  <a:lnTo>
                    <a:pt x="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14" name="Freeform 638">
              <a:extLst>
                <a:ext uri="{FF2B5EF4-FFF2-40B4-BE49-F238E27FC236}">
                  <a16:creationId xmlns:a16="http://schemas.microsoft.com/office/drawing/2014/main" id="{12DBE9F7-5E0A-4F9E-8469-76639FAE74A6}"/>
                </a:ext>
              </a:extLst>
            </p:cNvPr>
            <p:cNvSpPr>
              <a:spLocks noChangeArrowheads="1"/>
            </p:cNvSpPr>
            <p:nvPr/>
          </p:nvSpPr>
          <p:spPr bwMode="auto">
            <a:xfrm>
              <a:off x="1652" y="3038"/>
              <a:ext cx="37" cy="11"/>
            </a:xfrm>
            <a:custGeom>
              <a:avLst/>
              <a:gdLst>
                <a:gd name="T0" fmla="*/ 161 w 162"/>
                <a:gd name="T1" fmla="*/ 46 h 47"/>
                <a:gd name="T2" fmla="*/ 109 w 162"/>
                <a:gd name="T3" fmla="*/ 29 h 47"/>
                <a:gd name="T4" fmla="*/ 0 w 162"/>
                <a:gd name="T5" fmla="*/ 0 h 47"/>
              </a:gdLst>
              <a:ahLst/>
              <a:cxnLst>
                <a:cxn ang="0">
                  <a:pos x="T0" y="T1"/>
                </a:cxn>
                <a:cxn ang="0">
                  <a:pos x="T2" y="T3"/>
                </a:cxn>
                <a:cxn ang="0">
                  <a:pos x="T4" y="T5"/>
                </a:cxn>
              </a:cxnLst>
              <a:rect l="0" t="0" r="r" b="b"/>
              <a:pathLst>
                <a:path w="162" h="47">
                  <a:moveTo>
                    <a:pt x="161" y="46"/>
                  </a:moveTo>
                  <a:lnTo>
                    <a:pt x="109" y="29"/>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15" name="Freeform 639">
              <a:extLst>
                <a:ext uri="{FF2B5EF4-FFF2-40B4-BE49-F238E27FC236}">
                  <a16:creationId xmlns:a16="http://schemas.microsoft.com/office/drawing/2014/main" id="{A273A189-B610-46A1-A3D5-4654A3F1AFDD}"/>
                </a:ext>
              </a:extLst>
            </p:cNvPr>
            <p:cNvSpPr>
              <a:spLocks noChangeArrowheads="1"/>
            </p:cNvSpPr>
            <p:nvPr/>
          </p:nvSpPr>
          <p:spPr bwMode="auto">
            <a:xfrm>
              <a:off x="1597" y="3024"/>
              <a:ext cx="37" cy="11"/>
            </a:xfrm>
            <a:custGeom>
              <a:avLst/>
              <a:gdLst>
                <a:gd name="T0" fmla="*/ 162 w 163"/>
                <a:gd name="T1" fmla="*/ 47 h 48"/>
                <a:gd name="T2" fmla="*/ 119 w 163"/>
                <a:gd name="T3" fmla="*/ 35 h 48"/>
                <a:gd name="T4" fmla="*/ 0 w 163"/>
                <a:gd name="T5" fmla="*/ 0 h 48"/>
              </a:gdLst>
              <a:ahLst/>
              <a:cxnLst>
                <a:cxn ang="0">
                  <a:pos x="T0" y="T1"/>
                </a:cxn>
                <a:cxn ang="0">
                  <a:pos x="T2" y="T3"/>
                </a:cxn>
                <a:cxn ang="0">
                  <a:pos x="T4" y="T5"/>
                </a:cxn>
              </a:cxnLst>
              <a:rect l="0" t="0" r="r" b="b"/>
              <a:pathLst>
                <a:path w="163" h="48">
                  <a:moveTo>
                    <a:pt x="162" y="47"/>
                  </a:moveTo>
                  <a:lnTo>
                    <a:pt x="119" y="35"/>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16" name="Freeform 640">
              <a:extLst>
                <a:ext uri="{FF2B5EF4-FFF2-40B4-BE49-F238E27FC236}">
                  <a16:creationId xmlns:a16="http://schemas.microsoft.com/office/drawing/2014/main" id="{7F51A633-D19E-4972-ABF2-21BE5915E850}"/>
                </a:ext>
              </a:extLst>
            </p:cNvPr>
            <p:cNvSpPr>
              <a:spLocks noChangeArrowheads="1"/>
            </p:cNvSpPr>
            <p:nvPr/>
          </p:nvSpPr>
          <p:spPr bwMode="auto">
            <a:xfrm>
              <a:off x="1541" y="3017"/>
              <a:ext cx="37" cy="11"/>
            </a:xfrm>
            <a:custGeom>
              <a:avLst/>
              <a:gdLst>
                <a:gd name="T0" fmla="*/ 164 w 165"/>
                <a:gd name="T1" fmla="*/ 47 h 48"/>
                <a:gd name="T2" fmla="*/ 130 w 165"/>
                <a:gd name="T3" fmla="*/ 34 h 48"/>
                <a:gd name="T4" fmla="*/ 0 w 165"/>
                <a:gd name="T5" fmla="*/ 0 h 48"/>
              </a:gdLst>
              <a:ahLst/>
              <a:cxnLst>
                <a:cxn ang="0">
                  <a:pos x="T0" y="T1"/>
                </a:cxn>
                <a:cxn ang="0">
                  <a:pos x="T2" y="T3"/>
                </a:cxn>
                <a:cxn ang="0">
                  <a:pos x="T4" y="T5"/>
                </a:cxn>
              </a:cxnLst>
              <a:rect l="0" t="0" r="r" b="b"/>
              <a:pathLst>
                <a:path w="165" h="48">
                  <a:moveTo>
                    <a:pt x="164" y="47"/>
                  </a:moveTo>
                  <a:lnTo>
                    <a:pt x="130" y="34"/>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17" name="Freeform 641">
              <a:extLst>
                <a:ext uri="{FF2B5EF4-FFF2-40B4-BE49-F238E27FC236}">
                  <a16:creationId xmlns:a16="http://schemas.microsoft.com/office/drawing/2014/main" id="{54C74919-8B41-40BE-8CA5-6B664847E0B1}"/>
                </a:ext>
              </a:extLst>
            </p:cNvPr>
            <p:cNvSpPr>
              <a:spLocks noChangeArrowheads="1"/>
            </p:cNvSpPr>
            <p:nvPr/>
          </p:nvSpPr>
          <p:spPr bwMode="auto">
            <a:xfrm>
              <a:off x="1484" y="3011"/>
              <a:ext cx="38" cy="10"/>
            </a:xfrm>
            <a:custGeom>
              <a:avLst/>
              <a:gdLst>
                <a:gd name="T0" fmla="*/ 167 w 168"/>
                <a:gd name="T1" fmla="*/ 45 h 46"/>
                <a:gd name="T2" fmla="*/ 165 w 168"/>
                <a:gd name="T3" fmla="*/ 45 h 46"/>
                <a:gd name="T4" fmla="*/ 0 w 168"/>
                <a:gd name="T5" fmla="*/ 0 h 46"/>
              </a:gdLst>
              <a:ahLst/>
              <a:cxnLst>
                <a:cxn ang="0">
                  <a:pos x="T0" y="T1"/>
                </a:cxn>
                <a:cxn ang="0">
                  <a:pos x="T2" y="T3"/>
                </a:cxn>
                <a:cxn ang="0">
                  <a:pos x="T4" y="T5"/>
                </a:cxn>
              </a:cxnLst>
              <a:rect l="0" t="0" r="r" b="b"/>
              <a:pathLst>
                <a:path w="168" h="46">
                  <a:moveTo>
                    <a:pt x="167" y="45"/>
                  </a:moveTo>
                  <a:lnTo>
                    <a:pt x="165" y="45"/>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18" name="Line 642">
              <a:extLst>
                <a:ext uri="{FF2B5EF4-FFF2-40B4-BE49-F238E27FC236}">
                  <a16:creationId xmlns:a16="http://schemas.microsoft.com/office/drawing/2014/main" id="{6F7210D2-CBD0-4C06-8E6B-CAA061D23789}"/>
                </a:ext>
              </a:extLst>
            </p:cNvPr>
            <p:cNvSpPr>
              <a:spLocks noChangeShapeType="1"/>
            </p:cNvSpPr>
            <p:nvPr/>
          </p:nvSpPr>
          <p:spPr bwMode="auto">
            <a:xfrm flipH="1" flipV="1">
              <a:off x="1427" y="3005"/>
              <a:ext cx="40" cy="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819" name="Line 643">
              <a:extLst>
                <a:ext uri="{FF2B5EF4-FFF2-40B4-BE49-F238E27FC236}">
                  <a16:creationId xmlns:a16="http://schemas.microsoft.com/office/drawing/2014/main" id="{9441A55B-A555-4F68-A9A5-B6688AC3A05B}"/>
                </a:ext>
              </a:extLst>
            </p:cNvPr>
            <p:cNvSpPr>
              <a:spLocks noChangeShapeType="1"/>
            </p:cNvSpPr>
            <p:nvPr/>
          </p:nvSpPr>
          <p:spPr bwMode="auto">
            <a:xfrm flipH="1" flipV="1">
              <a:off x="1370" y="3002"/>
              <a:ext cx="39" cy="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820" name="Line 644">
              <a:extLst>
                <a:ext uri="{FF2B5EF4-FFF2-40B4-BE49-F238E27FC236}">
                  <a16:creationId xmlns:a16="http://schemas.microsoft.com/office/drawing/2014/main" id="{B96B06DA-875D-4C38-BBE9-BAFA56FE28CB}"/>
                </a:ext>
              </a:extLst>
            </p:cNvPr>
            <p:cNvSpPr>
              <a:spLocks noChangeShapeType="1"/>
            </p:cNvSpPr>
            <p:nvPr/>
          </p:nvSpPr>
          <p:spPr bwMode="auto">
            <a:xfrm flipH="1" flipV="1">
              <a:off x="1313" y="3000"/>
              <a:ext cx="40" cy="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821" name="Freeform 645">
              <a:extLst>
                <a:ext uri="{FF2B5EF4-FFF2-40B4-BE49-F238E27FC236}">
                  <a16:creationId xmlns:a16="http://schemas.microsoft.com/office/drawing/2014/main" id="{59270B88-808B-4216-A97F-BB50F3397CEA}"/>
                </a:ext>
              </a:extLst>
            </p:cNvPr>
            <p:cNvSpPr>
              <a:spLocks noChangeArrowheads="1"/>
            </p:cNvSpPr>
            <p:nvPr/>
          </p:nvSpPr>
          <p:spPr bwMode="auto">
            <a:xfrm>
              <a:off x="1258" y="3000"/>
              <a:ext cx="38" cy="11"/>
            </a:xfrm>
            <a:custGeom>
              <a:avLst/>
              <a:gdLst>
                <a:gd name="T0" fmla="*/ 166 w 167"/>
                <a:gd name="T1" fmla="*/ 47 h 48"/>
                <a:gd name="T2" fmla="*/ 126 w 167"/>
                <a:gd name="T3" fmla="*/ 0 h 48"/>
                <a:gd name="T4" fmla="*/ 0 w 167"/>
                <a:gd name="T5" fmla="*/ 0 h 48"/>
              </a:gdLst>
              <a:ahLst/>
              <a:cxnLst>
                <a:cxn ang="0">
                  <a:pos x="T0" y="T1"/>
                </a:cxn>
                <a:cxn ang="0">
                  <a:pos x="T2" y="T3"/>
                </a:cxn>
                <a:cxn ang="0">
                  <a:pos x="T4" y="T5"/>
                </a:cxn>
              </a:cxnLst>
              <a:rect l="0" t="0" r="r" b="b"/>
              <a:pathLst>
                <a:path w="167" h="48">
                  <a:moveTo>
                    <a:pt x="166" y="47"/>
                  </a:moveTo>
                  <a:lnTo>
                    <a:pt x="126"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22" name="Freeform 646">
              <a:extLst>
                <a:ext uri="{FF2B5EF4-FFF2-40B4-BE49-F238E27FC236}">
                  <a16:creationId xmlns:a16="http://schemas.microsoft.com/office/drawing/2014/main" id="{964AE852-EB39-4566-81C8-7030CA65806D}"/>
                </a:ext>
              </a:extLst>
            </p:cNvPr>
            <p:cNvSpPr>
              <a:spLocks noChangeArrowheads="1"/>
            </p:cNvSpPr>
            <p:nvPr/>
          </p:nvSpPr>
          <p:spPr bwMode="auto">
            <a:xfrm>
              <a:off x="1201" y="3000"/>
              <a:ext cx="38" cy="1"/>
            </a:xfrm>
            <a:custGeom>
              <a:avLst/>
              <a:gdLst>
                <a:gd name="T0" fmla="*/ 165 w 166"/>
                <a:gd name="T1" fmla="*/ 0 h 1"/>
                <a:gd name="T2" fmla="*/ 72 w 166"/>
                <a:gd name="T3" fmla="*/ 0 h 1"/>
                <a:gd name="T4" fmla="*/ 0 w 166"/>
                <a:gd name="T5" fmla="*/ 0 h 1"/>
              </a:gdLst>
              <a:ahLst/>
              <a:cxnLst>
                <a:cxn ang="0">
                  <a:pos x="T0" y="T1"/>
                </a:cxn>
                <a:cxn ang="0">
                  <a:pos x="T2" y="T3"/>
                </a:cxn>
                <a:cxn ang="0">
                  <a:pos x="T4" y="T5"/>
                </a:cxn>
              </a:cxnLst>
              <a:rect l="0" t="0" r="r" b="b"/>
              <a:pathLst>
                <a:path w="166" h="1">
                  <a:moveTo>
                    <a:pt x="165" y="0"/>
                  </a:moveTo>
                  <a:lnTo>
                    <a:pt x="72"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23" name="Freeform 647">
              <a:extLst>
                <a:ext uri="{FF2B5EF4-FFF2-40B4-BE49-F238E27FC236}">
                  <a16:creationId xmlns:a16="http://schemas.microsoft.com/office/drawing/2014/main" id="{7DBEE679-4528-41AC-B150-B3518E8DE94E}"/>
                </a:ext>
              </a:extLst>
            </p:cNvPr>
            <p:cNvSpPr>
              <a:spLocks noChangeArrowheads="1"/>
            </p:cNvSpPr>
            <p:nvPr/>
          </p:nvSpPr>
          <p:spPr bwMode="auto">
            <a:xfrm>
              <a:off x="1144" y="3000"/>
              <a:ext cx="39" cy="1"/>
            </a:xfrm>
            <a:custGeom>
              <a:avLst/>
              <a:gdLst>
                <a:gd name="T0" fmla="*/ 170 w 171"/>
                <a:gd name="T1" fmla="*/ 0 h 1"/>
                <a:gd name="T2" fmla="*/ 22 w 171"/>
                <a:gd name="T3" fmla="*/ 0 h 1"/>
                <a:gd name="T4" fmla="*/ 0 w 171"/>
                <a:gd name="T5" fmla="*/ 0 h 1"/>
              </a:gdLst>
              <a:ahLst/>
              <a:cxnLst>
                <a:cxn ang="0">
                  <a:pos x="T0" y="T1"/>
                </a:cxn>
                <a:cxn ang="0">
                  <a:pos x="T2" y="T3"/>
                </a:cxn>
                <a:cxn ang="0">
                  <a:pos x="T4" y="T5"/>
                </a:cxn>
              </a:cxnLst>
              <a:rect l="0" t="0" r="r" b="b"/>
              <a:pathLst>
                <a:path w="171" h="1">
                  <a:moveTo>
                    <a:pt x="170" y="0"/>
                  </a:moveTo>
                  <a:lnTo>
                    <a:pt x="22"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24" name="Line 648">
              <a:extLst>
                <a:ext uri="{FF2B5EF4-FFF2-40B4-BE49-F238E27FC236}">
                  <a16:creationId xmlns:a16="http://schemas.microsoft.com/office/drawing/2014/main" id="{8F4537CE-8EDE-480A-943C-322904F9E957}"/>
                </a:ext>
              </a:extLst>
            </p:cNvPr>
            <p:cNvSpPr>
              <a:spLocks noChangeShapeType="1"/>
            </p:cNvSpPr>
            <p:nvPr/>
          </p:nvSpPr>
          <p:spPr bwMode="auto">
            <a:xfrm flipH="1">
              <a:off x="1087" y="3001"/>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825" name="Line 649">
              <a:extLst>
                <a:ext uri="{FF2B5EF4-FFF2-40B4-BE49-F238E27FC236}">
                  <a16:creationId xmlns:a16="http://schemas.microsoft.com/office/drawing/2014/main" id="{3DDB2B72-CD61-4460-9217-8304150EC9D0}"/>
                </a:ext>
              </a:extLst>
            </p:cNvPr>
            <p:cNvSpPr>
              <a:spLocks noChangeShapeType="1"/>
            </p:cNvSpPr>
            <p:nvPr/>
          </p:nvSpPr>
          <p:spPr bwMode="auto">
            <a:xfrm flipH="1">
              <a:off x="1030" y="3003"/>
              <a:ext cx="39" cy="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826" name="Line 650">
              <a:extLst>
                <a:ext uri="{FF2B5EF4-FFF2-40B4-BE49-F238E27FC236}">
                  <a16:creationId xmlns:a16="http://schemas.microsoft.com/office/drawing/2014/main" id="{A3E09973-C920-4B27-AC1A-75D42320D0F5}"/>
                </a:ext>
              </a:extLst>
            </p:cNvPr>
            <p:cNvSpPr>
              <a:spLocks noChangeShapeType="1"/>
            </p:cNvSpPr>
            <p:nvPr/>
          </p:nvSpPr>
          <p:spPr bwMode="auto">
            <a:xfrm flipH="1">
              <a:off x="973" y="3006"/>
              <a:ext cx="40" cy="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827" name="Line 651">
              <a:extLst>
                <a:ext uri="{FF2B5EF4-FFF2-40B4-BE49-F238E27FC236}">
                  <a16:creationId xmlns:a16="http://schemas.microsoft.com/office/drawing/2014/main" id="{D091B006-0CA2-45F1-A002-033CE55DC1FC}"/>
                </a:ext>
              </a:extLst>
            </p:cNvPr>
            <p:cNvSpPr>
              <a:spLocks noChangeShapeType="1"/>
            </p:cNvSpPr>
            <p:nvPr/>
          </p:nvSpPr>
          <p:spPr bwMode="auto">
            <a:xfrm flipH="1">
              <a:off x="917" y="3010"/>
              <a:ext cx="39" cy="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828" name="Freeform 652">
              <a:extLst>
                <a:ext uri="{FF2B5EF4-FFF2-40B4-BE49-F238E27FC236}">
                  <a16:creationId xmlns:a16="http://schemas.microsoft.com/office/drawing/2014/main" id="{F7149D6E-0AE6-4DE7-8447-4830E77BFAD9}"/>
                </a:ext>
              </a:extLst>
            </p:cNvPr>
            <p:cNvSpPr>
              <a:spLocks noChangeArrowheads="1"/>
            </p:cNvSpPr>
            <p:nvPr/>
          </p:nvSpPr>
          <p:spPr bwMode="auto">
            <a:xfrm>
              <a:off x="862" y="3016"/>
              <a:ext cx="37" cy="11"/>
            </a:xfrm>
            <a:custGeom>
              <a:avLst/>
              <a:gdLst>
                <a:gd name="T0" fmla="*/ 164 w 165"/>
                <a:gd name="T1" fmla="*/ 0 h 48"/>
                <a:gd name="T2" fmla="*/ 17 w 165"/>
                <a:gd name="T3" fmla="*/ 41 h 48"/>
                <a:gd name="T4" fmla="*/ 0 w 165"/>
                <a:gd name="T5" fmla="*/ 47 h 48"/>
              </a:gdLst>
              <a:ahLst/>
              <a:cxnLst>
                <a:cxn ang="0">
                  <a:pos x="T0" y="T1"/>
                </a:cxn>
                <a:cxn ang="0">
                  <a:pos x="T2" y="T3"/>
                </a:cxn>
                <a:cxn ang="0">
                  <a:pos x="T4" y="T5"/>
                </a:cxn>
              </a:cxnLst>
              <a:rect l="0" t="0" r="r" b="b"/>
              <a:pathLst>
                <a:path w="165" h="48">
                  <a:moveTo>
                    <a:pt x="164" y="0"/>
                  </a:moveTo>
                  <a:lnTo>
                    <a:pt x="17" y="41"/>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29" name="Freeform 653">
              <a:extLst>
                <a:ext uri="{FF2B5EF4-FFF2-40B4-BE49-F238E27FC236}">
                  <a16:creationId xmlns:a16="http://schemas.microsoft.com/office/drawing/2014/main" id="{515A56A4-76A0-4E5F-9A58-BE561A372B95}"/>
                </a:ext>
              </a:extLst>
            </p:cNvPr>
            <p:cNvSpPr>
              <a:spLocks noChangeArrowheads="1"/>
            </p:cNvSpPr>
            <p:nvPr/>
          </p:nvSpPr>
          <p:spPr bwMode="auto">
            <a:xfrm>
              <a:off x="805" y="3024"/>
              <a:ext cx="37" cy="11"/>
            </a:xfrm>
            <a:custGeom>
              <a:avLst/>
              <a:gdLst>
                <a:gd name="T0" fmla="*/ 164 w 165"/>
                <a:gd name="T1" fmla="*/ 0 h 48"/>
                <a:gd name="T2" fmla="*/ 146 w 165"/>
                <a:gd name="T3" fmla="*/ 0 h 48"/>
                <a:gd name="T4" fmla="*/ 25 w 165"/>
                <a:gd name="T5" fmla="*/ 39 h 48"/>
                <a:gd name="T6" fmla="*/ 0 w 165"/>
                <a:gd name="T7" fmla="*/ 47 h 48"/>
              </a:gdLst>
              <a:ahLst/>
              <a:cxnLst>
                <a:cxn ang="0">
                  <a:pos x="T0" y="T1"/>
                </a:cxn>
                <a:cxn ang="0">
                  <a:pos x="T2" y="T3"/>
                </a:cxn>
                <a:cxn ang="0">
                  <a:pos x="T4" y="T5"/>
                </a:cxn>
                <a:cxn ang="0">
                  <a:pos x="T6" y="T7"/>
                </a:cxn>
              </a:cxnLst>
              <a:rect l="0" t="0" r="r" b="b"/>
              <a:pathLst>
                <a:path w="165" h="48">
                  <a:moveTo>
                    <a:pt x="164" y="0"/>
                  </a:moveTo>
                  <a:lnTo>
                    <a:pt x="146" y="0"/>
                  </a:lnTo>
                  <a:lnTo>
                    <a:pt x="25" y="39"/>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30" name="Freeform 654">
              <a:extLst>
                <a:ext uri="{FF2B5EF4-FFF2-40B4-BE49-F238E27FC236}">
                  <a16:creationId xmlns:a16="http://schemas.microsoft.com/office/drawing/2014/main" id="{E567C309-EAE8-4D21-B34C-1E9B8843DE06}"/>
                </a:ext>
              </a:extLst>
            </p:cNvPr>
            <p:cNvSpPr>
              <a:spLocks noChangeArrowheads="1"/>
            </p:cNvSpPr>
            <p:nvPr/>
          </p:nvSpPr>
          <p:spPr bwMode="auto">
            <a:xfrm>
              <a:off x="750" y="3036"/>
              <a:ext cx="37" cy="11"/>
            </a:xfrm>
            <a:custGeom>
              <a:avLst/>
              <a:gdLst>
                <a:gd name="T0" fmla="*/ 162 w 163"/>
                <a:gd name="T1" fmla="*/ 0 h 47"/>
                <a:gd name="T2" fmla="*/ 150 w 163"/>
                <a:gd name="T3" fmla="*/ 2 h 47"/>
                <a:gd name="T4" fmla="*/ 36 w 163"/>
                <a:gd name="T5" fmla="*/ 34 h 47"/>
                <a:gd name="T6" fmla="*/ 0 w 163"/>
                <a:gd name="T7" fmla="*/ 46 h 47"/>
              </a:gdLst>
              <a:ahLst/>
              <a:cxnLst>
                <a:cxn ang="0">
                  <a:pos x="T0" y="T1"/>
                </a:cxn>
                <a:cxn ang="0">
                  <a:pos x="T2" y="T3"/>
                </a:cxn>
                <a:cxn ang="0">
                  <a:pos x="T4" y="T5"/>
                </a:cxn>
                <a:cxn ang="0">
                  <a:pos x="T6" y="T7"/>
                </a:cxn>
              </a:cxnLst>
              <a:rect l="0" t="0" r="r" b="b"/>
              <a:pathLst>
                <a:path w="163" h="47">
                  <a:moveTo>
                    <a:pt x="162" y="0"/>
                  </a:moveTo>
                  <a:lnTo>
                    <a:pt x="150" y="2"/>
                  </a:lnTo>
                  <a:lnTo>
                    <a:pt x="36" y="34"/>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31" name="Freeform 655">
              <a:extLst>
                <a:ext uri="{FF2B5EF4-FFF2-40B4-BE49-F238E27FC236}">
                  <a16:creationId xmlns:a16="http://schemas.microsoft.com/office/drawing/2014/main" id="{EAC20714-279D-4DA1-B635-D4B38B3CC3BD}"/>
                </a:ext>
              </a:extLst>
            </p:cNvPr>
            <p:cNvSpPr>
              <a:spLocks noChangeArrowheads="1"/>
            </p:cNvSpPr>
            <p:nvPr/>
          </p:nvSpPr>
          <p:spPr bwMode="auto">
            <a:xfrm>
              <a:off x="719" y="3053"/>
              <a:ext cx="14" cy="29"/>
            </a:xfrm>
            <a:custGeom>
              <a:avLst/>
              <a:gdLst>
                <a:gd name="T0" fmla="*/ 61 w 62"/>
                <a:gd name="T1" fmla="*/ 0 h 130"/>
                <a:gd name="T2" fmla="*/ 59 w 62"/>
                <a:gd name="T3" fmla="*/ 0 h 130"/>
                <a:gd name="T4" fmla="*/ 44 w 62"/>
                <a:gd name="T5" fmla="*/ 5 h 130"/>
                <a:gd name="T6" fmla="*/ 29 w 62"/>
                <a:gd name="T7" fmla="*/ 14 h 130"/>
                <a:gd name="T8" fmla="*/ 18 w 62"/>
                <a:gd name="T9" fmla="*/ 28 h 130"/>
                <a:gd name="T10" fmla="*/ 12 w 62"/>
                <a:gd name="T11" fmla="*/ 45 h 130"/>
                <a:gd name="T12" fmla="*/ 3 w 62"/>
                <a:gd name="T13" fmla="*/ 60 h 130"/>
                <a:gd name="T14" fmla="*/ 0 w 62"/>
                <a:gd name="T15" fmla="*/ 81 h 130"/>
                <a:gd name="T16" fmla="*/ 6 w 62"/>
                <a:gd name="T17" fmla="*/ 97 h 130"/>
                <a:gd name="T18" fmla="*/ 12 w 62"/>
                <a:gd name="T19" fmla="*/ 112 h 130"/>
                <a:gd name="T20" fmla="*/ 24 w 62"/>
                <a:gd name="T21" fmla="*/ 129 h 130"/>
                <a:gd name="T22" fmla="*/ 32 w 62"/>
                <a:gd name="T23" fmla="*/ 12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130">
                  <a:moveTo>
                    <a:pt x="61" y="0"/>
                  </a:moveTo>
                  <a:lnTo>
                    <a:pt x="59" y="0"/>
                  </a:lnTo>
                  <a:lnTo>
                    <a:pt x="44" y="5"/>
                  </a:lnTo>
                  <a:lnTo>
                    <a:pt x="29" y="14"/>
                  </a:lnTo>
                  <a:lnTo>
                    <a:pt x="18" y="28"/>
                  </a:lnTo>
                  <a:lnTo>
                    <a:pt x="12" y="45"/>
                  </a:lnTo>
                  <a:lnTo>
                    <a:pt x="3" y="60"/>
                  </a:lnTo>
                  <a:lnTo>
                    <a:pt x="0" y="81"/>
                  </a:lnTo>
                  <a:lnTo>
                    <a:pt x="6" y="97"/>
                  </a:lnTo>
                  <a:lnTo>
                    <a:pt x="12" y="112"/>
                  </a:lnTo>
                  <a:lnTo>
                    <a:pt x="24" y="129"/>
                  </a:lnTo>
                  <a:lnTo>
                    <a:pt x="32" y="12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32" name="Freeform 656">
              <a:extLst>
                <a:ext uri="{FF2B5EF4-FFF2-40B4-BE49-F238E27FC236}">
                  <a16:creationId xmlns:a16="http://schemas.microsoft.com/office/drawing/2014/main" id="{C9AE8CEE-0EC6-4405-A8E3-FAAFFE2CF179}"/>
                </a:ext>
              </a:extLst>
            </p:cNvPr>
            <p:cNvSpPr>
              <a:spLocks noChangeArrowheads="1"/>
            </p:cNvSpPr>
            <p:nvPr/>
          </p:nvSpPr>
          <p:spPr bwMode="auto">
            <a:xfrm>
              <a:off x="744" y="3087"/>
              <a:ext cx="38" cy="11"/>
            </a:xfrm>
            <a:custGeom>
              <a:avLst/>
              <a:gdLst>
                <a:gd name="T0" fmla="*/ 0 w 166"/>
                <a:gd name="T1" fmla="*/ 0 h 48"/>
                <a:gd name="T2" fmla="*/ 67 w 166"/>
                <a:gd name="T3" fmla="*/ 17 h 48"/>
                <a:gd name="T4" fmla="*/ 165 w 166"/>
                <a:gd name="T5" fmla="*/ 47 h 48"/>
              </a:gdLst>
              <a:ahLst/>
              <a:cxnLst>
                <a:cxn ang="0">
                  <a:pos x="T0" y="T1"/>
                </a:cxn>
                <a:cxn ang="0">
                  <a:pos x="T2" y="T3"/>
                </a:cxn>
                <a:cxn ang="0">
                  <a:pos x="T4" y="T5"/>
                </a:cxn>
              </a:cxnLst>
              <a:rect l="0" t="0" r="r" b="b"/>
              <a:pathLst>
                <a:path w="166" h="48">
                  <a:moveTo>
                    <a:pt x="0" y="0"/>
                  </a:moveTo>
                  <a:lnTo>
                    <a:pt x="67" y="17"/>
                  </a:lnTo>
                  <a:lnTo>
                    <a:pt x="165"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33" name="Freeform 657">
              <a:extLst>
                <a:ext uri="{FF2B5EF4-FFF2-40B4-BE49-F238E27FC236}">
                  <a16:creationId xmlns:a16="http://schemas.microsoft.com/office/drawing/2014/main" id="{9263A71E-90E8-46E8-85B9-BBAD36544E50}"/>
                </a:ext>
              </a:extLst>
            </p:cNvPr>
            <p:cNvSpPr>
              <a:spLocks noChangeArrowheads="1"/>
            </p:cNvSpPr>
            <p:nvPr/>
          </p:nvSpPr>
          <p:spPr bwMode="auto">
            <a:xfrm>
              <a:off x="800" y="3096"/>
              <a:ext cx="38" cy="11"/>
            </a:xfrm>
            <a:custGeom>
              <a:avLst/>
              <a:gdLst>
                <a:gd name="T0" fmla="*/ 0 w 167"/>
                <a:gd name="T1" fmla="*/ 0 h 47"/>
                <a:gd name="T2" fmla="*/ 52 w 167"/>
                <a:gd name="T3" fmla="*/ 17 h 47"/>
                <a:gd name="T4" fmla="*/ 166 w 167"/>
                <a:gd name="T5" fmla="*/ 46 h 47"/>
              </a:gdLst>
              <a:ahLst/>
              <a:cxnLst>
                <a:cxn ang="0">
                  <a:pos x="T0" y="T1"/>
                </a:cxn>
                <a:cxn ang="0">
                  <a:pos x="T2" y="T3"/>
                </a:cxn>
                <a:cxn ang="0">
                  <a:pos x="T4" y="T5"/>
                </a:cxn>
              </a:cxnLst>
              <a:rect l="0" t="0" r="r" b="b"/>
              <a:pathLst>
                <a:path w="167" h="47">
                  <a:moveTo>
                    <a:pt x="0" y="0"/>
                  </a:moveTo>
                  <a:lnTo>
                    <a:pt x="52" y="17"/>
                  </a:lnTo>
                  <a:lnTo>
                    <a:pt x="166"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34" name="Freeform 658">
              <a:extLst>
                <a:ext uri="{FF2B5EF4-FFF2-40B4-BE49-F238E27FC236}">
                  <a16:creationId xmlns:a16="http://schemas.microsoft.com/office/drawing/2014/main" id="{98D047C3-09C6-4757-9BF5-36A84B4E82D4}"/>
                </a:ext>
              </a:extLst>
            </p:cNvPr>
            <p:cNvSpPr>
              <a:spLocks noChangeArrowheads="1"/>
            </p:cNvSpPr>
            <p:nvPr/>
          </p:nvSpPr>
          <p:spPr bwMode="auto">
            <a:xfrm>
              <a:off x="857" y="3101"/>
              <a:ext cx="38" cy="11"/>
            </a:xfrm>
            <a:custGeom>
              <a:avLst/>
              <a:gdLst>
                <a:gd name="T0" fmla="*/ 0 w 167"/>
                <a:gd name="T1" fmla="*/ 0 h 48"/>
                <a:gd name="T2" fmla="*/ 39 w 167"/>
                <a:gd name="T3" fmla="*/ 0 h 48"/>
                <a:gd name="T4" fmla="*/ 166 w 167"/>
                <a:gd name="T5" fmla="*/ 47 h 48"/>
              </a:gdLst>
              <a:ahLst/>
              <a:cxnLst>
                <a:cxn ang="0">
                  <a:pos x="T0" y="T1"/>
                </a:cxn>
                <a:cxn ang="0">
                  <a:pos x="T2" y="T3"/>
                </a:cxn>
                <a:cxn ang="0">
                  <a:pos x="T4" y="T5"/>
                </a:cxn>
              </a:cxnLst>
              <a:rect l="0" t="0" r="r" b="b"/>
              <a:pathLst>
                <a:path w="167" h="48">
                  <a:moveTo>
                    <a:pt x="0" y="0"/>
                  </a:moveTo>
                  <a:lnTo>
                    <a:pt x="39" y="0"/>
                  </a:lnTo>
                  <a:lnTo>
                    <a:pt x="166"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35" name="Freeform 659">
              <a:extLst>
                <a:ext uri="{FF2B5EF4-FFF2-40B4-BE49-F238E27FC236}">
                  <a16:creationId xmlns:a16="http://schemas.microsoft.com/office/drawing/2014/main" id="{E67B3D2F-C518-4B83-8876-C14997DE4FB0}"/>
                </a:ext>
              </a:extLst>
            </p:cNvPr>
            <p:cNvSpPr>
              <a:spLocks noChangeArrowheads="1"/>
            </p:cNvSpPr>
            <p:nvPr/>
          </p:nvSpPr>
          <p:spPr bwMode="auto">
            <a:xfrm>
              <a:off x="913" y="3104"/>
              <a:ext cx="38" cy="11"/>
            </a:xfrm>
            <a:custGeom>
              <a:avLst/>
              <a:gdLst>
                <a:gd name="T0" fmla="*/ 0 w 169"/>
                <a:gd name="T1" fmla="*/ 0 h 48"/>
                <a:gd name="T2" fmla="*/ 6 w 169"/>
                <a:gd name="T3" fmla="*/ 0 h 48"/>
                <a:gd name="T4" fmla="*/ 168 w 169"/>
                <a:gd name="T5" fmla="*/ 47 h 48"/>
              </a:gdLst>
              <a:ahLst/>
              <a:cxnLst>
                <a:cxn ang="0">
                  <a:pos x="T0" y="T1"/>
                </a:cxn>
                <a:cxn ang="0">
                  <a:pos x="T2" y="T3"/>
                </a:cxn>
                <a:cxn ang="0">
                  <a:pos x="T4" y="T5"/>
                </a:cxn>
              </a:cxnLst>
              <a:rect l="0" t="0" r="r" b="b"/>
              <a:pathLst>
                <a:path w="169" h="48">
                  <a:moveTo>
                    <a:pt x="0" y="0"/>
                  </a:moveTo>
                  <a:lnTo>
                    <a:pt x="6" y="0"/>
                  </a:lnTo>
                  <a:lnTo>
                    <a:pt x="168"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36" name="Line 660">
              <a:extLst>
                <a:ext uri="{FF2B5EF4-FFF2-40B4-BE49-F238E27FC236}">
                  <a16:creationId xmlns:a16="http://schemas.microsoft.com/office/drawing/2014/main" id="{4A7A4206-B6BE-4C43-A5AE-FA1D217B3F95}"/>
                </a:ext>
              </a:extLst>
            </p:cNvPr>
            <p:cNvSpPr>
              <a:spLocks noChangeShapeType="1"/>
            </p:cNvSpPr>
            <p:nvPr/>
          </p:nvSpPr>
          <p:spPr bwMode="auto">
            <a:xfrm>
              <a:off x="970" y="3105"/>
              <a:ext cx="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837" name="Line 661">
              <a:extLst>
                <a:ext uri="{FF2B5EF4-FFF2-40B4-BE49-F238E27FC236}">
                  <a16:creationId xmlns:a16="http://schemas.microsoft.com/office/drawing/2014/main" id="{46E56C3F-5E53-42EA-A69A-5ED08F602583}"/>
                </a:ext>
              </a:extLst>
            </p:cNvPr>
            <p:cNvSpPr>
              <a:spLocks noChangeShapeType="1"/>
            </p:cNvSpPr>
            <p:nvPr/>
          </p:nvSpPr>
          <p:spPr bwMode="auto">
            <a:xfrm>
              <a:off x="1027" y="3106"/>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838" name="Line 662">
              <a:extLst>
                <a:ext uri="{FF2B5EF4-FFF2-40B4-BE49-F238E27FC236}">
                  <a16:creationId xmlns:a16="http://schemas.microsoft.com/office/drawing/2014/main" id="{E86008A2-79E0-4767-A09C-613ED8380874}"/>
                </a:ext>
              </a:extLst>
            </p:cNvPr>
            <p:cNvSpPr>
              <a:spLocks noChangeShapeType="1"/>
            </p:cNvSpPr>
            <p:nvPr/>
          </p:nvSpPr>
          <p:spPr bwMode="auto">
            <a:xfrm>
              <a:off x="1083" y="3107"/>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839" name="Freeform 663">
              <a:extLst>
                <a:ext uri="{FF2B5EF4-FFF2-40B4-BE49-F238E27FC236}">
                  <a16:creationId xmlns:a16="http://schemas.microsoft.com/office/drawing/2014/main" id="{162F66DD-463F-4693-9EF9-85FF09D84EAA}"/>
                </a:ext>
              </a:extLst>
            </p:cNvPr>
            <p:cNvSpPr>
              <a:spLocks noChangeArrowheads="1"/>
            </p:cNvSpPr>
            <p:nvPr/>
          </p:nvSpPr>
          <p:spPr bwMode="auto">
            <a:xfrm>
              <a:off x="1140" y="3108"/>
              <a:ext cx="38" cy="1"/>
            </a:xfrm>
            <a:custGeom>
              <a:avLst/>
              <a:gdLst>
                <a:gd name="T0" fmla="*/ 0 w 168"/>
                <a:gd name="T1" fmla="*/ 0 h 1"/>
                <a:gd name="T2" fmla="*/ 39 w 168"/>
                <a:gd name="T3" fmla="*/ 0 h 1"/>
                <a:gd name="T4" fmla="*/ 167 w 168"/>
                <a:gd name="T5" fmla="*/ 0 h 1"/>
              </a:gdLst>
              <a:ahLst/>
              <a:cxnLst>
                <a:cxn ang="0">
                  <a:pos x="T0" y="T1"/>
                </a:cxn>
                <a:cxn ang="0">
                  <a:pos x="T2" y="T3"/>
                </a:cxn>
                <a:cxn ang="0">
                  <a:pos x="T4" y="T5"/>
                </a:cxn>
              </a:cxnLst>
              <a:rect l="0" t="0" r="r" b="b"/>
              <a:pathLst>
                <a:path w="168" h="1">
                  <a:moveTo>
                    <a:pt x="0" y="0"/>
                  </a:moveTo>
                  <a:lnTo>
                    <a:pt x="39"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40" name="Freeform 664">
              <a:extLst>
                <a:ext uri="{FF2B5EF4-FFF2-40B4-BE49-F238E27FC236}">
                  <a16:creationId xmlns:a16="http://schemas.microsoft.com/office/drawing/2014/main" id="{12169ECD-B08C-4019-9CA9-8E50552B2514}"/>
                </a:ext>
              </a:extLst>
            </p:cNvPr>
            <p:cNvSpPr>
              <a:spLocks noChangeArrowheads="1"/>
            </p:cNvSpPr>
            <p:nvPr/>
          </p:nvSpPr>
          <p:spPr bwMode="auto">
            <a:xfrm>
              <a:off x="1197" y="3108"/>
              <a:ext cx="38" cy="1"/>
            </a:xfrm>
            <a:custGeom>
              <a:avLst/>
              <a:gdLst>
                <a:gd name="T0" fmla="*/ 0 w 168"/>
                <a:gd name="T1" fmla="*/ 0 h 1"/>
                <a:gd name="T2" fmla="*/ 91 w 168"/>
                <a:gd name="T3" fmla="*/ 0 h 1"/>
                <a:gd name="T4" fmla="*/ 167 w 168"/>
                <a:gd name="T5" fmla="*/ 0 h 1"/>
              </a:gdLst>
              <a:ahLst/>
              <a:cxnLst>
                <a:cxn ang="0">
                  <a:pos x="T0" y="T1"/>
                </a:cxn>
                <a:cxn ang="0">
                  <a:pos x="T2" y="T3"/>
                </a:cxn>
                <a:cxn ang="0">
                  <a:pos x="T4" y="T5"/>
                </a:cxn>
              </a:cxnLst>
              <a:rect l="0" t="0" r="r" b="b"/>
              <a:pathLst>
                <a:path w="168" h="1">
                  <a:moveTo>
                    <a:pt x="0" y="0"/>
                  </a:moveTo>
                  <a:lnTo>
                    <a:pt x="91"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41" name="Freeform 665">
              <a:extLst>
                <a:ext uri="{FF2B5EF4-FFF2-40B4-BE49-F238E27FC236}">
                  <a16:creationId xmlns:a16="http://schemas.microsoft.com/office/drawing/2014/main" id="{2ACFA161-182E-4605-86D8-7B27CAC97268}"/>
                </a:ext>
              </a:extLst>
            </p:cNvPr>
            <p:cNvSpPr>
              <a:spLocks noChangeArrowheads="1"/>
            </p:cNvSpPr>
            <p:nvPr/>
          </p:nvSpPr>
          <p:spPr bwMode="auto">
            <a:xfrm>
              <a:off x="1254" y="3108"/>
              <a:ext cx="38" cy="1"/>
            </a:xfrm>
            <a:custGeom>
              <a:avLst/>
              <a:gdLst>
                <a:gd name="T0" fmla="*/ 0 w 169"/>
                <a:gd name="T1" fmla="*/ 0 h 1"/>
                <a:gd name="T2" fmla="*/ 144 w 169"/>
                <a:gd name="T3" fmla="*/ 0 h 1"/>
                <a:gd name="T4" fmla="*/ 168 w 169"/>
                <a:gd name="T5" fmla="*/ 0 h 1"/>
              </a:gdLst>
              <a:ahLst/>
              <a:cxnLst>
                <a:cxn ang="0">
                  <a:pos x="T0" y="T1"/>
                </a:cxn>
                <a:cxn ang="0">
                  <a:pos x="T2" y="T3"/>
                </a:cxn>
                <a:cxn ang="0">
                  <a:pos x="T4" y="T5"/>
                </a:cxn>
              </a:cxnLst>
              <a:rect l="0" t="0" r="r" b="b"/>
              <a:pathLst>
                <a:path w="169" h="1">
                  <a:moveTo>
                    <a:pt x="0" y="0"/>
                  </a:moveTo>
                  <a:lnTo>
                    <a:pt x="144"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42" name="Line 666">
              <a:extLst>
                <a:ext uri="{FF2B5EF4-FFF2-40B4-BE49-F238E27FC236}">
                  <a16:creationId xmlns:a16="http://schemas.microsoft.com/office/drawing/2014/main" id="{D5CDC148-4A44-49BF-AA43-27294C64A79F}"/>
                </a:ext>
              </a:extLst>
            </p:cNvPr>
            <p:cNvSpPr>
              <a:spLocks noChangeShapeType="1"/>
            </p:cNvSpPr>
            <p:nvPr/>
          </p:nvSpPr>
          <p:spPr bwMode="auto">
            <a:xfrm flipV="1">
              <a:off x="1311" y="3106"/>
              <a:ext cx="38" cy="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843" name="Line 667">
              <a:extLst>
                <a:ext uri="{FF2B5EF4-FFF2-40B4-BE49-F238E27FC236}">
                  <a16:creationId xmlns:a16="http://schemas.microsoft.com/office/drawing/2014/main" id="{A39A41F1-7470-4DEC-A233-9BBEA95B2559}"/>
                </a:ext>
              </a:extLst>
            </p:cNvPr>
            <p:cNvSpPr>
              <a:spLocks noChangeShapeType="1"/>
            </p:cNvSpPr>
            <p:nvPr/>
          </p:nvSpPr>
          <p:spPr bwMode="auto">
            <a:xfrm flipV="1">
              <a:off x="1367" y="3105"/>
              <a:ext cx="38" cy="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844" name="Freeform 668">
              <a:extLst>
                <a:ext uri="{FF2B5EF4-FFF2-40B4-BE49-F238E27FC236}">
                  <a16:creationId xmlns:a16="http://schemas.microsoft.com/office/drawing/2014/main" id="{3260D431-9399-4EB1-B560-51A7780909EB}"/>
                </a:ext>
              </a:extLst>
            </p:cNvPr>
            <p:cNvSpPr>
              <a:spLocks noChangeArrowheads="1"/>
            </p:cNvSpPr>
            <p:nvPr/>
          </p:nvSpPr>
          <p:spPr bwMode="auto">
            <a:xfrm>
              <a:off x="1084" y="2882"/>
              <a:ext cx="38" cy="11"/>
            </a:xfrm>
            <a:custGeom>
              <a:avLst/>
              <a:gdLst>
                <a:gd name="T0" fmla="*/ 167 w 168"/>
                <a:gd name="T1" fmla="*/ 0 h 48"/>
                <a:gd name="T2" fmla="*/ 110 w 168"/>
                <a:gd name="T3" fmla="*/ 11 h 48"/>
                <a:gd name="T4" fmla="*/ 51 w 168"/>
                <a:gd name="T5" fmla="*/ 23 h 48"/>
                <a:gd name="T6" fmla="*/ 0 w 168"/>
                <a:gd name="T7" fmla="*/ 47 h 48"/>
              </a:gdLst>
              <a:ahLst/>
              <a:cxnLst>
                <a:cxn ang="0">
                  <a:pos x="T0" y="T1"/>
                </a:cxn>
                <a:cxn ang="0">
                  <a:pos x="T2" y="T3"/>
                </a:cxn>
                <a:cxn ang="0">
                  <a:pos x="T4" y="T5"/>
                </a:cxn>
                <a:cxn ang="0">
                  <a:pos x="T6" y="T7"/>
                </a:cxn>
              </a:cxnLst>
              <a:rect l="0" t="0" r="r" b="b"/>
              <a:pathLst>
                <a:path w="168" h="48">
                  <a:moveTo>
                    <a:pt x="167" y="0"/>
                  </a:moveTo>
                  <a:lnTo>
                    <a:pt x="110" y="11"/>
                  </a:lnTo>
                  <a:lnTo>
                    <a:pt x="51" y="23"/>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45" name="Freeform 669">
              <a:extLst>
                <a:ext uri="{FF2B5EF4-FFF2-40B4-BE49-F238E27FC236}">
                  <a16:creationId xmlns:a16="http://schemas.microsoft.com/office/drawing/2014/main" id="{CFBCD9B3-E6AE-4D9B-AC03-D63F28556E5B}"/>
                </a:ext>
              </a:extLst>
            </p:cNvPr>
            <p:cNvSpPr>
              <a:spLocks noChangeArrowheads="1"/>
            </p:cNvSpPr>
            <p:nvPr/>
          </p:nvSpPr>
          <p:spPr bwMode="auto">
            <a:xfrm>
              <a:off x="1028" y="2885"/>
              <a:ext cx="37" cy="11"/>
            </a:xfrm>
            <a:custGeom>
              <a:avLst/>
              <a:gdLst>
                <a:gd name="T0" fmla="*/ 164 w 165"/>
                <a:gd name="T1" fmla="*/ 0 h 47"/>
                <a:gd name="T2" fmla="*/ 124 w 165"/>
                <a:gd name="T3" fmla="*/ 15 h 47"/>
                <a:gd name="T4" fmla="*/ 60 w 165"/>
                <a:gd name="T5" fmla="*/ 29 h 47"/>
                <a:gd name="T6" fmla="*/ 0 w 165"/>
                <a:gd name="T7" fmla="*/ 46 h 47"/>
              </a:gdLst>
              <a:ahLst/>
              <a:cxnLst>
                <a:cxn ang="0">
                  <a:pos x="T0" y="T1"/>
                </a:cxn>
                <a:cxn ang="0">
                  <a:pos x="T2" y="T3"/>
                </a:cxn>
                <a:cxn ang="0">
                  <a:pos x="T4" y="T5"/>
                </a:cxn>
                <a:cxn ang="0">
                  <a:pos x="T6" y="T7"/>
                </a:cxn>
              </a:cxnLst>
              <a:rect l="0" t="0" r="r" b="b"/>
              <a:pathLst>
                <a:path w="165" h="47">
                  <a:moveTo>
                    <a:pt x="164" y="0"/>
                  </a:moveTo>
                  <a:lnTo>
                    <a:pt x="124" y="15"/>
                  </a:lnTo>
                  <a:lnTo>
                    <a:pt x="60" y="29"/>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46" name="Freeform 670">
              <a:extLst>
                <a:ext uri="{FF2B5EF4-FFF2-40B4-BE49-F238E27FC236}">
                  <a16:creationId xmlns:a16="http://schemas.microsoft.com/office/drawing/2014/main" id="{7F2175F2-5146-4AE2-BDA3-5B53A93F9335}"/>
                </a:ext>
              </a:extLst>
            </p:cNvPr>
            <p:cNvSpPr>
              <a:spLocks noChangeArrowheads="1"/>
            </p:cNvSpPr>
            <p:nvPr/>
          </p:nvSpPr>
          <p:spPr bwMode="auto">
            <a:xfrm>
              <a:off x="972" y="2891"/>
              <a:ext cx="38" cy="11"/>
            </a:xfrm>
            <a:custGeom>
              <a:avLst/>
              <a:gdLst>
                <a:gd name="T0" fmla="*/ 167 w 168"/>
                <a:gd name="T1" fmla="*/ 0 h 48"/>
                <a:gd name="T2" fmla="*/ 120 w 168"/>
                <a:gd name="T3" fmla="*/ 11 h 48"/>
                <a:gd name="T4" fmla="*/ 57 w 168"/>
                <a:gd name="T5" fmla="*/ 26 h 48"/>
                <a:gd name="T6" fmla="*/ 0 w 168"/>
                <a:gd name="T7" fmla="*/ 47 h 48"/>
              </a:gdLst>
              <a:ahLst/>
              <a:cxnLst>
                <a:cxn ang="0">
                  <a:pos x="T0" y="T1"/>
                </a:cxn>
                <a:cxn ang="0">
                  <a:pos x="T2" y="T3"/>
                </a:cxn>
                <a:cxn ang="0">
                  <a:pos x="T4" y="T5"/>
                </a:cxn>
                <a:cxn ang="0">
                  <a:pos x="T6" y="T7"/>
                </a:cxn>
              </a:cxnLst>
              <a:rect l="0" t="0" r="r" b="b"/>
              <a:pathLst>
                <a:path w="168" h="48">
                  <a:moveTo>
                    <a:pt x="167" y="0"/>
                  </a:moveTo>
                  <a:lnTo>
                    <a:pt x="120" y="11"/>
                  </a:lnTo>
                  <a:lnTo>
                    <a:pt x="57" y="26"/>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47" name="Freeform 671">
              <a:extLst>
                <a:ext uri="{FF2B5EF4-FFF2-40B4-BE49-F238E27FC236}">
                  <a16:creationId xmlns:a16="http://schemas.microsoft.com/office/drawing/2014/main" id="{A16A312B-C340-4EFC-A958-137D532C2054}"/>
                </a:ext>
              </a:extLst>
            </p:cNvPr>
            <p:cNvSpPr>
              <a:spLocks noChangeArrowheads="1"/>
            </p:cNvSpPr>
            <p:nvPr/>
          </p:nvSpPr>
          <p:spPr bwMode="auto">
            <a:xfrm>
              <a:off x="916" y="2899"/>
              <a:ext cx="37" cy="11"/>
            </a:xfrm>
            <a:custGeom>
              <a:avLst/>
              <a:gdLst>
                <a:gd name="T0" fmla="*/ 164 w 165"/>
                <a:gd name="T1" fmla="*/ 0 h 47"/>
                <a:gd name="T2" fmla="*/ 121 w 165"/>
                <a:gd name="T3" fmla="*/ 11 h 47"/>
                <a:gd name="T4" fmla="*/ 60 w 165"/>
                <a:gd name="T5" fmla="*/ 26 h 47"/>
                <a:gd name="T6" fmla="*/ 2 w 165"/>
                <a:gd name="T7" fmla="*/ 46 h 47"/>
                <a:gd name="T8" fmla="*/ 0 w 165"/>
                <a:gd name="T9" fmla="*/ 46 h 47"/>
              </a:gdLst>
              <a:ahLst/>
              <a:cxnLst>
                <a:cxn ang="0">
                  <a:pos x="T0" y="T1"/>
                </a:cxn>
                <a:cxn ang="0">
                  <a:pos x="T2" y="T3"/>
                </a:cxn>
                <a:cxn ang="0">
                  <a:pos x="T4" y="T5"/>
                </a:cxn>
                <a:cxn ang="0">
                  <a:pos x="T6" y="T7"/>
                </a:cxn>
                <a:cxn ang="0">
                  <a:pos x="T8" y="T9"/>
                </a:cxn>
              </a:cxnLst>
              <a:rect l="0" t="0" r="r" b="b"/>
              <a:pathLst>
                <a:path w="165" h="47">
                  <a:moveTo>
                    <a:pt x="164" y="0"/>
                  </a:moveTo>
                  <a:lnTo>
                    <a:pt x="121" y="11"/>
                  </a:lnTo>
                  <a:lnTo>
                    <a:pt x="60" y="26"/>
                  </a:lnTo>
                  <a:lnTo>
                    <a:pt x="2" y="46"/>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48" name="Freeform 672">
              <a:extLst>
                <a:ext uri="{FF2B5EF4-FFF2-40B4-BE49-F238E27FC236}">
                  <a16:creationId xmlns:a16="http://schemas.microsoft.com/office/drawing/2014/main" id="{C820C828-B0E2-469D-877E-C7EAF7049903}"/>
                </a:ext>
              </a:extLst>
            </p:cNvPr>
            <p:cNvSpPr>
              <a:spLocks noChangeArrowheads="1"/>
            </p:cNvSpPr>
            <p:nvPr/>
          </p:nvSpPr>
          <p:spPr bwMode="auto">
            <a:xfrm>
              <a:off x="861" y="2909"/>
              <a:ext cx="37" cy="11"/>
            </a:xfrm>
            <a:custGeom>
              <a:avLst/>
              <a:gdLst>
                <a:gd name="T0" fmla="*/ 161 w 162"/>
                <a:gd name="T1" fmla="*/ 0 h 48"/>
                <a:gd name="T2" fmla="*/ 135 w 162"/>
                <a:gd name="T3" fmla="*/ 5 h 48"/>
                <a:gd name="T4" fmla="*/ 84 w 162"/>
                <a:gd name="T5" fmla="*/ 20 h 48"/>
                <a:gd name="T6" fmla="*/ 32 w 162"/>
                <a:gd name="T7" fmla="*/ 38 h 48"/>
                <a:gd name="T8" fmla="*/ 0 w 162"/>
                <a:gd name="T9" fmla="*/ 47 h 48"/>
              </a:gdLst>
              <a:ahLst/>
              <a:cxnLst>
                <a:cxn ang="0">
                  <a:pos x="T0" y="T1"/>
                </a:cxn>
                <a:cxn ang="0">
                  <a:pos x="T2" y="T3"/>
                </a:cxn>
                <a:cxn ang="0">
                  <a:pos x="T4" y="T5"/>
                </a:cxn>
                <a:cxn ang="0">
                  <a:pos x="T6" y="T7"/>
                </a:cxn>
                <a:cxn ang="0">
                  <a:pos x="T8" y="T9"/>
                </a:cxn>
              </a:cxnLst>
              <a:rect l="0" t="0" r="r" b="b"/>
              <a:pathLst>
                <a:path w="162" h="48">
                  <a:moveTo>
                    <a:pt x="161" y="0"/>
                  </a:moveTo>
                  <a:lnTo>
                    <a:pt x="135" y="5"/>
                  </a:lnTo>
                  <a:lnTo>
                    <a:pt x="84" y="20"/>
                  </a:lnTo>
                  <a:lnTo>
                    <a:pt x="32" y="38"/>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49" name="Freeform 673">
              <a:extLst>
                <a:ext uri="{FF2B5EF4-FFF2-40B4-BE49-F238E27FC236}">
                  <a16:creationId xmlns:a16="http://schemas.microsoft.com/office/drawing/2014/main" id="{AC36C431-8212-4833-8D1F-43BC0BC40BB9}"/>
                </a:ext>
              </a:extLst>
            </p:cNvPr>
            <p:cNvSpPr>
              <a:spLocks noChangeArrowheads="1"/>
            </p:cNvSpPr>
            <p:nvPr/>
          </p:nvSpPr>
          <p:spPr bwMode="auto">
            <a:xfrm>
              <a:off x="807" y="2923"/>
              <a:ext cx="36" cy="11"/>
            </a:xfrm>
            <a:custGeom>
              <a:avLst/>
              <a:gdLst>
                <a:gd name="T0" fmla="*/ 159 w 160"/>
                <a:gd name="T1" fmla="*/ 0 h 50"/>
                <a:gd name="T2" fmla="*/ 133 w 160"/>
                <a:gd name="T3" fmla="*/ 8 h 50"/>
                <a:gd name="T4" fmla="*/ 86 w 160"/>
                <a:gd name="T5" fmla="*/ 21 h 50"/>
                <a:gd name="T6" fmla="*/ 43 w 160"/>
                <a:gd name="T7" fmla="*/ 35 h 50"/>
                <a:gd name="T8" fmla="*/ 0 w 160"/>
                <a:gd name="T9" fmla="*/ 49 h 50"/>
              </a:gdLst>
              <a:ahLst/>
              <a:cxnLst>
                <a:cxn ang="0">
                  <a:pos x="T0" y="T1"/>
                </a:cxn>
                <a:cxn ang="0">
                  <a:pos x="T2" y="T3"/>
                </a:cxn>
                <a:cxn ang="0">
                  <a:pos x="T4" y="T5"/>
                </a:cxn>
                <a:cxn ang="0">
                  <a:pos x="T6" y="T7"/>
                </a:cxn>
                <a:cxn ang="0">
                  <a:pos x="T8" y="T9"/>
                </a:cxn>
              </a:cxnLst>
              <a:rect l="0" t="0" r="r" b="b"/>
              <a:pathLst>
                <a:path w="160" h="50">
                  <a:moveTo>
                    <a:pt x="159" y="0"/>
                  </a:moveTo>
                  <a:lnTo>
                    <a:pt x="133" y="8"/>
                  </a:lnTo>
                  <a:lnTo>
                    <a:pt x="86" y="21"/>
                  </a:lnTo>
                  <a:lnTo>
                    <a:pt x="43" y="35"/>
                  </a:lnTo>
                  <a:lnTo>
                    <a:pt x="0" y="4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50" name="Freeform 674">
              <a:extLst>
                <a:ext uri="{FF2B5EF4-FFF2-40B4-BE49-F238E27FC236}">
                  <a16:creationId xmlns:a16="http://schemas.microsoft.com/office/drawing/2014/main" id="{ED07A7DE-081E-4932-A5F9-EB505BAE6C87}"/>
                </a:ext>
              </a:extLst>
            </p:cNvPr>
            <p:cNvSpPr>
              <a:spLocks noChangeArrowheads="1"/>
            </p:cNvSpPr>
            <p:nvPr/>
          </p:nvSpPr>
          <p:spPr bwMode="auto">
            <a:xfrm>
              <a:off x="754" y="2940"/>
              <a:ext cx="36" cy="13"/>
            </a:xfrm>
            <a:custGeom>
              <a:avLst/>
              <a:gdLst>
                <a:gd name="T0" fmla="*/ 156 w 157"/>
                <a:gd name="T1" fmla="*/ 0 h 59"/>
                <a:gd name="T2" fmla="*/ 153 w 157"/>
                <a:gd name="T3" fmla="*/ 0 h 59"/>
                <a:gd name="T4" fmla="*/ 112 w 157"/>
                <a:gd name="T5" fmla="*/ 11 h 59"/>
                <a:gd name="T6" fmla="*/ 78 w 157"/>
                <a:gd name="T7" fmla="*/ 28 h 59"/>
                <a:gd name="T8" fmla="*/ 40 w 157"/>
                <a:gd name="T9" fmla="*/ 43 h 59"/>
                <a:gd name="T10" fmla="*/ 5 w 157"/>
                <a:gd name="T11" fmla="*/ 58 h 59"/>
                <a:gd name="T12" fmla="*/ 0 w 157"/>
                <a:gd name="T13" fmla="*/ 58 h 59"/>
              </a:gdLst>
              <a:ahLst/>
              <a:cxnLst>
                <a:cxn ang="0">
                  <a:pos x="T0" y="T1"/>
                </a:cxn>
                <a:cxn ang="0">
                  <a:pos x="T2" y="T3"/>
                </a:cxn>
                <a:cxn ang="0">
                  <a:pos x="T4" y="T5"/>
                </a:cxn>
                <a:cxn ang="0">
                  <a:pos x="T6" y="T7"/>
                </a:cxn>
                <a:cxn ang="0">
                  <a:pos x="T8" y="T9"/>
                </a:cxn>
                <a:cxn ang="0">
                  <a:pos x="T10" y="T11"/>
                </a:cxn>
                <a:cxn ang="0">
                  <a:pos x="T12" y="T13"/>
                </a:cxn>
              </a:cxnLst>
              <a:rect l="0" t="0" r="r" b="b"/>
              <a:pathLst>
                <a:path w="157" h="59">
                  <a:moveTo>
                    <a:pt x="156" y="0"/>
                  </a:moveTo>
                  <a:lnTo>
                    <a:pt x="153" y="0"/>
                  </a:lnTo>
                  <a:lnTo>
                    <a:pt x="112" y="11"/>
                  </a:lnTo>
                  <a:lnTo>
                    <a:pt x="78" y="28"/>
                  </a:lnTo>
                  <a:lnTo>
                    <a:pt x="40" y="43"/>
                  </a:lnTo>
                  <a:lnTo>
                    <a:pt x="5" y="58"/>
                  </a:lnTo>
                  <a:lnTo>
                    <a:pt x="0" y="5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51" name="Freeform 675">
              <a:extLst>
                <a:ext uri="{FF2B5EF4-FFF2-40B4-BE49-F238E27FC236}">
                  <a16:creationId xmlns:a16="http://schemas.microsoft.com/office/drawing/2014/main" id="{111840F3-0195-44AD-A411-29F6166A9A06}"/>
                </a:ext>
              </a:extLst>
            </p:cNvPr>
            <p:cNvSpPr>
              <a:spLocks noChangeArrowheads="1"/>
            </p:cNvSpPr>
            <p:nvPr/>
          </p:nvSpPr>
          <p:spPr bwMode="auto">
            <a:xfrm>
              <a:off x="704" y="2962"/>
              <a:ext cx="33" cy="19"/>
            </a:xfrm>
            <a:custGeom>
              <a:avLst/>
              <a:gdLst>
                <a:gd name="T0" fmla="*/ 144 w 145"/>
                <a:gd name="T1" fmla="*/ 0 h 83"/>
                <a:gd name="T2" fmla="*/ 126 w 145"/>
                <a:gd name="T3" fmla="*/ 5 h 83"/>
                <a:gd name="T4" fmla="*/ 98 w 145"/>
                <a:gd name="T5" fmla="*/ 23 h 83"/>
                <a:gd name="T6" fmla="*/ 69 w 145"/>
                <a:gd name="T7" fmla="*/ 35 h 83"/>
                <a:gd name="T8" fmla="*/ 43 w 145"/>
                <a:gd name="T9" fmla="*/ 53 h 83"/>
                <a:gd name="T10" fmla="*/ 20 w 145"/>
                <a:gd name="T11" fmla="*/ 69 h 83"/>
                <a:gd name="T12" fmla="*/ 0 w 145"/>
                <a:gd name="T13" fmla="*/ 82 h 83"/>
              </a:gdLst>
              <a:ahLst/>
              <a:cxnLst>
                <a:cxn ang="0">
                  <a:pos x="T0" y="T1"/>
                </a:cxn>
                <a:cxn ang="0">
                  <a:pos x="T2" y="T3"/>
                </a:cxn>
                <a:cxn ang="0">
                  <a:pos x="T4" y="T5"/>
                </a:cxn>
                <a:cxn ang="0">
                  <a:pos x="T6" y="T7"/>
                </a:cxn>
                <a:cxn ang="0">
                  <a:pos x="T8" y="T9"/>
                </a:cxn>
                <a:cxn ang="0">
                  <a:pos x="T10" y="T11"/>
                </a:cxn>
                <a:cxn ang="0">
                  <a:pos x="T12" y="T13"/>
                </a:cxn>
              </a:cxnLst>
              <a:rect l="0" t="0" r="r" b="b"/>
              <a:pathLst>
                <a:path w="145" h="83">
                  <a:moveTo>
                    <a:pt x="144" y="0"/>
                  </a:moveTo>
                  <a:lnTo>
                    <a:pt x="126" y="5"/>
                  </a:lnTo>
                  <a:lnTo>
                    <a:pt x="98" y="23"/>
                  </a:lnTo>
                  <a:lnTo>
                    <a:pt x="69" y="35"/>
                  </a:lnTo>
                  <a:lnTo>
                    <a:pt x="43" y="53"/>
                  </a:lnTo>
                  <a:lnTo>
                    <a:pt x="20" y="69"/>
                  </a:lnTo>
                  <a:lnTo>
                    <a:pt x="0" y="8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52" name="Freeform 676">
              <a:extLst>
                <a:ext uri="{FF2B5EF4-FFF2-40B4-BE49-F238E27FC236}">
                  <a16:creationId xmlns:a16="http://schemas.microsoft.com/office/drawing/2014/main" id="{2049331A-F0F6-4692-94A0-FF3BAB942ABE}"/>
                </a:ext>
              </a:extLst>
            </p:cNvPr>
            <p:cNvSpPr>
              <a:spLocks noChangeArrowheads="1"/>
            </p:cNvSpPr>
            <p:nvPr/>
          </p:nvSpPr>
          <p:spPr bwMode="auto">
            <a:xfrm>
              <a:off x="671" y="2993"/>
              <a:ext cx="19" cy="33"/>
            </a:xfrm>
            <a:custGeom>
              <a:avLst/>
              <a:gdLst>
                <a:gd name="T0" fmla="*/ 83 w 84"/>
                <a:gd name="T1" fmla="*/ 0 h 145"/>
                <a:gd name="T2" fmla="*/ 83 w 84"/>
                <a:gd name="T3" fmla="*/ 3 h 145"/>
                <a:gd name="T4" fmla="*/ 66 w 84"/>
                <a:gd name="T5" fmla="*/ 24 h 145"/>
                <a:gd name="T6" fmla="*/ 52 w 84"/>
                <a:gd name="T7" fmla="*/ 44 h 145"/>
                <a:gd name="T8" fmla="*/ 37 w 84"/>
                <a:gd name="T9" fmla="*/ 67 h 145"/>
                <a:gd name="T10" fmla="*/ 26 w 84"/>
                <a:gd name="T11" fmla="*/ 87 h 145"/>
                <a:gd name="T12" fmla="*/ 16 w 84"/>
                <a:gd name="T13" fmla="*/ 107 h 145"/>
                <a:gd name="T14" fmla="*/ 8 w 84"/>
                <a:gd name="T15" fmla="*/ 127 h 145"/>
                <a:gd name="T16" fmla="*/ 0 w 84"/>
                <a:gd name="T17" fmla="*/ 144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45">
                  <a:moveTo>
                    <a:pt x="83" y="0"/>
                  </a:moveTo>
                  <a:lnTo>
                    <a:pt x="83" y="3"/>
                  </a:lnTo>
                  <a:lnTo>
                    <a:pt x="66" y="24"/>
                  </a:lnTo>
                  <a:lnTo>
                    <a:pt x="52" y="44"/>
                  </a:lnTo>
                  <a:lnTo>
                    <a:pt x="37" y="67"/>
                  </a:lnTo>
                  <a:lnTo>
                    <a:pt x="26" y="87"/>
                  </a:lnTo>
                  <a:lnTo>
                    <a:pt x="16" y="107"/>
                  </a:lnTo>
                  <a:lnTo>
                    <a:pt x="8" y="127"/>
                  </a:lnTo>
                  <a:lnTo>
                    <a:pt x="0" y="14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53" name="Freeform 677">
              <a:extLst>
                <a:ext uri="{FF2B5EF4-FFF2-40B4-BE49-F238E27FC236}">
                  <a16:creationId xmlns:a16="http://schemas.microsoft.com/office/drawing/2014/main" id="{C0B5160D-B935-4DEA-82E0-65713D569E65}"/>
                </a:ext>
              </a:extLst>
            </p:cNvPr>
            <p:cNvSpPr>
              <a:spLocks noChangeArrowheads="1"/>
            </p:cNvSpPr>
            <p:nvPr/>
          </p:nvSpPr>
          <p:spPr bwMode="auto">
            <a:xfrm>
              <a:off x="667" y="3044"/>
              <a:ext cx="11" cy="37"/>
            </a:xfrm>
            <a:custGeom>
              <a:avLst/>
              <a:gdLst>
                <a:gd name="T0" fmla="*/ 3 w 48"/>
                <a:gd name="T1" fmla="*/ 0 h 165"/>
                <a:gd name="T2" fmla="*/ 3 w 48"/>
                <a:gd name="T3" fmla="*/ 6 h 165"/>
                <a:gd name="T4" fmla="*/ 0 w 48"/>
                <a:gd name="T5" fmla="*/ 29 h 165"/>
                <a:gd name="T6" fmla="*/ 3 w 48"/>
                <a:gd name="T7" fmla="*/ 52 h 165"/>
                <a:gd name="T8" fmla="*/ 8 w 48"/>
                <a:gd name="T9" fmla="*/ 75 h 165"/>
                <a:gd name="T10" fmla="*/ 11 w 48"/>
                <a:gd name="T11" fmla="*/ 98 h 165"/>
                <a:gd name="T12" fmla="*/ 17 w 48"/>
                <a:gd name="T13" fmla="*/ 121 h 165"/>
                <a:gd name="T14" fmla="*/ 32 w 48"/>
                <a:gd name="T15" fmla="*/ 144 h 165"/>
                <a:gd name="T16" fmla="*/ 47 w 48"/>
                <a:gd name="T17" fmla="*/ 164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65">
                  <a:moveTo>
                    <a:pt x="3" y="0"/>
                  </a:moveTo>
                  <a:lnTo>
                    <a:pt x="3" y="6"/>
                  </a:lnTo>
                  <a:lnTo>
                    <a:pt x="0" y="29"/>
                  </a:lnTo>
                  <a:lnTo>
                    <a:pt x="3" y="52"/>
                  </a:lnTo>
                  <a:lnTo>
                    <a:pt x="8" y="75"/>
                  </a:lnTo>
                  <a:lnTo>
                    <a:pt x="11" y="98"/>
                  </a:lnTo>
                  <a:lnTo>
                    <a:pt x="17" y="121"/>
                  </a:lnTo>
                  <a:lnTo>
                    <a:pt x="32" y="144"/>
                  </a:lnTo>
                  <a:lnTo>
                    <a:pt x="47" y="16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54" name="Freeform 678">
              <a:extLst>
                <a:ext uri="{FF2B5EF4-FFF2-40B4-BE49-F238E27FC236}">
                  <a16:creationId xmlns:a16="http://schemas.microsoft.com/office/drawing/2014/main" id="{6EDA9E62-8A2E-4BF9-8A4D-556611E63BF1}"/>
                </a:ext>
              </a:extLst>
            </p:cNvPr>
            <p:cNvSpPr>
              <a:spLocks noChangeArrowheads="1"/>
            </p:cNvSpPr>
            <p:nvPr/>
          </p:nvSpPr>
          <p:spPr bwMode="auto">
            <a:xfrm>
              <a:off x="682" y="3098"/>
              <a:ext cx="30" cy="24"/>
            </a:xfrm>
            <a:custGeom>
              <a:avLst/>
              <a:gdLst>
                <a:gd name="T0" fmla="*/ 0 w 131"/>
                <a:gd name="T1" fmla="*/ 0 h 105"/>
                <a:gd name="T2" fmla="*/ 9 w 131"/>
                <a:gd name="T3" fmla="*/ 9 h 105"/>
                <a:gd name="T4" fmla="*/ 20 w 131"/>
                <a:gd name="T5" fmla="*/ 23 h 105"/>
                <a:gd name="T6" fmla="*/ 35 w 131"/>
                <a:gd name="T7" fmla="*/ 40 h 105"/>
                <a:gd name="T8" fmla="*/ 51 w 131"/>
                <a:gd name="T9" fmla="*/ 55 h 105"/>
                <a:gd name="T10" fmla="*/ 69 w 131"/>
                <a:gd name="T11" fmla="*/ 66 h 105"/>
                <a:gd name="T12" fmla="*/ 87 w 131"/>
                <a:gd name="T13" fmla="*/ 78 h 105"/>
                <a:gd name="T14" fmla="*/ 107 w 131"/>
                <a:gd name="T15" fmla="*/ 86 h 105"/>
                <a:gd name="T16" fmla="*/ 124 w 131"/>
                <a:gd name="T17" fmla="*/ 98 h 105"/>
                <a:gd name="T18" fmla="*/ 130 w 131"/>
                <a:gd name="T19" fmla="*/ 10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105">
                  <a:moveTo>
                    <a:pt x="0" y="0"/>
                  </a:moveTo>
                  <a:lnTo>
                    <a:pt x="9" y="9"/>
                  </a:lnTo>
                  <a:lnTo>
                    <a:pt x="20" y="23"/>
                  </a:lnTo>
                  <a:lnTo>
                    <a:pt x="35" y="40"/>
                  </a:lnTo>
                  <a:lnTo>
                    <a:pt x="51" y="55"/>
                  </a:lnTo>
                  <a:lnTo>
                    <a:pt x="69" y="66"/>
                  </a:lnTo>
                  <a:lnTo>
                    <a:pt x="87" y="78"/>
                  </a:lnTo>
                  <a:lnTo>
                    <a:pt x="107" y="86"/>
                  </a:lnTo>
                  <a:lnTo>
                    <a:pt x="124" y="98"/>
                  </a:lnTo>
                  <a:lnTo>
                    <a:pt x="130" y="10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55" name="Freeform 679">
              <a:extLst>
                <a:ext uri="{FF2B5EF4-FFF2-40B4-BE49-F238E27FC236}">
                  <a16:creationId xmlns:a16="http://schemas.microsoft.com/office/drawing/2014/main" id="{E7F3FC4A-558D-4077-8BDA-036DF4B433D6}"/>
                </a:ext>
              </a:extLst>
            </p:cNvPr>
            <p:cNvSpPr>
              <a:spLocks noChangeArrowheads="1"/>
            </p:cNvSpPr>
            <p:nvPr/>
          </p:nvSpPr>
          <p:spPr bwMode="auto">
            <a:xfrm>
              <a:off x="730" y="3128"/>
              <a:ext cx="37" cy="11"/>
            </a:xfrm>
            <a:custGeom>
              <a:avLst/>
              <a:gdLst>
                <a:gd name="T0" fmla="*/ 0 w 163"/>
                <a:gd name="T1" fmla="*/ 0 h 47"/>
                <a:gd name="T2" fmla="*/ 20 w 163"/>
                <a:gd name="T3" fmla="*/ 8 h 47"/>
                <a:gd name="T4" fmla="*/ 46 w 163"/>
                <a:gd name="T5" fmla="*/ 16 h 47"/>
                <a:gd name="T6" fmla="*/ 75 w 163"/>
                <a:gd name="T7" fmla="*/ 26 h 47"/>
                <a:gd name="T8" fmla="*/ 104 w 163"/>
                <a:gd name="T9" fmla="*/ 32 h 47"/>
                <a:gd name="T10" fmla="*/ 139 w 163"/>
                <a:gd name="T11" fmla="*/ 41 h 47"/>
                <a:gd name="T12" fmla="*/ 162 w 163"/>
                <a:gd name="T13" fmla="*/ 46 h 47"/>
              </a:gdLst>
              <a:ahLst/>
              <a:cxnLst>
                <a:cxn ang="0">
                  <a:pos x="T0" y="T1"/>
                </a:cxn>
                <a:cxn ang="0">
                  <a:pos x="T2" y="T3"/>
                </a:cxn>
                <a:cxn ang="0">
                  <a:pos x="T4" y="T5"/>
                </a:cxn>
                <a:cxn ang="0">
                  <a:pos x="T6" y="T7"/>
                </a:cxn>
                <a:cxn ang="0">
                  <a:pos x="T8" y="T9"/>
                </a:cxn>
                <a:cxn ang="0">
                  <a:pos x="T10" y="T11"/>
                </a:cxn>
                <a:cxn ang="0">
                  <a:pos x="T12" y="T13"/>
                </a:cxn>
              </a:cxnLst>
              <a:rect l="0" t="0" r="r" b="b"/>
              <a:pathLst>
                <a:path w="163" h="47">
                  <a:moveTo>
                    <a:pt x="0" y="0"/>
                  </a:moveTo>
                  <a:lnTo>
                    <a:pt x="20" y="8"/>
                  </a:lnTo>
                  <a:lnTo>
                    <a:pt x="46" y="16"/>
                  </a:lnTo>
                  <a:lnTo>
                    <a:pt x="75" y="26"/>
                  </a:lnTo>
                  <a:lnTo>
                    <a:pt x="104" y="32"/>
                  </a:lnTo>
                  <a:lnTo>
                    <a:pt x="139" y="41"/>
                  </a:lnTo>
                  <a:lnTo>
                    <a:pt x="162"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56" name="Freeform 680">
              <a:extLst>
                <a:ext uri="{FF2B5EF4-FFF2-40B4-BE49-F238E27FC236}">
                  <a16:creationId xmlns:a16="http://schemas.microsoft.com/office/drawing/2014/main" id="{DE90AC63-61D5-42F3-9C0E-3A28643ED69F}"/>
                </a:ext>
              </a:extLst>
            </p:cNvPr>
            <p:cNvSpPr>
              <a:spLocks noChangeArrowheads="1"/>
            </p:cNvSpPr>
            <p:nvPr/>
          </p:nvSpPr>
          <p:spPr bwMode="auto">
            <a:xfrm>
              <a:off x="784" y="3136"/>
              <a:ext cx="38" cy="11"/>
            </a:xfrm>
            <a:custGeom>
              <a:avLst/>
              <a:gdLst>
                <a:gd name="T0" fmla="*/ 0 w 168"/>
                <a:gd name="T1" fmla="*/ 0 h 47"/>
                <a:gd name="T2" fmla="*/ 14 w 168"/>
                <a:gd name="T3" fmla="*/ 0 h 47"/>
                <a:gd name="T4" fmla="*/ 58 w 168"/>
                <a:gd name="T5" fmla="*/ 11 h 47"/>
                <a:gd name="T6" fmla="*/ 104 w 168"/>
                <a:gd name="T7" fmla="*/ 23 h 47"/>
                <a:gd name="T8" fmla="*/ 151 w 168"/>
                <a:gd name="T9" fmla="*/ 34 h 47"/>
                <a:gd name="T10" fmla="*/ 167 w 168"/>
                <a:gd name="T11" fmla="*/ 46 h 47"/>
              </a:gdLst>
              <a:ahLst/>
              <a:cxnLst>
                <a:cxn ang="0">
                  <a:pos x="T0" y="T1"/>
                </a:cxn>
                <a:cxn ang="0">
                  <a:pos x="T2" y="T3"/>
                </a:cxn>
                <a:cxn ang="0">
                  <a:pos x="T4" y="T5"/>
                </a:cxn>
                <a:cxn ang="0">
                  <a:pos x="T6" y="T7"/>
                </a:cxn>
                <a:cxn ang="0">
                  <a:pos x="T8" y="T9"/>
                </a:cxn>
                <a:cxn ang="0">
                  <a:pos x="T10" y="T11"/>
                </a:cxn>
              </a:cxnLst>
              <a:rect l="0" t="0" r="r" b="b"/>
              <a:pathLst>
                <a:path w="168" h="47">
                  <a:moveTo>
                    <a:pt x="0" y="0"/>
                  </a:moveTo>
                  <a:lnTo>
                    <a:pt x="14" y="0"/>
                  </a:lnTo>
                  <a:lnTo>
                    <a:pt x="58" y="11"/>
                  </a:lnTo>
                  <a:lnTo>
                    <a:pt x="104" y="23"/>
                  </a:lnTo>
                  <a:lnTo>
                    <a:pt x="151" y="34"/>
                  </a:lnTo>
                  <a:lnTo>
                    <a:pt x="167"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57" name="Freeform 681">
              <a:extLst>
                <a:ext uri="{FF2B5EF4-FFF2-40B4-BE49-F238E27FC236}">
                  <a16:creationId xmlns:a16="http://schemas.microsoft.com/office/drawing/2014/main" id="{6B6261D8-C9FC-4F7D-99F2-0BD0DFE975BA}"/>
                </a:ext>
              </a:extLst>
            </p:cNvPr>
            <p:cNvSpPr>
              <a:spLocks noChangeArrowheads="1"/>
            </p:cNvSpPr>
            <p:nvPr/>
          </p:nvSpPr>
          <p:spPr bwMode="auto">
            <a:xfrm>
              <a:off x="842" y="3140"/>
              <a:ext cx="37" cy="10"/>
            </a:xfrm>
            <a:custGeom>
              <a:avLst/>
              <a:gdLst>
                <a:gd name="T0" fmla="*/ 0 w 165"/>
                <a:gd name="T1" fmla="*/ 0 h 46"/>
                <a:gd name="T2" fmla="*/ 37 w 165"/>
                <a:gd name="T3" fmla="*/ 0 h 46"/>
                <a:gd name="T4" fmla="*/ 83 w 165"/>
                <a:gd name="T5" fmla="*/ 0 h 46"/>
                <a:gd name="T6" fmla="*/ 135 w 165"/>
                <a:gd name="T7" fmla="*/ 45 h 46"/>
                <a:gd name="T8" fmla="*/ 164 w 165"/>
                <a:gd name="T9" fmla="*/ 45 h 46"/>
              </a:gdLst>
              <a:ahLst/>
              <a:cxnLst>
                <a:cxn ang="0">
                  <a:pos x="T0" y="T1"/>
                </a:cxn>
                <a:cxn ang="0">
                  <a:pos x="T2" y="T3"/>
                </a:cxn>
                <a:cxn ang="0">
                  <a:pos x="T4" y="T5"/>
                </a:cxn>
                <a:cxn ang="0">
                  <a:pos x="T6" y="T7"/>
                </a:cxn>
                <a:cxn ang="0">
                  <a:pos x="T8" y="T9"/>
                </a:cxn>
              </a:cxnLst>
              <a:rect l="0" t="0" r="r" b="b"/>
              <a:pathLst>
                <a:path w="165" h="46">
                  <a:moveTo>
                    <a:pt x="0" y="0"/>
                  </a:moveTo>
                  <a:lnTo>
                    <a:pt x="37" y="0"/>
                  </a:lnTo>
                  <a:lnTo>
                    <a:pt x="83" y="0"/>
                  </a:lnTo>
                  <a:lnTo>
                    <a:pt x="135" y="45"/>
                  </a:lnTo>
                  <a:lnTo>
                    <a:pt x="164" y="4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58" name="Freeform 682">
              <a:extLst>
                <a:ext uri="{FF2B5EF4-FFF2-40B4-BE49-F238E27FC236}">
                  <a16:creationId xmlns:a16="http://schemas.microsoft.com/office/drawing/2014/main" id="{76273B79-EB8D-453B-98B8-EDB6F5DC3F7C}"/>
                </a:ext>
              </a:extLst>
            </p:cNvPr>
            <p:cNvSpPr>
              <a:spLocks noChangeArrowheads="1"/>
            </p:cNvSpPr>
            <p:nvPr/>
          </p:nvSpPr>
          <p:spPr bwMode="auto">
            <a:xfrm>
              <a:off x="897" y="3141"/>
              <a:ext cx="38" cy="11"/>
            </a:xfrm>
            <a:custGeom>
              <a:avLst/>
              <a:gdLst>
                <a:gd name="T0" fmla="*/ 0 w 169"/>
                <a:gd name="T1" fmla="*/ 0 h 48"/>
                <a:gd name="T2" fmla="*/ 41 w 169"/>
                <a:gd name="T3" fmla="*/ 0 h 48"/>
                <a:gd name="T4" fmla="*/ 93 w 169"/>
                <a:gd name="T5" fmla="*/ 47 h 48"/>
                <a:gd name="T6" fmla="*/ 148 w 169"/>
                <a:gd name="T7" fmla="*/ 47 h 48"/>
                <a:gd name="T8" fmla="*/ 168 w 169"/>
                <a:gd name="T9" fmla="*/ 47 h 48"/>
              </a:gdLst>
              <a:ahLst/>
              <a:cxnLst>
                <a:cxn ang="0">
                  <a:pos x="T0" y="T1"/>
                </a:cxn>
                <a:cxn ang="0">
                  <a:pos x="T2" y="T3"/>
                </a:cxn>
                <a:cxn ang="0">
                  <a:pos x="T4" y="T5"/>
                </a:cxn>
                <a:cxn ang="0">
                  <a:pos x="T6" y="T7"/>
                </a:cxn>
                <a:cxn ang="0">
                  <a:pos x="T8" y="T9"/>
                </a:cxn>
              </a:cxnLst>
              <a:rect l="0" t="0" r="r" b="b"/>
              <a:pathLst>
                <a:path w="169" h="48">
                  <a:moveTo>
                    <a:pt x="0" y="0"/>
                  </a:moveTo>
                  <a:lnTo>
                    <a:pt x="41" y="0"/>
                  </a:lnTo>
                  <a:lnTo>
                    <a:pt x="93" y="47"/>
                  </a:lnTo>
                  <a:lnTo>
                    <a:pt x="148" y="47"/>
                  </a:lnTo>
                  <a:lnTo>
                    <a:pt x="168"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59" name="Freeform 683">
              <a:extLst>
                <a:ext uri="{FF2B5EF4-FFF2-40B4-BE49-F238E27FC236}">
                  <a16:creationId xmlns:a16="http://schemas.microsoft.com/office/drawing/2014/main" id="{AAB63DB5-E713-41AA-A2AC-617DC77A4DD1}"/>
                </a:ext>
              </a:extLst>
            </p:cNvPr>
            <p:cNvSpPr>
              <a:spLocks noChangeArrowheads="1"/>
            </p:cNvSpPr>
            <p:nvPr/>
          </p:nvSpPr>
          <p:spPr bwMode="auto">
            <a:xfrm>
              <a:off x="955" y="3142"/>
              <a:ext cx="37" cy="11"/>
            </a:xfrm>
            <a:custGeom>
              <a:avLst/>
              <a:gdLst>
                <a:gd name="T0" fmla="*/ 0 w 165"/>
                <a:gd name="T1" fmla="*/ 0 h 48"/>
                <a:gd name="T2" fmla="*/ 0 w 165"/>
                <a:gd name="T3" fmla="*/ 0 h 48"/>
                <a:gd name="T4" fmla="*/ 58 w 165"/>
                <a:gd name="T5" fmla="*/ 0 h 48"/>
                <a:gd name="T6" fmla="*/ 116 w 165"/>
                <a:gd name="T7" fmla="*/ 0 h 48"/>
                <a:gd name="T8" fmla="*/ 164 w 165"/>
                <a:gd name="T9" fmla="*/ 47 h 48"/>
              </a:gdLst>
              <a:ahLst/>
              <a:cxnLst>
                <a:cxn ang="0">
                  <a:pos x="T0" y="T1"/>
                </a:cxn>
                <a:cxn ang="0">
                  <a:pos x="T2" y="T3"/>
                </a:cxn>
                <a:cxn ang="0">
                  <a:pos x="T4" y="T5"/>
                </a:cxn>
                <a:cxn ang="0">
                  <a:pos x="T6" y="T7"/>
                </a:cxn>
                <a:cxn ang="0">
                  <a:pos x="T8" y="T9"/>
                </a:cxn>
              </a:cxnLst>
              <a:rect l="0" t="0" r="r" b="b"/>
              <a:pathLst>
                <a:path w="165" h="48">
                  <a:moveTo>
                    <a:pt x="0" y="0"/>
                  </a:moveTo>
                  <a:lnTo>
                    <a:pt x="0" y="0"/>
                  </a:lnTo>
                  <a:lnTo>
                    <a:pt x="58" y="0"/>
                  </a:lnTo>
                  <a:lnTo>
                    <a:pt x="116" y="0"/>
                  </a:lnTo>
                  <a:lnTo>
                    <a:pt x="164"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60" name="Freeform 684">
              <a:extLst>
                <a:ext uri="{FF2B5EF4-FFF2-40B4-BE49-F238E27FC236}">
                  <a16:creationId xmlns:a16="http://schemas.microsoft.com/office/drawing/2014/main" id="{E371C45B-9ED3-4615-9D28-10E1492B305B}"/>
                </a:ext>
              </a:extLst>
            </p:cNvPr>
            <p:cNvSpPr>
              <a:spLocks noChangeArrowheads="1"/>
            </p:cNvSpPr>
            <p:nvPr/>
          </p:nvSpPr>
          <p:spPr bwMode="auto">
            <a:xfrm>
              <a:off x="1011" y="3144"/>
              <a:ext cx="38" cy="1"/>
            </a:xfrm>
            <a:custGeom>
              <a:avLst/>
              <a:gdLst>
                <a:gd name="T0" fmla="*/ 0 w 169"/>
                <a:gd name="T1" fmla="*/ 0 h 1"/>
                <a:gd name="T2" fmla="*/ 44 w 169"/>
                <a:gd name="T3" fmla="*/ 0 h 1"/>
                <a:gd name="T4" fmla="*/ 105 w 169"/>
                <a:gd name="T5" fmla="*/ 0 h 1"/>
                <a:gd name="T6" fmla="*/ 166 w 169"/>
                <a:gd name="T7" fmla="*/ 0 h 1"/>
                <a:gd name="T8" fmla="*/ 168 w 169"/>
                <a:gd name="T9" fmla="*/ 0 h 1"/>
              </a:gdLst>
              <a:ahLst/>
              <a:cxnLst>
                <a:cxn ang="0">
                  <a:pos x="T0" y="T1"/>
                </a:cxn>
                <a:cxn ang="0">
                  <a:pos x="T2" y="T3"/>
                </a:cxn>
                <a:cxn ang="0">
                  <a:pos x="T4" y="T5"/>
                </a:cxn>
                <a:cxn ang="0">
                  <a:pos x="T6" y="T7"/>
                </a:cxn>
                <a:cxn ang="0">
                  <a:pos x="T8" y="T9"/>
                </a:cxn>
              </a:cxnLst>
              <a:rect l="0" t="0" r="r" b="b"/>
              <a:pathLst>
                <a:path w="169" h="1">
                  <a:moveTo>
                    <a:pt x="0" y="0"/>
                  </a:moveTo>
                  <a:lnTo>
                    <a:pt x="44" y="0"/>
                  </a:lnTo>
                  <a:lnTo>
                    <a:pt x="105" y="0"/>
                  </a:lnTo>
                  <a:lnTo>
                    <a:pt x="166"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61" name="Freeform 685">
              <a:extLst>
                <a:ext uri="{FF2B5EF4-FFF2-40B4-BE49-F238E27FC236}">
                  <a16:creationId xmlns:a16="http://schemas.microsoft.com/office/drawing/2014/main" id="{1EA206BE-130C-410C-9285-1DD6C43D2363}"/>
                </a:ext>
              </a:extLst>
            </p:cNvPr>
            <p:cNvSpPr>
              <a:spLocks noChangeArrowheads="1"/>
            </p:cNvSpPr>
            <p:nvPr/>
          </p:nvSpPr>
          <p:spPr bwMode="auto">
            <a:xfrm>
              <a:off x="1067" y="3144"/>
              <a:ext cx="38" cy="1"/>
            </a:xfrm>
            <a:custGeom>
              <a:avLst/>
              <a:gdLst>
                <a:gd name="T0" fmla="*/ 0 w 169"/>
                <a:gd name="T1" fmla="*/ 0 h 1"/>
                <a:gd name="T2" fmla="*/ 38 w 169"/>
                <a:gd name="T3" fmla="*/ 0 h 1"/>
                <a:gd name="T4" fmla="*/ 98 w 169"/>
                <a:gd name="T5" fmla="*/ 0 h 1"/>
                <a:gd name="T6" fmla="*/ 159 w 169"/>
                <a:gd name="T7" fmla="*/ 0 h 1"/>
                <a:gd name="T8" fmla="*/ 168 w 169"/>
                <a:gd name="T9" fmla="*/ 0 h 1"/>
              </a:gdLst>
              <a:ahLst/>
              <a:cxnLst>
                <a:cxn ang="0">
                  <a:pos x="T0" y="T1"/>
                </a:cxn>
                <a:cxn ang="0">
                  <a:pos x="T2" y="T3"/>
                </a:cxn>
                <a:cxn ang="0">
                  <a:pos x="T4" y="T5"/>
                </a:cxn>
                <a:cxn ang="0">
                  <a:pos x="T6" y="T7"/>
                </a:cxn>
                <a:cxn ang="0">
                  <a:pos x="T8" y="T9"/>
                </a:cxn>
              </a:cxnLst>
              <a:rect l="0" t="0" r="r" b="b"/>
              <a:pathLst>
                <a:path w="169" h="1">
                  <a:moveTo>
                    <a:pt x="0" y="0"/>
                  </a:moveTo>
                  <a:lnTo>
                    <a:pt x="38" y="0"/>
                  </a:lnTo>
                  <a:lnTo>
                    <a:pt x="98" y="0"/>
                  </a:lnTo>
                  <a:lnTo>
                    <a:pt x="159"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62" name="Freeform 686">
              <a:extLst>
                <a:ext uri="{FF2B5EF4-FFF2-40B4-BE49-F238E27FC236}">
                  <a16:creationId xmlns:a16="http://schemas.microsoft.com/office/drawing/2014/main" id="{AA9BD838-F134-450A-87D0-D463C4D85AF4}"/>
                </a:ext>
              </a:extLst>
            </p:cNvPr>
            <p:cNvSpPr>
              <a:spLocks noChangeArrowheads="1"/>
            </p:cNvSpPr>
            <p:nvPr/>
          </p:nvSpPr>
          <p:spPr bwMode="auto">
            <a:xfrm>
              <a:off x="1124" y="3145"/>
              <a:ext cx="38" cy="1"/>
            </a:xfrm>
            <a:custGeom>
              <a:avLst/>
              <a:gdLst>
                <a:gd name="T0" fmla="*/ 0 w 169"/>
                <a:gd name="T1" fmla="*/ 0 h 1"/>
                <a:gd name="T2" fmla="*/ 23 w 169"/>
                <a:gd name="T3" fmla="*/ 0 h 1"/>
                <a:gd name="T4" fmla="*/ 76 w 169"/>
                <a:gd name="T5" fmla="*/ 0 h 1"/>
                <a:gd name="T6" fmla="*/ 133 w 169"/>
                <a:gd name="T7" fmla="*/ 0 h 1"/>
                <a:gd name="T8" fmla="*/ 168 w 169"/>
                <a:gd name="T9" fmla="*/ 0 h 1"/>
              </a:gdLst>
              <a:ahLst/>
              <a:cxnLst>
                <a:cxn ang="0">
                  <a:pos x="T0" y="T1"/>
                </a:cxn>
                <a:cxn ang="0">
                  <a:pos x="T2" y="T3"/>
                </a:cxn>
                <a:cxn ang="0">
                  <a:pos x="T4" y="T5"/>
                </a:cxn>
                <a:cxn ang="0">
                  <a:pos x="T6" y="T7"/>
                </a:cxn>
                <a:cxn ang="0">
                  <a:pos x="T8" y="T9"/>
                </a:cxn>
              </a:cxnLst>
              <a:rect l="0" t="0" r="r" b="b"/>
              <a:pathLst>
                <a:path w="169" h="1">
                  <a:moveTo>
                    <a:pt x="0" y="0"/>
                  </a:moveTo>
                  <a:lnTo>
                    <a:pt x="23" y="0"/>
                  </a:lnTo>
                  <a:lnTo>
                    <a:pt x="76" y="0"/>
                  </a:lnTo>
                  <a:lnTo>
                    <a:pt x="133"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63" name="Freeform 687">
              <a:extLst>
                <a:ext uri="{FF2B5EF4-FFF2-40B4-BE49-F238E27FC236}">
                  <a16:creationId xmlns:a16="http://schemas.microsoft.com/office/drawing/2014/main" id="{8CC8DBE9-A664-4EC7-9E2C-D8C8E059576C}"/>
                </a:ext>
              </a:extLst>
            </p:cNvPr>
            <p:cNvSpPr>
              <a:spLocks noChangeArrowheads="1"/>
            </p:cNvSpPr>
            <p:nvPr/>
          </p:nvSpPr>
          <p:spPr bwMode="auto">
            <a:xfrm>
              <a:off x="1180" y="3145"/>
              <a:ext cx="38" cy="1"/>
            </a:xfrm>
            <a:custGeom>
              <a:avLst/>
              <a:gdLst>
                <a:gd name="T0" fmla="*/ 0 w 169"/>
                <a:gd name="T1" fmla="*/ 0 h 1"/>
                <a:gd name="T2" fmla="*/ 35 w 169"/>
                <a:gd name="T3" fmla="*/ 0 h 1"/>
                <a:gd name="T4" fmla="*/ 87 w 169"/>
                <a:gd name="T5" fmla="*/ 0 h 1"/>
                <a:gd name="T6" fmla="*/ 136 w 169"/>
                <a:gd name="T7" fmla="*/ 0 h 1"/>
                <a:gd name="T8" fmla="*/ 168 w 169"/>
                <a:gd name="T9" fmla="*/ 0 h 1"/>
              </a:gdLst>
              <a:ahLst/>
              <a:cxnLst>
                <a:cxn ang="0">
                  <a:pos x="T0" y="T1"/>
                </a:cxn>
                <a:cxn ang="0">
                  <a:pos x="T2" y="T3"/>
                </a:cxn>
                <a:cxn ang="0">
                  <a:pos x="T4" y="T5"/>
                </a:cxn>
                <a:cxn ang="0">
                  <a:pos x="T6" y="T7"/>
                </a:cxn>
                <a:cxn ang="0">
                  <a:pos x="T8" y="T9"/>
                </a:cxn>
              </a:cxnLst>
              <a:rect l="0" t="0" r="r" b="b"/>
              <a:pathLst>
                <a:path w="169" h="1">
                  <a:moveTo>
                    <a:pt x="0" y="0"/>
                  </a:moveTo>
                  <a:lnTo>
                    <a:pt x="35" y="0"/>
                  </a:lnTo>
                  <a:lnTo>
                    <a:pt x="87" y="0"/>
                  </a:lnTo>
                  <a:lnTo>
                    <a:pt x="136"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64" name="Freeform 688">
              <a:extLst>
                <a:ext uri="{FF2B5EF4-FFF2-40B4-BE49-F238E27FC236}">
                  <a16:creationId xmlns:a16="http://schemas.microsoft.com/office/drawing/2014/main" id="{741C6AF3-4024-4806-9ABD-8C1985FF80E5}"/>
                </a:ext>
              </a:extLst>
            </p:cNvPr>
            <p:cNvSpPr>
              <a:spLocks noChangeArrowheads="1"/>
            </p:cNvSpPr>
            <p:nvPr/>
          </p:nvSpPr>
          <p:spPr bwMode="auto">
            <a:xfrm>
              <a:off x="1238" y="3145"/>
              <a:ext cx="37" cy="1"/>
            </a:xfrm>
            <a:custGeom>
              <a:avLst/>
              <a:gdLst>
                <a:gd name="T0" fmla="*/ 0 w 165"/>
                <a:gd name="T1" fmla="*/ 0 h 1"/>
                <a:gd name="T2" fmla="*/ 29 w 165"/>
                <a:gd name="T3" fmla="*/ 0 h 1"/>
                <a:gd name="T4" fmla="*/ 81 w 165"/>
                <a:gd name="T5" fmla="*/ 0 h 1"/>
                <a:gd name="T6" fmla="*/ 127 w 165"/>
                <a:gd name="T7" fmla="*/ 0 h 1"/>
                <a:gd name="T8" fmla="*/ 164 w 165"/>
                <a:gd name="T9" fmla="*/ 0 h 1"/>
              </a:gdLst>
              <a:ahLst/>
              <a:cxnLst>
                <a:cxn ang="0">
                  <a:pos x="T0" y="T1"/>
                </a:cxn>
                <a:cxn ang="0">
                  <a:pos x="T2" y="T3"/>
                </a:cxn>
                <a:cxn ang="0">
                  <a:pos x="T4" y="T5"/>
                </a:cxn>
                <a:cxn ang="0">
                  <a:pos x="T6" y="T7"/>
                </a:cxn>
                <a:cxn ang="0">
                  <a:pos x="T8" y="T9"/>
                </a:cxn>
              </a:cxnLst>
              <a:rect l="0" t="0" r="r" b="b"/>
              <a:pathLst>
                <a:path w="165" h="1">
                  <a:moveTo>
                    <a:pt x="0" y="0"/>
                  </a:moveTo>
                  <a:lnTo>
                    <a:pt x="29" y="0"/>
                  </a:lnTo>
                  <a:lnTo>
                    <a:pt x="81" y="0"/>
                  </a:lnTo>
                  <a:lnTo>
                    <a:pt x="127"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65" name="Freeform 689">
              <a:extLst>
                <a:ext uri="{FF2B5EF4-FFF2-40B4-BE49-F238E27FC236}">
                  <a16:creationId xmlns:a16="http://schemas.microsoft.com/office/drawing/2014/main" id="{554C622F-74DA-47C4-99D7-DB53C2517158}"/>
                </a:ext>
              </a:extLst>
            </p:cNvPr>
            <p:cNvSpPr>
              <a:spLocks noChangeArrowheads="1"/>
            </p:cNvSpPr>
            <p:nvPr/>
          </p:nvSpPr>
          <p:spPr bwMode="auto">
            <a:xfrm>
              <a:off x="1294" y="3145"/>
              <a:ext cx="38" cy="1"/>
            </a:xfrm>
            <a:custGeom>
              <a:avLst/>
              <a:gdLst>
                <a:gd name="T0" fmla="*/ 0 w 168"/>
                <a:gd name="T1" fmla="*/ 0 h 1"/>
                <a:gd name="T2" fmla="*/ 37 w 168"/>
                <a:gd name="T3" fmla="*/ 0 h 1"/>
                <a:gd name="T4" fmla="*/ 92 w 168"/>
                <a:gd name="T5" fmla="*/ 0 h 1"/>
                <a:gd name="T6" fmla="*/ 150 w 168"/>
                <a:gd name="T7" fmla="*/ 0 h 1"/>
                <a:gd name="T8" fmla="*/ 167 w 168"/>
                <a:gd name="T9" fmla="*/ 0 h 1"/>
              </a:gdLst>
              <a:ahLst/>
              <a:cxnLst>
                <a:cxn ang="0">
                  <a:pos x="T0" y="T1"/>
                </a:cxn>
                <a:cxn ang="0">
                  <a:pos x="T2" y="T3"/>
                </a:cxn>
                <a:cxn ang="0">
                  <a:pos x="T4" y="T5"/>
                </a:cxn>
                <a:cxn ang="0">
                  <a:pos x="T6" y="T7"/>
                </a:cxn>
                <a:cxn ang="0">
                  <a:pos x="T8" y="T9"/>
                </a:cxn>
              </a:cxnLst>
              <a:rect l="0" t="0" r="r" b="b"/>
              <a:pathLst>
                <a:path w="168" h="1">
                  <a:moveTo>
                    <a:pt x="0" y="0"/>
                  </a:moveTo>
                  <a:lnTo>
                    <a:pt x="37" y="0"/>
                  </a:lnTo>
                  <a:lnTo>
                    <a:pt x="92" y="0"/>
                  </a:lnTo>
                  <a:lnTo>
                    <a:pt x="150"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66" name="Freeform 690">
              <a:extLst>
                <a:ext uri="{FF2B5EF4-FFF2-40B4-BE49-F238E27FC236}">
                  <a16:creationId xmlns:a16="http://schemas.microsoft.com/office/drawing/2014/main" id="{D4A10916-9CCB-410F-8824-06363312764B}"/>
                </a:ext>
              </a:extLst>
            </p:cNvPr>
            <p:cNvSpPr>
              <a:spLocks noChangeArrowheads="1"/>
            </p:cNvSpPr>
            <p:nvPr/>
          </p:nvSpPr>
          <p:spPr bwMode="auto">
            <a:xfrm>
              <a:off x="1351" y="3144"/>
              <a:ext cx="38" cy="1"/>
            </a:xfrm>
            <a:custGeom>
              <a:avLst/>
              <a:gdLst>
                <a:gd name="T0" fmla="*/ 0 w 166"/>
                <a:gd name="T1" fmla="*/ 0 h 1"/>
                <a:gd name="T2" fmla="*/ 17 w 166"/>
                <a:gd name="T3" fmla="*/ 0 h 1"/>
                <a:gd name="T4" fmla="*/ 77 w 166"/>
                <a:gd name="T5" fmla="*/ 0 h 1"/>
                <a:gd name="T6" fmla="*/ 139 w 166"/>
                <a:gd name="T7" fmla="*/ 0 h 1"/>
                <a:gd name="T8" fmla="*/ 165 w 166"/>
                <a:gd name="T9" fmla="*/ 0 h 1"/>
              </a:gdLst>
              <a:ahLst/>
              <a:cxnLst>
                <a:cxn ang="0">
                  <a:pos x="T0" y="T1"/>
                </a:cxn>
                <a:cxn ang="0">
                  <a:pos x="T2" y="T3"/>
                </a:cxn>
                <a:cxn ang="0">
                  <a:pos x="T4" y="T5"/>
                </a:cxn>
                <a:cxn ang="0">
                  <a:pos x="T6" y="T7"/>
                </a:cxn>
                <a:cxn ang="0">
                  <a:pos x="T8" y="T9"/>
                </a:cxn>
              </a:cxnLst>
              <a:rect l="0" t="0" r="r" b="b"/>
              <a:pathLst>
                <a:path w="166" h="1">
                  <a:moveTo>
                    <a:pt x="0" y="0"/>
                  </a:moveTo>
                  <a:lnTo>
                    <a:pt x="17" y="0"/>
                  </a:lnTo>
                  <a:lnTo>
                    <a:pt x="77" y="0"/>
                  </a:lnTo>
                  <a:lnTo>
                    <a:pt x="139"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67" name="Freeform 691">
              <a:extLst>
                <a:ext uri="{FF2B5EF4-FFF2-40B4-BE49-F238E27FC236}">
                  <a16:creationId xmlns:a16="http://schemas.microsoft.com/office/drawing/2014/main" id="{C360D7A1-DAF6-478A-A369-38DD075BF5A6}"/>
                </a:ext>
              </a:extLst>
            </p:cNvPr>
            <p:cNvSpPr>
              <a:spLocks noChangeArrowheads="1"/>
            </p:cNvSpPr>
            <p:nvPr/>
          </p:nvSpPr>
          <p:spPr bwMode="auto">
            <a:xfrm>
              <a:off x="1407" y="3143"/>
              <a:ext cx="38" cy="11"/>
            </a:xfrm>
            <a:custGeom>
              <a:avLst/>
              <a:gdLst>
                <a:gd name="T0" fmla="*/ 0 w 168"/>
                <a:gd name="T1" fmla="*/ 46 h 47"/>
                <a:gd name="T2" fmla="*/ 8 w 168"/>
                <a:gd name="T3" fmla="*/ 46 h 47"/>
                <a:gd name="T4" fmla="*/ 69 w 168"/>
                <a:gd name="T5" fmla="*/ 46 h 47"/>
                <a:gd name="T6" fmla="*/ 132 w 168"/>
                <a:gd name="T7" fmla="*/ 46 h 47"/>
                <a:gd name="T8" fmla="*/ 167 w 168"/>
                <a:gd name="T9" fmla="*/ 0 h 47"/>
              </a:gdLst>
              <a:ahLst/>
              <a:cxnLst>
                <a:cxn ang="0">
                  <a:pos x="T0" y="T1"/>
                </a:cxn>
                <a:cxn ang="0">
                  <a:pos x="T2" y="T3"/>
                </a:cxn>
                <a:cxn ang="0">
                  <a:pos x="T4" y="T5"/>
                </a:cxn>
                <a:cxn ang="0">
                  <a:pos x="T6" y="T7"/>
                </a:cxn>
                <a:cxn ang="0">
                  <a:pos x="T8" y="T9"/>
                </a:cxn>
              </a:cxnLst>
              <a:rect l="0" t="0" r="r" b="b"/>
              <a:pathLst>
                <a:path w="168" h="47">
                  <a:moveTo>
                    <a:pt x="0" y="46"/>
                  </a:moveTo>
                  <a:lnTo>
                    <a:pt x="8" y="46"/>
                  </a:lnTo>
                  <a:lnTo>
                    <a:pt x="69" y="46"/>
                  </a:lnTo>
                  <a:lnTo>
                    <a:pt x="132" y="46"/>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68" name="Freeform 692">
              <a:extLst>
                <a:ext uri="{FF2B5EF4-FFF2-40B4-BE49-F238E27FC236}">
                  <a16:creationId xmlns:a16="http://schemas.microsoft.com/office/drawing/2014/main" id="{E14B5F4A-B3C7-4CDF-A73A-A0AB9EF9353A}"/>
                </a:ext>
              </a:extLst>
            </p:cNvPr>
            <p:cNvSpPr>
              <a:spLocks noChangeArrowheads="1"/>
            </p:cNvSpPr>
            <p:nvPr/>
          </p:nvSpPr>
          <p:spPr bwMode="auto">
            <a:xfrm>
              <a:off x="1463" y="3142"/>
              <a:ext cx="38" cy="1"/>
            </a:xfrm>
            <a:custGeom>
              <a:avLst/>
              <a:gdLst>
                <a:gd name="T0" fmla="*/ 0 w 169"/>
                <a:gd name="T1" fmla="*/ 0 h 1"/>
                <a:gd name="T2" fmla="*/ 58 w 169"/>
                <a:gd name="T3" fmla="*/ 0 h 1"/>
                <a:gd name="T4" fmla="*/ 113 w 169"/>
                <a:gd name="T5" fmla="*/ 0 h 1"/>
                <a:gd name="T6" fmla="*/ 168 w 169"/>
                <a:gd name="T7" fmla="*/ 0 h 1"/>
              </a:gdLst>
              <a:ahLst/>
              <a:cxnLst>
                <a:cxn ang="0">
                  <a:pos x="T0" y="T1"/>
                </a:cxn>
                <a:cxn ang="0">
                  <a:pos x="T2" y="T3"/>
                </a:cxn>
                <a:cxn ang="0">
                  <a:pos x="T4" y="T5"/>
                </a:cxn>
                <a:cxn ang="0">
                  <a:pos x="T6" y="T7"/>
                </a:cxn>
              </a:cxnLst>
              <a:rect l="0" t="0" r="r" b="b"/>
              <a:pathLst>
                <a:path w="169" h="1">
                  <a:moveTo>
                    <a:pt x="0" y="0"/>
                  </a:moveTo>
                  <a:lnTo>
                    <a:pt x="58" y="0"/>
                  </a:lnTo>
                  <a:lnTo>
                    <a:pt x="113"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69" name="Freeform 693">
              <a:extLst>
                <a:ext uri="{FF2B5EF4-FFF2-40B4-BE49-F238E27FC236}">
                  <a16:creationId xmlns:a16="http://schemas.microsoft.com/office/drawing/2014/main" id="{F2906446-F36A-4F9C-A367-8B2D998F74A8}"/>
                </a:ext>
              </a:extLst>
            </p:cNvPr>
            <p:cNvSpPr>
              <a:spLocks noChangeArrowheads="1"/>
            </p:cNvSpPr>
            <p:nvPr/>
          </p:nvSpPr>
          <p:spPr bwMode="auto">
            <a:xfrm>
              <a:off x="1520" y="3141"/>
              <a:ext cx="38" cy="11"/>
            </a:xfrm>
            <a:custGeom>
              <a:avLst/>
              <a:gdLst>
                <a:gd name="T0" fmla="*/ 0 w 169"/>
                <a:gd name="T1" fmla="*/ 47 h 48"/>
                <a:gd name="T2" fmla="*/ 26 w 169"/>
                <a:gd name="T3" fmla="*/ 47 h 48"/>
                <a:gd name="T4" fmla="*/ 78 w 169"/>
                <a:gd name="T5" fmla="*/ 23 h 48"/>
                <a:gd name="T6" fmla="*/ 130 w 169"/>
                <a:gd name="T7" fmla="*/ 23 h 48"/>
                <a:gd name="T8" fmla="*/ 168 w 169"/>
                <a:gd name="T9" fmla="*/ 0 h 48"/>
              </a:gdLst>
              <a:ahLst/>
              <a:cxnLst>
                <a:cxn ang="0">
                  <a:pos x="T0" y="T1"/>
                </a:cxn>
                <a:cxn ang="0">
                  <a:pos x="T2" y="T3"/>
                </a:cxn>
                <a:cxn ang="0">
                  <a:pos x="T4" y="T5"/>
                </a:cxn>
                <a:cxn ang="0">
                  <a:pos x="T6" y="T7"/>
                </a:cxn>
                <a:cxn ang="0">
                  <a:pos x="T8" y="T9"/>
                </a:cxn>
              </a:cxnLst>
              <a:rect l="0" t="0" r="r" b="b"/>
              <a:pathLst>
                <a:path w="169" h="48">
                  <a:moveTo>
                    <a:pt x="0" y="47"/>
                  </a:moveTo>
                  <a:lnTo>
                    <a:pt x="26" y="47"/>
                  </a:lnTo>
                  <a:lnTo>
                    <a:pt x="78" y="23"/>
                  </a:lnTo>
                  <a:lnTo>
                    <a:pt x="130" y="23"/>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70" name="Freeform 694">
              <a:extLst>
                <a:ext uri="{FF2B5EF4-FFF2-40B4-BE49-F238E27FC236}">
                  <a16:creationId xmlns:a16="http://schemas.microsoft.com/office/drawing/2014/main" id="{ABB6934B-A515-4D07-8D0E-1AE2BB0F874C}"/>
                </a:ext>
              </a:extLst>
            </p:cNvPr>
            <p:cNvSpPr>
              <a:spLocks noChangeArrowheads="1"/>
            </p:cNvSpPr>
            <p:nvPr/>
          </p:nvSpPr>
          <p:spPr bwMode="auto">
            <a:xfrm>
              <a:off x="1577" y="3139"/>
              <a:ext cx="38" cy="11"/>
            </a:xfrm>
            <a:custGeom>
              <a:avLst/>
              <a:gdLst>
                <a:gd name="T0" fmla="*/ 0 w 168"/>
                <a:gd name="T1" fmla="*/ 46 h 47"/>
                <a:gd name="T2" fmla="*/ 29 w 168"/>
                <a:gd name="T3" fmla="*/ 22 h 47"/>
                <a:gd name="T4" fmla="*/ 77 w 168"/>
                <a:gd name="T5" fmla="*/ 22 h 47"/>
                <a:gd name="T6" fmla="*/ 124 w 168"/>
                <a:gd name="T7" fmla="*/ 22 h 47"/>
                <a:gd name="T8" fmla="*/ 167 w 168"/>
                <a:gd name="T9" fmla="*/ 0 h 47"/>
              </a:gdLst>
              <a:ahLst/>
              <a:cxnLst>
                <a:cxn ang="0">
                  <a:pos x="T0" y="T1"/>
                </a:cxn>
                <a:cxn ang="0">
                  <a:pos x="T2" y="T3"/>
                </a:cxn>
                <a:cxn ang="0">
                  <a:pos x="T4" y="T5"/>
                </a:cxn>
                <a:cxn ang="0">
                  <a:pos x="T6" y="T7"/>
                </a:cxn>
                <a:cxn ang="0">
                  <a:pos x="T8" y="T9"/>
                </a:cxn>
              </a:cxnLst>
              <a:rect l="0" t="0" r="r" b="b"/>
              <a:pathLst>
                <a:path w="168" h="47">
                  <a:moveTo>
                    <a:pt x="0" y="46"/>
                  </a:moveTo>
                  <a:lnTo>
                    <a:pt x="29" y="22"/>
                  </a:lnTo>
                  <a:lnTo>
                    <a:pt x="77" y="22"/>
                  </a:lnTo>
                  <a:lnTo>
                    <a:pt x="124" y="22"/>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71" name="Freeform 695">
              <a:extLst>
                <a:ext uri="{FF2B5EF4-FFF2-40B4-BE49-F238E27FC236}">
                  <a16:creationId xmlns:a16="http://schemas.microsoft.com/office/drawing/2014/main" id="{F731BF42-7DDD-4260-93E4-0761301A9455}"/>
                </a:ext>
              </a:extLst>
            </p:cNvPr>
            <p:cNvSpPr>
              <a:spLocks noChangeArrowheads="1"/>
            </p:cNvSpPr>
            <p:nvPr/>
          </p:nvSpPr>
          <p:spPr bwMode="auto">
            <a:xfrm>
              <a:off x="1633" y="3135"/>
              <a:ext cx="37" cy="11"/>
            </a:xfrm>
            <a:custGeom>
              <a:avLst/>
              <a:gdLst>
                <a:gd name="T0" fmla="*/ 0 w 165"/>
                <a:gd name="T1" fmla="*/ 47 h 48"/>
                <a:gd name="T2" fmla="*/ 14 w 165"/>
                <a:gd name="T3" fmla="*/ 47 h 48"/>
                <a:gd name="T4" fmla="*/ 58 w 165"/>
                <a:gd name="T5" fmla="*/ 35 h 48"/>
                <a:gd name="T6" fmla="*/ 100 w 165"/>
                <a:gd name="T7" fmla="*/ 23 h 48"/>
                <a:gd name="T8" fmla="*/ 141 w 165"/>
                <a:gd name="T9" fmla="*/ 11 h 48"/>
                <a:gd name="T10" fmla="*/ 164 w 165"/>
                <a:gd name="T11" fmla="*/ 0 h 48"/>
              </a:gdLst>
              <a:ahLst/>
              <a:cxnLst>
                <a:cxn ang="0">
                  <a:pos x="T0" y="T1"/>
                </a:cxn>
                <a:cxn ang="0">
                  <a:pos x="T2" y="T3"/>
                </a:cxn>
                <a:cxn ang="0">
                  <a:pos x="T4" y="T5"/>
                </a:cxn>
                <a:cxn ang="0">
                  <a:pos x="T6" y="T7"/>
                </a:cxn>
                <a:cxn ang="0">
                  <a:pos x="T8" y="T9"/>
                </a:cxn>
                <a:cxn ang="0">
                  <a:pos x="T10" y="T11"/>
                </a:cxn>
              </a:cxnLst>
              <a:rect l="0" t="0" r="r" b="b"/>
              <a:pathLst>
                <a:path w="165" h="48">
                  <a:moveTo>
                    <a:pt x="0" y="47"/>
                  </a:moveTo>
                  <a:lnTo>
                    <a:pt x="14" y="47"/>
                  </a:lnTo>
                  <a:lnTo>
                    <a:pt x="58" y="35"/>
                  </a:lnTo>
                  <a:lnTo>
                    <a:pt x="100" y="23"/>
                  </a:lnTo>
                  <a:lnTo>
                    <a:pt x="141" y="11"/>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72" name="Freeform 696">
              <a:extLst>
                <a:ext uri="{FF2B5EF4-FFF2-40B4-BE49-F238E27FC236}">
                  <a16:creationId xmlns:a16="http://schemas.microsoft.com/office/drawing/2014/main" id="{B3DFE403-D8E2-499D-9ECF-DA66EB658974}"/>
                </a:ext>
              </a:extLst>
            </p:cNvPr>
            <p:cNvSpPr>
              <a:spLocks noChangeArrowheads="1"/>
            </p:cNvSpPr>
            <p:nvPr/>
          </p:nvSpPr>
          <p:spPr bwMode="auto">
            <a:xfrm>
              <a:off x="1689" y="3124"/>
              <a:ext cx="37" cy="11"/>
            </a:xfrm>
            <a:custGeom>
              <a:avLst/>
              <a:gdLst>
                <a:gd name="T0" fmla="*/ 0 w 163"/>
                <a:gd name="T1" fmla="*/ 46 h 47"/>
                <a:gd name="T2" fmla="*/ 5 w 163"/>
                <a:gd name="T3" fmla="*/ 41 h 47"/>
                <a:gd name="T4" fmla="*/ 37 w 163"/>
                <a:gd name="T5" fmla="*/ 38 h 47"/>
                <a:gd name="T6" fmla="*/ 67 w 163"/>
                <a:gd name="T7" fmla="*/ 32 h 47"/>
                <a:gd name="T8" fmla="*/ 93 w 163"/>
                <a:gd name="T9" fmla="*/ 26 h 47"/>
                <a:gd name="T10" fmla="*/ 115 w 163"/>
                <a:gd name="T11" fmla="*/ 15 h 47"/>
                <a:gd name="T12" fmla="*/ 139 w 163"/>
                <a:gd name="T13" fmla="*/ 8 h 47"/>
                <a:gd name="T14" fmla="*/ 159 w 163"/>
                <a:gd name="T15" fmla="*/ 0 h 47"/>
                <a:gd name="T16" fmla="*/ 162 w 163"/>
                <a:gd name="T1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47">
                  <a:moveTo>
                    <a:pt x="0" y="46"/>
                  </a:moveTo>
                  <a:lnTo>
                    <a:pt x="5" y="41"/>
                  </a:lnTo>
                  <a:lnTo>
                    <a:pt x="37" y="38"/>
                  </a:lnTo>
                  <a:lnTo>
                    <a:pt x="67" y="32"/>
                  </a:lnTo>
                  <a:lnTo>
                    <a:pt x="93" y="26"/>
                  </a:lnTo>
                  <a:lnTo>
                    <a:pt x="115" y="15"/>
                  </a:lnTo>
                  <a:lnTo>
                    <a:pt x="139" y="8"/>
                  </a:lnTo>
                  <a:lnTo>
                    <a:pt x="159" y="0"/>
                  </a:lnTo>
                  <a:lnTo>
                    <a:pt x="1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73" name="Freeform 697">
              <a:extLst>
                <a:ext uri="{FF2B5EF4-FFF2-40B4-BE49-F238E27FC236}">
                  <a16:creationId xmlns:a16="http://schemas.microsoft.com/office/drawing/2014/main" id="{6E0F1794-0587-45DF-A320-C41F2C48A49A}"/>
                </a:ext>
              </a:extLst>
            </p:cNvPr>
            <p:cNvSpPr>
              <a:spLocks noChangeArrowheads="1"/>
            </p:cNvSpPr>
            <p:nvPr/>
          </p:nvSpPr>
          <p:spPr bwMode="auto">
            <a:xfrm>
              <a:off x="1743" y="3088"/>
              <a:ext cx="25" cy="28"/>
            </a:xfrm>
            <a:custGeom>
              <a:avLst/>
              <a:gdLst>
                <a:gd name="T0" fmla="*/ 0 w 110"/>
                <a:gd name="T1" fmla="*/ 121 h 122"/>
                <a:gd name="T2" fmla="*/ 16 w 110"/>
                <a:gd name="T3" fmla="*/ 109 h 122"/>
                <a:gd name="T4" fmla="*/ 30 w 110"/>
                <a:gd name="T5" fmla="*/ 99 h 122"/>
                <a:gd name="T6" fmla="*/ 51 w 110"/>
                <a:gd name="T7" fmla="*/ 83 h 122"/>
                <a:gd name="T8" fmla="*/ 63 w 110"/>
                <a:gd name="T9" fmla="*/ 66 h 122"/>
                <a:gd name="T10" fmla="*/ 77 w 110"/>
                <a:gd name="T11" fmla="*/ 52 h 122"/>
                <a:gd name="T12" fmla="*/ 91 w 110"/>
                <a:gd name="T13" fmla="*/ 31 h 122"/>
                <a:gd name="T14" fmla="*/ 103 w 110"/>
                <a:gd name="T15" fmla="*/ 14 h 122"/>
                <a:gd name="T16" fmla="*/ 109 w 110"/>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22">
                  <a:moveTo>
                    <a:pt x="0" y="121"/>
                  </a:moveTo>
                  <a:lnTo>
                    <a:pt x="16" y="109"/>
                  </a:lnTo>
                  <a:lnTo>
                    <a:pt x="30" y="99"/>
                  </a:lnTo>
                  <a:lnTo>
                    <a:pt x="51" y="83"/>
                  </a:lnTo>
                  <a:lnTo>
                    <a:pt x="63" y="66"/>
                  </a:lnTo>
                  <a:lnTo>
                    <a:pt x="77" y="52"/>
                  </a:lnTo>
                  <a:lnTo>
                    <a:pt x="91" y="31"/>
                  </a:lnTo>
                  <a:lnTo>
                    <a:pt x="103" y="14"/>
                  </a:lnTo>
                  <a:lnTo>
                    <a:pt x="10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74" name="Freeform 698">
              <a:extLst>
                <a:ext uri="{FF2B5EF4-FFF2-40B4-BE49-F238E27FC236}">
                  <a16:creationId xmlns:a16="http://schemas.microsoft.com/office/drawing/2014/main" id="{123BF2E7-A308-4F64-A17E-C4756457F5E1}"/>
                </a:ext>
              </a:extLst>
            </p:cNvPr>
            <p:cNvSpPr>
              <a:spLocks noChangeArrowheads="1"/>
            </p:cNvSpPr>
            <p:nvPr/>
          </p:nvSpPr>
          <p:spPr bwMode="auto">
            <a:xfrm>
              <a:off x="1774" y="3033"/>
              <a:ext cx="11" cy="37"/>
            </a:xfrm>
            <a:custGeom>
              <a:avLst/>
              <a:gdLst>
                <a:gd name="T0" fmla="*/ 0 w 47"/>
                <a:gd name="T1" fmla="*/ 163 h 164"/>
                <a:gd name="T2" fmla="*/ 23 w 47"/>
                <a:gd name="T3" fmla="*/ 146 h 164"/>
                <a:gd name="T4" fmla="*/ 34 w 47"/>
                <a:gd name="T5" fmla="*/ 123 h 164"/>
                <a:gd name="T6" fmla="*/ 46 w 47"/>
                <a:gd name="T7" fmla="*/ 100 h 164"/>
                <a:gd name="T8" fmla="*/ 46 w 47"/>
                <a:gd name="T9" fmla="*/ 77 h 164"/>
                <a:gd name="T10" fmla="*/ 46 w 47"/>
                <a:gd name="T11" fmla="*/ 54 h 164"/>
                <a:gd name="T12" fmla="*/ 34 w 47"/>
                <a:gd name="T13" fmla="*/ 33 h 164"/>
                <a:gd name="T14" fmla="*/ 23 w 47"/>
                <a:gd name="T15" fmla="*/ 11 h 164"/>
                <a:gd name="T16" fmla="*/ 11 w 47"/>
                <a:gd name="T1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64">
                  <a:moveTo>
                    <a:pt x="0" y="163"/>
                  </a:moveTo>
                  <a:lnTo>
                    <a:pt x="23" y="146"/>
                  </a:lnTo>
                  <a:lnTo>
                    <a:pt x="34" y="123"/>
                  </a:lnTo>
                  <a:lnTo>
                    <a:pt x="46" y="100"/>
                  </a:lnTo>
                  <a:lnTo>
                    <a:pt x="46" y="77"/>
                  </a:lnTo>
                  <a:lnTo>
                    <a:pt x="46" y="54"/>
                  </a:lnTo>
                  <a:lnTo>
                    <a:pt x="34" y="33"/>
                  </a:lnTo>
                  <a:lnTo>
                    <a:pt x="23" y="11"/>
                  </a:lnTo>
                  <a:lnTo>
                    <a:pt x="1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75" name="Freeform 699">
              <a:extLst>
                <a:ext uri="{FF2B5EF4-FFF2-40B4-BE49-F238E27FC236}">
                  <a16:creationId xmlns:a16="http://schemas.microsoft.com/office/drawing/2014/main" id="{D37B48AF-AE46-409D-B1BD-36AF27C94603}"/>
                </a:ext>
              </a:extLst>
            </p:cNvPr>
            <p:cNvSpPr>
              <a:spLocks noChangeArrowheads="1"/>
            </p:cNvSpPr>
            <p:nvPr/>
          </p:nvSpPr>
          <p:spPr bwMode="auto">
            <a:xfrm>
              <a:off x="1746" y="2985"/>
              <a:ext cx="22" cy="30"/>
            </a:xfrm>
            <a:custGeom>
              <a:avLst/>
              <a:gdLst>
                <a:gd name="T0" fmla="*/ 98 w 99"/>
                <a:gd name="T1" fmla="*/ 132 h 133"/>
                <a:gd name="T2" fmla="*/ 95 w 99"/>
                <a:gd name="T3" fmla="*/ 121 h 133"/>
                <a:gd name="T4" fmla="*/ 81 w 99"/>
                <a:gd name="T5" fmla="*/ 101 h 133"/>
                <a:gd name="T6" fmla="*/ 69 w 99"/>
                <a:gd name="T7" fmla="*/ 78 h 133"/>
                <a:gd name="T8" fmla="*/ 52 w 99"/>
                <a:gd name="T9" fmla="*/ 58 h 133"/>
                <a:gd name="T10" fmla="*/ 37 w 99"/>
                <a:gd name="T11" fmla="*/ 37 h 133"/>
                <a:gd name="T12" fmla="*/ 17 w 99"/>
                <a:gd name="T13" fmla="*/ 20 h 133"/>
                <a:gd name="T14" fmla="*/ 0 w 99"/>
                <a:gd name="T15" fmla="*/ 0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33">
                  <a:moveTo>
                    <a:pt x="98" y="132"/>
                  </a:moveTo>
                  <a:lnTo>
                    <a:pt x="95" y="121"/>
                  </a:lnTo>
                  <a:lnTo>
                    <a:pt x="81" y="101"/>
                  </a:lnTo>
                  <a:lnTo>
                    <a:pt x="69" y="78"/>
                  </a:lnTo>
                  <a:lnTo>
                    <a:pt x="52" y="58"/>
                  </a:lnTo>
                  <a:lnTo>
                    <a:pt x="37" y="37"/>
                  </a:lnTo>
                  <a:lnTo>
                    <a:pt x="17" y="2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76" name="Freeform 700">
              <a:extLst>
                <a:ext uri="{FF2B5EF4-FFF2-40B4-BE49-F238E27FC236}">
                  <a16:creationId xmlns:a16="http://schemas.microsoft.com/office/drawing/2014/main" id="{0D984416-1A31-4D88-80DE-58E152DA481E}"/>
                </a:ext>
              </a:extLst>
            </p:cNvPr>
            <p:cNvSpPr>
              <a:spLocks noChangeArrowheads="1"/>
            </p:cNvSpPr>
            <p:nvPr/>
          </p:nvSpPr>
          <p:spPr bwMode="auto">
            <a:xfrm>
              <a:off x="1696" y="2956"/>
              <a:ext cx="34" cy="19"/>
            </a:xfrm>
            <a:custGeom>
              <a:avLst/>
              <a:gdLst>
                <a:gd name="T0" fmla="*/ 151 w 152"/>
                <a:gd name="T1" fmla="*/ 81 h 82"/>
                <a:gd name="T2" fmla="*/ 149 w 152"/>
                <a:gd name="T3" fmla="*/ 79 h 82"/>
                <a:gd name="T4" fmla="*/ 123 w 152"/>
                <a:gd name="T5" fmla="*/ 61 h 82"/>
                <a:gd name="T6" fmla="*/ 93 w 152"/>
                <a:gd name="T7" fmla="*/ 49 h 82"/>
                <a:gd name="T8" fmla="*/ 67 w 152"/>
                <a:gd name="T9" fmla="*/ 31 h 82"/>
                <a:gd name="T10" fmla="*/ 36 w 152"/>
                <a:gd name="T11" fmla="*/ 17 h 82"/>
                <a:gd name="T12" fmla="*/ 0 w 152"/>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152" h="82">
                  <a:moveTo>
                    <a:pt x="151" y="81"/>
                  </a:moveTo>
                  <a:lnTo>
                    <a:pt x="149" y="79"/>
                  </a:lnTo>
                  <a:lnTo>
                    <a:pt x="123" y="61"/>
                  </a:lnTo>
                  <a:lnTo>
                    <a:pt x="93" y="49"/>
                  </a:lnTo>
                  <a:lnTo>
                    <a:pt x="67" y="31"/>
                  </a:lnTo>
                  <a:lnTo>
                    <a:pt x="36" y="1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77" name="Freeform 701">
              <a:extLst>
                <a:ext uri="{FF2B5EF4-FFF2-40B4-BE49-F238E27FC236}">
                  <a16:creationId xmlns:a16="http://schemas.microsoft.com/office/drawing/2014/main" id="{80340328-4C17-42E4-828C-48D5C8D2EE15}"/>
                </a:ext>
              </a:extLst>
            </p:cNvPr>
            <p:cNvSpPr>
              <a:spLocks noChangeArrowheads="1"/>
            </p:cNvSpPr>
            <p:nvPr/>
          </p:nvSpPr>
          <p:spPr bwMode="auto">
            <a:xfrm>
              <a:off x="1644" y="2936"/>
              <a:ext cx="36" cy="13"/>
            </a:xfrm>
            <a:custGeom>
              <a:avLst/>
              <a:gdLst>
                <a:gd name="T0" fmla="*/ 157 w 158"/>
                <a:gd name="T1" fmla="*/ 58 h 59"/>
                <a:gd name="T2" fmla="*/ 128 w 158"/>
                <a:gd name="T3" fmla="*/ 46 h 59"/>
                <a:gd name="T4" fmla="*/ 93 w 158"/>
                <a:gd name="T5" fmla="*/ 29 h 59"/>
                <a:gd name="T6" fmla="*/ 52 w 158"/>
                <a:gd name="T7" fmla="*/ 17 h 59"/>
                <a:gd name="T8" fmla="*/ 11 w 158"/>
                <a:gd name="T9" fmla="*/ 2 h 59"/>
                <a:gd name="T10" fmla="*/ 0 w 158"/>
                <a:gd name="T11" fmla="*/ 0 h 59"/>
              </a:gdLst>
              <a:ahLst/>
              <a:cxnLst>
                <a:cxn ang="0">
                  <a:pos x="T0" y="T1"/>
                </a:cxn>
                <a:cxn ang="0">
                  <a:pos x="T2" y="T3"/>
                </a:cxn>
                <a:cxn ang="0">
                  <a:pos x="T4" y="T5"/>
                </a:cxn>
                <a:cxn ang="0">
                  <a:pos x="T6" y="T7"/>
                </a:cxn>
                <a:cxn ang="0">
                  <a:pos x="T8" y="T9"/>
                </a:cxn>
                <a:cxn ang="0">
                  <a:pos x="T10" y="T11"/>
                </a:cxn>
              </a:cxnLst>
              <a:rect l="0" t="0" r="r" b="b"/>
              <a:pathLst>
                <a:path w="158" h="59">
                  <a:moveTo>
                    <a:pt x="157" y="58"/>
                  </a:moveTo>
                  <a:lnTo>
                    <a:pt x="128" y="46"/>
                  </a:lnTo>
                  <a:lnTo>
                    <a:pt x="93" y="29"/>
                  </a:lnTo>
                  <a:lnTo>
                    <a:pt x="52" y="17"/>
                  </a:lnTo>
                  <a:lnTo>
                    <a:pt x="11" y="2"/>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78" name="Freeform 702">
              <a:extLst>
                <a:ext uri="{FF2B5EF4-FFF2-40B4-BE49-F238E27FC236}">
                  <a16:creationId xmlns:a16="http://schemas.microsoft.com/office/drawing/2014/main" id="{5B21E243-B451-4B72-98BD-EFF32920F20D}"/>
                </a:ext>
              </a:extLst>
            </p:cNvPr>
            <p:cNvSpPr>
              <a:spLocks noChangeArrowheads="1"/>
            </p:cNvSpPr>
            <p:nvPr/>
          </p:nvSpPr>
          <p:spPr bwMode="auto">
            <a:xfrm>
              <a:off x="1590" y="2919"/>
              <a:ext cx="36" cy="11"/>
            </a:xfrm>
            <a:custGeom>
              <a:avLst/>
              <a:gdLst>
                <a:gd name="T0" fmla="*/ 159 w 160"/>
                <a:gd name="T1" fmla="*/ 49 h 50"/>
                <a:gd name="T2" fmla="*/ 125 w 160"/>
                <a:gd name="T3" fmla="*/ 35 h 50"/>
                <a:gd name="T4" fmla="*/ 78 w 160"/>
                <a:gd name="T5" fmla="*/ 23 h 50"/>
                <a:gd name="T6" fmla="*/ 32 w 160"/>
                <a:gd name="T7" fmla="*/ 11 h 50"/>
                <a:gd name="T8" fmla="*/ 0 w 160"/>
                <a:gd name="T9" fmla="*/ 0 h 50"/>
              </a:gdLst>
              <a:ahLst/>
              <a:cxnLst>
                <a:cxn ang="0">
                  <a:pos x="T0" y="T1"/>
                </a:cxn>
                <a:cxn ang="0">
                  <a:pos x="T2" y="T3"/>
                </a:cxn>
                <a:cxn ang="0">
                  <a:pos x="T4" y="T5"/>
                </a:cxn>
                <a:cxn ang="0">
                  <a:pos x="T6" y="T7"/>
                </a:cxn>
                <a:cxn ang="0">
                  <a:pos x="T8" y="T9"/>
                </a:cxn>
              </a:cxnLst>
              <a:rect l="0" t="0" r="r" b="b"/>
              <a:pathLst>
                <a:path w="160" h="50">
                  <a:moveTo>
                    <a:pt x="159" y="49"/>
                  </a:moveTo>
                  <a:lnTo>
                    <a:pt x="125" y="35"/>
                  </a:lnTo>
                  <a:lnTo>
                    <a:pt x="78" y="23"/>
                  </a:lnTo>
                  <a:lnTo>
                    <a:pt x="32" y="1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79" name="Freeform 703">
              <a:extLst>
                <a:ext uri="{FF2B5EF4-FFF2-40B4-BE49-F238E27FC236}">
                  <a16:creationId xmlns:a16="http://schemas.microsoft.com/office/drawing/2014/main" id="{B629CE61-2510-4F8C-9E62-72B8F347476C}"/>
                </a:ext>
              </a:extLst>
            </p:cNvPr>
            <p:cNvSpPr>
              <a:spLocks noChangeArrowheads="1"/>
            </p:cNvSpPr>
            <p:nvPr/>
          </p:nvSpPr>
          <p:spPr bwMode="auto">
            <a:xfrm>
              <a:off x="1535" y="2906"/>
              <a:ext cx="37" cy="11"/>
            </a:xfrm>
            <a:custGeom>
              <a:avLst/>
              <a:gdLst>
                <a:gd name="T0" fmla="*/ 161 w 162"/>
                <a:gd name="T1" fmla="*/ 47 h 48"/>
                <a:gd name="T2" fmla="*/ 127 w 162"/>
                <a:gd name="T3" fmla="*/ 35 h 48"/>
                <a:gd name="T4" fmla="*/ 77 w 162"/>
                <a:gd name="T5" fmla="*/ 21 h 48"/>
                <a:gd name="T6" fmla="*/ 23 w 162"/>
                <a:gd name="T7" fmla="*/ 6 h 48"/>
                <a:gd name="T8" fmla="*/ 0 w 162"/>
                <a:gd name="T9" fmla="*/ 0 h 48"/>
              </a:gdLst>
              <a:ahLst/>
              <a:cxnLst>
                <a:cxn ang="0">
                  <a:pos x="T0" y="T1"/>
                </a:cxn>
                <a:cxn ang="0">
                  <a:pos x="T2" y="T3"/>
                </a:cxn>
                <a:cxn ang="0">
                  <a:pos x="T4" y="T5"/>
                </a:cxn>
                <a:cxn ang="0">
                  <a:pos x="T6" y="T7"/>
                </a:cxn>
                <a:cxn ang="0">
                  <a:pos x="T8" y="T9"/>
                </a:cxn>
              </a:cxnLst>
              <a:rect l="0" t="0" r="r" b="b"/>
              <a:pathLst>
                <a:path w="162" h="48">
                  <a:moveTo>
                    <a:pt x="161" y="47"/>
                  </a:moveTo>
                  <a:lnTo>
                    <a:pt x="127" y="35"/>
                  </a:lnTo>
                  <a:lnTo>
                    <a:pt x="77" y="21"/>
                  </a:lnTo>
                  <a:lnTo>
                    <a:pt x="23" y="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80" name="Freeform 704">
              <a:extLst>
                <a:ext uri="{FF2B5EF4-FFF2-40B4-BE49-F238E27FC236}">
                  <a16:creationId xmlns:a16="http://schemas.microsoft.com/office/drawing/2014/main" id="{56B28743-FE5C-41A1-B097-0C63519E540C}"/>
                </a:ext>
              </a:extLst>
            </p:cNvPr>
            <p:cNvSpPr>
              <a:spLocks noChangeArrowheads="1"/>
            </p:cNvSpPr>
            <p:nvPr/>
          </p:nvSpPr>
          <p:spPr bwMode="auto">
            <a:xfrm>
              <a:off x="1479" y="2897"/>
              <a:ext cx="38" cy="11"/>
            </a:xfrm>
            <a:custGeom>
              <a:avLst/>
              <a:gdLst>
                <a:gd name="T0" fmla="*/ 167 w 168"/>
                <a:gd name="T1" fmla="*/ 47 h 48"/>
                <a:gd name="T2" fmla="*/ 158 w 168"/>
                <a:gd name="T3" fmla="*/ 40 h 48"/>
                <a:gd name="T4" fmla="*/ 98 w 168"/>
                <a:gd name="T5" fmla="*/ 26 h 48"/>
                <a:gd name="T6" fmla="*/ 36 w 168"/>
                <a:gd name="T7" fmla="*/ 11 h 48"/>
                <a:gd name="T8" fmla="*/ 0 w 168"/>
                <a:gd name="T9" fmla="*/ 0 h 48"/>
              </a:gdLst>
              <a:ahLst/>
              <a:cxnLst>
                <a:cxn ang="0">
                  <a:pos x="T0" y="T1"/>
                </a:cxn>
                <a:cxn ang="0">
                  <a:pos x="T2" y="T3"/>
                </a:cxn>
                <a:cxn ang="0">
                  <a:pos x="T4" y="T5"/>
                </a:cxn>
                <a:cxn ang="0">
                  <a:pos x="T6" y="T7"/>
                </a:cxn>
                <a:cxn ang="0">
                  <a:pos x="T8" y="T9"/>
                </a:cxn>
              </a:cxnLst>
              <a:rect l="0" t="0" r="r" b="b"/>
              <a:pathLst>
                <a:path w="168" h="48">
                  <a:moveTo>
                    <a:pt x="167" y="47"/>
                  </a:moveTo>
                  <a:lnTo>
                    <a:pt x="158" y="40"/>
                  </a:lnTo>
                  <a:lnTo>
                    <a:pt x="98" y="26"/>
                  </a:lnTo>
                  <a:lnTo>
                    <a:pt x="36" y="1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81" name="Freeform 705">
              <a:extLst>
                <a:ext uri="{FF2B5EF4-FFF2-40B4-BE49-F238E27FC236}">
                  <a16:creationId xmlns:a16="http://schemas.microsoft.com/office/drawing/2014/main" id="{0E5E3002-A404-4EB6-8C3C-E460B37661F4}"/>
                </a:ext>
              </a:extLst>
            </p:cNvPr>
            <p:cNvSpPr>
              <a:spLocks noChangeArrowheads="1"/>
            </p:cNvSpPr>
            <p:nvPr/>
          </p:nvSpPr>
          <p:spPr bwMode="auto">
            <a:xfrm>
              <a:off x="1424" y="2890"/>
              <a:ext cx="37" cy="11"/>
            </a:xfrm>
            <a:custGeom>
              <a:avLst/>
              <a:gdLst>
                <a:gd name="T0" fmla="*/ 164 w 165"/>
                <a:gd name="T1" fmla="*/ 47 h 48"/>
                <a:gd name="T2" fmla="*/ 158 w 165"/>
                <a:gd name="T3" fmla="*/ 47 h 48"/>
                <a:gd name="T4" fmla="*/ 95 w 165"/>
                <a:gd name="T5" fmla="*/ 29 h 48"/>
                <a:gd name="T6" fmla="*/ 31 w 165"/>
                <a:gd name="T7" fmla="*/ 6 h 48"/>
                <a:gd name="T8" fmla="*/ 0 w 165"/>
                <a:gd name="T9" fmla="*/ 0 h 48"/>
              </a:gdLst>
              <a:ahLst/>
              <a:cxnLst>
                <a:cxn ang="0">
                  <a:pos x="T0" y="T1"/>
                </a:cxn>
                <a:cxn ang="0">
                  <a:pos x="T2" y="T3"/>
                </a:cxn>
                <a:cxn ang="0">
                  <a:pos x="T4" y="T5"/>
                </a:cxn>
                <a:cxn ang="0">
                  <a:pos x="T6" y="T7"/>
                </a:cxn>
                <a:cxn ang="0">
                  <a:pos x="T8" y="T9"/>
                </a:cxn>
              </a:cxnLst>
              <a:rect l="0" t="0" r="r" b="b"/>
              <a:pathLst>
                <a:path w="165" h="48">
                  <a:moveTo>
                    <a:pt x="164" y="47"/>
                  </a:moveTo>
                  <a:lnTo>
                    <a:pt x="158" y="47"/>
                  </a:lnTo>
                  <a:lnTo>
                    <a:pt x="95" y="29"/>
                  </a:lnTo>
                  <a:lnTo>
                    <a:pt x="31" y="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82" name="Freeform 706">
              <a:extLst>
                <a:ext uri="{FF2B5EF4-FFF2-40B4-BE49-F238E27FC236}">
                  <a16:creationId xmlns:a16="http://schemas.microsoft.com/office/drawing/2014/main" id="{D5D1D487-4587-428D-A2E0-649F39BA7E34}"/>
                </a:ext>
              </a:extLst>
            </p:cNvPr>
            <p:cNvSpPr>
              <a:spLocks noChangeArrowheads="1"/>
            </p:cNvSpPr>
            <p:nvPr/>
          </p:nvSpPr>
          <p:spPr bwMode="auto">
            <a:xfrm>
              <a:off x="1367" y="2885"/>
              <a:ext cx="38" cy="11"/>
            </a:xfrm>
            <a:custGeom>
              <a:avLst/>
              <a:gdLst>
                <a:gd name="T0" fmla="*/ 168 w 169"/>
                <a:gd name="T1" fmla="*/ 46 h 47"/>
                <a:gd name="T2" fmla="*/ 159 w 169"/>
                <a:gd name="T3" fmla="*/ 46 h 47"/>
                <a:gd name="T4" fmla="*/ 96 w 169"/>
                <a:gd name="T5" fmla="*/ 25 h 47"/>
                <a:gd name="T6" fmla="*/ 34 w 169"/>
                <a:gd name="T7" fmla="*/ 8 h 47"/>
                <a:gd name="T8" fmla="*/ 0 w 169"/>
                <a:gd name="T9" fmla="*/ 0 h 47"/>
              </a:gdLst>
              <a:ahLst/>
              <a:cxnLst>
                <a:cxn ang="0">
                  <a:pos x="T0" y="T1"/>
                </a:cxn>
                <a:cxn ang="0">
                  <a:pos x="T2" y="T3"/>
                </a:cxn>
                <a:cxn ang="0">
                  <a:pos x="T4" y="T5"/>
                </a:cxn>
                <a:cxn ang="0">
                  <a:pos x="T6" y="T7"/>
                </a:cxn>
                <a:cxn ang="0">
                  <a:pos x="T8" y="T9"/>
                </a:cxn>
              </a:cxnLst>
              <a:rect l="0" t="0" r="r" b="b"/>
              <a:pathLst>
                <a:path w="169" h="47">
                  <a:moveTo>
                    <a:pt x="168" y="46"/>
                  </a:moveTo>
                  <a:lnTo>
                    <a:pt x="159" y="46"/>
                  </a:lnTo>
                  <a:lnTo>
                    <a:pt x="96" y="25"/>
                  </a:lnTo>
                  <a:lnTo>
                    <a:pt x="34" y="8"/>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83" name="Freeform 707">
              <a:extLst>
                <a:ext uri="{FF2B5EF4-FFF2-40B4-BE49-F238E27FC236}">
                  <a16:creationId xmlns:a16="http://schemas.microsoft.com/office/drawing/2014/main" id="{4813B04C-7B0E-4F06-8F35-71CC50CC7B5C}"/>
                </a:ext>
              </a:extLst>
            </p:cNvPr>
            <p:cNvSpPr>
              <a:spLocks noChangeArrowheads="1"/>
            </p:cNvSpPr>
            <p:nvPr/>
          </p:nvSpPr>
          <p:spPr bwMode="auto">
            <a:xfrm>
              <a:off x="1311" y="2882"/>
              <a:ext cx="38" cy="11"/>
            </a:xfrm>
            <a:custGeom>
              <a:avLst/>
              <a:gdLst>
                <a:gd name="T0" fmla="*/ 165 w 166"/>
                <a:gd name="T1" fmla="*/ 47 h 48"/>
                <a:gd name="T2" fmla="*/ 162 w 166"/>
                <a:gd name="T3" fmla="*/ 47 h 48"/>
                <a:gd name="T4" fmla="*/ 107 w 166"/>
                <a:gd name="T5" fmla="*/ 23 h 48"/>
                <a:gd name="T6" fmla="*/ 49 w 166"/>
                <a:gd name="T7" fmla="*/ 0 h 48"/>
                <a:gd name="T8" fmla="*/ 0 w 166"/>
                <a:gd name="T9" fmla="*/ 0 h 48"/>
              </a:gdLst>
              <a:ahLst/>
              <a:cxnLst>
                <a:cxn ang="0">
                  <a:pos x="T0" y="T1"/>
                </a:cxn>
                <a:cxn ang="0">
                  <a:pos x="T2" y="T3"/>
                </a:cxn>
                <a:cxn ang="0">
                  <a:pos x="T4" y="T5"/>
                </a:cxn>
                <a:cxn ang="0">
                  <a:pos x="T6" y="T7"/>
                </a:cxn>
                <a:cxn ang="0">
                  <a:pos x="T8" y="T9"/>
                </a:cxn>
              </a:cxnLst>
              <a:rect l="0" t="0" r="r" b="b"/>
              <a:pathLst>
                <a:path w="166" h="48">
                  <a:moveTo>
                    <a:pt x="165" y="47"/>
                  </a:moveTo>
                  <a:lnTo>
                    <a:pt x="162" y="47"/>
                  </a:lnTo>
                  <a:lnTo>
                    <a:pt x="107" y="23"/>
                  </a:lnTo>
                  <a:lnTo>
                    <a:pt x="49"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84" name="Freeform 708">
              <a:extLst>
                <a:ext uri="{FF2B5EF4-FFF2-40B4-BE49-F238E27FC236}">
                  <a16:creationId xmlns:a16="http://schemas.microsoft.com/office/drawing/2014/main" id="{B68D171B-5E79-48D1-8CA9-4CB0B5446633}"/>
                </a:ext>
              </a:extLst>
            </p:cNvPr>
            <p:cNvSpPr>
              <a:spLocks noChangeArrowheads="1"/>
            </p:cNvSpPr>
            <p:nvPr/>
          </p:nvSpPr>
          <p:spPr bwMode="auto">
            <a:xfrm>
              <a:off x="1254" y="2880"/>
              <a:ext cx="38" cy="11"/>
            </a:xfrm>
            <a:custGeom>
              <a:avLst/>
              <a:gdLst>
                <a:gd name="T0" fmla="*/ 168 w 169"/>
                <a:gd name="T1" fmla="*/ 47 h 48"/>
                <a:gd name="T2" fmla="*/ 147 w 169"/>
                <a:gd name="T3" fmla="*/ 0 h 48"/>
                <a:gd name="T4" fmla="*/ 95 w 169"/>
                <a:gd name="T5" fmla="*/ 0 h 48"/>
                <a:gd name="T6" fmla="*/ 46 w 169"/>
                <a:gd name="T7" fmla="*/ 0 h 48"/>
                <a:gd name="T8" fmla="*/ 0 w 169"/>
                <a:gd name="T9" fmla="*/ 0 h 48"/>
              </a:gdLst>
              <a:ahLst/>
              <a:cxnLst>
                <a:cxn ang="0">
                  <a:pos x="T0" y="T1"/>
                </a:cxn>
                <a:cxn ang="0">
                  <a:pos x="T2" y="T3"/>
                </a:cxn>
                <a:cxn ang="0">
                  <a:pos x="T4" y="T5"/>
                </a:cxn>
                <a:cxn ang="0">
                  <a:pos x="T6" y="T7"/>
                </a:cxn>
                <a:cxn ang="0">
                  <a:pos x="T8" y="T9"/>
                </a:cxn>
              </a:cxnLst>
              <a:rect l="0" t="0" r="r" b="b"/>
              <a:pathLst>
                <a:path w="169" h="48">
                  <a:moveTo>
                    <a:pt x="168" y="47"/>
                  </a:moveTo>
                  <a:lnTo>
                    <a:pt x="147" y="0"/>
                  </a:lnTo>
                  <a:lnTo>
                    <a:pt x="95" y="0"/>
                  </a:lnTo>
                  <a:lnTo>
                    <a:pt x="46"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85" name="Freeform 709">
              <a:extLst>
                <a:ext uri="{FF2B5EF4-FFF2-40B4-BE49-F238E27FC236}">
                  <a16:creationId xmlns:a16="http://schemas.microsoft.com/office/drawing/2014/main" id="{B877EC17-CD86-4FAE-8C37-0D70CB99F96B}"/>
                </a:ext>
              </a:extLst>
            </p:cNvPr>
            <p:cNvSpPr>
              <a:spLocks noChangeArrowheads="1"/>
            </p:cNvSpPr>
            <p:nvPr/>
          </p:nvSpPr>
          <p:spPr bwMode="auto">
            <a:xfrm>
              <a:off x="1197" y="2880"/>
              <a:ext cx="38" cy="1"/>
            </a:xfrm>
            <a:custGeom>
              <a:avLst/>
              <a:gdLst>
                <a:gd name="T0" fmla="*/ 168 w 169"/>
                <a:gd name="T1" fmla="*/ 0 h 1"/>
                <a:gd name="T2" fmla="*/ 156 w 169"/>
                <a:gd name="T3" fmla="*/ 0 h 1"/>
                <a:gd name="T4" fmla="*/ 110 w 169"/>
                <a:gd name="T5" fmla="*/ 0 h 1"/>
                <a:gd name="T6" fmla="*/ 63 w 169"/>
                <a:gd name="T7" fmla="*/ 0 h 1"/>
                <a:gd name="T8" fmla="*/ 17 w 169"/>
                <a:gd name="T9" fmla="*/ 0 h 1"/>
                <a:gd name="T10" fmla="*/ 0 w 169"/>
                <a:gd name="T11" fmla="*/ 0 h 1"/>
              </a:gdLst>
              <a:ahLst/>
              <a:cxnLst>
                <a:cxn ang="0">
                  <a:pos x="T0" y="T1"/>
                </a:cxn>
                <a:cxn ang="0">
                  <a:pos x="T2" y="T3"/>
                </a:cxn>
                <a:cxn ang="0">
                  <a:pos x="T4" y="T5"/>
                </a:cxn>
                <a:cxn ang="0">
                  <a:pos x="T6" y="T7"/>
                </a:cxn>
                <a:cxn ang="0">
                  <a:pos x="T8" y="T9"/>
                </a:cxn>
                <a:cxn ang="0">
                  <a:pos x="T10" y="T11"/>
                </a:cxn>
              </a:cxnLst>
              <a:rect l="0" t="0" r="r" b="b"/>
              <a:pathLst>
                <a:path w="169" h="1">
                  <a:moveTo>
                    <a:pt x="168" y="0"/>
                  </a:moveTo>
                  <a:lnTo>
                    <a:pt x="156" y="0"/>
                  </a:lnTo>
                  <a:lnTo>
                    <a:pt x="110" y="0"/>
                  </a:lnTo>
                  <a:lnTo>
                    <a:pt x="63" y="0"/>
                  </a:lnTo>
                  <a:lnTo>
                    <a:pt x="17"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86" name="Freeform 710">
              <a:extLst>
                <a:ext uri="{FF2B5EF4-FFF2-40B4-BE49-F238E27FC236}">
                  <a16:creationId xmlns:a16="http://schemas.microsoft.com/office/drawing/2014/main" id="{FE0D92D9-D8A4-4354-B2DF-84DA10F33F60}"/>
                </a:ext>
              </a:extLst>
            </p:cNvPr>
            <p:cNvSpPr>
              <a:spLocks noChangeArrowheads="1"/>
            </p:cNvSpPr>
            <p:nvPr/>
          </p:nvSpPr>
          <p:spPr bwMode="auto">
            <a:xfrm>
              <a:off x="1141" y="2880"/>
              <a:ext cx="38" cy="11"/>
            </a:xfrm>
            <a:custGeom>
              <a:avLst/>
              <a:gdLst>
                <a:gd name="T0" fmla="*/ 165 w 166"/>
                <a:gd name="T1" fmla="*/ 0 h 48"/>
                <a:gd name="T2" fmla="*/ 124 w 166"/>
                <a:gd name="T3" fmla="*/ 0 h 48"/>
                <a:gd name="T4" fmla="*/ 71 w 166"/>
                <a:gd name="T5" fmla="*/ 0 h 48"/>
                <a:gd name="T6" fmla="*/ 23 w 166"/>
                <a:gd name="T7" fmla="*/ 23 h 48"/>
                <a:gd name="T8" fmla="*/ 0 w 166"/>
                <a:gd name="T9" fmla="*/ 47 h 48"/>
              </a:gdLst>
              <a:ahLst/>
              <a:cxnLst>
                <a:cxn ang="0">
                  <a:pos x="T0" y="T1"/>
                </a:cxn>
                <a:cxn ang="0">
                  <a:pos x="T2" y="T3"/>
                </a:cxn>
                <a:cxn ang="0">
                  <a:pos x="T4" y="T5"/>
                </a:cxn>
                <a:cxn ang="0">
                  <a:pos x="T6" y="T7"/>
                </a:cxn>
                <a:cxn ang="0">
                  <a:pos x="T8" y="T9"/>
                </a:cxn>
              </a:cxnLst>
              <a:rect l="0" t="0" r="r" b="b"/>
              <a:pathLst>
                <a:path w="166" h="48">
                  <a:moveTo>
                    <a:pt x="165" y="0"/>
                  </a:moveTo>
                  <a:lnTo>
                    <a:pt x="124" y="0"/>
                  </a:lnTo>
                  <a:lnTo>
                    <a:pt x="71" y="0"/>
                  </a:lnTo>
                  <a:lnTo>
                    <a:pt x="23" y="23"/>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87" name="Freeform 711">
              <a:extLst>
                <a:ext uri="{FF2B5EF4-FFF2-40B4-BE49-F238E27FC236}">
                  <a16:creationId xmlns:a16="http://schemas.microsoft.com/office/drawing/2014/main" id="{4ACDD916-4F31-4A1F-9933-5EF66B72AD8C}"/>
                </a:ext>
              </a:extLst>
            </p:cNvPr>
            <p:cNvSpPr>
              <a:spLocks noChangeArrowheads="1"/>
            </p:cNvSpPr>
            <p:nvPr/>
          </p:nvSpPr>
          <p:spPr bwMode="auto">
            <a:xfrm>
              <a:off x="1054" y="2820"/>
              <a:ext cx="37" cy="10"/>
            </a:xfrm>
            <a:custGeom>
              <a:avLst/>
              <a:gdLst>
                <a:gd name="T0" fmla="*/ 164 w 165"/>
                <a:gd name="T1" fmla="*/ 0 h 46"/>
                <a:gd name="T2" fmla="*/ 94 w 165"/>
                <a:gd name="T3" fmla="*/ 10 h 46"/>
                <a:gd name="T4" fmla="*/ 24 w 165"/>
                <a:gd name="T5" fmla="*/ 45 h 46"/>
                <a:gd name="T6" fmla="*/ 0 w 165"/>
                <a:gd name="T7" fmla="*/ 45 h 46"/>
              </a:gdLst>
              <a:ahLst/>
              <a:cxnLst>
                <a:cxn ang="0">
                  <a:pos x="T0" y="T1"/>
                </a:cxn>
                <a:cxn ang="0">
                  <a:pos x="T2" y="T3"/>
                </a:cxn>
                <a:cxn ang="0">
                  <a:pos x="T4" y="T5"/>
                </a:cxn>
                <a:cxn ang="0">
                  <a:pos x="T6" y="T7"/>
                </a:cxn>
              </a:cxnLst>
              <a:rect l="0" t="0" r="r" b="b"/>
              <a:pathLst>
                <a:path w="165" h="46">
                  <a:moveTo>
                    <a:pt x="164" y="0"/>
                  </a:moveTo>
                  <a:lnTo>
                    <a:pt x="94" y="10"/>
                  </a:lnTo>
                  <a:lnTo>
                    <a:pt x="24" y="45"/>
                  </a:lnTo>
                  <a:lnTo>
                    <a:pt x="0" y="4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88" name="Freeform 712">
              <a:extLst>
                <a:ext uri="{FF2B5EF4-FFF2-40B4-BE49-F238E27FC236}">
                  <a16:creationId xmlns:a16="http://schemas.microsoft.com/office/drawing/2014/main" id="{2086CA40-5496-4D23-B9F6-59840D6B2F0A}"/>
                </a:ext>
              </a:extLst>
            </p:cNvPr>
            <p:cNvSpPr>
              <a:spLocks noChangeArrowheads="1"/>
            </p:cNvSpPr>
            <p:nvPr/>
          </p:nvSpPr>
          <p:spPr bwMode="auto">
            <a:xfrm>
              <a:off x="998" y="2825"/>
              <a:ext cx="37" cy="11"/>
            </a:xfrm>
            <a:custGeom>
              <a:avLst/>
              <a:gdLst>
                <a:gd name="T0" fmla="*/ 164 w 165"/>
                <a:gd name="T1" fmla="*/ 0 h 48"/>
                <a:gd name="T2" fmla="*/ 127 w 165"/>
                <a:gd name="T3" fmla="*/ 0 h 48"/>
                <a:gd name="T4" fmla="*/ 55 w 165"/>
                <a:gd name="T5" fmla="*/ 26 h 48"/>
                <a:gd name="T6" fmla="*/ 0 w 165"/>
                <a:gd name="T7" fmla="*/ 47 h 48"/>
              </a:gdLst>
              <a:ahLst/>
              <a:cxnLst>
                <a:cxn ang="0">
                  <a:pos x="T0" y="T1"/>
                </a:cxn>
                <a:cxn ang="0">
                  <a:pos x="T2" y="T3"/>
                </a:cxn>
                <a:cxn ang="0">
                  <a:pos x="T4" y="T5"/>
                </a:cxn>
                <a:cxn ang="0">
                  <a:pos x="T6" y="T7"/>
                </a:cxn>
              </a:cxnLst>
              <a:rect l="0" t="0" r="r" b="b"/>
              <a:pathLst>
                <a:path w="165" h="48">
                  <a:moveTo>
                    <a:pt x="164" y="0"/>
                  </a:moveTo>
                  <a:lnTo>
                    <a:pt x="127" y="0"/>
                  </a:lnTo>
                  <a:lnTo>
                    <a:pt x="55" y="26"/>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89" name="Freeform 713">
              <a:extLst>
                <a:ext uri="{FF2B5EF4-FFF2-40B4-BE49-F238E27FC236}">
                  <a16:creationId xmlns:a16="http://schemas.microsoft.com/office/drawing/2014/main" id="{8AC251B4-8847-4997-A2B4-6C2E74105597}"/>
                </a:ext>
              </a:extLst>
            </p:cNvPr>
            <p:cNvSpPr>
              <a:spLocks noChangeArrowheads="1"/>
            </p:cNvSpPr>
            <p:nvPr/>
          </p:nvSpPr>
          <p:spPr bwMode="auto">
            <a:xfrm>
              <a:off x="942" y="2833"/>
              <a:ext cx="38" cy="11"/>
            </a:xfrm>
            <a:custGeom>
              <a:avLst/>
              <a:gdLst>
                <a:gd name="T0" fmla="*/ 165 w 166"/>
                <a:gd name="T1" fmla="*/ 0 h 47"/>
                <a:gd name="T2" fmla="*/ 160 w 166"/>
                <a:gd name="T3" fmla="*/ 0 h 47"/>
                <a:gd name="T4" fmla="*/ 87 w 166"/>
                <a:gd name="T5" fmla="*/ 23 h 47"/>
                <a:gd name="T6" fmla="*/ 15 w 166"/>
                <a:gd name="T7" fmla="*/ 46 h 47"/>
                <a:gd name="T8" fmla="*/ 0 w 166"/>
                <a:gd name="T9" fmla="*/ 46 h 47"/>
              </a:gdLst>
              <a:ahLst/>
              <a:cxnLst>
                <a:cxn ang="0">
                  <a:pos x="T0" y="T1"/>
                </a:cxn>
                <a:cxn ang="0">
                  <a:pos x="T2" y="T3"/>
                </a:cxn>
                <a:cxn ang="0">
                  <a:pos x="T4" y="T5"/>
                </a:cxn>
                <a:cxn ang="0">
                  <a:pos x="T6" y="T7"/>
                </a:cxn>
                <a:cxn ang="0">
                  <a:pos x="T8" y="T9"/>
                </a:cxn>
              </a:cxnLst>
              <a:rect l="0" t="0" r="r" b="b"/>
              <a:pathLst>
                <a:path w="166" h="47">
                  <a:moveTo>
                    <a:pt x="165" y="0"/>
                  </a:moveTo>
                  <a:lnTo>
                    <a:pt x="160" y="0"/>
                  </a:lnTo>
                  <a:lnTo>
                    <a:pt x="87" y="23"/>
                  </a:lnTo>
                  <a:lnTo>
                    <a:pt x="15" y="46"/>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90" name="Freeform 714">
              <a:extLst>
                <a:ext uri="{FF2B5EF4-FFF2-40B4-BE49-F238E27FC236}">
                  <a16:creationId xmlns:a16="http://schemas.microsoft.com/office/drawing/2014/main" id="{329CA954-2D1C-46C3-9BFA-2952CB675F67}"/>
                </a:ext>
              </a:extLst>
            </p:cNvPr>
            <p:cNvSpPr>
              <a:spLocks noChangeArrowheads="1"/>
            </p:cNvSpPr>
            <p:nvPr/>
          </p:nvSpPr>
          <p:spPr bwMode="auto">
            <a:xfrm>
              <a:off x="887" y="2843"/>
              <a:ext cx="37" cy="11"/>
            </a:xfrm>
            <a:custGeom>
              <a:avLst/>
              <a:gdLst>
                <a:gd name="T0" fmla="*/ 161 w 162"/>
                <a:gd name="T1" fmla="*/ 0 h 48"/>
                <a:gd name="T2" fmla="*/ 114 w 162"/>
                <a:gd name="T3" fmla="*/ 10 h 48"/>
                <a:gd name="T4" fmla="*/ 45 w 162"/>
                <a:gd name="T5" fmla="*/ 33 h 48"/>
                <a:gd name="T6" fmla="*/ 0 w 162"/>
                <a:gd name="T7" fmla="*/ 47 h 48"/>
              </a:gdLst>
              <a:ahLst/>
              <a:cxnLst>
                <a:cxn ang="0">
                  <a:pos x="T0" y="T1"/>
                </a:cxn>
                <a:cxn ang="0">
                  <a:pos x="T2" y="T3"/>
                </a:cxn>
                <a:cxn ang="0">
                  <a:pos x="T4" y="T5"/>
                </a:cxn>
                <a:cxn ang="0">
                  <a:pos x="T6" y="T7"/>
                </a:cxn>
              </a:cxnLst>
              <a:rect l="0" t="0" r="r" b="b"/>
              <a:pathLst>
                <a:path w="162" h="48">
                  <a:moveTo>
                    <a:pt x="161" y="0"/>
                  </a:moveTo>
                  <a:lnTo>
                    <a:pt x="114" y="10"/>
                  </a:lnTo>
                  <a:lnTo>
                    <a:pt x="45" y="33"/>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91" name="Freeform 715">
              <a:extLst>
                <a:ext uri="{FF2B5EF4-FFF2-40B4-BE49-F238E27FC236}">
                  <a16:creationId xmlns:a16="http://schemas.microsoft.com/office/drawing/2014/main" id="{F1632554-63F2-45EA-8A5D-1085B273A59E}"/>
                </a:ext>
              </a:extLst>
            </p:cNvPr>
            <p:cNvSpPr>
              <a:spLocks noChangeArrowheads="1"/>
            </p:cNvSpPr>
            <p:nvPr/>
          </p:nvSpPr>
          <p:spPr bwMode="auto">
            <a:xfrm>
              <a:off x="833" y="2855"/>
              <a:ext cx="36" cy="11"/>
            </a:xfrm>
            <a:custGeom>
              <a:avLst/>
              <a:gdLst>
                <a:gd name="T0" fmla="*/ 158 w 159"/>
                <a:gd name="T1" fmla="*/ 0 h 48"/>
                <a:gd name="T2" fmla="*/ 156 w 159"/>
                <a:gd name="T3" fmla="*/ 3 h 48"/>
                <a:gd name="T4" fmla="*/ 92 w 159"/>
                <a:gd name="T5" fmla="*/ 17 h 48"/>
                <a:gd name="T6" fmla="*/ 32 w 159"/>
                <a:gd name="T7" fmla="*/ 35 h 48"/>
                <a:gd name="T8" fmla="*/ 0 w 159"/>
                <a:gd name="T9" fmla="*/ 47 h 48"/>
              </a:gdLst>
              <a:ahLst/>
              <a:cxnLst>
                <a:cxn ang="0">
                  <a:pos x="T0" y="T1"/>
                </a:cxn>
                <a:cxn ang="0">
                  <a:pos x="T2" y="T3"/>
                </a:cxn>
                <a:cxn ang="0">
                  <a:pos x="T4" y="T5"/>
                </a:cxn>
                <a:cxn ang="0">
                  <a:pos x="T6" y="T7"/>
                </a:cxn>
                <a:cxn ang="0">
                  <a:pos x="T8" y="T9"/>
                </a:cxn>
              </a:cxnLst>
              <a:rect l="0" t="0" r="r" b="b"/>
              <a:pathLst>
                <a:path w="159" h="48">
                  <a:moveTo>
                    <a:pt x="158" y="0"/>
                  </a:moveTo>
                  <a:lnTo>
                    <a:pt x="156" y="3"/>
                  </a:lnTo>
                  <a:lnTo>
                    <a:pt x="92" y="17"/>
                  </a:lnTo>
                  <a:lnTo>
                    <a:pt x="32" y="35"/>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92" name="Freeform 716">
              <a:extLst>
                <a:ext uri="{FF2B5EF4-FFF2-40B4-BE49-F238E27FC236}">
                  <a16:creationId xmlns:a16="http://schemas.microsoft.com/office/drawing/2014/main" id="{BCCDAD4D-93A5-4883-9DE5-F06A21809987}"/>
                </a:ext>
              </a:extLst>
            </p:cNvPr>
            <p:cNvSpPr>
              <a:spLocks noChangeArrowheads="1"/>
            </p:cNvSpPr>
            <p:nvPr/>
          </p:nvSpPr>
          <p:spPr bwMode="auto">
            <a:xfrm>
              <a:off x="779" y="2872"/>
              <a:ext cx="37" cy="14"/>
            </a:xfrm>
            <a:custGeom>
              <a:avLst/>
              <a:gdLst>
                <a:gd name="T0" fmla="*/ 160 w 161"/>
                <a:gd name="T1" fmla="*/ 0 h 60"/>
                <a:gd name="T2" fmla="*/ 107 w 161"/>
                <a:gd name="T3" fmla="*/ 17 h 60"/>
                <a:gd name="T4" fmla="*/ 58 w 161"/>
                <a:gd name="T5" fmla="*/ 38 h 60"/>
                <a:gd name="T6" fmla="*/ 9 w 161"/>
                <a:gd name="T7" fmla="*/ 59 h 60"/>
                <a:gd name="T8" fmla="*/ 0 w 161"/>
                <a:gd name="T9" fmla="*/ 59 h 60"/>
              </a:gdLst>
              <a:ahLst/>
              <a:cxnLst>
                <a:cxn ang="0">
                  <a:pos x="T0" y="T1"/>
                </a:cxn>
                <a:cxn ang="0">
                  <a:pos x="T2" y="T3"/>
                </a:cxn>
                <a:cxn ang="0">
                  <a:pos x="T4" y="T5"/>
                </a:cxn>
                <a:cxn ang="0">
                  <a:pos x="T6" y="T7"/>
                </a:cxn>
                <a:cxn ang="0">
                  <a:pos x="T8" y="T9"/>
                </a:cxn>
              </a:cxnLst>
              <a:rect l="0" t="0" r="r" b="b"/>
              <a:pathLst>
                <a:path w="161" h="60">
                  <a:moveTo>
                    <a:pt x="160" y="0"/>
                  </a:moveTo>
                  <a:lnTo>
                    <a:pt x="107" y="17"/>
                  </a:lnTo>
                  <a:lnTo>
                    <a:pt x="58" y="38"/>
                  </a:lnTo>
                  <a:lnTo>
                    <a:pt x="9" y="59"/>
                  </a:lnTo>
                  <a:lnTo>
                    <a:pt x="0" y="5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93" name="Freeform 717">
              <a:extLst>
                <a:ext uri="{FF2B5EF4-FFF2-40B4-BE49-F238E27FC236}">
                  <a16:creationId xmlns:a16="http://schemas.microsoft.com/office/drawing/2014/main" id="{9A04A355-86CB-4B6C-A14B-F03F6FD6C3D0}"/>
                </a:ext>
              </a:extLst>
            </p:cNvPr>
            <p:cNvSpPr>
              <a:spLocks noChangeArrowheads="1"/>
            </p:cNvSpPr>
            <p:nvPr/>
          </p:nvSpPr>
          <p:spPr bwMode="auto">
            <a:xfrm>
              <a:off x="730" y="2893"/>
              <a:ext cx="34" cy="18"/>
            </a:xfrm>
            <a:custGeom>
              <a:avLst/>
              <a:gdLst>
                <a:gd name="T0" fmla="*/ 147 w 148"/>
                <a:gd name="T1" fmla="*/ 0 h 79"/>
                <a:gd name="T2" fmla="*/ 133 w 148"/>
                <a:gd name="T3" fmla="*/ 2 h 79"/>
                <a:gd name="T4" fmla="*/ 90 w 148"/>
                <a:gd name="T5" fmla="*/ 23 h 79"/>
                <a:gd name="T6" fmla="*/ 46 w 148"/>
                <a:gd name="T7" fmla="*/ 49 h 79"/>
                <a:gd name="T8" fmla="*/ 6 w 148"/>
                <a:gd name="T9" fmla="*/ 72 h 79"/>
                <a:gd name="T10" fmla="*/ 0 w 148"/>
                <a:gd name="T11" fmla="*/ 78 h 79"/>
              </a:gdLst>
              <a:ahLst/>
              <a:cxnLst>
                <a:cxn ang="0">
                  <a:pos x="T0" y="T1"/>
                </a:cxn>
                <a:cxn ang="0">
                  <a:pos x="T2" y="T3"/>
                </a:cxn>
                <a:cxn ang="0">
                  <a:pos x="T4" y="T5"/>
                </a:cxn>
                <a:cxn ang="0">
                  <a:pos x="T6" y="T7"/>
                </a:cxn>
                <a:cxn ang="0">
                  <a:pos x="T8" y="T9"/>
                </a:cxn>
                <a:cxn ang="0">
                  <a:pos x="T10" y="T11"/>
                </a:cxn>
              </a:cxnLst>
              <a:rect l="0" t="0" r="r" b="b"/>
              <a:pathLst>
                <a:path w="148" h="79">
                  <a:moveTo>
                    <a:pt x="147" y="0"/>
                  </a:moveTo>
                  <a:lnTo>
                    <a:pt x="133" y="2"/>
                  </a:lnTo>
                  <a:lnTo>
                    <a:pt x="90" y="23"/>
                  </a:lnTo>
                  <a:lnTo>
                    <a:pt x="46" y="49"/>
                  </a:lnTo>
                  <a:lnTo>
                    <a:pt x="6" y="72"/>
                  </a:lnTo>
                  <a:lnTo>
                    <a:pt x="0" y="7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94" name="Freeform 718">
              <a:extLst>
                <a:ext uri="{FF2B5EF4-FFF2-40B4-BE49-F238E27FC236}">
                  <a16:creationId xmlns:a16="http://schemas.microsoft.com/office/drawing/2014/main" id="{734D38D4-1B1F-470C-B9CA-B5C68DEFF31F}"/>
                </a:ext>
              </a:extLst>
            </p:cNvPr>
            <p:cNvSpPr>
              <a:spLocks noChangeArrowheads="1"/>
            </p:cNvSpPr>
            <p:nvPr/>
          </p:nvSpPr>
          <p:spPr bwMode="auto">
            <a:xfrm>
              <a:off x="684" y="2921"/>
              <a:ext cx="30" cy="24"/>
            </a:xfrm>
            <a:custGeom>
              <a:avLst/>
              <a:gdLst>
                <a:gd name="T0" fmla="*/ 131 w 132"/>
                <a:gd name="T1" fmla="*/ 0 h 108"/>
                <a:gd name="T2" fmla="*/ 128 w 132"/>
                <a:gd name="T3" fmla="*/ 2 h 108"/>
                <a:gd name="T4" fmla="*/ 90 w 132"/>
                <a:gd name="T5" fmla="*/ 29 h 108"/>
                <a:gd name="T6" fmla="*/ 58 w 132"/>
                <a:gd name="T7" fmla="*/ 55 h 108"/>
                <a:gd name="T8" fmla="*/ 24 w 132"/>
                <a:gd name="T9" fmla="*/ 84 h 108"/>
                <a:gd name="T10" fmla="*/ 0 w 132"/>
                <a:gd name="T11" fmla="*/ 107 h 108"/>
              </a:gdLst>
              <a:ahLst/>
              <a:cxnLst>
                <a:cxn ang="0">
                  <a:pos x="T0" y="T1"/>
                </a:cxn>
                <a:cxn ang="0">
                  <a:pos x="T2" y="T3"/>
                </a:cxn>
                <a:cxn ang="0">
                  <a:pos x="T4" y="T5"/>
                </a:cxn>
                <a:cxn ang="0">
                  <a:pos x="T6" y="T7"/>
                </a:cxn>
                <a:cxn ang="0">
                  <a:pos x="T8" y="T9"/>
                </a:cxn>
                <a:cxn ang="0">
                  <a:pos x="T10" y="T11"/>
                </a:cxn>
              </a:cxnLst>
              <a:rect l="0" t="0" r="r" b="b"/>
              <a:pathLst>
                <a:path w="132" h="108">
                  <a:moveTo>
                    <a:pt x="131" y="0"/>
                  </a:moveTo>
                  <a:lnTo>
                    <a:pt x="128" y="2"/>
                  </a:lnTo>
                  <a:lnTo>
                    <a:pt x="90" y="29"/>
                  </a:lnTo>
                  <a:lnTo>
                    <a:pt x="58" y="55"/>
                  </a:lnTo>
                  <a:lnTo>
                    <a:pt x="24" y="84"/>
                  </a:lnTo>
                  <a:lnTo>
                    <a:pt x="0" y="10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95" name="Freeform 719">
              <a:extLst>
                <a:ext uri="{FF2B5EF4-FFF2-40B4-BE49-F238E27FC236}">
                  <a16:creationId xmlns:a16="http://schemas.microsoft.com/office/drawing/2014/main" id="{E72F6E34-E4AC-4896-AB7B-8B436CAC42E4}"/>
                </a:ext>
              </a:extLst>
            </p:cNvPr>
            <p:cNvSpPr>
              <a:spLocks noChangeArrowheads="1"/>
            </p:cNvSpPr>
            <p:nvPr/>
          </p:nvSpPr>
          <p:spPr bwMode="auto">
            <a:xfrm>
              <a:off x="653" y="2959"/>
              <a:ext cx="19" cy="32"/>
            </a:xfrm>
            <a:custGeom>
              <a:avLst/>
              <a:gdLst>
                <a:gd name="T0" fmla="*/ 83 w 84"/>
                <a:gd name="T1" fmla="*/ 0 h 142"/>
                <a:gd name="T2" fmla="*/ 81 w 84"/>
                <a:gd name="T3" fmla="*/ 2 h 142"/>
                <a:gd name="T4" fmla="*/ 57 w 84"/>
                <a:gd name="T5" fmla="*/ 35 h 142"/>
                <a:gd name="T6" fmla="*/ 38 w 84"/>
                <a:gd name="T7" fmla="*/ 63 h 142"/>
                <a:gd name="T8" fmla="*/ 23 w 84"/>
                <a:gd name="T9" fmla="*/ 95 h 142"/>
                <a:gd name="T10" fmla="*/ 5 w 84"/>
                <a:gd name="T11" fmla="*/ 126 h 142"/>
                <a:gd name="T12" fmla="*/ 0 w 84"/>
                <a:gd name="T13" fmla="*/ 141 h 142"/>
              </a:gdLst>
              <a:ahLst/>
              <a:cxnLst>
                <a:cxn ang="0">
                  <a:pos x="T0" y="T1"/>
                </a:cxn>
                <a:cxn ang="0">
                  <a:pos x="T2" y="T3"/>
                </a:cxn>
                <a:cxn ang="0">
                  <a:pos x="T4" y="T5"/>
                </a:cxn>
                <a:cxn ang="0">
                  <a:pos x="T6" y="T7"/>
                </a:cxn>
                <a:cxn ang="0">
                  <a:pos x="T8" y="T9"/>
                </a:cxn>
                <a:cxn ang="0">
                  <a:pos x="T10" y="T11"/>
                </a:cxn>
                <a:cxn ang="0">
                  <a:pos x="T12" y="T13"/>
                </a:cxn>
              </a:cxnLst>
              <a:rect l="0" t="0" r="r" b="b"/>
              <a:pathLst>
                <a:path w="84" h="142">
                  <a:moveTo>
                    <a:pt x="83" y="0"/>
                  </a:moveTo>
                  <a:lnTo>
                    <a:pt x="81" y="2"/>
                  </a:lnTo>
                  <a:lnTo>
                    <a:pt x="57" y="35"/>
                  </a:lnTo>
                  <a:lnTo>
                    <a:pt x="38" y="63"/>
                  </a:lnTo>
                  <a:lnTo>
                    <a:pt x="23" y="95"/>
                  </a:lnTo>
                  <a:lnTo>
                    <a:pt x="5" y="126"/>
                  </a:lnTo>
                  <a:lnTo>
                    <a:pt x="0"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96" name="Freeform 720">
              <a:extLst>
                <a:ext uri="{FF2B5EF4-FFF2-40B4-BE49-F238E27FC236}">
                  <a16:creationId xmlns:a16="http://schemas.microsoft.com/office/drawing/2014/main" id="{F5009AA4-19B6-4A9D-AB1E-65DBF5DD2C8B}"/>
                </a:ext>
              </a:extLst>
            </p:cNvPr>
            <p:cNvSpPr>
              <a:spLocks noChangeArrowheads="1"/>
            </p:cNvSpPr>
            <p:nvPr/>
          </p:nvSpPr>
          <p:spPr bwMode="auto">
            <a:xfrm>
              <a:off x="643" y="3009"/>
              <a:ext cx="11" cy="37"/>
            </a:xfrm>
            <a:custGeom>
              <a:avLst/>
              <a:gdLst>
                <a:gd name="T0" fmla="*/ 46 w 47"/>
                <a:gd name="T1" fmla="*/ 0 h 164"/>
                <a:gd name="T2" fmla="*/ 38 w 47"/>
                <a:gd name="T3" fmla="*/ 3 h 164"/>
                <a:gd name="T4" fmla="*/ 26 w 47"/>
                <a:gd name="T5" fmla="*/ 38 h 164"/>
                <a:gd name="T6" fmla="*/ 11 w 47"/>
                <a:gd name="T7" fmla="*/ 69 h 164"/>
                <a:gd name="T8" fmla="*/ 0 w 47"/>
                <a:gd name="T9" fmla="*/ 104 h 164"/>
                <a:gd name="T10" fmla="*/ 0 w 47"/>
                <a:gd name="T11" fmla="*/ 139 h 164"/>
                <a:gd name="T12" fmla="*/ 0 w 47"/>
                <a:gd name="T13" fmla="*/ 163 h 164"/>
              </a:gdLst>
              <a:ahLst/>
              <a:cxnLst>
                <a:cxn ang="0">
                  <a:pos x="T0" y="T1"/>
                </a:cxn>
                <a:cxn ang="0">
                  <a:pos x="T2" y="T3"/>
                </a:cxn>
                <a:cxn ang="0">
                  <a:pos x="T4" y="T5"/>
                </a:cxn>
                <a:cxn ang="0">
                  <a:pos x="T6" y="T7"/>
                </a:cxn>
                <a:cxn ang="0">
                  <a:pos x="T8" y="T9"/>
                </a:cxn>
                <a:cxn ang="0">
                  <a:pos x="T10" y="T11"/>
                </a:cxn>
                <a:cxn ang="0">
                  <a:pos x="T12" y="T13"/>
                </a:cxn>
              </a:cxnLst>
              <a:rect l="0" t="0" r="r" b="b"/>
              <a:pathLst>
                <a:path w="47" h="164">
                  <a:moveTo>
                    <a:pt x="46" y="0"/>
                  </a:moveTo>
                  <a:lnTo>
                    <a:pt x="38" y="3"/>
                  </a:lnTo>
                  <a:lnTo>
                    <a:pt x="26" y="38"/>
                  </a:lnTo>
                  <a:lnTo>
                    <a:pt x="11" y="69"/>
                  </a:lnTo>
                  <a:lnTo>
                    <a:pt x="0" y="104"/>
                  </a:lnTo>
                  <a:lnTo>
                    <a:pt x="0" y="139"/>
                  </a:lnTo>
                  <a:lnTo>
                    <a:pt x="0" y="16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97" name="Freeform 721">
              <a:extLst>
                <a:ext uri="{FF2B5EF4-FFF2-40B4-BE49-F238E27FC236}">
                  <a16:creationId xmlns:a16="http://schemas.microsoft.com/office/drawing/2014/main" id="{22D2B964-FA20-419B-A152-F3556F011776}"/>
                </a:ext>
              </a:extLst>
            </p:cNvPr>
            <p:cNvSpPr>
              <a:spLocks noChangeArrowheads="1"/>
            </p:cNvSpPr>
            <p:nvPr/>
          </p:nvSpPr>
          <p:spPr bwMode="auto">
            <a:xfrm>
              <a:off x="643" y="3064"/>
              <a:ext cx="11" cy="37"/>
            </a:xfrm>
            <a:custGeom>
              <a:avLst/>
              <a:gdLst>
                <a:gd name="T0" fmla="*/ 0 w 47"/>
                <a:gd name="T1" fmla="*/ 0 h 162"/>
                <a:gd name="T2" fmla="*/ 3 w 47"/>
                <a:gd name="T3" fmla="*/ 14 h 162"/>
                <a:gd name="T4" fmla="*/ 8 w 47"/>
                <a:gd name="T5" fmla="*/ 43 h 162"/>
                <a:gd name="T6" fmla="*/ 14 w 47"/>
                <a:gd name="T7" fmla="*/ 69 h 162"/>
                <a:gd name="T8" fmla="*/ 22 w 47"/>
                <a:gd name="T9" fmla="*/ 94 h 162"/>
                <a:gd name="T10" fmla="*/ 29 w 47"/>
                <a:gd name="T11" fmla="*/ 117 h 162"/>
                <a:gd name="T12" fmla="*/ 38 w 47"/>
                <a:gd name="T13" fmla="*/ 141 h 162"/>
                <a:gd name="T14" fmla="*/ 46 w 47"/>
                <a:gd name="T15" fmla="*/ 161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162">
                  <a:moveTo>
                    <a:pt x="0" y="0"/>
                  </a:moveTo>
                  <a:lnTo>
                    <a:pt x="3" y="14"/>
                  </a:lnTo>
                  <a:lnTo>
                    <a:pt x="8" y="43"/>
                  </a:lnTo>
                  <a:lnTo>
                    <a:pt x="14" y="69"/>
                  </a:lnTo>
                  <a:lnTo>
                    <a:pt x="22" y="94"/>
                  </a:lnTo>
                  <a:lnTo>
                    <a:pt x="29" y="117"/>
                  </a:lnTo>
                  <a:lnTo>
                    <a:pt x="38" y="141"/>
                  </a:lnTo>
                  <a:lnTo>
                    <a:pt x="46" y="16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98" name="Freeform 722">
              <a:extLst>
                <a:ext uri="{FF2B5EF4-FFF2-40B4-BE49-F238E27FC236}">
                  <a16:creationId xmlns:a16="http://schemas.microsoft.com/office/drawing/2014/main" id="{51A6ADE3-ED3D-447A-A447-1F013B4F05F9}"/>
                </a:ext>
              </a:extLst>
            </p:cNvPr>
            <p:cNvSpPr>
              <a:spLocks noChangeArrowheads="1"/>
            </p:cNvSpPr>
            <p:nvPr/>
          </p:nvSpPr>
          <p:spPr bwMode="auto">
            <a:xfrm>
              <a:off x="664" y="3116"/>
              <a:ext cx="29" cy="24"/>
            </a:xfrm>
            <a:custGeom>
              <a:avLst/>
              <a:gdLst>
                <a:gd name="T0" fmla="*/ 0 w 128"/>
                <a:gd name="T1" fmla="*/ 0 h 105"/>
                <a:gd name="T2" fmla="*/ 11 w 128"/>
                <a:gd name="T3" fmla="*/ 11 h 105"/>
                <a:gd name="T4" fmla="*/ 22 w 128"/>
                <a:gd name="T5" fmla="*/ 29 h 105"/>
                <a:gd name="T6" fmla="*/ 40 w 128"/>
                <a:gd name="T7" fmla="*/ 46 h 105"/>
                <a:gd name="T8" fmla="*/ 57 w 128"/>
                <a:gd name="T9" fmla="*/ 58 h 105"/>
                <a:gd name="T10" fmla="*/ 75 w 128"/>
                <a:gd name="T11" fmla="*/ 72 h 105"/>
                <a:gd name="T12" fmla="*/ 92 w 128"/>
                <a:gd name="T13" fmla="*/ 86 h 105"/>
                <a:gd name="T14" fmla="*/ 113 w 128"/>
                <a:gd name="T15" fmla="*/ 98 h 105"/>
                <a:gd name="T16" fmla="*/ 127 w 128"/>
                <a:gd name="T17" fmla="*/ 10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05">
                  <a:moveTo>
                    <a:pt x="0" y="0"/>
                  </a:moveTo>
                  <a:lnTo>
                    <a:pt x="11" y="11"/>
                  </a:lnTo>
                  <a:lnTo>
                    <a:pt x="22" y="29"/>
                  </a:lnTo>
                  <a:lnTo>
                    <a:pt x="40" y="46"/>
                  </a:lnTo>
                  <a:lnTo>
                    <a:pt x="57" y="58"/>
                  </a:lnTo>
                  <a:lnTo>
                    <a:pt x="75" y="72"/>
                  </a:lnTo>
                  <a:lnTo>
                    <a:pt x="92" y="86"/>
                  </a:lnTo>
                  <a:lnTo>
                    <a:pt x="113" y="98"/>
                  </a:lnTo>
                  <a:lnTo>
                    <a:pt x="127" y="10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899" name="Freeform 723">
              <a:extLst>
                <a:ext uri="{FF2B5EF4-FFF2-40B4-BE49-F238E27FC236}">
                  <a16:creationId xmlns:a16="http://schemas.microsoft.com/office/drawing/2014/main" id="{C5FCD328-7955-4013-979D-DEA56A6F743F}"/>
                </a:ext>
              </a:extLst>
            </p:cNvPr>
            <p:cNvSpPr>
              <a:spLocks noChangeArrowheads="1"/>
            </p:cNvSpPr>
            <p:nvPr/>
          </p:nvSpPr>
          <p:spPr bwMode="auto">
            <a:xfrm>
              <a:off x="709" y="3147"/>
              <a:ext cx="36" cy="11"/>
            </a:xfrm>
            <a:custGeom>
              <a:avLst/>
              <a:gdLst>
                <a:gd name="T0" fmla="*/ 0 w 160"/>
                <a:gd name="T1" fmla="*/ 0 h 47"/>
                <a:gd name="T2" fmla="*/ 12 w 160"/>
                <a:gd name="T3" fmla="*/ 5 h 47"/>
                <a:gd name="T4" fmla="*/ 32 w 160"/>
                <a:gd name="T5" fmla="*/ 11 h 47"/>
                <a:gd name="T6" fmla="*/ 52 w 160"/>
                <a:gd name="T7" fmla="*/ 20 h 47"/>
                <a:gd name="T8" fmla="*/ 72 w 160"/>
                <a:gd name="T9" fmla="*/ 26 h 47"/>
                <a:gd name="T10" fmla="*/ 93 w 160"/>
                <a:gd name="T11" fmla="*/ 35 h 47"/>
                <a:gd name="T12" fmla="*/ 113 w 160"/>
                <a:gd name="T13" fmla="*/ 38 h 47"/>
                <a:gd name="T14" fmla="*/ 137 w 160"/>
                <a:gd name="T15" fmla="*/ 44 h 47"/>
                <a:gd name="T16" fmla="*/ 159 w 160"/>
                <a:gd name="T17" fmla="*/ 4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47">
                  <a:moveTo>
                    <a:pt x="0" y="0"/>
                  </a:moveTo>
                  <a:lnTo>
                    <a:pt x="12" y="5"/>
                  </a:lnTo>
                  <a:lnTo>
                    <a:pt x="32" y="11"/>
                  </a:lnTo>
                  <a:lnTo>
                    <a:pt x="52" y="20"/>
                  </a:lnTo>
                  <a:lnTo>
                    <a:pt x="72" y="26"/>
                  </a:lnTo>
                  <a:lnTo>
                    <a:pt x="93" y="35"/>
                  </a:lnTo>
                  <a:lnTo>
                    <a:pt x="113" y="38"/>
                  </a:lnTo>
                  <a:lnTo>
                    <a:pt x="137" y="44"/>
                  </a:lnTo>
                  <a:lnTo>
                    <a:pt x="159"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00" name="Freeform 724">
              <a:extLst>
                <a:ext uri="{FF2B5EF4-FFF2-40B4-BE49-F238E27FC236}">
                  <a16:creationId xmlns:a16="http://schemas.microsoft.com/office/drawing/2014/main" id="{C64FD285-DAB8-40FD-8680-4163E751B0E7}"/>
                </a:ext>
              </a:extLst>
            </p:cNvPr>
            <p:cNvSpPr>
              <a:spLocks noChangeArrowheads="1"/>
            </p:cNvSpPr>
            <p:nvPr/>
          </p:nvSpPr>
          <p:spPr bwMode="auto">
            <a:xfrm>
              <a:off x="764" y="3160"/>
              <a:ext cx="38" cy="11"/>
            </a:xfrm>
            <a:custGeom>
              <a:avLst/>
              <a:gdLst>
                <a:gd name="T0" fmla="*/ 0 w 168"/>
                <a:gd name="T1" fmla="*/ 0 h 48"/>
                <a:gd name="T2" fmla="*/ 17 w 168"/>
                <a:gd name="T3" fmla="*/ 11 h 48"/>
                <a:gd name="T4" fmla="*/ 58 w 168"/>
                <a:gd name="T5" fmla="*/ 23 h 48"/>
                <a:gd name="T6" fmla="*/ 104 w 168"/>
                <a:gd name="T7" fmla="*/ 35 h 48"/>
                <a:gd name="T8" fmla="*/ 165 w 168"/>
                <a:gd name="T9" fmla="*/ 47 h 48"/>
                <a:gd name="T10" fmla="*/ 167 w 168"/>
                <a:gd name="T11" fmla="*/ 47 h 48"/>
              </a:gdLst>
              <a:ahLst/>
              <a:cxnLst>
                <a:cxn ang="0">
                  <a:pos x="T0" y="T1"/>
                </a:cxn>
                <a:cxn ang="0">
                  <a:pos x="T2" y="T3"/>
                </a:cxn>
                <a:cxn ang="0">
                  <a:pos x="T4" y="T5"/>
                </a:cxn>
                <a:cxn ang="0">
                  <a:pos x="T6" y="T7"/>
                </a:cxn>
                <a:cxn ang="0">
                  <a:pos x="T8" y="T9"/>
                </a:cxn>
                <a:cxn ang="0">
                  <a:pos x="T10" y="T11"/>
                </a:cxn>
              </a:cxnLst>
              <a:rect l="0" t="0" r="r" b="b"/>
              <a:pathLst>
                <a:path w="168" h="48">
                  <a:moveTo>
                    <a:pt x="0" y="0"/>
                  </a:moveTo>
                  <a:lnTo>
                    <a:pt x="17" y="11"/>
                  </a:lnTo>
                  <a:lnTo>
                    <a:pt x="58" y="23"/>
                  </a:lnTo>
                  <a:lnTo>
                    <a:pt x="104" y="35"/>
                  </a:lnTo>
                  <a:lnTo>
                    <a:pt x="165" y="47"/>
                  </a:lnTo>
                  <a:lnTo>
                    <a:pt x="167"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01" name="Freeform 725">
              <a:extLst>
                <a:ext uri="{FF2B5EF4-FFF2-40B4-BE49-F238E27FC236}">
                  <a16:creationId xmlns:a16="http://schemas.microsoft.com/office/drawing/2014/main" id="{70E66F3D-D2DB-4524-AA69-95362A5574E2}"/>
                </a:ext>
              </a:extLst>
            </p:cNvPr>
            <p:cNvSpPr>
              <a:spLocks noChangeArrowheads="1"/>
            </p:cNvSpPr>
            <p:nvPr/>
          </p:nvSpPr>
          <p:spPr bwMode="auto">
            <a:xfrm>
              <a:off x="820" y="3163"/>
              <a:ext cx="37" cy="11"/>
            </a:xfrm>
            <a:custGeom>
              <a:avLst/>
              <a:gdLst>
                <a:gd name="T0" fmla="*/ 0 w 165"/>
                <a:gd name="T1" fmla="*/ 0 h 48"/>
                <a:gd name="T2" fmla="*/ 66 w 165"/>
                <a:gd name="T3" fmla="*/ 23 h 48"/>
                <a:gd name="T4" fmla="*/ 164 w 165"/>
                <a:gd name="T5" fmla="*/ 47 h 48"/>
              </a:gdLst>
              <a:ahLst/>
              <a:cxnLst>
                <a:cxn ang="0">
                  <a:pos x="T0" y="T1"/>
                </a:cxn>
                <a:cxn ang="0">
                  <a:pos x="T2" y="T3"/>
                </a:cxn>
                <a:cxn ang="0">
                  <a:pos x="T4" y="T5"/>
                </a:cxn>
              </a:cxnLst>
              <a:rect l="0" t="0" r="r" b="b"/>
              <a:pathLst>
                <a:path w="165" h="48">
                  <a:moveTo>
                    <a:pt x="0" y="0"/>
                  </a:moveTo>
                  <a:lnTo>
                    <a:pt x="66" y="23"/>
                  </a:lnTo>
                  <a:lnTo>
                    <a:pt x="164"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02" name="Freeform 726">
              <a:extLst>
                <a:ext uri="{FF2B5EF4-FFF2-40B4-BE49-F238E27FC236}">
                  <a16:creationId xmlns:a16="http://schemas.microsoft.com/office/drawing/2014/main" id="{B449A251-9C2E-4C3C-844A-A3933642EE0D}"/>
                </a:ext>
              </a:extLst>
            </p:cNvPr>
            <p:cNvSpPr>
              <a:spLocks noChangeArrowheads="1"/>
            </p:cNvSpPr>
            <p:nvPr/>
          </p:nvSpPr>
          <p:spPr bwMode="auto">
            <a:xfrm>
              <a:off x="876" y="3164"/>
              <a:ext cx="38" cy="1"/>
            </a:xfrm>
            <a:custGeom>
              <a:avLst/>
              <a:gdLst>
                <a:gd name="T0" fmla="*/ 0 w 169"/>
                <a:gd name="T1" fmla="*/ 0 h 1"/>
                <a:gd name="T2" fmla="*/ 40 w 169"/>
                <a:gd name="T3" fmla="*/ 0 h 1"/>
                <a:gd name="T4" fmla="*/ 168 w 169"/>
                <a:gd name="T5" fmla="*/ 0 h 1"/>
              </a:gdLst>
              <a:ahLst/>
              <a:cxnLst>
                <a:cxn ang="0">
                  <a:pos x="T0" y="T1"/>
                </a:cxn>
                <a:cxn ang="0">
                  <a:pos x="T2" y="T3"/>
                </a:cxn>
                <a:cxn ang="0">
                  <a:pos x="T4" y="T5"/>
                </a:cxn>
              </a:cxnLst>
              <a:rect l="0" t="0" r="r" b="b"/>
              <a:pathLst>
                <a:path w="169" h="1">
                  <a:moveTo>
                    <a:pt x="0" y="0"/>
                  </a:moveTo>
                  <a:lnTo>
                    <a:pt x="40"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03" name="Freeform 727">
              <a:extLst>
                <a:ext uri="{FF2B5EF4-FFF2-40B4-BE49-F238E27FC236}">
                  <a16:creationId xmlns:a16="http://schemas.microsoft.com/office/drawing/2014/main" id="{6701CB9E-69EE-43E1-8765-9FD4907A32D9}"/>
                </a:ext>
              </a:extLst>
            </p:cNvPr>
            <p:cNvSpPr>
              <a:spLocks noChangeArrowheads="1"/>
            </p:cNvSpPr>
            <p:nvPr/>
          </p:nvSpPr>
          <p:spPr bwMode="auto">
            <a:xfrm>
              <a:off x="933" y="3165"/>
              <a:ext cx="37" cy="1"/>
            </a:xfrm>
            <a:custGeom>
              <a:avLst/>
              <a:gdLst>
                <a:gd name="T0" fmla="*/ 0 w 165"/>
                <a:gd name="T1" fmla="*/ 0 h 1"/>
                <a:gd name="T2" fmla="*/ 87 w 165"/>
                <a:gd name="T3" fmla="*/ 0 h 1"/>
                <a:gd name="T4" fmla="*/ 164 w 165"/>
                <a:gd name="T5" fmla="*/ 0 h 1"/>
              </a:gdLst>
              <a:ahLst/>
              <a:cxnLst>
                <a:cxn ang="0">
                  <a:pos x="T0" y="T1"/>
                </a:cxn>
                <a:cxn ang="0">
                  <a:pos x="T2" y="T3"/>
                </a:cxn>
                <a:cxn ang="0">
                  <a:pos x="T4" y="T5"/>
                </a:cxn>
              </a:cxnLst>
              <a:rect l="0" t="0" r="r" b="b"/>
              <a:pathLst>
                <a:path w="165" h="1">
                  <a:moveTo>
                    <a:pt x="0" y="0"/>
                  </a:moveTo>
                  <a:lnTo>
                    <a:pt x="87"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04" name="Freeform 728">
              <a:extLst>
                <a:ext uri="{FF2B5EF4-FFF2-40B4-BE49-F238E27FC236}">
                  <a16:creationId xmlns:a16="http://schemas.microsoft.com/office/drawing/2014/main" id="{86F82873-7A6B-420F-B05C-C08CFE764E56}"/>
                </a:ext>
              </a:extLst>
            </p:cNvPr>
            <p:cNvSpPr>
              <a:spLocks noChangeArrowheads="1"/>
            </p:cNvSpPr>
            <p:nvPr/>
          </p:nvSpPr>
          <p:spPr bwMode="auto">
            <a:xfrm>
              <a:off x="990" y="3165"/>
              <a:ext cx="37" cy="11"/>
            </a:xfrm>
            <a:custGeom>
              <a:avLst/>
              <a:gdLst>
                <a:gd name="T0" fmla="*/ 0 w 165"/>
                <a:gd name="T1" fmla="*/ 0 h 47"/>
                <a:gd name="T2" fmla="*/ 14 w 165"/>
                <a:gd name="T3" fmla="*/ 0 h 47"/>
                <a:gd name="T4" fmla="*/ 164 w 165"/>
                <a:gd name="T5" fmla="*/ 46 h 47"/>
              </a:gdLst>
              <a:ahLst/>
              <a:cxnLst>
                <a:cxn ang="0">
                  <a:pos x="T0" y="T1"/>
                </a:cxn>
                <a:cxn ang="0">
                  <a:pos x="T2" y="T3"/>
                </a:cxn>
                <a:cxn ang="0">
                  <a:pos x="T4" y="T5"/>
                </a:cxn>
              </a:cxnLst>
              <a:rect l="0" t="0" r="r" b="b"/>
              <a:pathLst>
                <a:path w="165" h="47">
                  <a:moveTo>
                    <a:pt x="0" y="0"/>
                  </a:moveTo>
                  <a:lnTo>
                    <a:pt x="14" y="0"/>
                  </a:lnTo>
                  <a:lnTo>
                    <a:pt x="164"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05" name="Freeform 729">
              <a:extLst>
                <a:ext uri="{FF2B5EF4-FFF2-40B4-BE49-F238E27FC236}">
                  <a16:creationId xmlns:a16="http://schemas.microsoft.com/office/drawing/2014/main" id="{14F0EEA6-F3EF-462D-ABAC-144D0BE91C48}"/>
                </a:ext>
              </a:extLst>
            </p:cNvPr>
            <p:cNvSpPr>
              <a:spLocks noChangeArrowheads="1"/>
            </p:cNvSpPr>
            <p:nvPr/>
          </p:nvSpPr>
          <p:spPr bwMode="auto">
            <a:xfrm>
              <a:off x="1046" y="3166"/>
              <a:ext cx="38" cy="1"/>
            </a:xfrm>
            <a:custGeom>
              <a:avLst/>
              <a:gdLst>
                <a:gd name="T0" fmla="*/ 0 w 166"/>
                <a:gd name="T1" fmla="*/ 0 h 1"/>
                <a:gd name="T2" fmla="*/ 154 w 166"/>
                <a:gd name="T3" fmla="*/ 0 h 1"/>
                <a:gd name="T4" fmla="*/ 165 w 166"/>
                <a:gd name="T5" fmla="*/ 0 h 1"/>
              </a:gdLst>
              <a:ahLst/>
              <a:cxnLst>
                <a:cxn ang="0">
                  <a:pos x="T0" y="T1"/>
                </a:cxn>
                <a:cxn ang="0">
                  <a:pos x="T2" y="T3"/>
                </a:cxn>
                <a:cxn ang="0">
                  <a:pos x="T4" y="T5"/>
                </a:cxn>
              </a:cxnLst>
              <a:rect l="0" t="0" r="r" b="b"/>
              <a:pathLst>
                <a:path w="166" h="1">
                  <a:moveTo>
                    <a:pt x="0" y="0"/>
                  </a:moveTo>
                  <a:lnTo>
                    <a:pt x="154"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06" name="Freeform 730">
              <a:extLst>
                <a:ext uri="{FF2B5EF4-FFF2-40B4-BE49-F238E27FC236}">
                  <a16:creationId xmlns:a16="http://schemas.microsoft.com/office/drawing/2014/main" id="{3822E68F-0671-4EEC-94F8-4C9A020E9C66}"/>
                </a:ext>
              </a:extLst>
            </p:cNvPr>
            <p:cNvSpPr>
              <a:spLocks noChangeArrowheads="1"/>
            </p:cNvSpPr>
            <p:nvPr/>
          </p:nvSpPr>
          <p:spPr bwMode="auto">
            <a:xfrm>
              <a:off x="1102" y="3166"/>
              <a:ext cx="38" cy="1"/>
            </a:xfrm>
            <a:custGeom>
              <a:avLst/>
              <a:gdLst>
                <a:gd name="T0" fmla="*/ 0 w 169"/>
                <a:gd name="T1" fmla="*/ 0 h 1"/>
                <a:gd name="T2" fmla="*/ 113 w 169"/>
                <a:gd name="T3" fmla="*/ 0 h 1"/>
                <a:gd name="T4" fmla="*/ 168 w 169"/>
                <a:gd name="T5" fmla="*/ 0 h 1"/>
              </a:gdLst>
              <a:ahLst/>
              <a:cxnLst>
                <a:cxn ang="0">
                  <a:pos x="T0" y="T1"/>
                </a:cxn>
                <a:cxn ang="0">
                  <a:pos x="T2" y="T3"/>
                </a:cxn>
                <a:cxn ang="0">
                  <a:pos x="T4" y="T5"/>
                </a:cxn>
              </a:cxnLst>
              <a:rect l="0" t="0" r="r" b="b"/>
              <a:pathLst>
                <a:path w="169" h="1">
                  <a:moveTo>
                    <a:pt x="0" y="0"/>
                  </a:moveTo>
                  <a:lnTo>
                    <a:pt x="113"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07" name="Freeform 731">
              <a:extLst>
                <a:ext uri="{FF2B5EF4-FFF2-40B4-BE49-F238E27FC236}">
                  <a16:creationId xmlns:a16="http://schemas.microsoft.com/office/drawing/2014/main" id="{D3F563A4-F837-4E37-AAA0-A647F817B0E4}"/>
                </a:ext>
              </a:extLst>
            </p:cNvPr>
            <p:cNvSpPr>
              <a:spLocks noChangeArrowheads="1"/>
            </p:cNvSpPr>
            <p:nvPr/>
          </p:nvSpPr>
          <p:spPr bwMode="auto">
            <a:xfrm>
              <a:off x="1159" y="3166"/>
              <a:ext cx="38" cy="1"/>
            </a:xfrm>
            <a:custGeom>
              <a:avLst/>
              <a:gdLst>
                <a:gd name="T0" fmla="*/ 0 w 166"/>
                <a:gd name="T1" fmla="*/ 0 h 1"/>
                <a:gd name="T2" fmla="*/ 72 w 166"/>
                <a:gd name="T3" fmla="*/ 0 h 1"/>
                <a:gd name="T4" fmla="*/ 165 w 166"/>
                <a:gd name="T5" fmla="*/ 0 h 1"/>
              </a:gdLst>
              <a:ahLst/>
              <a:cxnLst>
                <a:cxn ang="0">
                  <a:pos x="T0" y="T1"/>
                </a:cxn>
                <a:cxn ang="0">
                  <a:pos x="T2" y="T3"/>
                </a:cxn>
                <a:cxn ang="0">
                  <a:pos x="T4" y="T5"/>
                </a:cxn>
              </a:cxnLst>
              <a:rect l="0" t="0" r="r" b="b"/>
              <a:pathLst>
                <a:path w="166" h="1">
                  <a:moveTo>
                    <a:pt x="0" y="0"/>
                  </a:moveTo>
                  <a:lnTo>
                    <a:pt x="72"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08" name="Freeform 732">
              <a:extLst>
                <a:ext uri="{FF2B5EF4-FFF2-40B4-BE49-F238E27FC236}">
                  <a16:creationId xmlns:a16="http://schemas.microsoft.com/office/drawing/2014/main" id="{42D6BDC8-B887-4D1E-9BDC-E91599538357}"/>
                </a:ext>
              </a:extLst>
            </p:cNvPr>
            <p:cNvSpPr>
              <a:spLocks noChangeArrowheads="1"/>
            </p:cNvSpPr>
            <p:nvPr/>
          </p:nvSpPr>
          <p:spPr bwMode="auto">
            <a:xfrm>
              <a:off x="1215" y="3166"/>
              <a:ext cx="38" cy="1"/>
            </a:xfrm>
            <a:custGeom>
              <a:avLst/>
              <a:gdLst>
                <a:gd name="T0" fmla="*/ 0 w 168"/>
                <a:gd name="T1" fmla="*/ 0 h 1"/>
                <a:gd name="T2" fmla="*/ 37 w 168"/>
                <a:gd name="T3" fmla="*/ 0 h 1"/>
                <a:gd name="T4" fmla="*/ 167 w 168"/>
                <a:gd name="T5" fmla="*/ 0 h 1"/>
              </a:gdLst>
              <a:ahLst/>
              <a:cxnLst>
                <a:cxn ang="0">
                  <a:pos x="T0" y="T1"/>
                </a:cxn>
                <a:cxn ang="0">
                  <a:pos x="T2" y="T3"/>
                </a:cxn>
                <a:cxn ang="0">
                  <a:pos x="T4" y="T5"/>
                </a:cxn>
              </a:cxnLst>
              <a:rect l="0" t="0" r="r" b="b"/>
              <a:pathLst>
                <a:path w="168" h="1">
                  <a:moveTo>
                    <a:pt x="0" y="0"/>
                  </a:moveTo>
                  <a:lnTo>
                    <a:pt x="37"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09" name="Freeform 733">
              <a:extLst>
                <a:ext uri="{FF2B5EF4-FFF2-40B4-BE49-F238E27FC236}">
                  <a16:creationId xmlns:a16="http://schemas.microsoft.com/office/drawing/2014/main" id="{EB4DA181-900C-4114-9DFC-686DA153FD66}"/>
                </a:ext>
              </a:extLst>
            </p:cNvPr>
            <p:cNvSpPr>
              <a:spLocks noChangeArrowheads="1"/>
            </p:cNvSpPr>
            <p:nvPr/>
          </p:nvSpPr>
          <p:spPr bwMode="auto">
            <a:xfrm>
              <a:off x="1271" y="3166"/>
              <a:ext cx="38" cy="1"/>
            </a:xfrm>
            <a:custGeom>
              <a:avLst/>
              <a:gdLst>
                <a:gd name="T0" fmla="*/ 0 w 166"/>
                <a:gd name="T1" fmla="*/ 0 h 1"/>
                <a:gd name="T2" fmla="*/ 3 w 166"/>
                <a:gd name="T3" fmla="*/ 0 h 1"/>
                <a:gd name="T4" fmla="*/ 165 w 166"/>
                <a:gd name="T5" fmla="*/ 0 h 1"/>
              </a:gdLst>
              <a:ahLst/>
              <a:cxnLst>
                <a:cxn ang="0">
                  <a:pos x="T0" y="T1"/>
                </a:cxn>
                <a:cxn ang="0">
                  <a:pos x="T2" y="T3"/>
                </a:cxn>
                <a:cxn ang="0">
                  <a:pos x="T4" y="T5"/>
                </a:cxn>
              </a:cxnLst>
              <a:rect l="0" t="0" r="r" b="b"/>
              <a:pathLst>
                <a:path w="166" h="1">
                  <a:moveTo>
                    <a:pt x="0" y="0"/>
                  </a:moveTo>
                  <a:lnTo>
                    <a:pt x="3"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10" name="Line 734">
              <a:extLst>
                <a:ext uri="{FF2B5EF4-FFF2-40B4-BE49-F238E27FC236}">
                  <a16:creationId xmlns:a16="http://schemas.microsoft.com/office/drawing/2014/main" id="{31FA5656-C926-41F2-AD71-A6DA6A5FE64E}"/>
                </a:ext>
              </a:extLst>
            </p:cNvPr>
            <p:cNvSpPr>
              <a:spLocks noChangeShapeType="1"/>
            </p:cNvSpPr>
            <p:nvPr/>
          </p:nvSpPr>
          <p:spPr bwMode="auto">
            <a:xfrm>
              <a:off x="1327" y="3166"/>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911" name="Freeform 735">
              <a:extLst>
                <a:ext uri="{FF2B5EF4-FFF2-40B4-BE49-F238E27FC236}">
                  <a16:creationId xmlns:a16="http://schemas.microsoft.com/office/drawing/2014/main" id="{CE107FAF-7A0E-40AE-A1A2-13B36D946683}"/>
                </a:ext>
              </a:extLst>
            </p:cNvPr>
            <p:cNvSpPr>
              <a:spLocks noChangeArrowheads="1"/>
            </p:cNvSpPr>
            <p:nvPr/>
          </p:nvSpPr>
          <p:spPr bwMode="auto">
            <a:xfrm>
              <a:off x="1384" y="3166"/>
              <a:ext cx="38" cy="1"/>
            </a:xfrm>
            <a:custGeom>
              <a:avLst/>
              <a:gdLst>
                <a:gd name="T0" fmla="*/ 0 w 166"/>
                <a:gd name="T1" fmla="*/ 0 h 1"/>
                <a:gd name="T2" fmla="*/ 119 w 166"/>
                <a:gd name="T3" fmla="*/ 0 h 1"/>
                <a:gd name="T4" fmla="*/ 165 w 166"/>
                <a:gd name="T5" fmla="*/ 0 h 1"/>
              </a:gdLst>
              <a:ahLst/>
              <a:cxnLst>
                <a:cxn ang="0">
                  <a:pos x="T0" y="T1"/>
                </a:cxn>
                <a:cxn ang="0">
                  <a:pos x="T2" y="T3"/>
                </a:cxn>
                <a:cxn ang="0">
                  <a:pos x="T4" y="T5"/>
                </a:cxn>
              </a:cxnLst>
              <a:rect l="0" t="0" r="r" b="b"/>
              <a:pathLst>
                <a:path w="166" h="1">
                  <a:moveTo>
                    <a:pt x="0" y="0"/>
                  </a:moveTo>
                  <a:lnTo>
                    <a:pt x="119"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12" name="Freeform 736">
              <a:extLst>
                <a:ext uri="{FF2B5EF4-FFF2-40B4-BE49-F238E27FC236}">
                  <a16:creationId xmlns:a16="http://schemas.microsoft.com/office/drawing/2014/main" id="{BFB233D3-0859-48C9-8DD3-29C43DA58E52}"/>
                </a:ext>
              </a:extLst>
            </p:cNvPr>
            <p:cNvSpPr>
              <a:spLocks noChangeArrowheads="1"/>
            </p:cNvSpPr>
            <p:nvPr/>
          </p:nvSpPr>
          <p:spPr bwMode="auto">
            <a:xfrm>
              <a:off x="1440" y="3165"/>
              <a:ext cx="37" cy="1"/>
            </a:xfrm>
            <a:custGeom>
              <a:avLst/>
              <a:gdLst>
                <a:gd name="T0" fmla="*/ 0 w 165"/>
                <a:gd name="T1" fmla="*/ 0 h 1"/>
                <a:gd name="T2" fmla="*/ 58 w 165"/>
                <a:gd name="T3" fmla="*/ 0 h 1"/>
                <a:gd name="T4" fmla="*/ 164 w 165"/>
                <a:gd name="T5" fmla="*/ 0 h 1"/>
              </a:gdLst>
              <a:ahLst/>
              <a:cxnLst>
                <a:cxn ang="0">
                  <a:pos x="T0" y="T1"/>
                </a:cxn>
                <a:cxn ang="0">
                  <a:pos x="T2" y="T3"/>
                </a:cxn>
                <a:cxn ang="0">
                  <a:pos x="T4" y="T5"/>
                </a:cxn>
              </a:cxnLst>
              <a:rect l="0" t="0" r="r" b="b"/>
              <a:pathLst>
                <a:path w="165" h="1">
                  <a:moveTo>
                    <a:pt x="0" y="0"/>
                  </a:moveTo>
                  <a:lnTo>
                    <a:pt x="58"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13" name="Freeform 737">
              <a:extLst>
                <a:ext uri="{FF2B5EF4-FFF2-40B4-BE49-F238E27FC236}">
                  <a16:creationId xmlns:a16="http://schemas.microsoft.com/office/drawing/2014/main" id="{B01D654F-4D64-4A7C-8DE8-B05E6F5B230E}"/>
                </a:ext>
              </a:extLst>
            </p:cNvPr>
            <p:cNvSpPr>
              <a:spLocks noChangeArrowheads="1"/>
            </p:cNvSpPr>
            <p:nvPr/>
          </p:nvSpPr>
          <p:spPr bwMode="auto">
            <a:xfrm>
              <a:off x="1497" y="3164"/>
              <a:ext cx="37" cy="11"/>
            </a:xfrm>
            <a:custGeom>
              <a:avLst/>
              <a:gdLst>
                <a:gd name="T0" fmla="*/ 0 w 165"/>
                <a:gd name="T1" fmla="*/ 47 h 48"/>
                <a:gd name="T2" fmla="*/ 142 w 165"/>
                <a:gd name="T3" fmla="*/ 0 h 48"/>
                <a:gd name="T4" fmla="*/ 164 w 165"/>
                <a:gd name="T5" fmla="*/ 0 h 48"/>
              </a:gdLst>
              <a:ahLst/>
              <a:cxnLst>
                <a:cxn ang="0">
                  <a:pos x="T0" y="T1"/>
                </a:cxn>
                <a:cxn ang="0">
                  <a:pos x="T2" y="T3"/>
                </a:cxn>
                <a:cxn ang="0">
                  <a:pos x="T4" y="T5"/>
                </a:cxn>
              </a:cxnLst>
              <a:rect l="0" t="0" r="r" b="b"/>
              <a:pathLst>
                <a:path w="165" h="48">
                  <a:moveTo>
                    <a:pt x="0" y="47"/>
                  </a:moveTo>
                  <a:lnTo>
                    <a:pt x="142"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14" name="Freeform 738">
              <a:extLst>
                <a:ext uri="{FF2B5EF4-FFF2-40B4-BE49-F238E27FC236}">
                  <a16:creationId xmlns:a16="http://schemas.microsoft.com/office/drawing/2014/main" id="{D47B07D3-7C7A-4DBD-BC7B-E108BD5B7526}"/>
                </a:ext>
              </a:extLst>
            </p:cNvPr>
            <p:cNvSpPr>
              <a:spLocks noChangeArrowheads="1"/>
            </p:cNvSpPr>
            <p:nvPr/>
          </p:nvSpPr>
          <p:spPr bwMode="auto">
            <a:xfrm>
              <a:off x="1553" y="3164"/>
              <a:ext cx="38" cy="1"/>
            </a:xfrm>
            <a:custGeom>
              <a:avLst/>
              <a:gdLst>
                <a:gd name="T0" fmla="*/ 0 w 169"/>
                <a:gd name="T1" fmla="*/ 0 h 1"/>
                <a:gd name="T2" fmla="*/ 38 w 169"/>
                <a:gd name="T3" fmla="*/ 0 h 1"/>
                <a:gd name="T4" fmla="*/ 160 w 169"/>
                <a:gd name="T5" fmla="*/ 0 h 1"/>
                <a:gd name="T6" fmla="*/ 168 w 169"/>
                <a:gd name="T7" fmla="*/ 0 h 1"/>
              </a:gdLst>
              <a:ahLst/>
              <a:cxnLst>
                <a:cxn ang="0">
                  <a:pos x="T0" y="T1"/>
                </a:cxn>
                <a:cxn ang="0">
                  <a:pos x="T2" y="T3"/>
                </a:cxn>
                <a:cxn ang="0">
                  <a:pos x="T4" y="T5"/>
                </a:cxn>
                <a:cxn ang="0">
                  <a:pos x="T6" y="T7"/>
                </a:cxn>
              </a:cxnLst>
              <a:rect l="0" t="0" r="r" b="b"/>
              <a:pathLst>
                <a:path w="169" h="1">
                  <a:moveTo>
                    <a:pt x="0" y="0"/>
                  </a:moveTo>
                  <a:lnTo>
                    <a:pt x="38" y="0"/>
                  </a:lnTo>
                  <a:lnTo>
                    <a:pt x="160"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15" name="Freeform 739">
              <a:extLst>
                <a:ext uri="{FF2B5EF4-FFF2-40B4-BE49-F238E27FC236}">
                  <a16:creationId xmlns:a16="http://schemas.microsoft.com/office/drawing/2014/main" id="{0CE247C4-619D-4B55-A0BB-769266A23BE7}"/>
                </a:ext>
              </a:extLst>
            </p:cNvPr>
            <p:cNvSpPr>
              <a:spLocks noChangeArrowheads="1"/>
            </p:cNvSpPr>
            <p:nvPr/>
          </p:nvSpPr>
          <p:spPr bwMode="auto">
            <a:xfrm>
              <a:off x="1610" y="3163"/>
              <a:ext cx="37" cy="11"/>
            </a:xfrm>
            <a:custGeom>
              <a:avLst/>
              <a:gdLst>
                <a:gd name="T0" fmla="*/ 0 w 165"/>
                <a:gd name="T1" fmla="*/ 47 h 48"/>
                <a:gd name="T2" fmla="*/ 6 w 165"/>
                <a:gd name="T3" fmla="*/ 47 h 48"/>
                <a:gd name="T4" fmla="*/ 93 w 165"/>
                <a:gd name="T5" fmla="*/ 0 h 48"/>
                <a:gd name="T6" fmla="*/ 162 w 165"/>
                <a:gd name="T7" fmla="*/ 0 h 48"/>
                <a:gd name="T8" fmla="*/ 164 w 165"/>
                <a:gd name="T9" fmla="*/ 0 h 48"/>
              </a:gdLst>
              <a:ahLst/>
              <a:cxnLst>
                <a:cxn ang="0">
                  <a:pos x="T0" y="T1"/>
                </a:cxn>
                <a:cxn ang="0">
                  <a:pos x="T2" y="T3"/>
                </a:cxn>
                <a:cxn ang="0">
                  <a:pos x="T4" y="T5"/>
                </a:cxn>
                <a:cxn ang="0">
                  <a:pos x="T6" y="T7"/>
                </a:cxn>
                <a:cxn ang="0">
                  <a:pos x="T8" y="T9"/>
                </a:cxn>
              </a:cxnLst>
              <a:rect l="0" t="0" r="r" b="b"/>
              <a:pathLst>
                <a:path w="165" h="48">
                  <a:moveTo>
                    <a:pt x="0" y="47"/>
                  </a:moveTo>
                  <a:lnTo>
                    <a:pt x="6" y="47"/>
                  </a:lnTo>
                  <a:lnTo>
                    <a:pt x="93" y="0"/>
                  </a:lnTo>
                  <a:lnTo>
                    <a:pt x="162"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16" name="Freeform 740">
              <a:extLst>
                <a:ext uri="{FF2B5EF4-FFF2-40B4-BE49-F238E27FC236}">
                  <a16:creationId xmlns:a16="http://schemas.microsoft.com/office/drawing/2014/main" id="{C0935476-054F-4C5E-9209-A81331CB9392}"/>
                </a:ext>
              </a:extLst>
            </p:cNvPr>
            <p:cNvSpPr>
              <a:spLocks noChangeArrowheads="1"/>
            </p:cNvSpPr>
            <p:nvPr/>
          </p:nvSpPr>
          <p:spPr bwMode="auto">
            <a:xfrm>
              <a:off x="1666" y="3158"/>
              <a:ext cx="38" cy="11"/>
            </a:xfrm>
            <a:custGeom>
              <a:avLst/>
              <a:gdLst>
                <a:gd name="T0" fmla="*/ 0 w 166"/>
                <a:gd name="T1" fmla="*/ 47 h 48"/>
                <a:gd name="T2" fmla="*/ 20 w 166"/>
                <a:gd name="T3" fmla="*/ 47 h 48"/>
                <a:gd name="T4" fmla="*/ 61 w 166"/>
                <a:gd name="T5" fmla="*/ 38 h 48"/>
                <a:gd name="T6" fmla="*/ 95 w 166"/>
                <a:gd name="T7" fmla="*/ 29 h 48"/>
                <a:gd name="T8" fmla="*/ 124 w 166"/>
                <a:gd name="T9" fmla="*/ 15 h 48"/>
                <a:gd name="T10" fmla="*/ 153 w 166"/>
                <a:gd name="T11" fmla="*/ 6 h 48"/>
                <a:gd name="T12" fmla="*/ 165 w 16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166" h="48">
                  <a:moveTo>
                    <a:pt x="0" y="47"/>
                  </a:moveTo>
                  <a:lnTo>
                    <a:pt x="20" y="47"/>
                  </a:lnTo>
                  <a:lnTo>
                    <a:pt x="61" y="38"/>
                  </a:lnTo>
                  <a:lnTo>
                    <a:pt x="95" y="29"/>
                  </a:lnTo>
                  <a:lnTo>
                    <a:pt x="124" y="15"/>
                  </a:lnTo>
                  <a:lnTo>
                    <a:pt x="153" y="6"/>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17" name="Freeform 741">
              <a:extLst>
                <a:ext uri="{FF2B5EF4-FFF2-40B4-BE49-F238E27FC236}">
                  <a16:creationId xmlns:a16="http://schemas.microsoft.com/office/drawing/2014/main" id="{B867C689-9CB0-46C3-B2DB-6B891A6709FE}"/>
                </a:ext>
              </a:extLst>
            </p:cNvPr>
            <p:cNvSpPr>
              <a:spLocks noChangeArrowheads="1"/>
            </p:cNvSpPr>
            <p:nvPr/>
          </p:nvSpPr>
          <p:spPr bwMode="auto">
            <a:xfrm>
              <a:off x="1722" y="3140"/>
              <a:ext cx="35" cy="14"/>
            </a:xfrm>
            <a:custGeom>
              <a:avLst/>
              <a:gdLst>
                <a:gd name="T0" fmla="*/ 0 w 153"/>
                <a:gd name="T1" fmla="*/ 60 h 61"/>
                <a:gd name="T2" fmla="*/ 19 w 153"/>
                <a:gd name="T3" fmla="*/ 54 h 61"/>
                <a:gd name="T4" fmla="*/ 40 w 153"/>
                <a:gd name="T5" fmla="*/ 45 h 61"/>
                <a:gd name="T6" fmla="*/ 59 w 153"/>
                <a:gd name="T7" fmla="*/ 40 h 61"/>
                <a:gd name="T8" fmla="*/ 80 w 153"/>
                <a:gd name="T9" fmla="*/ 31 h 61"/>
                <a:gd name="T10" fmla="*/ 97 w 153"/>
                <a:gd name="T11" fmla="*/ 22 h 61"/>
                <a:gd name="T12" fmla="*/ 121 w 153"/>
                <a:gd name="T13" fmla="*/ 14 h 61"/>
                <a:gd name="T14" fmla="*/ 140 w 153"/>
                <a:gd name="T15" fmla="*/ 4 h 61"/>
                <a:gd name="T16" fmla="*/ 152 w 153"/>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61">
                  <a:moveTo>
                    <a:pt x="0" y="60"/>
                  </a:moveTo>
                  <a:lnTo>
                    <a:pt x="19" y="54"/>
                  </a:lnTo>
                  <a:lnTo>
                    <a:pt x="40" y="45"/>
                  </a:lnTo>
                  <a:lnTo>
                    <a:pt x="59" y="40"/>
                  </a:lnTo>
                  <a:lnTo>
                    <a:pt x="80" y="31"/>
                  </a:lnTo>
                  <a:lnTo>
                    <a:pt x="97" y="22"/>
                  </a:lnTo>
                  <a:lnTo>
                    <a:pt x="121" y="14"/>
                  </a:lnTo>
                  <a:lnTo>
                    <a:pt x="140" y="4"/>
                  </a:lnTo>
                  <a:lnTo>
                    <a:pt x="15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18" name="Freeform 742">
              <a:extLst>
                <a:ext uri="{FF2B5EF4-FFF2-40B4-BE49-F238E27FC236}">
                  <a16:creationId xmlns:a16="http://schemas.microsoft.com/office/drawing/2014/main" id="{0DBACDD8-A649-4641-A748-5DD4AD9A1A32}"/>
                </a:ext>
              </a:extLst>
            </p:cNvPr>
            <p:cNvSpPr>
              <a:spLocks noChangeArrowheads="1"/>
            </p:cNvSpPr>
            <p:nvPr/>
          </p:nvSpPr>
          <p:spPr bwMode="auto">
            <a:xfrm>
              <a:off x="1772" y="3099"/>
              <a:ext cx="22" cy="30"/>
            </a:xfrm>
            <a:custGeom>
              <a:avLst/>
              <a:gdLst>
                <a:gd name="T0" fmla="*/ 0 w 99"/>
                <a:gd name="T1" fmla="*/ 130 h 131"/>
                <a:gd name="T2" fmla="*/ 11 w 99"/>
                <a:gd name="T3" fmla="*/ 122 h 131"/>
                <a:gd name="T4" fmla="*/ 28 w 99"/>
                <a:gd name="T5" fmla="*/ 104 h 131"/>
                <a:gd name="T6" fmla="*/ 41 w 99"/>
                <a:gd name="T7" fmla="*/ 86 h 131"/>
                <a:gd name="T8" fmla="*/ 58 w 99"/>
                <a:gd name="T9" fmla="*/ 70 h 131"/>
                <a:gd name="T10" fmla="*/ 69 w 99"/>
                <a:gd name="T11" fmla="*/ 52 h 131"/>
                <a:gd name="T12" fmla="*/ 84 w 99"/>
                <a:gd name="T13" fmla="*/ 29 h 131"/>
                <a:gd name="T14" fmla="*/ 96 w 99"/>
                <a:gd name="T15" fmla="*/ 8 h 131"/>
                <a:gd name="T16" fmla="*/ 98 w 99"/>
                <a:gd name="T1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31">
                  <a:moveTo>
                    <a:pt x="0" y="130"/>
                  </a:moveTo>
                  <a:lnTo>
                    <a:pt x="11" y="122"/>
                  </a:lnTo>
                  <a:lnTo>
                    <a:pt x="28" y="104"/>
                  </a:lnTo>
                  <a:lnTo>
                    <a:pt x="41" y="86"/>
                  </a:lnTo>
                  <a:lnTo>
                    <a:pt x="58" y="70"/>
                  </a:lnTo>
                  <a:lnTo>
                    <a:pt x="69" y="52"/>
                  </a:lnTo>
                  <a:lnTo>
                    <a:pt x="84" y="29"/>
                  </a:lnTo>
                  <a:lnTo>
                    <a:pt x="96" y="8"/>
                  </a:lnTo>
                  <a:lnTo>
                    <a:pt x="9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19" name="Freeform 743">
              <a:extLst>
                <a:ext uri="{FF2B5EF4-FFF2-40B4-BE49-F238E27FC236}">
                  <a16:creationId xmlns:a16="http://schemas.microsoft.com/office/drawing/2014/main" id="{A570DC73-7FFD-4164-8FD1-F0014FACAE63}"/>
                </a:ext>
              </a:extLst>
            </p:cNvPr>
            <p:cNvSpPr>
              <a:spLocks noChangeArrowheads="1"/>
            </p:cNvSpPr>
            <p:nvPr/>
          </p:nvSpPr>
          <p:spPr bwMode="auto">
            <a:xfrm>
              <a:off x="1800" y="3044"/>
              <a:ext cx="11" cy="37"/>
            </a:xfrm>
            <a:custGeom>
              <a:avLst/>
              <a:gdLst>
                <a:gd name="T0" fmla="*/ 0 w 48"/>
                <a:gd name="T1" fmla="*/ 164 h 165"/>
                <a:gd name="T2" fmla="*/ 6 w 48"/>
                <a:gd name="T3" fmla="*/ 156 h 165"/>
                <a:gd name="T4" fmla="*/ 24 w 48"/>
                <a:gd name="T5" fmla="*/ 130 h 165"/>
                <a:gd name="T6" fmla="*/ 39 w 48"/>
                <a:gd name="T7" fmla="*/ 101 h 165"/>
                <a:gd name="T8" fmla="*/ 47 w 48"/>
                <a:gd name="T9" fmla="*/ 75 h 165"/>
                <a:gd name="T10" fmla="*/ 47 w 48"/>
                <a:gd name="T11" fmla="*/ 43 h 165"/>
                <a:gd name="T12" fmla="*/ 47 w 48"/>
                <a:gd name="T13" fmla="*/ 15 h 165"/>
                <a:gd name="T14" fmla="*/ 47 w 4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65">
                  <a:moveTo>
                    <a:pt x="0" y="164"/>
                  </a:moveTo>
                  <a:lnTo>
                    <a:pt x="6" y="156"/>
                  </a:lnTo>
                  <a:lnTo>
                    <a:pt x="24" y="130"/>
                  </a:lnTo>
                  <a:lnTo>
                    <a:pt x="39" y="101"/>
                  </a:lnTo>
                  <a:lnTo>
                    <a:pt x="47" y="75"/>
                  </a:lnTo>
                  <a:lnTo>
                    <a:pt x="47" y="43"/>
                  </a:lnTo>
                  <a:lnTo>
                    <a:pt x="47" y="15"/>
                  </a:lnTo>
                  <a:lnTo>
                    <a:pt x="4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20" name="Freeform 744">
              <a:extLst>
                <a:ext uri="{FF2B5EF4-FFF2-40B4-BE49-F238E27FC236}">
                  <a16:creationId xmlns:a16="http://schemas.microsoft.com/office/drawing/2014/main" id="{5A5F982B-ECF3-4E96-ABCA-A00A82FA90FD}"/>
                </a:ext>
              </a:extLst>
            </p:cNvPr>
            <p:cNvSpPr>
              <a:spLocks noChangeArrowheads="1"/>
            </p:cNvSpPr>
            <p:nvPr/>
          </p:nvSpPr>
          <p:spPr bwMode="auto">
            <a:xfrm>
              <a:off x="1794" y="2989"/>
              <a:ext cx="11" cy="36"/>
            </a:xfrm>
            <a:custGeom>
              <a:avLst/>
              <a:gdLst>
                <a:gd name="T0" fmla="*/ 46 w 47"/>
                <a:gd name="T1" fmla="*/ 156 h 157"/>
                <a:gd name="T2" fmla="*/ 40 w 47"/>
                <a:gd name="T3" fmla="*/ 156 h 157"/>
                <a:gd name="T4" fmla="*/ 35 w 47"/>
                <a:gd name="T5" fmla="*/ 124 h 157"/>
                <a:gd name="T6" fmla="*/ 28 w 47"/>
                <a:gd name="T7" fmla="*/ 89 h 157"/>
                <a:gd name="T8" fmla="*/ 20 w 47"/>
                <a:gd name="T9" fmla="*/ 55 h 157"/>
                <a:gd name="T10" fmla="*/ 9 w 47"/>
                <a:gd name="T11" fmla="*/ 23 h 157"/>
                <a:gd name="T12" fmla="*/ 0 w 47"/>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47" h="157">
                  <a:moveTo>
                    <a:pt x="46" y="156"/>
                  </a:moveTo>
                  <a:lnTo>
                    <a:pt x="40" y="156"/>
                  </a:lnTo>
                  <a:lnTo>
                    <a:pt x="35" y="124"/>
                  </a:lnTo>
                  <a:lnTo>
                    <a:pt x="28" y="89"/>
                  </a:lnTo>
                  <a:lnTo>
                    <a:pt x="20" y="55"/>
                  </a:lnTo>
                  <a:lnTo>
                    <a:pt x="9" y="2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21" name="Freeform 745">
              <a:extLst>
                <a:ext uri="{FF2B5EF4-FFF2-40B4-BE49-F238E27FC236}">
                  <a16:creationId xmlns:a16="http://schemas.microsoft.com/office/drawing/2014/main" id="{A3135B18-359D-4EC9-A937-84B51BA28A9C}"/>
                </a:ext>
              </a:extLst>
            </p:cNvPr>
            <p:cNvSpPr>
              <a:spLocks noChangeArrowheads="1"/>
            </p:cNvSpPr>
            <p:nvPr/>
          </p:nvSpPr>
          <p:spPr bwMode="auto">
            <a:xfrm>
              <a:off x="1761" y="2943"/>
              <a:ext cx="24" cy="30"/>
            </a:xfrm>
            <a:custGeom>
              <a:avLst/>
              <a:gdLst>
                <a:gd name="T0" fmla="*/ 104 w 105"/>
                <a:gd name="T1" fmla="*/ 130 h 131"/>
                <a:gd name="T2" fmla="*/ 87 w 105"/>
                <a:gd name="T3" fmla="*/ 104 h 131"/>
                <a:gd name="T4" fmla="*/ 63 w 105"/>
                <a:gd name="T5" fmla="*/ 71 h 131"/>
                <a:gd name="T6" fmla="*/ 37 w 105"/>
                <a:gd name="T7" fmla="*/ 42 h 131"/>
                <a:gd name="T8" fmla="*/ 11 w 105"/>
                <a:gd name="T9" fmla="*/ 11 h 131"/>
                <a:gd name="T10" fmla="*/ 0 w 105"/>
                <a:gd name="T11" fmla="*/ 0 h 131"/>
              </a:gdLst>
              <a:ahLst/>
              <a:cxnLst>
                <a:cxn ang="0">
                  <a:pos x="T0" y="T1"/>
                </a:cxn>
                <a:cxn ang="0">
                  <a:pos x="T2" y="T3"/>
                </a:cxn>
                <a:cxn ang="0">
                  <a:pos x="T4" y="T5"/>
                </a:cxn>
                <a:cxn ang="0">
                  <a:pos x="T6" y="T7"/>
                </a:cxn>
                <a:cxn ang="0">
                  <a:pos x="T8" y="T9"/>
                </a:cxn>
                <a:cxn ang="0">
                  <a:pos x="T10" y="T11"/>
                </a:cxn>
              </a:cxnLst>
              <a:rect l="0" t="0" r="r" b="b"/>
              <a:pathLst>
                <a:path w="105" h="131">
                  <a:moveTo>
                    <a:pt x="104" y="130"/>
                  </a:moveTo>
                  <a:lnTo>
                    <a:pt x="87" y="104"/>
                  </a:lnTo>
                  <a:lnTo>
                    <a:pt x="63" y="71"/>
                  </a:lnTo>
                  <a:lnTo>
                    <a:pt x="37" y="42"/>
                  </a:lnTo>
                  <a:lnTo>
                    <a:pt x="11" y="1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22" name="Freeform 746">
              <a:extLst>
                <a:ext uri="{FF2B5EF4-FFF2-40B4-BE49-F238E27FC236}">
                  <a16:creationId xmlns:a16="http://schemas.microsoft.com/office/drawing/2014/main" id="{EAE9C6DF-5A78-4406-A52A-4E7F245541C8}"/>
                </a:ext>
              </a:extLst>
            </p:cNvPr>
            <p:cNvSpPr>
              <a:spLocks noChangeArrowheads="1"/>
            </p:cNvSpPr>
            <p:nvPr/>
          </p:nvSpPr>
          <p:spPr bwMode="auto">
            <a:xfrm>
              <a:off x="1716" y="2910"/>
              <a:ext cx="31" cy="22"/>
            </a:xfrm>
            <a:custGeom>
              <a:avLst/>
              <a:gdLst>
                <a:gd name="T0" fmla="*/ 136 w 137"/>
                <a:gd name="T1" fmla="*/ 95 h 96"/>
                <a:gd name="T2" fmla="*/ 116 w 137"/>
                <a:gd name="T3" fmla="*/ 78 h 96"/>
                <a:gd name="T4" fmla="*/ 78 w 137"/>
                <a:gd name="T5" fmla="*/ 51 h 96"/>
                <a:gd name="T6" fmla="*/ 40 w 137"/>
                <a:gd name="T7" fmla="*/ 25 h 96"/>
                <a:gd name="T8" fmla="*/ 0 w 137"/>
                <a:gd name="T9" fmla="*/ 0 h 96"/>
              </a:gdLst>
              <a:ahLst/>
              <a:cxnLst>
                <a:cxn ang="0">
                  <a:pos x="T0" y="T1"/>
                </a:cxn>
                <a:cxn ang="0">
                  <a:pos x="T2" y="T3"/>
                </a:cxn>
                <a:cxn ang="0">
                  <a:pos x="T4" y="T5"/>
                </a:cxn>
                <a:cxn ang="0">
                  <a:pos x="T6" y="T7"/>
                </a:cxn>
                <a:cxn ang="0">
                  <a:pos x="T8" y="T9"/>
                </a:cxn>
              </a:cxnLst>
              <a:rect l="0" t="0" r="r" b="b"/>
              <a:pathLst>
                <a:path w="137" h="96">
                  <a:moveTo>
                    <a:pt x="136" y="95"/>
                  </a:moveTo>
                  <a:lnTo>
                    <a:pt x="116" y="78"/>
                  </a:lnTo>
                  <a:lnTo>
                    <a:pt x="78" y="51"/>
                  </a:lnTo>
                  <a:lnTo>
                    <a:pt x="40" y="25"/>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23" name="Freeform 747">
              <a:extLst>
                <a:ext uri="{FF2B5EF4-FFF2-40B4-BE49-F238E27FC236}">
                  <a16:creationId xmlns:a16="http://schemas.microsoft.com/office/drawing/2014/main" id="{CE1633C7-2425-4E62-8A89-E992CDB35B29}"/>
                </a:ext>
              </a:extLst>
            </p:cNvPr>
            <p:cNvSpPr>
              <a:spLocks noChangeArrowheads="1"/>
            </p:cNvSpPr>
            <p:nvPr/>
          </p:nvSpPr>
          <p:spPr bwMode="auto">
            <a:xfrm>
              <a:off x="1665" y="2884"/>
              <a:ext cx="34" cy="17"/>
            </a:xfrm>
            <a:custGeom>
              <a:avLst/>
              <a:gdLst>
                <a:gd name="T0" fmla="*/ 150 w 151"/>
                <a:gd name="T1" fmla="*/ 73 h 74"/>
                <a:gd name="T2" fmla="*/ 141 w 151"/>
                <a:gd name="T3" fmla="*/ 65 h 74"/>
                <a:gd name="T4" fmla="*/ 97 w 151"/>
                <a:gd name="T5" fmla="*/ 43 h 74"/>
                <a:gd name="T6" fmla="*/ 52 w 151"/>
                <a:gd name="T7" fmla="*/ 24 h 74"/>
                <a:gd name="T8" fmla="*/ 2 w 151"/>
                <a:gd name="T9" fmla="*/ 3 h 74"/>
                <a:gd name="T10" fmla="*/ 0 w 151"/>
                <a:gd name="T11" fmla="*/ 0 h 74"/>
              </a:gdLst>
              <a:ahLst/>
              <a:cxnLst>
                <a:cxn ang="0">
                  <a:pos x="T0" y="T1"/>
                </a:cxn>
                <a:cxn ang="0">
                  <a:pos x="T2" y="T3"/>
                </a:cxn>
                <a:cxn ang="0">
                  <a:pos x="T4" y="T5"/>
                </a:cxn>
                <a:cxn ang="0">
                  <a:pos x="T6" y="T7"/>
                </a:cxn>
                <a:cxn ang="0">
                  <a:pos x="T8" y="T9"/>
                </a:cxn>
                <a:cxn ang="0">
                  <a:pos x="T10" y="T11"/>
                </a:cxn>
              </a:cxnLst>
              <a:rect l="0" t="0" r="r" b="b"/>
              <a:pathLst>
                <a:path w="151" h="74">
                  <a:moveTo>
                    <a:pt x="150" y="73"/>
                  </a:moveTo>
                  <a:lnTo>
                    <a:pt x="141" y="65"/>
                  </a:lnTo>
                  <a:lnTo>
                    <a:pt x="97" y="43"/>
                  </a:lnTo>
                  <a:lnTo>
                    <a:pt x="52" y="24"/>
                  </a:lnTo>
                  <a:lnTo>
                    <a:pt x="2"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24" name="Freeform 748">
              <a:extLst>
                <a:ext uri="{FF2B5EF4-FFF2-40B4-BE49-F238E27FC236}">
                  <a16:creationId xmlns:a16="http://schemas.microsoft.com/office/drawing/2014/main" id="{B772FE19-F595-4C72-8E20-5800A0CC9809}"/>
                </a:ext>
              </a:extLst>
            </p:cNvPr>
            <p:cNvSpPr>
              <a:spLocks noChangeArrowheads="1"/>
            </p:cNvSpPr>
            <p:nvPr/>
          </p:nvSpPr>
          <p:spPr bwMode="auto">
            <a:xfrm>
              <a:off x="1613" y="2865"/>
              <a:ext cx="35" cy="13"/>
            </a:xfrm>
            <a:custGeom>
              <a:avLst/>
              <a:gdLst>
                <a:gd name="T0" fmla="*/ 155 w 156"/>
                <a:gd name="T1" fmla="*/ 55 h 56"/>
                <a:gd name="T2" fmla="*/ 135 w 156"/>
                <a:gd name="T3" fmla="*/ 47 h 56"/>
                <a:gd name="T4" fmla="*/ 83 w 156"/>
                <a:gd name="T5" fmla="*/ 29 h 56"/>
                <a:gd name="T6" fmla="*/ 29 w 156"/>
                <a:gd name="T7" fmla="*/ 10 h 56"/>
                <a:gd name="T8" fmla="*/ 0 w 156"/>
                <a:gd name="T9" fmla="*/ 0 h 56"/>
              </a:gdLst>
              <a:ahLst/>
              <a:cxnLst>
                <a:cxn ang="0">
                  <a:pos x="T0" y="T1"/>
                </a:cxn>
                <a:cxn ang="0">
                  <a:pos x="T2" y="T3"/>
                </a:cxn>
                <a:cxn ang="0">
                  <a:pos x="T4" y="T5"/>
                </a:cxn>
                <a:cxn ang="0">
                  <a:pos x="T6" y="T7"/>
                </a:cxn>
                <a:cxn ang="0">
                  <a:pos x="T8" y="T9"/>
                </a:cxn>
              </a:cxnLst>
              <a:rect l="0" t="0" r="r" b="b"/>
              <a:pathLst>
                <a:path w="156" h="56">
                  <a:moveTo>
                    <a:pt x="155" y="55"/>
                  </a:moveTo>
                  <a:lnTo>
                    <a:pt x="135" y="47"/>
                  </a:lnTo>
                  <a:lnTo>
                    <a:pt x="83" y="29"/>
                  </a:lnTo>
                  <a:lnTo>
                    <a:pt x="29" y="1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25" name="Freeform 749">
              <a:extLst>
                <a:ext uri="{FF2B5EF4-FFF2-40B4-BE49-F238E27FC236}">
                  <a16:creationId xmlns:a16="http://schemas.microsoft.com/office/drawing/2014/main" id="{2F14E8E8-F505-4DC8-9581-6549A5AC971D}"/>
                </a:ext>
              </a:extLst>
            </p:cNvPr>
            <p:cNvSpPr>
              <a:spLocks noChangeArrowheads="1"/>
            </p:cNvSpPr>
            <p:nvPr/>
          </p:nvSpPr>
          <p:spPr bwMode="auto">
            <a:xfrm>
              <a:off x="1558" y="2850"/>
              <a:ext cx="37" cy="11"/>
            </a:xfrm>
            <a:custGeom>
              <a:avLst/>
              <a:gdLst>
                <a:gd name="T0" fmla="*/ 162 w 163"/>
                <a:gd name="T1" fmla="*/ 46 h 47"/>
                <a:gd name="T2" fmla="*/ 155 w 163"/>
                <a:gd name="T3" fmla="*/ 40 h 47"/>
                <a:gd name="T4" fmla="*/ 92 w 163"/>
                <a:gd name="T5" fmla="*/ 26 h 47"/>
                <a:gd name="T6" fmla="*/ 29 w 163"/>
                <a:gd name="T7" fmla="*/ 5 h 47"/>
                <a:gd name="T8" fmla="*/ 0 w 163"/>
                <a:gd name="T9" fmla="*/ 0 h 47"/>
              </a:gdLst>
              <a:ahLst/>
              <a:cxnLst>
                <a:cxn ang="0">
                  <a:pos x="T0" y="T1"/>
                </a:cxn>
                <a:cxn ang="0">
                  <a:pos x="T2" y="T3"/>
                </a:cxn>
                <a:cxn ang="0">
                  <a:pos x="T4" y="T5"/>
                </a:cxn>
                <a:cxn ang="0">
                  <a:pos x="T6" y="T7"/>
                </a:cxn>
                <a:cxn ang="0">
                  <a:pos x="T8" y="T9"/>
                </a:cxn>
              </a:cxnLst>
              <a:rect l="0" t="0" r="r" b="b"/>
              <a:pathLst>
                <a:path w="163" h="47">
                  <a:moveTo>
                    <a:pt x="162" y="46"/>
                  </a:moveTo>
                  <a:lnTo>
                    <a:pt x="155" y="40"/>
                  </a:lnTo>
                  <a:lnTo>
                    <a:pt x="92" y="26"/>
                  </a:lnTo>
                  <a:lnTo>
                    <a:pt x="29" y="5"/>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26" name="Freeform 750">
              <a:extLst>
                <a:ext uri="{FF2B5EF4-FFF2-40B4-BE49-F238E27FC236}">
                  <a16:creationId xmlns:a16="http://schemas.microsoft.com/office/drawing/2014/main" id="{1911B403-1AAA-4EE0-9495-282157BD4DFA}"/>
                </a:ext>
              </a:extLst>
            </p:cNvPr>
            <p:cNvSpPr>
              <a:spLocks noChangeArrowheads="1"/>
            </p:cNvSpPr>
            <p:nvPr/>
          </p:nvSpPr>
          <p:spPr bwMode="auto">
            <a:xfrm>
              <a:off x="1503" y="2839"/>
              <a:ext cx="37" cy="11"/>
            </a:xfrm>
            <a:custGeom>
              <a:avLst/>
              <a:gdLst>
                <a:gd name="T0" fmla="*/ 161 w 162"/>
                <a:gd name="T1" fmla="*/ 46 h 47"/>
                <a:gd name="T2" fmla="*/ 135 w 162"/>
                <a:gd name="T3" fmla="*/ 37 h 47"/>
                <a:gd name="T4" fmla="*/ 65 w 162"/>
                <a:gd name="T5" fmla="*/ 14 h 47"/>
                <a:gd name="T6" fmla="*/ 0 w 162"/>
                <a:gd name="T7" fmla="*/ 0 h 47"/>
              </a:gdLst>
              <a:ahLst/>
              <a:cxnLst>
                <a:cxn ang="0">
                  <a:pos x="T0" y="T1"/>
                </a:cxn>
                <a:cxn ang="0">
                  <a:pos x="T2" y="T3"/>
                </a:cxn>
                <a:cxn ang="0">
                  <a:pos x="T4" y="T5"/>
                </a:cxn>
                <a:cxn ang="0">
                  <a:pos x="T6" y="T7"/>
                </a:cxn>
              </a:cxnLst>
              <a:rect l="0" t="0" r="r" b="b"/>
              <a:pathLst>
                <a:path w="162" h="47">
                  <a:moveTo>
                    <a:pt x="161" y="46"/>
                  </a:moveTo>
                  <a:lnTo>
                    <a:pt x="135" y="37"/>
                  </a:lnTo>
                  <a:lnTo>
                    <a:pt x="65" y="14"/>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27" name="Freeform 751">
              <a:extLst>
                <a:ext uri="{FF2B5EF4-FFF2-40B4-BE49-F238E27FC236}">
                  <a16:creationId xmlns:a16="http://schemas.microsoft.com/office/drawing/2014/main" id="{DED7238B-A5DD-488E-B1B7-C9E1C4CF4190}"/>
                </a:ext>
              </a:extLst>
            </p:cNvPr>
            <p:cNvSpPr>
              <a:spLocks noChangeArrowheads="1"/>
            </p:cNvSpPr>
            <p:nvPr/>
          </p:nvSpPr>
          <p:spPr bwMode="auto">
            <a:xfrm>
              <a:off x="1448" y="2829"/>
              <a:ext cx="37" cy="11"/>
            </a:xfrm>
            <a:custGeom>
              <a:avLst/>
              <a:gdLst>
                <a:gd name="T0" fmla="*/ 161 w 162"/>
                <a:gd name="T1" fmla="*/ 46 h 47"/>
                <a:gd name="T2" fmla="*/ 95 w 162"/>
                <a:gd name="T3" fmla="*/ 22 h 47"/>
                <a:gd name="T4" fmla="*/ 23 w 162"/>
                <a:gd name="T5" fmla="*/ 8 h 47"/>
                <a:gd name="T6" fmla="*/ 0 w 162"/>
                <a:gd name="T7" fmla="*/ 0 h 47"/>
              </a:gdLst>
              <a:ahLst/>
              <a:cxnLst>
                <a:cxn ang="0">
                  <a:pos x="T0" y="T1"/>
                </a:cxn>
                <a:cxn ang="0">
                  <a:pos x="T2" y="T3"/>
                </a:cxn>
                <a:cxn ang="0">
                  <a:pos x="T4" y="T5"/>
                </a:cxn>
                <a:cxn ang="0">
                  <a:pos x="T6" y="T7"/>
                </a:cxn>
              </a:cxnLst>
              <a:rect l="0" t="0" r="r" b="b"/>
              <a:pathLst>
                <a:path w="162" h="47">
                  <a:moveTo>
                    <a:pt x="161" y="46"/>
                  </a:moveTo>
                  <a:lnTo>
                    <a:pt x="95" y="22"/>
                  </a:lnTo>
                  <a:lnTo>
                    <a:pt x="23" y="8"/>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28" name="Freeform 752">
              <a:extLst>
                <a:ext uri="{FF2B5EF4-FFF2-40B4-BE49-F238E27FC236}">
                  <a16:creationId xmlns:a16="http://schemas.microsoft.com/office/drawing/2014/main" id="{FE814DAB-4CFA-459A-BE2A-D606C56D6B47}"/>
                </a:ext>
              </a:extLst>
            </p:cNvPr>
            <p:cNvSpPr>
              <a:spLocks noChangeArrowheads="1"/>
            </p:cNvSpPr>
            <p:nvPr/>
          </p:nvSpPr>
          <p:spPr bwMode="auto">
            <a:xfrm>
              <a:off x="1392" y="2823"/>
              <a:ext cx="38" cy="11"/>
            </a:xfrm>
            <a:custGeom>
              <a:avLst/>
              <a:gdLst>
                <a:gd name="T0" fmla="*/ 167 w 168"/>
                <a:gd name="T1" fmla="*/ 46 h 47"/>
                <a:gd name="T2" fmla="*/ 127 w 168"/>
                <a:gd name="T3" fmla="*/ 26 h 47"/>
                <a:gd name="T4" fmla="*/ 54 w 168"/>
                <a:gd name="T5" fmla="*/ 5 h 47"/>
                <a:gd name="T6" fmla="*/ 0 w 168"/>
                <a:gd name="T7" fmla="*/ 0 h 47"/>
              </a:gdLst>
              <a:ahLst/>
              <a:cxnLst>
                <a:cxn ang="0">
                  <a:pos x="T0" y="T1"/>
                </a:cxn>
                <a:cxn ang="0">
                  <a:pos x="T2" y="T3"/>
                </a:cxn>
                <a:cxn ang="0">
                  <a:pos x="T4" y="T5"/>
                </a:cxn>
                <a:cxn ang="0">
                  <a:pos x="T6" y="T7"/>
                </a:cxn>
              </a:cxnLst>
              <a:rect l="0" t="0" r="r" b="b"/>
              <a:pathLst>
                <a:path w="168" h="47">
                  <a:moveTo>
                    <a:pt x="167" y="46"/>
                  </a:moveTo>
                  <a:lnTo>
                    <a:pt x="127" y="26"/>
                  </a:lnTo>
                  <a:lnTo>
                    <a:pt x="54" y="5"/>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29" name="Freeform 753">
              <a:extLst>
                <a:ext uri="{FF2B5EF4-FFF2-40B4-BE49-F238E27FC236}">
                  <a16:creationId xmlns:a16="http://schemas.microsoft.com/office/drawing/2014/main" id="{F59B7E98-B7E1-4F57-883E-4B8F57C26585}"/>
                </a:ext>
              </a:extLst>
            </p:cNvPr>
            <p:cNvSpPr>
              <a:spLocks noChangeArrowheads="1"/>
            </p:cNvSpPr>
            <p:nvPr/>
          </p:nvSpPr>
          <p:spPr bwMode="auto">
            <a:xfrm>
              <a:off x="1335" y="2818"/>
              <a:ext cx="38" cy="11"/>
            </a:xfrm>
            <a:custGeom>
              <a:avLst/>
              <a:gdLst>
                <a:gd name="T0" fmla="*/ 167 w 168"/>
                <a:gd name="T1" fmla="*/ 47 h 48"/>
                <a:gd name="T2" fmla="*/ 161 w 168"/>
                <a:gd name="T3" fmla="*/ 47 h 48"/>
                <a:gd name="T4" fmla="*/ 91 w 168"/>
                <a:gd name="T5" fmla="*/ 36 h 48"/>
                <a:gd name="T6" fmla="*/ 22 w 168"/>
                <a:gd name="T7" fmla="*/ 0 h 48"/>
                <a:gd name="T8" fmla="*/ 0 w 168"/>
                <a:gd name="T9" fmla="*/ 0 h 48"/>
              </a:gdLst>
              <a:ahLst/>
              <a:cxnLst>
                <a:cxn ang="0">
                  <a:pos x="T0" y="T1"/>
                </a:cxn>
                <a:cxn ang="0">
                  <a:pos x="T2" y="T3"/>
                </a:cxn>
                <a:cxn ang="0">
                  <a:pos x="T4" y="T5"/>
                </a:cxn>
                <a:cxn ang="0">
                  <a:pos x="T6" y="T7"/>
                </a:cxn>
                <a:cxn ang="0">
                  <a:pos x="T8" y="T9"/>
                </a:cxn>
              </a:cxnLst>
              <a:rect l="0" t="0" r="r" b="b"/>
              <a:pathLst>
                <a:path w="168" h="48">
                  <a:moveTo>
                    <a:pt x="167" y="47"/>
                  </a:moveTo>
                  <a:lnTo>
                    <a:pt x="161" y="47"/>
                  </a:lnTo>
                  <a:lnTo>
                    <a:pt x="91" y="36"/>
                  </a:lnTo>
                  <a:lnTo>
                    <a:pt x="22"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30" name="Freeform 754">
              <a:extLst>
                <a:ext uri="{FF2B5EF4-FFF2-40B4-BE49-F238E27FC236}">
                  <a16:creationId xmlns:a16="http://schemas.microsoft.com/office/drawing/2014/main" id="{ECE215DC-7253-458F-B457-4F03D7621B7D}"/>
                </a:ext>
              </a:extLst>
            </p:cNvPr>
            <p:cNvSpPr>
              <a:spLocks noChangeArrowheads="1"/>
            </p:cNvSpPr>
            <p:nvPr/>
          </p:nvSpPr>
          <p:spPr bwMode="auto">
            <a:xfrm>
              <a:off x="1279" y="2816"/>
              <a:ext cx="38" cy="11"/>
            </a:xfrm>
            <a:custGeom>
              <a:avLst/>
              <a:gdLst>
                <a:gd name="T0" fmla="*/ 165 w 166"/>
                <a:gd name="T1" fmla="*/ 46 h 47"/>
                <a:gd name="T2" fmla="*/ 136 w 166"/>
                <a:gd name="T3" fmla="*/ 23 h 47"/>
                <a:gd name="T4" fmla="*/ 72 w 166"/>
                <a:gd name="T5" fmla="*/ 23 h 47"/>
                <a:gd name="T6" fmla="*/ 5 w 166"/>
                <a:gd name="T7" fmla="*/ 0 h 47"/>
                <a:gd name="T8" fmla="*/ 0 w 166"/>
                <a:gd name="T9" fmla="*/ 0 h 47"/>
              </a:gdLst>
              <a:ahLst/>
              <a:cxnLst>
                <a:cxn ang="0">
                  <a:pos x="T0" y="T1"/>
                </a:cxn>
                <a:cxn ang="0">
                  <a:pos x="T2" y="T3"/>
                </a:cxn>
                <a:cxn ang="0">
                  <a:pos x="T4" y="T5"/>
                </a:cxn>
                <a:cxn ang="0">
                  <a:pos x="T6" y="T7"/>
                </a:cxn>
                <a:cxn ang="0">
                  <a:pos x="T8" y="T9"/>
                </a:cxn>
              </a:cxnLst>
              <a:rect l="0" t="0" r="r" b="b"/>
              <a:pathLst>
                <a:path w="166" h="47">
                  <a:moveTo>
                    <a:pt x="165" y="46"/>
                  </a:moveTo>
                  <a:lnTo>
                    <a:pt x="136" y="23"/>
                  </a:lnTo>
                  <a:lnTo>
                    <a:pt x="72" y="23"/>
                  </a:lnTo>
                  <a:lnTo>
                    <a:pt x="5"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31" name="Freeform 755">
              <a:extLst>
                <a:ext uri="{FF2B5EF4-FFF2-40B4-BE49-F238E27FC236}">
                  <a16:creationId xmlns:a16="http://schemas.microsoft.com/office/drawing/2014/main" id="{D159876C-41D3-4D07-89BB-62D2816D71CB}"/>
                </a:ext>
              </a:extLst>
            </p:cNvPr>
            <p:cNvSpPr>
              <a:spLocks noChangeArrowheads="1"/>
            </p:cNvSpPr>
            <p:nvPr/>
          </p:nvSpPr>
          <p:spPr bwMode="auto">
            <a:xfrm>
              <a:off x="1222" y="2816"/>
              <a:ext cx="38" cy="1"/>
            </a:xfrm>
            <a:custGeom>
              <a:avLst/>
              <a:gdLst>
                <a:gd name="T0" fmla="*/ 167 w 168"/>
                <a:gd name="T1" fmla="*/ 0 h 1"/>
                <a:gd name="T2" fmla="*/ 130 w 168"/>
                <a:gd name="T3" fmla="*/ 0 h 1"/>
                <a:gd name="T4" fmla="*/ 69 w 168"/>
                <a:gd name="T5" fmla="*/ 0 h 1"/>
                <a:gd name="T6" fmla="*/ 5 w 168"/>
                <a:gd name="T7" fmla="*/ 0 h 1"/>
                <a:gd name="T8" fmla="*/ 0 w 168"/>
                <a:gd name="T9" fmla="*/ 0 h 1"/>
              </a:gdLst>
              <a:ahLst/>
              <a:cxnLst>
                <a:cxn ang="0">
                  <a:pos x="T0" y="T1"/>
                </a:cxn>
                <a:cxn ang="0">
                  <a:pos x="T2" y="T3"/>
                </a:cxn>
                <a:cxn ang="0">
                  <a:pos x="T4" y="T5"/>
                </a:cxn>
                <a:cxn ang="0">
                  <a:pos x="T6" y="T7"/>
                </a:cxn>
                <a:cxn ang="0">
                  <a:pos x="T8" y="T9"/>
                </a:cxn>
              </a:cxnLst>
              <a:rect l="0" t="0" r="r" b="b"/>
              <a:pathLst>
                <a:path w="168" h="1">
                  <a:moveTo>
                    <a:pt x="167" y="0"/>
                  </a:moveTo>
                  <a:lnTo>
                    <a:pt x="130" y="0"/>
                  </a:lnTo>
                  <a:lnTo>
                    <a:pt x="69" y="0"/>
                  </a:lnTo>
                  <a:lnTo>
                    <a:pt x="5"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32" name="Freeform 756">
              <a:extLst>
                <a:ext uri="{FF2B5EF4-FFF2-40B4-BE49-F238E27FC236}">
                  <a16:creationId xmlns:a16="http://schemas.microsoft.com/office/drawing/2014/main" id="{0A03C92E-2601-4DFA-B0EE-7D451B9D5035}"/>
                </a:ext>
              </a:extLst>
            </p:cNvPr>
            <p:cNvSpPr>
              <a:spLocks noChangeArrowheads="1"/>
            </p:cNvSpPr>
            <p:nvPr/>
          </p:nvSpPr>
          <p:spPr bwMode="auto">
            <a:xfrm>
              <a:off x="1167" y="2816"/>
              <a:ext cx="38" cy="11"/>
            </a:xfrm>
            <a:custGeom>
              <a:avLst/>
              <a:gdLst>
                <a:gd name="T0" fmla="*/ 165 w 166"/>
                <a:gd name="T1" fmla="*/ 0 h 48"/>
                <a:gd name="T2" fmla="*/ 126 w 166"/>
                <a:gd name="T3" fmla="*/ 0 h 48"/>
                <a:gd name="T4" fmla="*/ 61 w 166"/>
                <a:gd name="T5" fmla="*/ 0 h 48"/>
                <a:gd name="T6" fmla="*/ 0 w 166"/>
                <a:gd name="T7" fmla="*/ 47 h 48"/>
              </a:gdLst>
              <a:ahLst/>
              <a:cxnLst>
                <a:cxn ang="0">
                  <a:pos x="T0" y="T1"/>
                </a:cxn>
                <a:cxn ang="0">
                  <a:pos x="T2" y="T3"/>
                </a:cxn>
                <a:cxn ang="0">
                  <a:pos x="T4" y="T5"/>
                </a:cxn>
                <a:cxn ang="0">
                  <a:pos x="T6" y="T7"/>
                </a:cxn>
              </a:cxnLst>
              <a:rect l="0" t="0" r="r" b="b"/>
              <a:pathLst>
                <a:path w="166" h="48">
                  <a:moveTo>
                    <a:pt x="165" y="0"/>
                  </a:moveTo>
                  <a:lnTo>
                    <a:pt x="126" y="0"/>
                  </a:lnTo>
                  <a:lnTo>
                    <a:pt x="61" y="0"/>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33" name="Freeform 757">
              <a:extLst>
                <a:ext uri="{FF2B5EF4-FFF2-40B4-BE49-F238E27FC236}">
                  <a16:creationId xmlns:a16="http://schemas.microsoft.com/office/drawing/2014/main" id="{A162D5AE-EBB9-4360-B27D-6C6E4B8F2AF3}"/>
                </a:ext>
              </a:extLst>
            </p:cNvPr>
            <p:cNvSpPr>
              <a:spLocks noChangeArrowheads="1"/>
            </p:cNvSpPr>
            <p:nvPr/>
          </p:nvSpPr>
          <p:spPr bwMode="auto">
            <a:xfrm>
              <a:off x="1110" y="2817"/>
              <a:ext cx="38" cy="11"/>
            </a:xfrm>
            <a:custGeom>
              <a:avLst/>
              <a:gdLst>
                <a:gd name="T0" fmla="*/ 167 w 168"/>
                <a:gd name="T1" fmla="*/ 0 h 47"/>
                <a:gd name="T2" fmla="*/ 117 w 168"/>
                <a:gd name="T3" fmla="*/ 0 h 47"/>
                <a:gd name="T4" fmla="*/ 54 w 168"/>
                <a:gd name="T5" fmla="*/ 23 h 47"/>
                <a:gd name="T6" fmla="*/ 0 w 168"/>
                <a:gd name="T7" fmla="*/ 46 h 47"/>
              </a:gdLst>
              <a:ahLst/>
              <a:cxnLst>
                <a:cxn ang="0">
                  <a:pos x="T0" y="T1"/>
                </a:cxn>
                <a:cxn ang="0">
                  <a:pos x="T2" y="T3"/>
                </a:cxn>
                <a:cxn ang="0">
                  <a:pos x="T4" y="T5"/>
                </a:cxn>
                <a:cxn ang="0">
                  <a:pos x="T6" y="T7"/>
                </a:cxn>
              </a:cxnLst>
              <a:rect l="0" t="0" r="r" b="b"/>
              <a:pathLst>
                <a:path w="168" h="47">
                  <a:moveTo>
                    <a:pt x="167" y="0"/>
                  </a:moveTo>
                  <a:lnTo>
                    <a:pt x="117" y="0"/>
                  </a:lnTo>
                  <a:lnTo>
                    <a:pt x="54" y="23"/>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34" name="Freeform 758">
              <a:extLst>
                <a:ext uri="{FF2B5EF4-FFF2-40B4-BE49-F238E27FC236}">
                  <a16:creationId xmlns:a16="http://schemas.microsoft.com/office/drawing/2014/main" id="{E6BBD9FC-8B97-407E-A25E-EA13896BE30E}"/>
                </a:ext>
              </a:extLst>
            </p:cNvPr>
            <p:cNvSpPr>
              <a:spLocks noChangeArrowheads="1"/>
            </p:cNvSpPr>
            <p:nvPr/>
          </p:nvSpPr>
          <p:spPr bwMode="auto">
            <a:xfrm>
              <a:off x="1035" y="2748"/>
              <a:ext cx="38" cy="11"/>
            </a:xfrm>
            <a:custGeom>
              <a:avLst/>
              <a:gdLst>
                <a:gd name="T0" fmla="*/ 165 w 166"/>
                <a:gd name="T1" fmla="*/ 0 h 47"/>
                <a:gd name="T2" fmla="*/ 85 w 166"/>
                <a:gd name="T3" fmla="*/ 23 h 47"/>
                <a:gd name="T4" fmla="*/ 4 w 166"/>
                <a:gd name="T5" fmla="*/ 46 h 47"/>
                <a:gd name="T6" fmla="*/ 0 w 166"/>
                <a:gd name="T7" fmla="*/ 46 h 47"/>
              </a:gdLst>
              <a:ahLst/>
              <a:cxnLst>
                <a:cxn ang="0">
                  <a:pos x="T0" y="T1"/>
                </a:cxn>
                <a:cxn ang="0">
                  <a:pos x="T2" y="T3"/>
                </a:cxn>
                <a:cxn ang="0">
                  <a:pos x="T4" y="T5"/>
                </a:cxn>
                <a:cxn ang="0">
                  <a:pos x="T6" y="T7"/>
                </a:cxn>
              </a:cxnLst>
              <a:rect l="0" t="0" r="r" b="b"/>
              <a:pathLst>
                <a:path w="166" h="47">
                  <a:moveTo>
                    <a:pt x="165" y="0"/>
                  </a:moveTo>
                  <a:lnTo>
                    <a:pt x="85" y="23"/>
                  </a:lnTo>
                  <a:lnTo>
                    <a:pt x="4" y="46"/>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35" name="Freeform 759">
              <a:extLst>
                <a:ext uri="{FF2B5EF4-FFF2-40B4-BE49-F238E27FC236}">
                  <a16:creationId xmlns:a16="http://schemas.microsoft.com/office/drawing/2014/main" id="{C6048718-B0F0-4419-BC7C-60247025E14D}"/>
                </a:ext>
              </a:extLst>
            </p:cNvPr>
            <p:cNvSpPr>
              <a:spLocks noChangeArrowheads="1"/>
            </p:cNvSpPr>
            <p:nvPr/>
          </p:nvSpPr>
          <p:spPr bwMode="auto">
            <a:xfrm>
              <a:off x="979" y="2753"/>
              <a:ext cx="38" cy="11"/>
            </a:xfrm>
            <a:custGeom>
              <a:avLst/>
              <a:gdLst>
                <a:gd name="T0" fmla="*/ 165 w 166"/>
                <a:gd name="T1" fmla="*/ 0 h 48"/>
                <a:gd name="T2" fmla="*/ 96 w 166"/>
                <a:gd name="T3" fmla="*/ 18 h 48"/>
                <a:gd name="T4" fmla="*/ 20 w 166"/>
                <a:gd name="T5" fmla="*/ 41 h 48"/>
                <a:gd name="T6" fmla="*/ 0 w 166"/>
                <a:gd name="T7" fmla="*/ 47 h 48"/>
              </a:gdLst>
              <a:ahLst/>
              <a:cxnLst>
                <a:cxn ang="0">
                  <a:pos x="T0" y="T1"/>
                </a:cxn>
                <a:cxn ang="0">
                  <a:pos x="T2" y="T3"/>
                </a:cxn>
                <a:cxn ang="0">
                  <a:pos x="T4" y="T5"/>
                </a:cxn>
                <a:cxn ang="0">
                  <a:pos x="T6" y="T7"/>
                </a:cxn>
              </a:cxnLst>
              <a:rect l="0" t="0" r="r" b="b"/>
              <a:pathLst>
                <a:path w="166" h="48">
                  <a:moveTo>
                    <a:pt x="165" y="0"/>
                  </a:moveTo>
                  <a:lnTo>
                    <a:pt x="96" y="18"/>
                  </a:lnTo>
                  <a:lnTo>
                    <a:pt x="20" y="41"/>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36" name="Freeform 760">
              <a:extLst>
                <a:ext uri="{FF2B5EF4-FFF2-40B4-BE49-F238E27FC236}">
                  <a16:creationId xmlns:a16="http://schemas.microsoft.com/office/drawing/2014/main" id="{A05A7499-ADD4-46E2-80BE-3A6A6C34707E}"/>
                </a:ext>
              </a:extLst>
            </p:cNvPr>
            <p:cNvSpPr>
              <a:spLocks noChangeArrowheads="1"/>
            </p:cNvSpPr>
            <p:nvPr/>
          </p:nvSpPr>
          <p:spPr bwMode="auto">
            <a:xfrm>
              <a:off x="923" y="2761"/>
              <a:ext cx="37" cy="11"/>
            </a:xfrm>
            <a:custGeom>
              <a:avLst/>
              <a:gdLst>
                <a:gd name="T0" fmla="*/ 162 w 163"/>
                <a:gd name="T1" fmla="*/ 0 h 47"/>
                <a:gd name="T2" fmla="*/ 118 w 163"/>
                <a:gd name="T3" fmla="*/ 11 h 47"/>
                <a:gd name="T4" fmla="*/ 49 w 163"/>
                <a:gd name="T5" fmla="*/ 32 h 47"/>
                <a:gd name="T6" fmla="*/ 0 w 163"/>
                <a:gd name="T7" fmla="*/ 46 h 47"/>
              </a:gdLst>
              <a:ahLst/>
              <a:cxnLst>
                <a:cxn ang="0">
                  <a:pos x="T0" y="T1"/>
                </a:cxn>
                <a:cxn ang="0">
                  <a:pos x="T2" y="T3"/>
                </a:cxn>
                <a:cxn ang="0">
                  <a:pos x="T4" y="T5"/>
                </a:cxn>
                <a:cxn ang="0">
                  <a:pos x="T6" y="T7"/>
                </a:cxn>
              </a:cxnLst>
              <a:rect l="0" t="0" r="r" b="b"/>
              <a:pathLst>
                <a:path w="163" h="47">
                  <a:moveTo>
                    <a:pt x="162" y="0"/>
                  </a:moveTo>
                  <a:lnTo>
                    <a:pt x="118" y="11"/>
                  </a:lnTo>
                  <a:lnTo>
                    <a:pt x="49" y="32"/>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37" name="Freeform 761">
              <a:extLst>
                <a:ext uri="{FF2B5EF4-FFF2-40B4-BE49-F238E27FC236}">
                  <a16:creationId xmlns:a16="http://schemas.microsoft.com/office/drawing/2014/main" id="{38EE2825-CFD6-48F5-BCB5-9CEA0F12C12A}"/>
                </a:ext>
              </a:extLst>
            </p:cNvPr>
            <p:cNvSpPr>
              <a:spLocks noChangeArrowheads="1"/>
            </p:cNvSpPr>
            <p:nvPr/>
          </p:nvSpPr>
          <p:spPr bwMode="auto">
            <a:xfrm>
              <a:off x="867" y="2773"/>
              <a:ext cx="37" cy="11"/>
            </a:xfrm>
            <a:custGeom>
              <a:avLst/>
              <a:gdLst>
                <a:gd name="T0" fmla="*/ 162 w 163"/>
                <a:gd name="T1" fmla="*/ 0 h 48"/>
                <a:gd name="T2" fmla="*/ 104 w 163"/>
                <a:gd name="T3" fmla="*/ 11 h 48"/>
                <a:gd name="T4" fmla="*/ 43 w 163"/>
                <a:gd name="T5" fmla="*/ 32 h 48"/>
                <a:gd name="T6" fmla="*/ 0 w 163"/>
                <a:gd name="T7" fmla="*/ 47 h 48"/>
              </a:gdLst>
              <a:ahLst/>
              <a:cxnLst>
                <a:cxn ang="0">
                  <a:pos x="T0" y="T1"/>
                </a:cxn>
                <a:cxn ang="0">
                  <a:pos x="T2" y="T3"/>
                </a:cxn>
                <a:cxn ang="0">
                  <a:pos x="T4" y="T5"/>
                </a:cxn>
                <a:cxn ang="0">
                  <a:pos x="T6" y="T7"/>
                </a:cxn>
              </a:cxnLst>
              <a:rect l="0" t="0" r="r" b="b"/>
              <a:pathLst>
                <a:path w="163" h="48">
                  <a:moveTo>
                    <a:pt x="162" y="0"/>
                  </a:moveTo>
                  <a:lnTo>
                    <a:pt x="104" y="11"/>
                  </a:lnTo>
                  <a:lnTo>
                    <a:pt x="43" y="32"/>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38" name="Freeform 762">
              <a:extLst>
                <a:ext uri="{FF2B5EF4-FFF2-40B4-BE49-F238E27FC236}">
                  <a16:creationId xmlns:a16="http://schemas.microsoft.com/office/drawing/2014/main" id="{56E77D0F-A6FE-44FF-AFFE-78AD9DBC00F5}"/>
                </a:ext>
              </a:extLst>
            </p:cNvPr>
            <p:cNvSpPr>
              <a:spLocks noChangeArrowheads="1"/>
            </p:cNvSpPr>
            <p:nvPr/>
          </p:nvSpPr>
          <p:spPr bwMode="auto">
            <a:xfrm>
              <a:off x="813" y="2786"/>
              <a:ext cx="36" cy="12"/>
            </a:xfrm>
            <a:custGeom>
              <a:avLst/>
              <a:gdLst>
                <a:gd name="T0" fmla="*/ 159 w 160"/>
                <a:gd name="T1" fmla="*/ 0 h 53"/>
                <a:gd name="T2" fmla="*/ 112 w 160"/>
                <a:gd name="T3" fmla="*/ 14 h 53"/>
                <a:gd name="T4" fmla="*/ 57 w 160"/>
                <a:gd name="T5" fmla="*/ 34 h 53"/>
                <a:gd name="T6" fmla="*/ 3 w 160"/>
                <a:gd name="T7" fmla="*/ 52 h 53"/>
                <a:gd name="T8" fmla="*/ 0 w 160"/>
                <a:gd name="T9" fmla="*/ 52 h 53"/>
              </a:gdLst>
              <a:ahLst/>
              <a:cxnLst>
                <a:cxn ang="0">
                  <a:pos x="T0" y="T1"/>
                </a:cxn>
                <a:cxn ang="0">
                  <a:pos x="T2" y="T3"/>
                </a:cxn>
                <a:cxn ang="0">
                  <a:pos x="T4" y="T5"/>
                </a:cxn>
                <a:cxn ang="0">
                  <a:pos x="T6" y="T7"/>
                </a:cxn>
                <a:cxn ang="0">
                  <a:pos x="T8" y="T9"/>
                </a:cxn>
              </a:cxnLst>
              <a:rect l="0" t="0" r="r" b="b"/>
              <a:pathLst>
                <a:path w="160" h="53">
                  <a:moveTo>
                    <a:pt x="159" y="0"/>
                  </a:moveTo>
                  <a:lnTo>
                    <a:pt x="112" y="14"/>
                  </a:lnTo>
                  <a:lnTo>
                    <a:pt x="57" y="34"/>
                  </a:lnTo>
                  <a:lnTo>
                    <a:pt x="3" y="52"/>
                  </a:lnTo>
                  <a:lnTo>
                    <a:pt x="0" y="5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39" name="Freeform 763">
              <a:extLst>
                <a:ext uri="{FF2B5EF4-FFF2-40B4-BE49-F238E27FC236}">
                  <a16:creationId xmlns:a16="http://schemas.microsoft.com/office/drawing/2014/main" id="{CBBA43F3-54B7-40AE-AFE9-0F4BD5B1C3A2}"/>
                </a:ext>
              </a:extLst>
            </p:cNvPr>
            <p:cNvSpPr>
              <a:spLocks noChangeArrowheads="1"/>
            </p:cNvSpPr>
            <p:nvPr/>
          </p:nvSpPr>
          <p:spPr bwMode="auto">
            <a:xfrm>
              <a:off x="761" y="2804"/>
              <a:ext cx="35" cy="15"/>
            </a:xfrm>
            <a:custGeom>
              <a:avLst/>
              <a:gdLst>
                <a:gd name="T0" fmla="*/ 153 w 154"/>
                <a:gd name="T1" fmla="*/ 0 h 65"/>
                <a:gd name="T2" fmla="*/ 127 w 154"/>
                <a:gd name="T3" fmla="*/ 11 h 65"/>
                <a:gd name="T4" fmla="*/ 75 w 154"/>
                <a:gd name="T5" fmla="*/ 32 h 65"/>
                <a:gd name="T6" fmla="*/ 22 w 154"/>
                <a:gd name="T7" fmla="*/ 52 h 65"/>
                <a:gd name="T8" fmla="*/ 0 w 154"/>
                <a:gd name="T9" fmla="*/ 64 h 65"/>
              </a:gdLst>
              <a:ahLst/>
              <a:cxnLst>
                <a:cxn ang="0">
                  <a:pos x="T0" y="T1"/>
                </a:cxn>
                <a:cxn ang="0">
                  <a:pos x="T2" y="T3"/>
                </a:cxn>
                <a:cxn ang="0">
                  <a:pos x="T4" y="T5"/>
                </a:cxn>
                <a:cxn ang="0">
                  <a:pos x="T6" y="T7"/>
                </a:cxn>
                <a:cxn ang="0">
                  <a:pos x="T8" y="T9"/>
                </a:cxn>
              </a:cxnLst>
              <a:rect l="0" t="0" r="r" b="b"/>
              <a:pathLst>
                <a:path w="154" h="65">
                  <a:moveTo>
                    <a:pt x="153" y="0"/>
                  </a:moveTo>
                  <a:lnTo>
                    <a:pt x="127" y="11"/>
                  </a:lnTo>
                  <a:lnTo>
                    <a:pt x="75" y="32"/>
                  </a:lnTo>
                  <a:lnTo>
                    <a:pt x="22" y="52"/>
                  </a:lnTo>
                  <a:lnTo>
                    <a:pt x="0" y="6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40" name="Freeform 764">
              <a:extLst>
                <a:ext uri="{FF2B5EF4-FFF2-40B4-BE49-F238E27FC236}">
                  <a16:creationId xmlns:a16="http://schemas.microsoft.com/office/drawing/2014/main" id="{C2F373E3-22BC-48D2-A09F-ECED32F72F52}"/>
                </a:ext>
              </a:extLst>
            </p:cNvPr>
            <p:cNvSpPr>
              <a:spLocks noChangeArrowheads="1"/>
            </p:cNvSpPr>
            <p:nvPr/>
          </p:nvSpPr>
          <p:spPr bwMode="auto">
            <a:xfrm>
              <a:off x="711" y="2828"/>
              <a:ext cx="33" cy="19"/>
            </a:xfrm>
            <a:custGeom>
              <a:avLst/>
              <a:gdLst>
                <a:gd name="T0" fmla="*/ 144 w 145"/>
                <a:gd name="T1" fmla="*/ 0 h 84"/>
                <a:gd name="T2" fmla="*/ 104 w 145"/>
                <a:gd name="T3" fmla="*/ 20 h 84"/>
                <a:gd name="T4" fmla="*/ 60 w 145"/>
                <a:gd name="T5" fmla="*/ 46 h 84"/>
                <a:gd name="T6" fmla="*/ 20 w 145"/>
                <a:gd name="T7" fmla="*/ 72 h 84"/>
                <a:gd name="T8" fmla="*/ 0 w 145"/>
                <a:gd name="T9" fmla="*/ 83 h 84"/>
              </a:gdLst>
              <a:ahLst/>
              <a:cxnLst>
                <a:cxn ang="0">
                  <a:pos x="T0" y="T1"/>
                </a:cxn>
                <a:cxn ang="0">
                  <a:pos x="T2" y="T3"/>
                </a:cxn>
                <a:cxn ang="0">
                  <a:pos x="T4" y="T5"/>
                </a:cxn>
                <a:cxn ang="0">
                  <a:pos x="T6" y="T7"/>
                </a:cxn>
                <a:cxn ang="0">
                  <a:pos x="T8" y="T9"/>
                </a:cxn>
              </a:cxnLst>
              <a:rect l="0" t="0" r="r" b="b"/>
              <a:pathLst>
                <a:path w="145" h="84">
                  <a:moveTo>
                    <a:pt x="144" y="0"/>
                  </a:moveTo>
                  <a:lnTo>
                    <a:pt x="104" y="20"/>
                  </a:lnTo>
                  <a:lnTo>
                    <a:pt x="60" y="46"/>
                  </a:lnTo>
                  <a:lnTo>
                    <a:pt x="20" y="72"/>
                  </a:lnTo>
                  <a:lnTo>
                    <a:pt x="0" y="8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41" name="Freeform 765">
              <a:extLst>
                <a:ext uri="{FF2B5EF4-FFF2-40B4-BE49-F238E27FC236}">
                  <a16:creationId xmlns:a16="http://schemas.microsoft.com/office/drawing/2014/main" id="{E901D26B-2B7E-4B7F-ACF2-43D51A446F22}"/>
                </a:ext>
              </a:extLst>
            </p:cNvPr>
            <p:cNvSpPr>
              <a:spLocks noChangeArrowheads="1"/>
            </p:cNvSpPr>
            <p:nvPr/>
          </p:nvSpPr>
          <p:spPr bwMode="auto">
            <a:xfrm>
              <a:off x="669" y="2858"/>
              <a:ext cx="28" cy="26"/>
            </a:xfrm>
            <a:custGeom>
              <a:avLst/>
              <a:gdLst>
                <a:gd name="T0" fmla="*/ 124 w 125"/>
                <a:gd name="T1" fmla="*/ 0 h 116"/>
                <a:gd name="T2" fmla="*/ 95 w 125"/>
                <a:gd name="T3" fmla="*/ 22 h 116"/>
                <a:gd name="T4" fmla="*/ 61 w 125"/>
                <a:gd name="T5" fmla="*/ 51 h 116"/>
                <a:gd name="T6" fmla="*/ 29 w 125"/>
                <a:gd name="T7" fmla="*/ 83 h 116"/>
                <a:gd name="T8" fmla="*/ 0 w 125"/>
                <a:gd name="T9" fmla="*/ 115 h 116"/>
              </a:gdLst>
              <a:ahLst/>
              <a:cxnLst>
                <a:cxn ang="0">
                  <a:pos x="T0" y="T1"/>
                </a:cxn>
                <a:cxn ang="0">
                  <a:pos x="T2" y="T3"/>
                </a:cxn>
                <a:cxn ang="0">
                  <a:pos x="T4" y="T5"/>
                </a:cxn>
                <a:cxn ang="0">
                  <a:pos x="T6" y="T7"/>
                </a:cxn>
                <a:cxn ang="0">
                  <a:pos x="T8" y="T9"/>
                </a:cxn>
              </a:cxnLst>
              <a:rect l="0" t="0" r="r" b="b"/>
              <a:pathLst>
                <a:path w="125" h="116">
                  <a:moveTo>
                    <a:pt x="124" y="0"/>
                  </a:moveTo>
                  <a:lnTo>
                    <a:pt x="95" y="22"/>
                  </a:lnTo>
                  <a:lnTo>
                    <a:pt x="61" y="51"/>
                  </a:lnTo>
                  <a:lnTo>
                    <a:pt x="29" y="83"/>
                  </a:lnTo>
                  <a:lnTo>
                    <a:pt x="0" y="11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42" name="Freeform 766">
              <a:extLst>
                <a:ext uri="{FF2B5EF4-FFF2-40B4-BE49-F238E27FC236}">
                  <a16:creationId xmlns:a16="http://schemas.microsoft.com/office/drawing/2014/main" id="{34AAE8A2-4F0B-4E25-9713-D9AC4ADBB63E}"/>
                </a:ext>
              </a:extLst>
            </p:cNvPr>
            <p:cNvSpPr>
              <a:spLocks noChangeArrowheads="1"/>
            </p:cNvSpPr>
            <p:nvPr/>
          </p:nvSpPr>
          <p:spPr bwMode="auto">
            <a:xfrm>
              <a:off x="637" y="2899"/>
              <a:ext cx="20" cy="32"/>
            </a:xfrm>
            <a:custGeom>
              <a:avLst/>
              <a:gdLst>
                <a:gd name="T0" fmla="*/ 88 w 89"/>
                <a:gd name="T1" fmla="*/ 0 h 142"/>
                <a:gd name="T2" fmla="*/ 64 w 89"/>
                <a:gd name="T3" fmla="*/ 31 h 142"/>
                <a:gd name="T4" fmla="*/ 44 w 89"/>
                <a:gd name="T5" fmla="*/ 63 h 142"/>
                <a:gd name="T6" fmla="*/ 24 w 89"/>
                <a:gd name="T7" fmla="*/ 98 h 142"/>
                <a:gd name="T8" fmla="*/ 3 w 89"/>
                <a:gd name="T9" fmla="*/ 133 h 142"/>
                <a:gd name="T10" fmla="*/ 0 w 89"/>
                <a:gd name="T11" fmla="*/ 141 h 142"/>
              </a:gdLst>
              <a:ahLst/>
              <a:cxnLst>
                <a:cxn ang="0">
                  <a:pos x="T0" y="T1"/>
                </a:cxn>
                <a:cxn ang="0">
                  <a:pos x="T2" y="T3"/>
                </a:cxn>
                <a:cxn ang="0">
                  <a:pos x="T4" y="T5"/>
                </a:cxn>
                <a:cxn ang="0">
                  <a:pos x="T6" y="T7"/>
                </a:cxn>
                <a:cxn ang="0">
                  <a:pos x="T8" y="T9"/>
                </a:cxn>
                <a:cxn ang="0">
                  <a:pos x="T10" y="T11"/>
                </a:cxn>
              </a:cxnLst>
              <a:rect l="0" t="0" r="r" b="b"/>
              <a:pathLst>
                <a:path w="89" h="142">
                  <a:moveTo>
                    <a:pt x="88" y="0"/>
                  </a:moveTo>
                  <a:lnTo>
                    <a:pt x="64" y="31"/>
                  </a:lnTo>
                  <a:lnTo>
                    <a:pt x="44" y="63"/>
                  </a:lnTo>
                  <a:lnTo>
                    <a:pt x="24" y="98"/>
                  </a:lnTo>
                  <a:lnTo>
                    <a:pt x="3" y="133"/>
                  </a:lnTo>
                  <a:lnTo>
                    <a:pt x="0"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43" name="Freeform 767">
              <a:extLst>
                <a:ext uri="{FF2B5EF4-FFF2-40B4-BE49-F238E27FC236}">
                  <a16:creationId xmlns:a16="http://schemas.microsoft.com/office/drawing/2014/main" id="{0B66CC35-24D9-4EE2-B75A-63A49B9A206C}"/>
                </a:ext>
              </a:extLst>
            </p:cNvPr>
            <p:cNvSpPr>
              <a:spLocks noChangeArrowheads="1"/>
            </p:cNvSpPr>
            <p:nvPr/>
          </p:nvSpPr>
          <p:spPr bwMode="auto">
            <a:xfrm>
              <a:off x="619" y="2948"/>
              <a:ext cx="11" cy="36"/>
            </a:xfrm>
            <a:custGeom>
              <a:avLst/>
              <a:gdLst>
                <a:gd name="T0" fmla="*/ 46 w 47"/>
                <a:gd name="T1" fmla="*/ 0 h 159"/>
                <a:gd name="T2" fmla="*/ 43 w 47"/>
                <a:gd name="T3" fmla="*/ 11 h 159"/>
                <a:gd name="T4" fmla="*/ 32 w 47"/>
                <a:gd name="T5" fmla="*/ 48 h 159"/>
                <a:gd name="T6" fmla="*/ 20 w 47"/>
                <a:gd name="T7" fmla="*/ 83 h 159"/>
                <a:gd name="T8" fmla="*/ 11 w 47"/>
                <a:gd name="T9" fmla="*/ 115 h 159"/>
                <a:gd name="T10" fmla="*/ 3 w 47"/>
                <a:gd name="T11" fmla="*/ 150 h 159"/>
                <a:gd name="T12" fmla="*/ 0 w 47"/>
                <a:gd name="T13" fmla="*/ 158 h 159"/>
              </a:gdLst>
              <a:ahLst/>
              <a:cxnLst>
                <a:cxn ang="0">
                  <a:pos x="T0" y="T1"/>
                </a:cxn>
                <a:cxn ang="0">
                  <a:pos x="T2" y="T3"/>
                </a:cxn>
                <a:cxn ang="0">
                  <a:pos x="T4" y="T5"/>
                </a:cxn>
                <a:cxn ang="0">
                  <a:pos x="T6" y="T7"/>
                </a:cxn>
                <a:cxn ang="0">
                  <a:pos x="T8" y="T9"/>
                </a:cxn>
                <a:cxn ang="0">
                  <a:pos x="T10" y="T11"/>
                </a:cxn>
                <a:cxn ang="0">
                  <a:pos x="T12" y="T13"/>
                </a:cxn>
              </a:cxnLst>
              <a:rect l="0" t="0" r="r" b="b"/>
              <a:pathLst>
                <a:path w="47" h="159">
                  <a:moveTo>
                    <a:pt x="46" y="0"/>
                  </a:moveTo>
                  <a:lnTo>
                    <a:pt x="43" y="11"/>
                  </a:lnTo>
                  <a:lnTo>
                    <a:pt x="32" y="48"/>
                  </a:lnTo>
                  <a:lnTo>
                    <a:pt x="20" y="83"/>
                  </a:lnTo>
                  <a:lnTo>
                    <a:pt x="11" y="115"/>
                  </a:lnTo>
                  <a:lnTo>
                    <a:pt x="3" y="150"/>
                  </a:lnTo>
                  <a:lnTo>
                    <a:pt x="0" y="15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44" name="Freeform 768">
              <a:extLst>
                <a:ext uri="{FF2B5EF4-FFF2-40B4-BE49-F238E27FC236}">
                  <a16:creationId xmlns:a16="http://schemas.microsoft.com/office/drawing/2014/main" id="{B75A91EB-55F5-4E70-8D53-182D951B11A6}"/>
                </a:ext>
              </a:extLst>
            </p:cNvPr>
            <p:cNvSpPr>
              <a:spLocks noChangeArrowheads="1"/>
            </p:cNvSpPr>
            <p:nvPr/>
          </p:nvSpPr>
          <p:spPr bwMode="auto">
            <a:xfrm>
              <a:off x="614" y="3003"/>
              <a:ext cx="11" cy="37"/>
            </a:xfrm>
            <a:custGeom>
              <a:avLst/>
              <a:gdLst>
                <a:gd name="T0" fmla="*/ 47 w 48"/>
                <a:gd name="T1" fmla="*/ 0 h 164"/>
                <a:gd name="T2" fmla="*/ 47 w 48"/>
                <a:gd name="T3" fmla="*/ 2 h 164"/>
                <a:gd name="T4" fmla="*/ 29 w 48"/>
                <a:gd name="T5" fmla="*/ 37 h 164"/>
                <a:gd name="T6" fmla="*/ 0 w 48"/>
                <a:gd name="T7" fmla="*/ 66 h 164"/>
                <a:gd name="T8" fmla="*/ 0 w 48"/>
                <a:gd name="T9" fmla="*/ 98 h 164"/>
                <a:gd name="T10" fmla="*/ 0 w 48"/>
                <a:gd name="T11" fmla="*/ 129 h 164"/>
                <a:gd name="T12" fmla="*/ 0 w 48"/>
                <a:gd name="T13" fmla="*/ 163 h 164"/>
                <a:gd name="T14" fmla="*/ 0 w 48"/>
                <a:gd name="T15" fmla="*/ 163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64">
                  <a:moveTo>
                    <a:pt x="47" y="0"/>
                  </a:moveTo>
                  <a:lnTo>
                    <a:pt x="47" y="2"/>
                  </a:lnTo>
                  <a:lnTo>
                    <a:pt x="29" y="37"/>
                  </a:lnTo>
                  <a:lnTo>
                    <a:pt x="0" y="66"/>
                  </a:lnTo>
                  <a:lnTo>
                    <a:pt x="0" y="98"/>
                  </a:lnTo>
                  <a:lnTo>
                    <a:pt x="0" y="129"/>
                  </a:lnTo>
                  <a:lnTo>
                    <a:pt x="0" y="163"/>
                  </a:lnTo>
                  <a:lnTo>
                    <a:pt x="0" y="16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45" name="Freeform 769">
              <a:extLst>
                <a:ext uri="{FF2B5EF4-FFF2-40B4-BE49-F238E27FC236}">
                  <a16:creationId xmlns:a16="http://schemas.microsoft.com/office/drawing/2014/main" id="{9376160C-6289-474F-86BD-E254ECEE4D7C}"/>
                </a:ext>
              </a:extLst>
            </p:cNvPr>
            <p:cNvSpPr>
              <a:spLocks noChangeArrowheads="1"/>
            </p:cNvSpPr>
            <p:nvPr/>
          </p:nvSpPr>
          <p:spPr bwMode="auto">
            <a:xfrm>
              <a:off x="617" y="3059"/>
              <a:ext cx="11" cy="36"/>
            </a:xfrm>
            <a:custGeom>
              <a:avLst/>
              <a:gdLst>
                <a:gd name="T0" fmla="*/ 0 w 47"/>
                <a:gd name="T1" fmla="*/ 0 h 160"/>
                <a:gd name="T2" fmla="*/ 2 w 47"/>
                <a:gd name="T3" fmla="*/ 21 h 160"/>
                <a:gd name="T4" fmla="*/ 11 w 47"/>
                <a:gd name="T5" fmla="*/ 55 h 160"/>
                <a:gd name="T6" fmla="*/ 22 w 47"/>
                <a:gd name="T7" fmla="*/ 90 h 160"/>
                <a:gd name="T8" fmla="*/ 35 w 47"/>
                <a:gd name="T9" fmla="*/ 130 h 160"/>
                <a:gd name="T10" fmla="*/ 46 w 47"/>
                <a:gd name="T11" fmla="*/ 159 h 160"/>
              </a:gdLst>
              <a:ahLst/>
              <a:cxnLst>
                <a:cxn ang="0">
                  <a:pos x="T0" y="T1"/>
                </a:cxn>
                <a:cxn ang="0">
                  <a:pos x="T2" y="T3"/>
                </a:cxn>
                <a:cxn ang="0">
                  <a:pos x="T4" y="T5"/>
                </a:cxn>
                <a:cxn ang="0">
                  <a:pos x="T6" y="T7"/>
                </a:cxn>
                <a:cxn ang="0">
                  <a:pos x="T8" y="T9"/>
                </a:cxn>
                <a:cxn ang="0">
                  <a:pos x="T10" y="T11"/>
                </a:cxn>
              </a:cxnLst>
              <a:rect l="0" t="0" r="r" b="b"/>
              <a:pathLst>
                <a:path w="47" h="160">
                  <a:moveTo>
                    <a:pt x="0" y="0"/>
                  </a:moveTo>
                  <a:lnTo>
                    <a:pt x="2" y="21"/>
                  </a:lnTo>
                  <a:lnTo>
                    <a:pt x="11" y="55"/>
                  </a:lnTo>
                  <a:lnTo>
                    <a:pt x="22" y="90"/>
                  </a:lnTo>
                  <a:lnTo>
                    <a:pt x="35" y="130"/>
                  </a:lnTo>
                  <a:lnTo>
                    <a:pt x="46" y="15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46" name="Freeform 770">
              <a:extLst>
                <a:ext uri="{FF2B5EF4-FFF2-40B4-BE49-F238E27FC236}">
                  <a16:creationId xmlns:a16="http://schemas.microsoft.com/office/drawing/2014/main" id="{D3C95AF5-CC1D-415B-86A4-C398E9AE74EC}"/>
                </a:ext>
              </a:extLst>
            </p:cNvPr>
            <p:cNvSpPr>
              <a:spLocks noChangeArrowheads="1"/>
            </p:cNvSpPr>
            <p:nvPr/>
          </p:nvSpPr>
          <p:spPr bwMode="auto">
            <a:xfrm>
              <a:off x="634" y="3113"/>
              <a:ext cx="24" cy="30"/>
            </a:xfrm>
            <a:custGeom>
              <a:avLst/>
              <a:gdLst>
                <a:gd name="T0" fmla="*/ 0 w 105"/>
                <a:gd name="T1" fmla="*/ 0 h 131"/>
                <a:gd name="T2" fmla="*/ 21 w 105"/>
                <a:gd name="T3" fmla="*/ 32 h 131"/>
                <a:gd name="T4" fmla="*/ 41 w 105"/>
                <a:gd name="T5" fmla="*/ 61 h 131"/>
                <a:gd name="T6" fmla="*/ 64 w 105"/>
                <a:gd name="T7" fmla="*/ 90 h 131"/>
                <a:gd name="T8" fmla="*/ 90 w 105"/>
                <a:gd name="T9" fmla="*/ 116 h 131"/>
                <a:gd name="T10" fmla="*/ 104 w 105"/>
                <a:gd name="T11" fmla="*/ 130 h 131"/>
              </a:gdLst>
              <a:ahLst/>
              <a:cxnLst>
                <a:cxn ang="0">
                  <a:pos x="T0" y="T1"/>
                </a:cxn>
                <a:cxn ang="0">
                  <a:pos x="T2" y="T3"/>
                </a:cxn>
                <a:cxn ang="0">
                  <a:pos x="T4" y="T5"/>
                </a:cxn>
                <a:cxn ang="0">
                  <a:pos x="T6" y="T7"/>
                </a:cxn>
                <a:cxn ang="0">
                  <a:pos x="T8" y="T9"/>
                </a:cxn>
                <a:cxn ang="0">
                  <a:pos x="T10" y="T11"/>
                </a:cxn>
              </a:cxnLst>
              <a:rect l="0" t="0" r="r" b="b"/>
              <a:pathLst>
                <a:path w="105" h="131">
                  <a:moveTo>
                    <a:pt x="0" y="0"/>
                  </a:moveTo>
                  <a:lnTo>
                    <a:pt x="21" y="32"/>
                  </a:lnTo>
                  <a:lnTo>
                    <a:pt x="41" y="61"/>
                  </a:lnTo>
                  <a:lnTo>
                    <a:pt x="64" y="90"/>
                  </a:lnTo>
                  <a:lnTo>
                    <a:pt x="90" y="116"/>
                  </a:lnTo>
                  <a:lnTo>
                    <a:pt x="104" y="13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47" name="Freeform 771">
              <a:extLst>
                <a:ext uri="{FF2B5EF4-FFF2-40B4-BE49-F238E27FC236}">
                  <a16:creationId xmlns:a16="http://schemas.microsoft.com/office/drawing/2014/main" id="{2A2D4672-7029-4993-B6CA-47A384645F0E}"/>
                </a:ext>
              </a:extLst>
            </p:cNvPr>
            <p:cNvSpPr>
              <a:spLocks noChangeArrowheads="1"/>
            </p:cNvSpPr>
            <p:nvPr/>
          </p:nvSpPr>
          <p:spPr bwMode="auto">
            <a:xfrm>
              <a:off x="673" y="3153"/>
              <a:ext cx="34" cy="17"/>
            </a:xfrm>
            <a:custGeom>
              <a:avLst/>
              <a:gdLst>
                <a:gd name="T0" fmla="*/ 0 w 151"/>
                <a:gd name="T1" fmla="*/ 0 h 76"/>
                <a:gd name="T2" fmla="*/ 3 w 151"/>
                <a:gd name="T3" fmla="*/ 0 h 76"/>
                <a:gd name="T4" fmla="*/ 32 w 151"/>
                <a:gd name="T5" fmla="*/ 20 h 76"/>
                <a:gd name="T6" fmla="*/ 61 w 151"/>
                <a:gd name="T7" fmla="*/ 35 h 76"/>
                <a:gd name="T8" fmla="*/ 92 w 151"/>
                <a:gd name="T9" fmla="*/ 49 h 76"/>
                <a:gd name="T10" fmla="*/ 124 w 151"/>
                <a:gd name="T11" fmla="*/ 64 h 76"/>
                <a:gd name="T12" fmla="*/ 150 w 151"/>
                <a:gd name="T13" fmla="*/ 75 h 76"/>
              </a:gdLst>
              <a:ahLst/>
              <a:cxnLst>
                <a:cxn ang="0">
                  <a:pos x="T0" y="T1"/>
                </a:cxn>
                <a:cxn ang="0">
                  <a:pos x="T2" y="T3"/>
                </a:cxn>
                <a:cxn ang="0">
                  <a:pos x="T4" y="T5"/>
                </a:cxn>
                <a:cxn ang="0">
                  <a:pos x="T6" y="T7"/>
                </a:cxn>
                <a:cxn ang="0">
                  <a:pos x="T8" y="T9"/>
                </a:cxn>
                <a:cxn ang="0">
                  <a:pos x="T10" y="T11"/>
                </a:cxn>
                <a:cxn ang="0">
                  <a:pos x="T12" y="T13"/>
                </a:cxn>
              </a:cxnLst>
              <a:rect l="0" t="0" r="r" b="b"/>
              <a:pathLst>
                <a:path w="151" h="76">
                  <a:moveTo>
                    <a:pt x="0" y="0"/>
                  </a:moveTo>
                  <a:lnTo>
                    <a:pt x="3" y="0"/>
                  </a:lnTo>
                  <a:lnTo>
                    <a:pt x="32" y="20"/>
                  </a:lnTo>
                  <a:lnTo>
                    <a:pt x="61" y="35"/>
                  </a:lnTo>
                  <a:lnTo>
                    <a:pt x="92" y="49"/>
                  </a:lnTo>
                  <a:lnTo>
                    <a:pt x="124" y="64"/>
                  </a:lnTo>
                  <a:lnTo>
                    <a:pt x="150" y="7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48" name="Freeform 772">
              <a:extLst>
                <a:ext uri="{FF2B5EF4-FFF2-40B4-BE49-F238E27FC236}">
                  <a16:creationId xmlns:a16="http://schemas.microsoft.com/office/drawing/2014/main" id="{EAECA13B-9CEB-47C1-B355-7F25A8C87881}"/>
                </a:ext>
              </a:extLst>
            </p:cNvPr>
            <p:cNvSpPr>
              <a:spLocks noChangeArrowheads="1"/>
            </p:cNvSpPr>
            <p:nvPr/>
          </p:nvSpPr>
          <p:spPr bwMode="auto">
            <a:xfrm>
              <a:off x="724" y="3175"/>
              <a:ext cx="38" cy="11"/>
            </a:xfrm>
            <a:custGeom>
              <a:avLst/>
              <a:gdLst>
                <a:gd name="T0" fmla="*/ 0 w 166"/>
                <a:gd name="T1" fmla="*/ 0 h 47"/>
                <a:gd name="T2" fmla="*/ 30 w 166"/>
                <a:gd name="T3" fmla="*/ 11 h 47"/>
                <a:gd name="T4" fmla="*/ 69 w 166"/>
                <a:gd name="T5" fmla="*/ 26 h 47"/>
                <a:gd name="T6" fmla="*/ 112 w 166"/>
                <a:gd name="T7" fmla="*/ 32 h 47"/>
                <a:gd name="T8" fmla="*/ 156 w 166"/>
                <a:gd name="T9" fmla="*/ 46 h 47"/>
                <a:gd name="T10" fmla="*/ 165 w 166"/>
                <a:gd name="T11" fmla="*/ 46 h 47"/>
              </a:gdLst>
              <a:ahLst/>
              <a:cxnLst>
                <a:cxn ang="0">
                  <a:pos x="T0" y="T1"/>
                </a:cxn>
                <a:cxn ang="0">
                  <a:pos x="T2" y="T3"/>
                </a:cxn>
                <a:cxn ang="0">
                  <a:pos x="T4" y="T5"/>
                </a:cxn>
                <a:cxn ang="0">
                  <a:pos x="T6" y="T7"/>
                </a:cxn>
                <a:cxn ang="0">
                  <a:pos x="T8" y="T9"/>
                </a:cxn>
                <a:cxn ang="0">
                  <a:pos x="T10" y="T11"/>
                </a:cxn>
              </a:cxnLst>
              <a:rect l="0" t="0" r="r" b="b"/>
              <a:pathLst>
                <a:path w="166" h="47">
                  <a:moveTo>
                    <a:pt x="0" y="0"/>
                  </a:moveTo>
                  <a:lnTo>
                    <a:pt x="30" y="11"/>
                  </a:lnTo>
                  <a:lnTo>
                    <a:pt x="69" y="26"/>
                  </a:lnTo>
                  <a:lnTo>
                    <a:pt x="112" y="32"/>
                  </a:lnTo>
                  <a:lnTo>
                    <a:pt x="156" y="46"/>
                  </a:lnTo>
                  <a:lnTo>
                    <a:pt x="165"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49" name="Freeform 773">
              <a:extLst>
                <a:ext uri="{FF2B5EF4-FFF2-40B4-BE49-F238E27FC236}">
                  <a16:creationId xmlns:a16="http://schemas.microsoft.com/office/drawing/2014/main" id="{7320B445-64D1-42B4-BDD6-FF6EFBFBC62B}"/>
                </a:ext>
              </a:extLst>
            </p:cNvPr>
            <p:cNvSpPr>
              <a:spLocks noChangeArrowheads="1"/>
            </p:cNvSpPr>
            <p:nvPr/>
          </p:nvSpPr>
          <p:spPr bwMode="auto">
            <a:xfrm>
              <a:off x="781" y="3183"/>
              <a:ext cx="38" cy="11"/>
            </a:xfrm>
            <a:custGeom>
              <a:avLst/>
              <a:gdLst>
                <a:gd name="T0" fmla="*/ 0 w 166"/>
                <a:gd name="T1" fmla="*/ 0 h 47"/>
                <a:gd name="T2" fmla="*/ 11 w 166"/>
                <a:gd name="T3" fmla="*/ 0 h 47"/>
                <a:gd name="T4" fmla="*/ 78 w 166"/>
                <a:gd name="T5" fmla="*/ 22 h 47"/>
                <a:gd name="T6" fmla="*/ 152 w 166"/>
                <a:gd name="T7" fmla="*/ 46 h 47"/>
                <a:gd name="T8" fmla="*/ 165 w 166"/>
                <a:gd name="T9" fmla="*/ 46 h 47"/>
              </a:gdLst>
              <a:ahLst/>
              <a:cxnLst>
                <a:cxn ang="0">
                  <a:pos x="T0" y="T1"/>
                </a:cxn>
                <a:cxn ang="0">
                  <a:pos x="T2" y="T3"/>
                </a:cxn>
                <a:cxn ang="0">
                  <a:pos x="T4" y="T5"/>
                </a:cxn>
                <a:cxn ang="0">
                  <a:pos x="T6" y="T7"/>
                </a:cxn>
                <a:cxn ang="0">
                  <a:pos x="T8" y="T9"/>
                </a:cxn>
              </a:cxnLst>
              <a:rect l="0" t="0" r="r" b="b"/>
              <a:pathLst>
                <a:path w="166" h="47">
                  <a:moveTo>
                    <a:pt x="0" y="0"/>
                  </a:moveTo>
                  <a:lnTo>
                    <a:pt x="11" y="0"/>
                  </a:lnTo>
                  <a:lnTo>
                    <a:pt x="78" y="22"/>
                  </a:lnTo>
                  <a:lnTo>
                    <a:pt x="152" y="46"/>
                  </a:lnTo>
                  <a:lnTo>
                    <a:pt x="165"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50" name="Freeform 774">
              <a:extLst>
                <a:ext uri="{FF2B5EF4-FFF2-40B4-BE49-F238E27FC236}">
                  <a16:creationId xmlns:a16="http://schemas.microsoft.com/office/drawing/2014/main" id="{1F4217FC-A7DE-4843-A6B4-B6D7096C99AC}"/>
                </a:ext>
              </a:extLst>
            </p:cNvPr>
            <p:cNvSpPr>
              <a:spLocks noChangeArrowheads="1"/>
            </p:cNvSpPr>
            <p:nvPr/>
          </p:nvSpPr>
          <p:spPr bwMode="auto">
            <a:xfrm>
              <a:off x="837" y="3185"/>
              <a:ext cx="39" cy="11"/>
            </a:xfrm>
            <a:custGeom>
              <a:avLst/>
              <a:gdLst>
                <a:gd name="T0" fmla="*/ 0 w 171"/>
                <a:gd name="T1" fmla="*/ 0 h 48"/>
                <a:gd name="T2" fmla="*/ 103 w 171"/>
                <a:gd name="T3" fmla="*/ 47 h 48"/>
                <a:gd name="T4" fmla="*/ 170 w 171"/>
                <a:gd name="T5" fmla="*/ 47 h 48"/>
              </a:gdLst>
              <a:ahLst/>
              <a:cxnLst>
                <a:cxn ang="0">
                  <a:pos x="T0" y="T1"/>
                </a:cxn>
                <a:cxn ang="0">
                  <a:pos x="T2" y="T3"/>
                </a:cxn>
                <a:cxn ang="0">
                  <a:pos x="T4" y="T5"/>
                </a:cxn>
              </a:cxnLst>
              <a:rect l="0" t="0" r="r" b="b"/>
              <a:pathLst>
                <a:path w="171" h="48">
                  <a:moveTo>
                    <a:pt x="0" y="0"/>
                  </a:moveTo>
                  <a:lnTo>
                    <a:pt x="103" y="47"/>
                  </a:lnTo>
                  <a:lnTo>
                    <a:pt x="17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51" name="Freeform 775">
              <a:extLst>
                <a:ext uri="{FF2B5EF4-FFF2-40B4-BE49-F238E27FC236}">
                  <a16:creationId xmlns:a16="http://schemas.microsoft.com/office/drawing/2014/main" id="{0EBAFA64-1B10-4AE1-9003-C84CB81F0F1C}"/>
                </a:ext>
              </a:extLst>
            </p:cNvPr>
            <p:cNvSpPr>
              <a:spLocks noChangeArrowheads="1"/>
            </p:cNvSpPr>
            <p:nvPr/>
          </p:nvSpPr>
          <p:spPr bwMode="auto">
            <a:xfrm>
              <a:off x="894" y="3187"/>
              <a:ext cx="38" cy="1"/>
            </a:xfrm>
            <a:custGeom>
              <a:avLst/>
              <a:gdLst>
                <a:gd name="T0" fmla="*/ 0 w 166"/>
                <a:gd name="T1" fmla="*/ 0 h 1"/>
                <a:gd name="T2" fmla="*/ 116 w 166"/>
                <a:gd name="T3" fmla="*/ 0 h 1"/>
                <a:gd name="T4" fmla="*/ 165 w 166"/>
                <a:gd name="T5" fmla="*/ 0 h 1"/>
              </a:gdLst>
              <a:ahLst/>
              <a:cxnLst>
                <a:cxn ang="0">
                  <a:pos x="T0" y="T1"/>
                </a:cxn>
                <a:cxn ang="0">
                  <a:pos x="T2" y="T3"/>
                </a:cxn>
                <a:cxn ang="0">
                  <a:pos x="T4" y="T5"/>
                </a:cxn>
              </a:cxnLst>
              <a:rect l="0" t="0" r="r" b="b"/>
              <a:pathLst>
                <a:path w="166" h="1">
                  <a:moveTo>
                    <a:pt x="0" y="0"/>
                  </a:moveTo>
                  <a:lnTo>
                    <a:pt x="116"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52" name="Freeform 776">
              <a:extLst>
                <a:ext uri="{FF2B5EF4-FFF2-40B4-BE49-F238E27FC236}">
                  <a16:creationId xmlns:a16="http://schemas.microsoft.com/office/drawing/2014/main" id="{CF5775FA-EB7F-4F8F-931D-47BE67D140C5}"/>
                </a:ext>
              </a:extLst>
            </p:cNvPr>
            <p:cNvSpPr>
              <a:spLocks noChangeArrowheads="1"/>
            </p:cNvSpPr>
            <p:nvPr/>
          </p:nvSpPr>
          <p:spPr bwMode="auto">
            <a:xfrm>
              <a:off x="950" y="3187"/>
              <a:ext cx="38" cy="1"/>
            </a:xfrm>
            <a:custGeom>
              <a:avLst/>
              <a:gdLst>
                <a:gd name="T0" fmla="*/ 0 w 168"/>
                <a:gd name="T1" fmla="*/ 0 h 1"/>
                <a:gd name="T2" fmla="*/ 26 w 168"/>
                <a:gd name="T3" fmla="*/ 0 h 1"/>
                <a:gd name="T4" fmla="*/ 167 w 168"/>
                <a:gd name="T5" fmla="*/ 0 h 1"/>
              </a:gdLst>
              <a:ahLst/>
              <a:cxnLst>
                <a:cxn ang="0">
                  <a:pos x="T0" y="T1"/>
                </a:cxn>
                <a:cxn ang="0">
                  <a:pos x="T2" y="T3"/>
                </a:cxn>
                <a:cxn ang="0">
                  <a:pos x="T4" y="T5"/>
                </a:cxn>
              </a:cxnLst>
              <a:rect l="0" t="0" r="r" b="b"/>
              <a:pathLst>
                <a:path w="168" h="1">
                  <a:moveTo>
                    <a:pt x="0" y="0"/>
                  </a:moveTo>
                  <a:lnTo>
                    <a:pt x="26"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53" name="Freeform 777">
              <a:extLst>
                <a:ext uri="{FF2B5EF4-FFF2-40B4-BE49-F238E27FC236}">
                  <a16:creationId xmlns:a16="http://schemas.microsoft.com/office/drawing/2014/main" id="{36D58108-FCC6-4EDC-8DD1-072A5DAAEB64}"/>
                </a:ext>
              </a:extLst>
            </p:cNvPr>
            <p:cNvSpPr>
              <a:spLocks noChangeArrowheads="1"/>
            </p:cNvSpPr>
            <p:nvPr/>
          </p:nvSpPr>
          <p:spPr bwMode="auto">
            <a:xfrm>
              <a:off x="1007" y="3187"/>
              <a:ext cx="38" cy="1"/>
            </a:xfrm>
            <a:custGeom>
              <a:avLst/>
              <a:gdLst>
                <a:gd name="T0" fmla="*/ 0 w 166"/>
                <a:gd name="T1" fmla="*/ 0 h 1"/>
                <a:gd name="T2" fmla="*/ 137 w 166"/>
                <a:gd name="T3" fmla="*/ 0 h 1"/>
                <a:gd name="T4" fmla="*/ 165 w 166"/>
                <a:gd name="T5" fmla="*/ 0 h 1"/>
              </a:gdLst>
              <a:ahLst/>
              <a:cxnLst>
                <a:cxn ang="0">
                  <a:pos x="T0" y="T1"/>
                </a:cxn>
                <a:cxn ang="0">
                  <a:pos x="T2" y="T3"/>
                </a:cxn>
                <a:cxn ang="0">
                  <a:pos x="T4" y="T5"/>
                </a:cxn>
              </a:cxnLst>
              <a:rect l="0" t="0" r="r" b="b"/>
              <a:pathLst>
                <a:path w="166" h="1">
                  <a:moveTo>
                    <a:pt x="0" y="0"/>
                  </a:moveTo>
                  <a:lnTo>
                    <a:pt x="137"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54" name="Freeform 778">
              <a:extLst>
                <a:ext uri="{FF2B5EF4-FFF2-40B4-BE49-F238E27FC236}">
                  <a16:creationId xmlns:a16="http://schemas.microsoft.com/office/drawing/2014/main" id="{1FB8EAFD-5173-49D8-9F0D-629793B62FA8}"/>
                </a:ext>
              </a:extLst>
            </p:cNvPr>
            <p:cNvSpPr>
              <a:spLocks noChangeArrowheads="1"/>
            </p:cNvSpPr>
            <p:nvPr/>
          </p:nvSpPr>
          <p:spPr bwMode="auto">
            <a:xfrm>
              <a:off x="1063" y="3187"/>
              <a:ext cx="38" cy="11"/>
            </a:xfrm>
            <a:custGeom>
              <a:avLst/>
              <a:gdLst>
                <a:gd name="T0" fmla="*/ 0 w 169"/>
                <a:gd name="T1" fmla="*/ 0 h 47"/>
                <a:gd name="T2" fmla="*/ 84 w 169"/>
                <a:gd name="T3" fmla="*/ 46 h 47"/>
                <a:gd name="T4" fmla="*/ 168 w 169"/>
                <a:gd name="T5" fmla="*/ 46 h 47"/>
              </a:gdLst>
              <a:ahLst/>
              <a:cxnLst>
                <a:cxn ang="0">
                  <a:pos x="T0" y="T1"/>
                </a:cxn>
                <a:cxn ang="0">
                  <a:pos x="T2" y="T3"/>
                </a:cxn>
                <a:cxn ang="0">
                  <a:pos x="T4" y="T5"/>
                </a:cxn>
              </a:cxnLst>
              <a:rect l="0" t="0" r="r" b="b"/>
              <a:pathLst>
                <a:path w="169" h="47">
                  <a:moveTo>
                    <a:pt x="0" y="0"/>
                  </a:moveTo>
                  <a:lnTo>
                    <a:pt x="84" y="46"/>
                  </a:lnTo>
                  <a:lnTo>
                    <a:pt x="168"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55" name="Freeform 779">
              <a:extLst>
                <a:ext uri="{FF2B5EF4-FFF2-40B4-BE49-F238E27FC236}">
                  <a16:creationId xmlns:a16="http://schemas.microsoft.com/office/drawing/2014/main" id="{FE74FB25-C0FE-4B55-919C-35ED09A73D08}"/>
                </a:ext>
              </a:extLst>
            </p:cNvPr>
            <p:cNvSpPr>
              <a:spLocks noChangeArrowheads="1"/>
            </p:cNvSpPr>
            <p:nvPr/>
          </p:nvSpPr>
          <p:spPr bwMode="auto">
            <a:xfrm>
              <a:off x="1120" y="3187"/>
              <a:ext cx="38" cy="1"/>
            </a:xfrm>
            <a:custGeom>
              <a:avLst/>
              <a:gdLst>
                <a:gd name="T0" fmla="*/ 0 w 169"/>
                <a:gd name="T1" fmla="*/ 0 h 1"/>
                <a:gd name="T2" fmla="*/ 35 w 169"/>
                <a:gd name="T3" fmla="*/ 0 h 1"/>
                <a:gd name="T4" fmla="*/ 168 w 169"/>
                <a:gd name="T5" fmla="*/ 0 h 1"/>
              </a:gdLst>
              <a:ahLst/>
              <a:cxnLst>
                <a:cxn ang="0">
                  <a:pos x="T0" y="T1"/>
                </a:cxn>
                <a:cxn ang="0">
                  <a:pos x="T2" y="T3"/>
                </a:cxn>
                <a:cxn ang="0">
                  <a:pos x="T4" y="T5"/>
                </a:cxn>
              </a:cxnLst>
              <a:rect l="0" t="0" r="r" b="b"/>
              <a:pathLst>
                <a:path w="169" h="1">
                  <a:moveTo>
                    <a:pt x="0" y="0"/>
                  </a:moveTo>
                  <a:lnTo>
                    <a:pt x="35"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56" name="Line 780">
              <a:extLst>
                <a:ext uri="{FF2B5EF4-FFF2-40B4-BE49-F238E27FC236}">
                  <a16:creationId xmlns:a16="http://schemas.microsoft.com/office/drawing/2014/main" id="{DF669C61-711F-4366-84C9-46E94D6906DE}"/>
                </a:ext>
              </a:extLst>
            </p:cNvPr>
            <p:cNvSpPr>
              <a:spLocks noChangeShapeType="1"/>
            </p:cNvSpPr>
            <p:nvPr/>
          </p:nvSpPr>
          <p:spPr bwMode="auto">
            <a:xfrm>
              <a:off x="1177" y="3187"/>
              <a:ext cx="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957" name="Line 781">
              <a:extLst>
                <a:ext uri="{FF2B5EF4-FFF2-40B4-BE49-F238E27FC236}">
                  <a16:creationId xmlns:a16="http://schemas.microsoft.com/office/drawing/2014/main" id="{6EE6556D-0723-47DE-BE56-7683804EB1D3}"/>
                </a:ext>
              </a:extLst>
            </p:cNvPr>
            <p:cNvSpPr>
              <a:spLocks noChangeShapeType="1"/>
            </p:cNvSpPr>
            <p:nvPr/>
          </p:nvSpPr>
          <p:spPr bwMode="auto">
            <a:xfrm>
              <a:off x="1233" y="3187"/>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958" name="Freeform 782">
              <a:extLst>
                <a:ext uri="{FF2B5EF4-FFF2-40B4-BE49-F238E27FC236}">
                  <a16:creationId xmlns:a16="http://schemas.microsoft.com/office/drawing/2014/main" id="{4754792F-2ACA-4D1C-A577-E97032A41069}"/>
                </a:ext>
              </a:extLst>
            </p:cNvPr>
            <p:cNvSpPr>
              <a:spLocks noChangeArrowheads="1"/>
            </p:cNvSpPr>
            <p:nvPr/>
          </p:nvSpPr>
          <p:spPr bwMode="auto">
            <a:xfrm>
              <a:off x="1290" y="3187"/>
              <a:ext cx="38" cy="1"/>
            </a:xfrm>
            <a:custGeom>
              <a:avLst/>
              <a:gdLst>
                <a:gd name="T0" fmla="*/ 0 w 168"/>
                <a:gd name="T1" fmla="*/ 0 h 1"/>
                <a:gd name="T2" fmla="*/ 127 w 168"/>
                <a:gd name="T3" fmla="*/ 0 h 1"/>
                <a:gd name="T4" fmla="*/ 167 w 168"/>
                <a:gd name="T5" fmla="*/ 0 h 1"/>
              </a:gdLst>
              <a:ahLst/>
              <a:cxnLst>
                <a:cxn ang="0">
                  <a:pos x="T0" y="T1"/>
                </a:cxn>
                <a:cxn ang="0">
                  <a:pos x="T2" y="T3"/>
                </a:cxn>
                <a:cxn ang="0">
                  <a:pos x="T4" y="T5"/>
                </a:cxn>
              </a:cxnLst>
              <a:rect l="0" t="0" r="r" b="b"/>
              <a:pathLst>
                <a:path w="168" h="1">
                  <a:moveTo>
                    <a:pt x="0" y="0"/>
                  </a:moveTo>
                  <a:lnTo>
                    <a:pt x="127"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59" name="Freeform 783">
              <a:extLst>
                <a:ext uri="{FF2B5EF4-FFF2-40B4-BE49-F238E27FC236}">
                  <a16:creationId xmlns:a16="http://schemas.microsoft.com/office/drawing/2014/main" id="{07FE3198-743F-4192-A2A0-3B1A05A3889B}"/>
                </a:ext>
              </a:extLst>
            </p:cNvPr>
            <p:cNvSpPr>
              <a:spLocks noChangeArrowheads="1"/>
            </p:cNvSpPr>
            <p:nvPr/>
          </p:nvSpPr>
          <p:spPr bwMode="auto">
            <a:xfrm>
              <a:off x="1347" y="3187"/>
              <a:ext cx="38" cy="11"/>
            </a:xfrm>
            <a:custGeom>
              <a:avLst/>
              <a:gdLst>
                <a:gd name="T0" fmla="*/ 0 w 168"/>
                <a:gd name="T1" fmla="*/ 46 h 47"/>
                <a:gd name="T2" fmla="*/ 77 w 168"/>
                <a:gd name="T3" fmla="*/ 46 h 47"/>
                <a:gd name="T4" fmla="*/ 167 w 168"/>
                <a:gd name="T5" fmla="*/ 0 h 47"/>
              </a:gdLst>
              <a:ahLst/>
              <a:cxnLst>
                <a:cxn ang="0">
                  <a:pos x="T0" y="T1"/>
                </a:cxn>
                <a:cxn ang="0">
                  <a:pos x="T2" y="T3"/>
                </a:cxn>
                <a:cxn ang="0">
                  <a:pos x="T4" y="T5"/>
                </a:cxn>
              </a:cxnLst>
              <a:rect l="0" t="0" r="r" b="b"/>
              <a:pathLst>
                <a:path w="168" h="47">
                  <a:moveTo>
                    <a:pt x="0" y="46"/>
                  </a:moveTo>
                  <a:lnTo>
                    <a:pt x="77" y="46"/>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60" name="Freeform 784">
              <a:extLst>
                <a:ext uri="{FF2B5EF4-FFF2-40B4-BE49-F238E27FC236}">
                  <a16:creationId xmlns:a16="http://schemas.microsoft.com/office/drawing/2014/main" id="{2201D04C-A7E4-4385-A544-00B30D426BAC}"/>
                </a:ext>
              </a:extLst>
            </p:cNvPr>
            <p:cNvSpPr>
              <a:spLocks noChangeArrowheads="1"/>
            </p:cNvSpPr>
            <p:nvPr/>
          </p:nvSpPr>
          <p:spPr bwMode="auto">
            <a:xfrm>
              <a:off x="1403" y="3187"/>
              <a:ext cx="38" cy="1"/>
            </a:xfrm>
            <a:custGeom>
              <a:avLst/>
              <a:gdLst>
                <a:gd name="T0" fmla="*/ 0 w 168"/>
                <a:gd name="T1" fmla="*/ 0 h 1"/>
                <a:gd name="T2" fmla="*/ 25 w 168"/>
                <a:gd name="T3" fmla="*/ 0 h 1"/>
                <a:gd name="T4" fmla="*/ 167 w 168"/>
                <a:gd name="T5" fmla="*/ 0 h 1"/>
              </a:gdLst>
              <a:ahLst/>
              <a:cxnLst>
                <a:cxn ang="0">
                  <a:pos x="T0" y="T1"/>
                </a:cxn>
                <a:cxn ang="0">
                  <a:pos x="T2" y="T3"/>
                </a:cxn>
                <a:cxn ang="0">
                  <a:pos x="T4" y="T5"/>
                </a:cxn>
              </a:cxnLst>
              <a:rect l="0" t="0" r="r" b="b"/>
              <a:pathLst>
                <a:path w="168" h="1">
                  <a:moveTo>
                    <a:pt x="0" y="0"/>
                  </a:moveTo>
                  <a:lnTo>
                    <a:pt x="25"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61" name="Freeform 785">
              <a:extLst>
                <a:ext uri="{FF2B5EF4-FFF2-40B4-BE49-F238E27FC236}">
                  <a16:creationId xmlns:a16="http://schemas.microsoft.com/office/drawing/2014/main" id="{A63837E5-4FCE-4BBF-8385-89A8932822DE}"/>
                </a:ext>
              </a:extLst>
            </p:cNvPr>
            <p:cNvSpPr>
              <a:spLocks noChangeArrowheads="1"/>
            </p:cNvSpPr>
            <p:nvPr/>
          </p:nvSpPr>
          <p:spPr bwMode="auto">
            <a:xfrm>
              <a:off x="1460" y="3187"/>
              <a:ext cx="37" cy="1"/>
            </a:xfrm>
            <a:custGeom>
              <a:avLst/>
              <a:gdLst>
                <a:gd name="T0" fmla="*/ 0 w 165"/>
                <a:gd name="T1" fmla="*/ 0 h 1"/>
                <a:gd name="T2" fmla="*/ 136 w 165"/>
                <a:gd name="T3" fmla="*/ 0 h 1"/>
                <a:gd name="T4" fmla="*/ 164 w 165"/>
                <a:gd name="T5" fmla="*/ 0 h 1"/>
              </a:gdLst>
              <a:ahLst/>
              <a:cxnLst>
                <a:cxn ang="0">
                  <a:pos x="T0" y="T1"/>
                </a:cxn>
                <a:cxn ang="0">
                  <a:pos x="T2" y="T3"/>
                </a:cxn>
                <a:cxn ang="0">
                  <a:pos x="T4" y="T5"/>
                </a:cxn>
              </a:cxnLst>
              <a:rect l="0" t="0" r="r" b="b"/>
              <a:pathLst>
                <a:path w="165" h="1">
                  <a:moveTo>
                    <a:pt x="0" y="0"/>
                  </a:moveTo>
                  <a:lnTo>
                    <a:pt x="136"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62" name="Freeform 786">
              <a:extLst>
                <a:ext uri="{FF2B5EF4-FFF2-40B4-BE49-F238E27FC236}">
                  <a16:creationId xmlns:a16="http://schemas.microsoft.com/office/drawing/2014/main" id="{71F7898D-43C7-441A-89A5-DA71B425C0EA}"/>
                </a:ext>
              </a:extLst>
            </p:cNvPr>
            <p:cNvSpPr>
              <a:spLocks noChangeArrowheads="1"/>
            </p:cNvSpPr>
            <p:nvPr/>
          </p:nvSpPr>
          <p:spPr bwMode="auto">
            <a:xfrm>
              <a:off x="1517" y="3187"/>
              <a:ext cx="38" cy="1"/>
            </a:xfrm>
            <a:custGeom>
              <a:avLst/>
              <a:gdLst>
                <a:gd name="T0" fmla="*/ 0 w 169"/>
                <a:gd name="T1" fmla="*/ 0 h 1"/>
                <a:gd name="T2" fmla="*/ 43 w 169"/>
                <a:gd name="T3" fmla="*/ 0 h 1"/>
                <a:gd name="T4" fmla="*/ 168 w 169"/>
                <a:gd name="T5" fmla="*/ 0 h 1"/>
              </a:gdLst>
              <a:ahLst/>
              <a:cxnLst>
                <a:cxn ang="0">
                  <a:pos x="T0" y="T1"/>
                </a:cxn>
                <a:cxn ang="0">
                  <a:pos x="T2" y="T3"/>
                </a:cxn>
                <a:cxn ang="0">
                  <a:pos x="T4" y="T5"/>
                </a:cxn>
              </a:cxnLst>
              <a:rect l="0" t="0" r="r" b="b"/>
              <a:pathLst>
                <a:path w="169" h="1">
                  <a:moveTo>
                    <a:pt x="0" y="0"/>
                  </a:moveTo>
                  <a:lnTo>
                    <a:pt x="43"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63" name="Freeform 787">
              <a:extLst>
                <a:ext uri="{FF2B5EF4-FFF2-40B4-BE49-F238E27FC236}">
                  <a16:creationId xmlns:a16="http://schemas.microsoft.com/office/drawing/2014/main" id="{B48CD903-2B93-47A9-B1CB-9B3298D2595E}"/>
                </a:ext>
              </a:extLst>
            </p:cNvPr>
            <p:cNvSpPr>
              <a:spLocks noChangeArrowheads="1"/>
            </p:cNvSpPr>
            <p:nvPr/>
          </p:nvSpPr>
          <p:spPr bwMode="auto">
            <a:xfrm>
              <a:off x="1574" y="3185"/>
              <a:ext cx="38" cy="11"/>
            </a:xfrm>
            <a:custGeom>
              <a:avLst/>
              <a:gdLst>
                <a:gd name="T0" fmla="*/ 0 w 166"/>
                <a:gd name="T1" fmla="*/ 47 h 48"/>
                <a:gd name="T2" fmla="*/ 58 w 166"/>
                <a:gd name="T3" fmla="*/ 47 h 48"/>
                <a:gd name="T4" fmla="*/ 162 w 166"/>
                <a:gd name="T5" fmla="*/ 0 h 48"/>
                <a:gd name="T6" fmla="*/ 165 w 166"/>
                <a:gd name="T7" fmla="*/ 0 h 48"/>
              </a:gdLst>
              <a:ahLst/>
              <a:cxnLst>
                <a:cxn ang="0">
                  <a:pos x="T0" y="T1"/>
                </a:cxn>
                <a:cxn ang="0">
                  <a:pos x="T2" y="T3"/>
                </a:cxn>
                <a:cxn ang="0">
                  <a:pos x="T4" y="T5"/>
                </a:cxn>
                <a:cxn ang="0">
                  <a:pos x="T6" y="T7"/>
                </a:cxn>
              </a:cxnLst>
              <a:rect l="0" t="0" r="r" b="b"/>
              <a:pathLst>
                <a:path w="166" h="48">
                  <a:moveTo>
                    <a:pt x="0" y="47"/>
                  </a:moveTo>
                  <a:lnTo>
                    <a:pt x="58" y="47"/>
                  </a:lnTo>
                  <a:lnTo>
                    <a:pt x="162"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64" name="Freeform 788">
              <a:extLst>
                <a:ext uri="{FF2B5EF4-FFF2-40B4-BE49-F238E27FC236}">
                  <a16:creationId xmlns:a16="http://schemas.microsoft.com/office/drawing/2014/main" id="{BC719660-19E5-4CCA-A7C6-1496C7E6F185}"/>
                </a:ext>
              </a:extLst>
            </p:cNvPr>
            <p:cNvSpPr>
              <a:spLocks noChangeArrowheads="1"/>
            </p:cNvSpPr>
            <p:nvPr/>
          </p:nvSpPr>
          <p:spPr bwMode="auto">
            <a:xfrm>
              <a:off x="1630" y="3183"/>
              <a:ext cx="38" cy="11"/>
            </a:xfrm>
            <a:custGeom>
              <a:avLst/>
              <a:gdLst>
                <a:gd name="T0" fmla="*/ 0 w 169"/>
                <a:gd name="T1" fmla="*/ 47 h 48"/>
                <a:gd name="T2" fmla="*/ 4 w 169"/>
                <a:gd name="T3" fmla="*/ 47 h 48"/>
                <a:gd name="T4" fmla="*/ 80 w 169"/>
                <a:gd name="T5" fmla="*/ 29 h 48"/>
                <a:gd name="T6" fmla="*/ 147 w 169"/>
                <a:gd name="T7" fmla="*/ 15 h 48"/>
                <a:gd name="T8" fmla="*/ 168 w 169"/>
                <a:gd name="T9" fmla="*/ 0 h 48"/>
              </a:gdLst>
              <a:ahLst/>
              <a:cxnLst>
                <a:cxn ang="0">
                  <a:pos x="T0" y="T1"/>
                </a:cxn>
                <a:cxn ang="0">
                  <a:pos x="T2" y="T3"/>
                </a:cxn>
                <a:cxn ang="0">
                  <a:pos x="T4" y="T5"/>
                </a:cxn>
                <a:cxn ang="0">
                  <a:pos x="T6" y="T7"/>
                </a:cxn>
                <a:cxn ang="0">
                  <a:pos x="T8" y="T9"/>
                </a:cxn>
              </a:cxnLst>
              <a:rect l="0" t="0" r="r" b="b"/>
              <a:pathLst>
                <a:path w="169" h="48">
                  <a:moveTo>
                    <a:pt x="0" y="47"/>
                  </a:moveTo>
                  <a:lnTo>
                    <a:pt x="4" y="47"/>
                  </a:lnTo>
                  <a:lnTo>
                    <a:pt x="80" y="29"/>
                  </a:lnTo>
                  <a:lnTo>
                    <a:pt x="147" y="15"/>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65" name="Freeform 789">
              <a:extLst>
                <a:ext uri="{FF2B5EF4-FFF2-40B4-BE49-F238E27FC236}">
                  <a16:creationId xmlns:a16="http://schemas.microsoft.com/office/drawing/2014/main" id="{652B5C7E-436F-4CFE-B694-0823A4F66E26}"/>
                </a:ext>
              </a:extLst>
            </p:cNvPr>
            <p:cNvSpPr>
              <a:spLocks noChangeArrowheads="1"/>
            </p:cNvSpPr>
            <p:nvPr/>
          </p:nvSpPr>
          <p:spPr bwMode="auto">
            <a:xfrm>
              <a:off x="1686" y="3175"/>
              <a:ext cx="37" cy="11"/>
            </a:xfrm>
            <a:custGeom>
              <a:avLst/>
              <a:gdLst>
                <a:gd name="T0" fmla="*/ 0 w 165"/>
                <a:gd name="T1" fmla="*/ 46 h 47"/>
                <a:gd name="T2" fmla="*/ 4 w 165"/>
                <a:gd name="T3" fmla="*/ 46 h 47"/>
                <a:gd name="T4" fmla="*/ 48 w 165"/>
                <a:gd name="T5" fmla="*/ 32 h 47"/>
                <a:gd name="T6" fmla="*/ 89 w 165"/>
                <a:gd name="T7" fmla="*/ 26 h 47"/>
                <a:gd name="T8" fmla="*/ 127 w 165"/>
                <a:gd name="T9" fmla="*/ 11 h 47"/>
                <a:gd name="T10" fmla="*/ 164 w 165"/>
                <a:gd name="T11" fmla="*/ 0 h 47"/>
              </a:gdLst>
              <a:ahLst/>
              <a:cxnLst>
                <a:cxn ang="0">
                  <a:pos x="T0" y="T1"/>
                </a:cxn>
                <a:cxn ang="0">
                  <a:pos x="T2" y="T3"/>
                </a:cxn>
                <a:cxn ang="0">
                  <a:pos x="T4" y="T5"/>
                </a:cxn>
                <a:cxn ang="0">
                  <a:pos x="T6" y="T7"/>
                </a:cxn>
                <a:cxn ang="0">
                  <a:pos x="T8" y="T9"/>
                </a:cxn>
                <a:cxn ang="0">
                  <a:pos x="T10" y="T11"/>
                </a:cxn>
              </a:cxnLst>
              <a:rect l="0" t="0" r="r" b="b"/>
              <a:pathLst>
                <a:path w="165" h="47">
                  <a:moveTo>
                    <a:pt x="0" y="46"/>
                  </a:moveTo>
                  <a:lnTo>
                    <a:pt x="4" y="46"/>
                  </a:lnTo>
                  <a:lnTo>
                    <a:pt x="48" y="32"/>
                  </a:lnTo>
                  <a:lnTo>
                    <a:pt x="89" y="26"/>
                  </a:lnTo>
                  <a:lnTo>
                    <a:pt x="127" y="11"/>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66" name="Freeform 790">
              <a:extLst>
                <a:ext uri="{FF2B5EF4-FFF2-40B4-BE49-F238E27FC236}">
                  <a16:creationId xmlns:a16="http://schemas.microsoft.com/office/drawing/2014/main" id="{7D0FED91-3F02-4EE2-9AF9-ED806BE8ADA3}"/>
                </a:ext>
              </a:extLst>
            </p:cNvPr>
            <p:cNvSpPr>
              <a:spLocks noChangeArrowheads="1"/>
            </p:cNvSpPr>
            <p:nvPr/>
          </p:nvSpPr>
          <p:spPr bwMode="auto">
            <a:xfrm>
              <a:off x="1741" y="3153"/>
              <a:ext cx="35" cy="16"/>
            </a:xfrm>
            <a:custGeom>
              <a:avLst/>
              <a:gdLst>
                <a:gd name="T0" fmla="*/ 0 w 153"/>
                <a:gd name="T1" fmla="*/ 71 h 72"/>
                <a:gd name="T2" fmla="*/ 23 w 153"/>
                <a:gd name="T3" fmla="*/ 66 h 72"/>
                <a:gd name="T4" fmla="*/ 54 w 153"/>
                <a:gd name="T5" fmla="*/ 51 h 72"/>
                <a:gd name="T6" fmla="*/ 86 w 153"/>
                <a:gd name="T7" fmla="*/ 37 h 72"/>
                <a:gd name="T8" fmla="*/ 115 w 153"/>
                <a:gd name="T9" fmla="*/ 22 h 72"/>
                <a:gd name="T10" fmla="*/ 144 w 153"/>
                <a:gd name="T11" fmla="*/ 2 h 72"/>
                <a:gd name="T12" fmla="*/ 152 w 153"/>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153" h="72">
                  <a:moveTo>
                    <a:pt x="0" y="71"/>
                  </a:moveTo>
                  <a:lnTo>
                    <a:pt x="23" y="66"/>
                  </a:lnTo>
                  <a:lnTo>
                    <a:pt x="54" y="51"/>
                  </a:lnTo>
                  <a:lnTo>
                    <a:pt x="86" y="37"/>
                  </a:lnTo>
                  <a:lnTo>
                    <a:pt x="115" y="22"/>
                  </a:lnTo>
                  <a:lnTo>
                    <a:pt x="144" y="2"/>
                  </a:lnTo>
                  <a:lnTo>
                    <a:pt x="15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67" name="Freeform 791">
              <a:extLst>
                <a:ext uri="{FF2B5EF4-FFF2-40B4-BE49-F238E27FC236}">
                  <a16:creationId xmlns:a16="http://schemas.microsoft.com/office/drawing/2014/main" id="{B7E94ACB-6F89-41D5-B368-0C07F6C9781A}"/>
                </a:ext>
              </a:extLst>
            </p:cNvPr>
            <p:cNvSpPr>
              <a:spLocks noChangeArrowheads="1"/>
            </p:cNvSpPr>
            <p:nvPr/>
          </p:nvSpPr>
          <p:spPr bwMode="auto">
            <a:xfrm>
              <a:off x="1790" y="3111"/>
              <a:ext cx="24" cy="30"/>
            </a:xfrm>
            <a:custGeom>
              <a:avLst/>
              <a:gdLst>
                <a:gd name="T0" fmla="*/ 0 w 105"/>
                <a:gd name="T1" fmla="*/ 133 h 134"/>
                <a:gd name="T2" fmla="*/ 11 w 105"/>
                <a:gd name="T3" fmla="*/ 124 h 134"/>
                <a:gd name="T4" fmla="*/ 37 w 105"/>
                <a:gd name="T5" fmla="*/ 98 h 134"/>
                <a:gd name="T6" fmla="*/ 60 w 105"/>
                <a:gd name="T7" fmla="*/ 69 h 134"/>
                <a:gd name="T8" fmla="*/ 81 w 105"/>
                <a:gd name="T9" fmla="*/ 40 h 134"/>
                <a:gd name="T10" fmla="*/ 98 w 105"/>
                <a:gd name="T11" fmla="*/ 8 h 134"/>
                <a:gd name="T12" fmla="*/ 104 w 105"/>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105" h="134">
                  <a:moveTo>
                    <a:pt x="0" y="133"/>
                  </a:moveTo>
                  <a:lnTo>
                    <a:pt x="11" y="124"/>
                  </a:lnTo>
                  <a:lnTo>
                    <a:pt x="37" y="98"/>
                  </a:lnTo>
                  <a:lnTo>
                    <a:pt x="60" y="69"/>
                  </a:lnTo>
                  <a:lnTo>
                    <a:pt x="81" y="40"/>
                  </a:lnTo>
                  <a:lnTo>
                    <a:pt x="98" y="8"/>
                  </a:lnTo>
                  <a:lnTo>
                    <a:pt x="10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68" name="Freeform 792">
              <a:extLst>
                <a:ext uri="{FF2B5EF4-FFF2-40B4-BE49-F238E27FC236}">
                  <a16:creationId xmlns:a16="http://schemas.microsoft.com/office/drawing/2014/main" id="{89E6A01D-1548-4832-9721-5C247675E237}"/>
                </a:ext>
              </a:extLst>
            </p:cNvPr>
            <p:cNvSpPr>
              <a:spLocks noChangeArrowheads="1"/>
            </p:cNvSpPr>
            <p:nvPr/>
          </p:nvSpPr>
          <p:spPr bwMode="auto">
            <a:xfrm>
              <a:off x="1821" y="3058"/>
              <a:ext cx="11" cy="36"/>
            </a:xfrm>
            <a:custGeom>
              <a:avLst/>
              <a:gdLst>
                <a:gd name="T0" fmla="*/ 0 w 48"/>
                <a:gd name="T1" fmla="*/ 158 h 159"/>
                <a:gd name="T2" fmla="*/ 8 w 48"/>
                <a:gd name="T3" fmla="*/ 135 h 159"/>
                <a:gd name="T4" fmla="*/ 20 w 48"/>
                <a:gd name="T5" fmla="*/ 95 h 159"/>
                <a:gd name="T6" fmla="*/ 33 w 48"/>
                <a:gd name="T7" fmla="*/ 60 h 159"/>
                <a:gd name="T8" fmla="*/ 41 w 48"/>
                <a:gd name="T9" fmla="*/ 25 h 159"/>
                <a:gd name="T10" fmla="*/ 47 w 48"/>
                <a:gd name="T11" fmla="*/ 0 h 159"/>
              </a:gdLst>
              <a:ahLst/>
              <a:cxnLst>
                <a:cxn ang="0">
                  <a:pos x="T0" y="T1"/>
                </a:cxn>
                <a:cxn ang="0">
                  <a:pos x="T2" y="T3"/>
                </a:cxn>
                <a:cxn ang="0">
                  <a:pos x="T4" y="T5"/>
                </a:cxn>
                <a:cxn ang="0">
                  <a:pos x="T6" y="T7"/>
                </a:cxn>
                <a:cxn ang="0">
                  <a:pos x="T8" y="T9"/>
                </a:cxn>
                <a:cxn ang="0">
                  <a:pos x="T10" y="T11"/>
                </a:cxn>
              </a:cxnLst>
              <a:rect l="0" t="0" r="r" b="b"/>
              <a:pathLst>
                <a:path w="48" h="159">
                  <a:moveTo>
                    <a:pt x="0" y="158"/>
                  </a:moveTo>
                  <a:lnTo>
                    <a:pt x="8" y="135"/>
                  </a:lnTo>
                  <a:lnTo>
                    <a:pt x="20" y="95"/>
                  </a:lnTo>
                  <a:lnTo>
                    <a:pt x="33" y="60"/>
                  </a:lnTo>
                  <a:lnTo>
                    <a:pt x="41" y="25"/>
                  </a:lnTo>
                  <a:lnTo>
                    <a:pt x="4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69" name="Freeform 793">
              <a:extLst>
                <a:ext uri="{FF2B5EF4-FFF2-40B4-BE49-F238E27FC236}">
                  <a16:creationId xmlns:a16="http://schemas.microsoft.com/office/drawing/2014/main" id="{43C9CA7D-EB8B-48F1-934E-87C0385D0657}"/>
                </a:ext>
              </a:extLst>
            </p:cNvPr>
            <p:cNvSpPr>
              <a:spLocks noChangeArrowheads="1"/>
            </p:cNvSpPr>
            <p:nvPr/>
          </p:nvSpPr>
          <p:spPr bwMode="auto">
            <a:xfrm>
              <a:off x="1831" y="3001"/>
              <a:ext cx="10" cy="38"/>
            </a:xfrm>
            <a:custGeom>
              <a:avLst/>
              <a:gdLst>
                <a:gd name="T0" fmla="*/ 45 w 46"/>
                <a:gd name="T1" fmla="*/ 168 h 169"/>
                <a:gd name="T2" fmla="*/ 45 w 46"/>
                <a:gd name="T3" fmla="*/ 139 h 169"/>
                <a:gd name="T4" fmla="*/ 45 w 46"/>
                <a:gd name="T5" fmla="*/ 107 h 169"/>
                <a:gd name="T6" fmla="*/ 34 w 46"/>
                <a:gd name="T7" fmla="*/ 75 h 169"/>
                <a:gd name="T8" fmla="*/ 22 w 46"/>
                <a:gd name="T9" fmla="*/ 46 h 169"/>
                <a:gd name="T10" fmla="*/ 10 w 46"/>
                <a:gd name="T11" fmla="*/ 11 h 169"/>
                <a:gd name="T12" fmla="*/ 0 w 46"/>
                <a:gd name="T13" fmla="*/ 0 h 169"/>
              </a:gdLst>
              <a:ahLst/>
              <a:cxnLst>
                <a:cxn ang="0">
                  <a:pos x="T0" y="T1"/>
                </a:cxn>
                <a:cxn ang="0">
                  <a:pos x="T2" y="T3"/>
                </a:cxn>
                <a:cxn ang="0">
                  <a:pos x="T4" y="T5"/>
                </a:cxn>
                <a:cxn ang="0">
                  <a:pos x="T6" y="T7"/>
                </a:cxn>
                <a:cxn ang="0">
                  <a:pos x="T8" y="T9"/>
                </a:cxn>
                <a:cxn ang="0">
                  <a:pos x="T10" y="T11"/>
                </a:cxn>
                <a:cxn ang="0">
                  <a:pos x="T12" y="T13"/>
                </a:cxn>
              </a:cxnLst>
              <a:rect l="0" t="0" r="r" b="b"/>
              <a:pathLst>
                <a:path w="46" h="169">
                  <a:moveTo>
                    <a:pt x="45" y="168"/>
                  </a:moveTo>
                  <a:lnTo>
                    <a:pt x="45" y="139"/>
                  </a:lnTo>
                  <a:lnTo>
                    <a:pt x="45" y="107"/>
                  </a:lnTo>
                  <a:lnTo>
                    <a:pt x="34" y="75"/>
                  </a:lnTo>
                  <a:lnTo>
                    <a:pt x="22" y="46"/>
                  </a:lnTo>
                  <a:lnTo>
                    <a:pt x="10" y="1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70" name="Freeform 794">
              <a:extLst>
                <a:ext uri="{FF2B5EF4-FFF2-40B4-BE49-F238E27FC236}">
                  <a16:creationId xmlns:a16="http://schemas.microsoft.com/office/drawing/2014/main" id="{2F3CEB84-B863-4FA6-A10A-BF41557E2F0A}"/>
                </a:ext>
              </a:extLst>
            </p:cNvPr>
            <p:cNvSpPr>
              <a:spLocks noChangeArrowheads="1"/>
            </p:cNvSpPr>
            <p:nvPr/>
          </p:nvSpPr>
          <p:spPr bwMode="auto">
            <a:xfrm>
              <a:off x="1817" y="2947"/>
              <a:ext cx="12" cy="37"/>
            </a:xfrm>
            <a:custGeom>
              <a:avLst/>
              <a:gdLst>
                <a:gd name="T0" fmla="*/ 50 w 51"/>
                <a:gd name="T1" fmla="*/ 160 h 161"/>
                <a:gd name="T2" fmla="*/ 47 w 51"/>
                <a:gd name="T3" fmla="*/ 157 h 161"/>
                <a:gd name="T4" fmla="*/ 37 w 51"/>
                <a:gd name="T5" fmla="*/ 122 h 161"/>
                <a:gd name="T6" fmla="*/ 29 w 51"/>
                <a:gd name="T7" fmla="*/ 90 h 161"/>
                <a:gd name="T8" fmla="*/ 17 w 51"/>
                <a:gd name="T9" fmla="*/ 55 h 161"/>
                <a:gd name="T10" fmla="*/ 6 w 51"/>
                <a:gd name="T11" fmla="*/ 18 h 161"/>
                <a:gd name="T12" fmla="*/ 0 w 51"/>
                <a:gd name="T13" fmla="*/ 0 h 161"/>
              </a:gdLst>
              <a:ahLst/>
              <a:cxnLst>
                <a:cxn ang="0">
                  <a:pos x="T0" y="T1"/>
                </a:cxn>
                <a:cxn ang="0">
                  <a:pos x="T2" y="T3"/>
                </a:cxn>
                <a:cxn ang="0">
                  <a:pos x="T4" y="T5"/>
                </a:cxn>
                <a:cxn ang="0">
                  <a:pos x="T6" y="T7"/>
                </a:cxn>
                <a:cxn ang="0">
                  <a:pos x="T8" y="T9"/>
                </a:cxn>
                <a:cxn ang="0">
                  <a:pos x="T10" y="T11"/>
                </a:cxn>
                <a:cxn ang="0">
                  <a:pos x="T12" y="T13"/>
                </a:cxn>
              </a:cxnLst>
              <a:rect l="0" t="0" r="r" b="b"/>
              <a:pathLst>
                <a:path w="51" h="161">
                  <a:moveTo>
                    <a:pt x="50" y="160"/>
                  </a:moveTo>
                  <a:lnTo>
                    <a:pt x="47" y="157"/>
                  </a:lnTo>
                  <a:lnTo>
                    <a:pt x="37" y="122"/>
                  </a:lnTo>
                  <a:lnTo>
                    <a:pt x="29" y="90"/>
                  </a:lnTo>
                  <a:lnTo>
                    <a:pt x="17" y="55"/>
                  </a:lnTo>
                  <a:lnTo>
                    <a:pt x="6" y="18"/>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71" name="Freeform 795">
              <a:extLst>
                <a:ext uri="{FF2B5EF4-FFF2-40B4-BE49-F238E27FC236}">
                  <a16:creationId xmlns:a16="http://schemas.microsoft.com/office/drawing/2014/main" id="{325EA923-B643-42CC-AB21-55EE34C6FDF7}"/>
                </a:ext>
              </a:extLst>
            </p:cNvPr>
            <p:cNvSpPr>
              <a:spLocks noChangeArrowheads="1"/>
            </p:cNvSpPr>
            <p:nvPr/>
          </p:nvSpPr>
          <p:spPr bwMode="auto">
            <a:xfrm>
              <a:off x="1789" y="2898"/>
              <a:ext cx="20" cy="32"/>
            </a:xfrm>
            <a:custGeom>
              <a:avLst/>
              <a:gdLst>
                <a:gd name="T0" fmla="*/ 89 w 90"/>
                <a:gd name="T1" fmla="*/ 142 h 143"/>
                <a:gd name="T2" fmla="*/ 87 w 90"/>
                <a:gd name="T3" fmla="*/ 135 h 143"/>
                <a:gd name="T4" fmla="*/ 66 w 90"/>
                <a:gd name="T5" fmla="*/ 101 h 143"/>
                <a:gd name="T6" fmla="*/ 47 w 90"/>
                <a:gd name="T7" fmla="*/ 66 h 143"/>
                <a:gd name="T8" fmla="*/ 25 w 90"/>
                <a:gd name="T9" fmla="*/ 34 h 143"/>
                <a:gd name="T10" fmla="*/ 3 w 90"/>
                <a:gd name="T11" fmla="*/ 3 h 143"/>
                <a:gd name="T12" fmla="*/ 0 w 90"/>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90" h="143">
                  <a:moveTo>
                    <a:pt x="89" y="142"/>
                  </a:moveTo>
                  <a:lnTo>
                    <a:pt x="87" y="135"/>
                  </a:lnTo>
                  <a:lnTo>
                    <a:pt x="66" y="101"/>
                  </a:lnTo>
                  <a:lnTo>
                    <a:pt x="47" y="66"/>
                  </a:lnTo>
                  <a:lnTo>
                    <a:pt x="25" y="34"/>
                  </a:lnTo>
                  <a:lnTo>
                    <a:pt x="3"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72" name="Freeform 796">
              <a:extLst>
                <a:ext uri="{FF2B5EF4-FFF2-40B4-BE49-F238E27FC236}">
                  <a16:creationId xmlns:a16="http://schemas.microsoft.com/office/drawing/2014/main" id="{0B885744-82D5-4CBB-966A-AB03AE8A6997}"/>
                </a:ext>
              </a:extLst>
            </p:cNvPr>
            <p:cNvSpPr>
              <a:spLocks noChangeArrowheads="1"/>
            </p:cNvSpPr>
            <p:nvPr/>
          </p:nvSpPr>
          <p:spPr bwMode="auto">
            <a:xfrm>
              <a:off x="1750" y="2857"/>
              <a:ext cx="28" cy="26"/>
            </a:xfrm>
            <a:custGeom>
              <a:avLst/>
              <a:gdLst>
                <a:gd name="T0" fmla="*/ 122 w 123"/>
                <a:gd name="T1" fmla="*/ 114 h 115"/>
                <a:gd name="T2" fmla="*/ 98 w 123"/>
                <a:gd name="T3" fmla="*/ 87 h 115"/>
                <a:gd name="T4" fmla="*/ 67 w 123"/>
                <a:gd name="T5" fmla="*/ 55 h 115"/>
                <a:gd name="T6" fmla="*/ 31 w 123"/>
                <a:gd name="T7" fmla="*/ 26 h 115"/>
                <a:gd name="T8" fmla="*/ 0 w 123"/>
                <a:gd name="T9" fmla="*/ 0 h 115"/>
              </a:gdLst>
              <a:ahLst/>
              <a:cxnLst>
                <a:cxn ang="0">
                  <a:pos x="T0" y="T1"/>
                </a:cxn>
                <a:cxn ang="0">
                  <a:pos x="T2" y="T3"/>
                </a:cxn>
                <a:cxn ang="0">
                  <a:pos x="T4" y="T5"/>
                </a:cxn>
                <a:cxn ang="0">
                  <a:pos x="T6" y="T7"/>
                </a:cxn>
                <a:cxn ang="0">
                  <a:pos x="T8" y="T9"/>
                </a:cxn>
              </a:cxnLst>
              <a:rect l="0" t="0" r="r" b="b"/>
              <a:pathLst>
                <a:path w="123" h="115">
                  <a:moveTo>
                    <a:pt x="122" y="114"/>
                  </a:moveTo>
                  <a:lnTo>
                    <a:pt x="98" y="87"/>
                  </a:lnTo>
                  <a:lnTo>
                    <a:pt x="67" y="55"/>
                  </a:lnTo>
                  <a:lnTo>
                    <a:pt x="31" y="2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73" name="Freeform 797">
              <a:extLst>
                <a:ext uri="{FF2B5EF4-FFF2-40B4-BE49-F238E27FC236}">
                  <a16:creationId xmlns:a16="http://schemas.microsoft.com/office/drawing/2014/main" id="{392267F1-0516-408B-8855-8DB1D52982E2}"/>
                </a:ext>
              </a:extLst>
            </p:cNvPr>
            <p:cNvSpPr>
              <a:spLocks noChangeArrowheads="1"/>
            </p:cNvSpPr>
            <p:nvPr/>
          </p:nvSpPr>
          <p:spPr bwMode="auto">
            <a:xfrm>
              <a:off x="1702" y="2827"/>
              <a:ext cx="33" cy="20"/>
            </a:xfrm>
            <a:custGeom>
              <a:avLst/>
              <a:gdLst>
                <a:gd name="T0" fmla="*/ 143 w 144"/>
                <a:gd name="T1" fmla="*/ 85 h 86"/>
                <a:gd name="T2" fmla="*/ 130 w 144"/>
                <a:gd name="T3" fmla="*/ 76 h 86"/>
                <a:gd name="T4" fmla="*/ 90 w 144"/>
                <a:gd name="T5" fmla="*/ 50 h 86"/>
                <a:gd name="T6" fmla="*/ 47 w 144"/>
                <a:gd name="T7" fmla="*/ 24 h 86"/>
                <a:gd name="T8" fmla="*/ 0 w 144"/>
                <a:gd name="T9" fmla="*/ 0 h 86"/>
                <a:gd name="T10" fmla="*/ 0 w 144"/>
                <a:gd name="T11" fmla="*/ 0 h 86"/>
              </a:gdLst>
              <a:ahLst/>
              <a:cxnLst>
                <a:cxn ang="0">
                  <a:pos x="T0" y="T1"/>
                </a:cxn>
                <a:cxn ang="0">
                  <a:pos x="T2" y="T3"/>
                </a:cxn>
                <a:cxn ang="0">
                  <a:pos x="T4" y="T5"/>
                </a:cxn>
                <a:cxn ang="0">
                  <a:pos x="T6" y="T7"/>
                </a:cxn>
                <a:cxn ang="0">
                  <a:pos x="T8" y="T9"/>
                </a:cxn>
                <a:cxn ang="0">
                  <a:pos x="T10" y="T11"/>
                </a:cxn>
              </a:cxnLst>
              <a:rect l="0" t="0" r="r" b="b"/>
              <a:pathLst>
                <a:path w="144" h="86">
                  <a:moveTo>
                    <a:pt x="143" y="85"/>
                  </a:moveTo>
                  <a:lnTo>
                    <a:pt x="130" y="76"/>
                  </a:lnTo>
                  <a:lnTo>
                    <a:pt x="90" y="50"/>
                  </a:lnTo>
                  <a:lnTo>
                    <a:pt x="47" y="24"/>
                  </a:lnTo>
                  <a:lnTo>
                    <a:pt x="0"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74" name="Freeform 798">
              <a:extLst>
                <a:ext uri="{FF2B5EF4-FFF2-40B4-BE49-F238E27FC236}">
                  <a16:creationId xmlns:a16="http://schemas.microsoft.com/office/drawing/2014/main" id="{52D043B8-3CB3-48C2-A729-A26CEFA4ACE9}"/>
                </a:ext>
              </a:extLst>
            </p:cNvPr>
            <p:cNvSpPr>
              <a:spLocks noChangeArrowheads="1"/>
            </p:cNvSpPr>
            <p:nvPr/>
          </p:nvSpPr>
          <p:spPr bwMode="auto">
            <a:xfrm>
              <a:off x="1650" y="2804"/>
              <a:ext cx="35" cy="15"/>
            </a:xfrm>
            <a:custGeom>
              <a:avLst/>
              <a:gdLst>
                <a:gd name="T0" fmla="*/ 153 w 154"/>
                <a:gd name="T1" fmla="*/ 66 h 67"/>
                <a:gd name="T2" fmla="*/ 136 w 154"/>
                <a:gd name="T3" fmla="*/ 54 h 67"/>
                <a:gd name="T4" fmla="*/ 81 w 154"/>
                <a:gd name="T5" fmla="*/ 34 h 67"/>
                <a:gd name="T6" fmla="*/ 32 w 154"/>
                <a:gd name="T7" fmla="*/ 14 h 67"/>
                <a:gd name="T8" fmla="*/ 0 w 154"/>
                <a:gd name="T9" fmla="*/ 0 h 67"/>
              </a:gdLst>
              <a:ahLst/>
              <a:cxnLst>
                <a:cxn ang="0">
                  <a:pos x="T0" y="T1"/>
                </a:cxn>
                <a:cxn ang="0">
                  <a:pos x="T2" y="T3"/>
                </a:cxn>
                <a:cxn ang="0">
                  <a:pos x="T4" y="T5"/>
                </a:cxn>
                <a:cxn ang="0">
                  <a:pos x="T6" y="T7"/>
                </a:cxn>
                <a:cxn ang="0">
                  <a:pos x="T8" y="T9"/>
                </a:cxn>
              </a:cxnLst>
              <a:rect l="0" t="0" r="r" b="b"/>
              <a:pathLst>
                <a:path w="154" h="67">
                  <a:moveTo>
                    <a:pt x="153" y="66"/>
                  </a:moveTo>
                  <a:lnTo>
                    <a:pt x="136" y="54"/>
                  </a:lnTo>
                  <a:lnTo>
                    <a:pt x="81" y="34"/>
                  </a:lnTo>
                  <a:lnTo>
                    <a:pt x="32" y="14"/>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75" name="Freeform 799">
              <a:extLst>
                <a:ext uri="{FF2B5EF4-FFF2-40B4-BE49-F238E27FC236}">
                  <a16:creationId xmlns:a16="http://schemas.microsoft.com/office/drawing/2014/main" id="{0B4854D1-637D-4477-A290-D4AC1B197B04}"/>
                </a:ext>
              </a:extLst>
            </p:cNvPr>
            <p:cNvSpPr>
              <a:spLocks noChangeArrowheads="1"/>
            </p:cNvSpPr>
            <p:nvPr/>
          </p:nvSpPr>
          <p:spPr bwMode="auto">
            <a:xfrm>
              <a:off x="1596" y="2786"/>
              <a:ext cx="36" cy="12"/>
            </a:xfrm>
            <a:custGeom>
              <a:avLst/>
              <a:gdLst>
                <a:gd name="T0" fmla="*/ 159 w 160"/>
                <a:gd name="T1" fmla="*/ 52 h 53"/>
                <a:gd name="T2" fmla="*/ 107 w 160"/>
                <a:gd name="T3" fmla="*/ 34 h 53"/>
                <a:gd name="T4" fmla="*/ 52 w 160"/>
                <a:gd name="T5" fmla="*/ 14 h 53"/>
                <a:gd name="T6" fmla="*/ 0 w 160"/>
                <a:gd name="T7" fmla="*/ 0 h 53"/>
              </a:gdLst>
              <a:ahLst/>
              <a:cxnLst>
                <a:cxn ang="0">
                  <a:pos x="T0" y="T1"/>
                </a:cxn>
                <a:cxn ang="0">
                  <a:pos x="T2" y="T3"/>
                </a:cxn>
                <a:cxn ang="0">
                  <a:pos x="T4" y="T5"/>
                </a:cxn>
                <a:cxn ang="0">
                  <a:pos x="T6" y="T7"/>
                </a:cxn>
              </a:cxnLst>
              <a:rect l="0" t="0" r="r" b="b"/>
              <a:pathLst>
                <a:path w="160" h="53">
                  <a:moveTo>
                    <a:pt x="159" y="52"/>
                  </a:moveTo>
                  <a:lnTo>
                    <a:pt x="107" y="34"/>
                  </a:lnTo>
                  <a:lnTo>
                    <a:pt x="52" y="14"/>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76" name="Freeform 800">
              <a:extLst>
                <a:ext uri="{FF2B5EF4-FFF2-40B4-BE49-F238E27FC236}">
                  <a16:creationId xmlns:a16="http://schemas.microsoft.com/office/drawing/2014/main" id="{A87F097A-9AA2-4E87-8102-24C7E1EBB8F1}"/>
                </a:ext>
              </a:extLst>
            </p:cNvPr>
            <p:cNvSpPr>
              <a:spLocks noChangeArrowheads="1"/>
            </p:cNvSpPr>
            <p:nvPr/>
          </p:nvSpPr>
          <p:spPr bwMode="auto">
            <a:xfrm>
              <a:off x="1542" y="2772"/>
              <a:ext cx="37" cy="11"/>
            </a:xfrm>
            <a:custGeom>
              <a:avLst/>
              <a:gdLst>
                <a:gd name="T0" fmla="*/ 164 w 165"/>
                <a:gd name="T1" fmla="*/ 47 h 48"/>
                <a:gd name="T2" fmla="*/ 124 w 165"/>
                <a:gd name="T3" fmla="*/ 33 h 48"/>
                <a:gd name="T4" fmla="*/ 63 w 165"/>
                <a:gd name="T5" fmla="*/ 15 h 48"/>
                <a:gd name="T6" fmla="*/ 3 w 165"/>
                <a:gd name="T7" fmla="*/ 0 h 48"/>
                <a:gd name="T8" fmla="*/ 0 w 165"/>
                <a:gd name="T9" fmla="*/ 0 h 48"/>
              </a:gdLst>
              <a:ahLst/>
              <a:cxnLst>
                <a:cxn ang="0">
                  <a:pos x="T0" y="T1"/>
                </a:cxn>
                <a:cxn ang="0">
                  <a:pos x="T2" y="T3"/>
                </a:cxn>
                <a:cxn ang="0">
                  <a:pos x="T4" y="T5"/>
                </a:cxn>
                <a:cxn ang="0">
                  <a:pos x="T6" y="T7"/>
                </a:cxn>
                <a:cxn ang="0">
                  <a:pos x="T8" y="T9"/>
                </a:cxn>
              </a:cxnLst>
              <a:rect l="0" t="0" r="r" b="b"/>
              <a:pathLst>
                <a:path w="165" h="48">
                  <a:moveTo>
                    <a:pt x="164" y="47"/>
                  </a:moveTo>
                  <a:lnTo>
                    <a:pt x="124" y="33"/>
                  </a:lnTo>
                  <a:lnTo>
                    <a:pt x="63" y="15"/>
                  </a:lnTo>
                  <a:lnTo>
                    <a:pt x="3"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77" name="Freeform 801">
              <a:extLst>
                <a:ext uri="{FF2B5EF4-FFF2-40B4-BE49-F238E27FC236}">
                  <a16:creationId xmlns:a16="http://schemas.microsoft.com/office/drawing/2014/main" id="{C82D6604-79A4-466B-9939-B9219FBEDEB9}"/>
                </a:ext>
              </a:extLst>
            </p:cNvPr>
            <p:cNvSpPr>
              <a:spLocks noChangeArrowheads="1"/>
            </p:cNvSpPr>
            <p:nvPr/>
          </p:nvSpPr>
          <p:spPr bwMode="auto">
            <a:xfrm>
              <a:off x="1486" y="2761"/>
              <a:ext cx="38" cy="11"/>
            </a:xfrm>
            <a:custGeom>
              <a:avLst/>
              <a:gdLst>
                <a:gd name="T0" fmla="*/ 165 w 166"/>
                <a:gd name="T1" fmla="*/ 46 h 47"/>
                <a:gd name="T2" fmla="*/ 118 w 166"/>
                <a:gd name="T3" fmla="*/ 32 h 47"/>
                <a:gd name="T4" fmla="*/ 49 w 166"/>
                <a:gd name="T5" fmla="*/ 11 h 47"/>
                <a:gd name="T6" fmla="*/ 0 w 166"/>
                <a:gd name="T7" fmla="*/ 0 h 47"/>
              </a:gdLst>
              <a:ahLst/>
              <a:cxnLst>
                <a:cxn ang="0">
                  <a:pos x="T0" y="T1"/>
                </a:cxn>
                <a:cxn ang="0">
                  <a:pos x="T2" y="T3"/>
                </a:cxn>
                <a:cxn ang="0">
                  <a:pos x="T4" y="T5"/>
                </a:cxn>
                <a:cxn ang="0">
                  <a:pos x="T6" y="T7"/>
                </a:cxn>
              </a:cxnLst>
              <a:rect l="0" t="0" r="r" b="b"/>
              <a:pathLst>
                <a:path w="166" h="47">
                  <a:moveTo>
                    <a:pt x="165" y="46"/>
                  </a:moveTo>
                  <a:lnTo>
                    <a:pt x="118" y="32"/>
                  </a:lnTo>
                  <a:lnTo>
                    <a:pt x="49" y="1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78" name="Freeform 802">
              <a:extLst>
                <a:ext uri="{FF2B5EF4-FFF2-40B4-BE49-F238E27FC236}">
                  <a16:creationId xmlns:a16="http://schemas.microsoft.com/office/drawing/2014/main" id="{453815E3-EA9A-4992-A60B-76E32C3D7755}"/>
                </a:ext>
              </a:extLst>
            </p:cNvPr>
            <p:cNvSpPr>
              <a:spLocks noChangeArrowheads="1"/>
            </p:cNvSpPr>
            <p:nvPr/>
          </p:nvSpPr>
          <p:spPr bwMode="auto">
            <a:xfrm>
              <a:off x="1430" y="2753"/>
              <a:ext cx="38" cy="11"/>
            </a:xfrm>
            <a:custGeom>
              <a:avLst/>
              <a:gdLst>
                <a:gd name="T0" fmla="*/ 166 w 167"/>
                <a:gd name="T1" fmla="*/ 47 h 48"/>
                <a:gd name="T2" fmla="*/ 150 w 167"/>
                <a:gd name="T3" fmla="*/ 41 h 48"/>
                <a:gd name="T4" fmla="*/ 74 w 167"/>
                <a:gd name="T5" fmla="*/ 18 h 48"/>
                <a:gd name="T6" fmla="*/ 0 w 167"/>
                <a:gd name="T7" fmla="*/ 0 h 48"/>
              </a:gdLst>
              <a:ahLst/>
              <a:cxnLst>
                <a:cxn ang="0">
                  <a:pos x="T0" y="T1"/>
                </a:cxn>
                <a:cxn ang="0">
                  <a:pos x="T2" y="T3"/>
                </a:cxn>
                <a:cxn ang="0">
                  <a:pos x="T4" y="T5"/>
                </a:cxn>
                <a:cxn ang="0">
                  <a:pos x="T6" y="T7"/>
                </a:cxn>
              </a:cxnLst>
              <a:rect l="0" t="0" r="r" b="b"/>
              <a:pathLst>
                <a:path w="167" h="48">
                  <a:moveTo>
                    <a:pt x="166" y="47"/>
                  </a:moveTo>
                  <a:lnTo>
                    <a:pt x="150" y="41"/>
                  </a:lnTo>
                  <a:lnTo>
                    <a:pt x="74" y="18"/>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79" name="Freeform 803">
              <a:extLst>
                <a:ext uri="{FF2B5EF4-FFF2-40B4-BE49-F238E27FC236}">
                  <a16:creationId xmlns:a16="http://schemas.microsoft.com/office/drawing/2014/main" id="{65F2B201-6BA1-458C-BFF8-269C997E2BA0}"/>
                </a:ext>
              </a:extLst>
            </p:cNvPr>
            <p:cNvSpPr>
              <a:spLocks noChangeArrowheads="1"/>
            </p:cNvSpPr>
            <p:nvPr/>
          </p:nvSpPr>
          <p:spPr bwMode="auto">
            <a:xfrm>
              <a:off x="1374" y="2748"/>
              <a:ext cx="38" cy="11"/>
            </a:xfrm>
            <a:custGeom>
              <a:avLst/>
              <a:gdLst>
                <a:gd name="T0" fmla="*/ 166 w 167"/>
                <a:gd name="T1" fmla="*/ 46 h 47"/>
                <a:gd name="T2" fmla="*/ 166 w 167"/>
                <a:gd name="T3" fmla="*/ 46 h 47"/>
                <a:gd name="T4" fmla="*/ 84 w 167"/>
                <a:gd name="T5" fmla="*/ 23 h 47"/>
                <a:gd name="T6" fmla="*/ 5 w 167"/>
                <a:gd name="T7" fmla="*/ 0 h 47"/>
                <a:gd name="T8" fmla="*/ 0 w 167"/>
                <a:gd name="T9" fmla="*/ 0 h 47"/>
              </a:gdLst>
              <a:ahLst/>
              <a:cxnLst>
                <a:cxn ang="0">
                  <a:pos x="T0" y="T1"/>
                </a:cxn>
                <a:cxn ang="0">
                  <a:pos x="T2" y="T3"/>
                </a:cxn>
                <a:cxn ang="0">
                  <a:pos x="T4" y="T5"/>
                </a:cxn>
                <a:cxn ang="0">
                  <a:pos x="T6" y="T7"/>
                </a:cxn>
                <a:cxn ang="0">
                  <a:pos x="T8" y="T9"/>
                </a:cxn>
              </a:cxnLst>
              <a:rect l="0" t="0" r="r" b="b"/>
              <a:pathLst>
                <a:path w="167" h="47">
                  <a:moveTo>
                    <a:pt x="166" y="46"/>
                  </a:moveTo>
                  <a:lnTo>
                    <a:pt x="166" y="46"/>
                  </a:lnTo>
                  <a:lnTo>
                    <a:pt x="84" y="23"/>
                  </a:lnTo>
                  <a:lnTo>
                    <a:pt x="5"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80" name="Freeform 804">
              <a:extLst>
                <a:ext uri="{FF2B5EF4-FFF2-40B4-BE49-F238E27FC236}">
                  <a16:creationId xmlns:a16="http://schemas.microsoft.com/office/drawing/2014/main" id="{F4009CC4-3236-4A2A-B56F-F2AEE60AAD02}"/>
                </a:ext>
              </a:extLst>
            </p:cNvPr>
            <p:cNvSpPr>
              <a:spLocks noChangeArrowheads="1"/>
            </p:cNvSpPr>
            <p:nvPr/>
          </p:nvSpPr>
          <p:spPr bwMode="auto">
            <a:xfrm>
              <a:off x="1317" y="2744"/>
              <a:ext cx="38" cy="11"/>
            </a:xfrm>
            <a:custGeom>
              <a:avLst/>
              <a:gdLst>
                <a:gd name="T0" fmla="*/ 167 w 168"/>
                <a:gd name="T1" fmla="*/ 47 h 48"/>
                <a:gd name="T2" fmla="*/ 100 w 168"/>
                <a:gd name="T3" fmla="*/ 23 h 48"/>
                <a:gd name="T4" fmla="*/ 22 w 168"/>
                <a:gd name="T5" fmla="*/ 11 h 48"/>
                <a:gd name="T6" fmla="*/ 0 w 168"/>
                <a:gd name="T7" fmla="*/ 0 h 48"/>
              </a:gdLst>
              <a:ahLst/>
              <a:cxnLst>
                <a:cxn ang="0">
                  <a:pos x="T0" y="T1"/>
                </a:cxn>
                <a:cxn ang="0">
                  <a:pos x="T2" y="T3"/>
                </a:cxn>
                <a:cxn ang="0">
                  <a:pos x="T4" y="T5"/>
                </a:cxn>
                <a:cxn ang="0">
                  <a:pos x="T6" y="T7"/>
                </a:cxn>
              </a:cxnLst>
              <a:rect l="0" t="0" r="r" b="b"/>
              <a:pathLst>
                <a:path w="168" h="48">
                  <a:moveTo>
                    <a:pt x="167" y="47"/>
                  </a:moveTo>
                  <a:lnTo>
                    <a:pt x="100" y="23"/>
                  </a:lnTo>
                  <a:lnTo>
                    <a:pt x="22" y="1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81" name="Freeform 805">
              <a:extLst>
                <a:ext uri="{FF2B5EF4-FFF2-40B4-BE49-F238E27FC236}">
                  <a16:creationId xmlns:a16="http://schemas.microsoft.com/office/drawing/2014/main" id="{F16F3975-E114-419E-9108-DB1CCD4FB529}"/>
                </a:ext>
              </a:extLst>
            </p:cNvPr>
            <p:cNvSpPr>
              <a:spLocks noChangeArrowheads="1"/>
            </p:cNvSpPr>
            <p:nvPr/>
          </p:nvSpPr>
          <p:spPr bwMode="auto">
            <a:xfrm>
              <a:off x="1261" y="2742"/>
              <a:ext cx="38" cy="11"/>
            </a:xfrm>
            <a:custGeom>
              <a:avLst/>
              <a:gdLst>
                <a:gd name="T0" fmla="*/ 165 w 166"/>
                <a:gd name="T1" fmla="*/ 46 h 47"/>
                <a:gd name="T2" fmla="*/ 124 w 166"/>
                <a:gd name="T3" fmla="*/ 23 h 47"/>
                <a:gd name="T4" fmla="*/ 49 w 166"/>
                <a:gd name="T5" fmla="*/ 0 h 47"/>
                <a:gd name="T6" fmla="*/ 0 w 166"/>
                <a:gd name="T7" fmla="*/ 0 h 47"/>
              </a:gdLst>
              <a:ahLst/>
              <a:cxnLst>
                <a:cxn ang="0">
                  <a:pos x="T0" y="T1"/>
                </a:cxn>
                <a:cxn ang="0">
                  <a:pos x="T2" y="T3"/>
                </a:cxn>
                <a:cxn ang="0">
                  <a:pos x="T4" y="T5"/>
                </a:cxn>
                <a:cxn ang="0">
                  <a:pos x="T6" y="T7"/>
                </a:cxn>
              </a:cxnLst>
              <a:rect l="0" t="0" r="r" b="b"/>
              <a:pathLst>
                <a:path w="166" h="47">
                  <a:moveTo>
                    <a:pt x="165" y="46"/>
                  </a:moveTo>
                  <a:lnTo>
                    <a:pt x="124" y="23"/>
                  </a:lnTo>
                  <a:lnTo>
                    <a:pt x="49"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82" name="Freeform 806">
              <a:extLst>
                <a:ext uri="{FF2B5EF4-FFF2-40B4-BE49-F238E27FC236}">
                  <a16:creationId xmlns:a16="http://schemas.microsoft.com/office/drawing/2014/main" id="{9E00A0E6-7B46-4903-836B-8C59124E97DC}"/>
                </a:ext>
              </a:extLst>
            </p:cNvPr>
            <p:cNvSpPr>
              <a:spLocks noChangeArrowheads="1"/>
            </p:cNvSpPr>
            <p:nvPr/>
          </p:nvSpPr>
          <p:spPr bwMode="auto">
            <a:xfrm>
              <a:off x="1204" y="2742"/>
              <a:ext cx="38" cy="1"/>
            </a:xfrm>
            <a:custGeom>
              <a:avLst/>
              <a:gdLst>
                <a:gd name="T0" fmla="*/ 168 w 169"/>
                <a:gd name="T1" fmla="*/ 0 h 1"/>
                <a:gd name="T2" fmla="*/ 158 w 169"/>
                <a:gd name="T3" fmla="*/ 0 h 1"/>
                <a:gd name="T4" fmla="*/ 86 w 169"/>
                <a:gd name="T5" fmla="*/ 0 h 1"/>
                <a:gd name="T6" fmla="*/ 15 w 169"/>
                <a:gd name="T7" fmla="*/ 0 h 1"/>
                <a:gd name="T8" fmla="*/ 0 w 169"/>
                <a:gd name="T9" fmla="*/ 0 h 1"/>
              </a:gdLst>
              <a:ahLst/>
              <a:cxnLst>
                <a:cxn ang="0">
                  <a:pos x="T0" y="T1"/>
                </a:cxn>
                <a:cxn ang="0">
                  <a:pos x="T2" y="T3"/>
                </a:cxn>
                <a:cxn ang="0">
                  <a:pos x="T4" y="T5"/>
                </a:cxn>
                <a:cxn ang="0">
                  <a:pos x="T6" y="T7"/>
                </a:cxn>
                <a:cxn ang="0">
                  <a:pos x="T8" y="T9"/>
                </a:cxn>
              </a:cxnLst>
              <a:rect l="0" t="0" r="r" b="b"/>
              <a:pathLst>
                <a:path w="169" h="1">
                  <a:moveTo>
                    <a:pt x="168" y="0"/>
                  </a:moveTo>
                  <a:lnTo>
                    <a:pt x="158" y="0"/>
                  </a:lnTo>
                  <a:lnTo>
                    <a:pt x="86" y="0"/>
                  </a:lnTo>
                  <a:lnTo>
                    <a:pt x="15"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83" name="Freeform 807">
              <a:extLst>
                <a:ext uri="{FF2B5EF4-FFF2-40B4-BE49-F238E27FC236}">
                  <a16:creationId xmlns:a16="http://schemas.microsoft.com/office/drawing/2014/main" id="{50C7F1A3-21CB-43F1-9DDF-5401F01DF3B4}"/>
                </a:ext>
              </a:extLst>
            </p:cNvPr>
            <p:cNvSpPr>
              <a:spLocks noChangeArrowheads="1"/>
            </p:cNvSpPr>
            <p:nvPr/>
          </p:nvSpPr>
          <p:spPr bwMode="auto">
            <a:xfrm>
              <a:off x="1147" y="2742"/>
              <a:ext cx="39" cy="11"/>
            </a:xfrm>
            <a:custGeom>
              <a:avLst/>
              <a:gdLst>
                <a:gd name="T0" fmla="*/ 169 w 170"/>
                <a:gd name="T1" fmla="*/ 0 h 47"/>
                <a:gd name="T2" fmla="*/ 121 w 170"/>
                <a:gd name="T3" fmla="*/ 0 h 47"/>
                <a:gd name="T4" fmla="*/ 49 w 170"/>
                <a:gd name="T5" fmla="*/ 23 h 47"/>
                <a:gd name="T6" fmla="*/ 0 w 170"/>
                <a:gd name="T7" fmla="*/ 46 h 47"/>
              </a:gdLst>
              <a:ahLst/>
              <a:cxnLst>
                <a:cxn ang="0">
                  <a:pos x="T0" y="T1"/>
                </a:cxn>
                <a:cxn ang="0">
                  <a:pos x="T2" y="T3"/>
                </a:cxn>
                <a:cxn ang="0">
                  <a:pos x="T4" y="T5"/>
                </a:cxn>
                <a:cxn ang="0">
                  <a:pos x="T6" y="T7"/>
                </a:cxn>
              </a:cxnLst>
              <a:rect l="0" t="0" r="r" b="b"/>
              <a:pathLst>
                <a:path w="170" h="47">
                  <a:moveTo>
                    <a:pt x="169" y="0"/>
                  </a:moveTo>
                  <a:lnTo>
                    <a:pt x="121" y="0"/>
                  </a:lnTo>
                  <a:lnTo>
                    <a:pt x="49" y="23"/>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84" name="Freeform 808">
              <a:extLst>
                <a:ext uri="{FF2B5EF4-FFF2-40B4-BE49-F238E27FC236}">
                  <a16:creationId xmlns:a16="http://schemas.microsoft.com/office/drawing/2014/main" id="{CF16641C-7FAD-40D7-B818-A9B3DACB6984}"/>
                </a:ext>
              </a:extLst>
            </p:cNvPr>
            <p:cNvSpPr>
              <a:spLocks noChangeArrowheads="1"/>
            </p:cNvSpPr>
            <p:nvPr/>
          </p:nvSpPr>
          <p:spPr bwMode="auto">
            <a:xfrm>
              <a:off x="1091" y="2744"/>
              <a:ext cx="38" cy="11"/>
            </a:xfrm>
            <a:custGeom>
              <a:avLst/>
              <a:gdLst>
                <a:gd name="T0" fmla="*/ 168 w 169"/>
                <a:gd name="T1" fmla="*/ 0 h 48"/>
                <a:gd name="T2" fmla="*/ 150 w 169"/>
                <a:gd name="T3" fmla="*/ 11 h 48"/>
                <a:gd name="T4" fmla="*/ 72 w 169"/>
                <a:gd name="T5" fmla="*/ 23 h 48"/>
                <a:gd name="T6" fmla="*/ 0 w 169"/>
                <a:gd name="T7" fmla="*/ 47 h 48"/>
              </a:gdLst>
              <a:ahLst/>
              <a:cxnLst>
                <a:cxn ang="0">
                  <a:pos x="T0" y="T1"/>
                </a:cxn>
                <a:cxn ang="0">
                  <a:pos x="T2" y="T3"/>
                </a:cxn>
                <a:cxn ang="0">
                  <a:pos x="T4" y="T5"/>
                </a:cxn>
                <a:cxn ang="0">
                  <a:pos x="T6" y="T7"/>
                </a:cxn>
              </a:cxnLst>
              <a:rect l="0" t="0" r="r" b="b"/>
              <a:pathLst>
                <a:path w="169" h="48">
                  <a:moveTo>
                    <a:pt x="168" y="0"/>
                  </a:moveTo>
                  <a:lnTo>
                    <a:pt x="150" y="11"/>
                  </a:lnTo>
                  <a:lnTo>
                    <a:pt x="72" y="23"/>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85" name="Freeform 809">
              <a:extLst>
                <a:ext uri="{FF2B5EF4-FFF2-40B4-BE49-F238E27FC236}">
                  <a16:creationId xmlns:a16="http://schemas.microsoft.com/office/drawing/2014/main" id="{8A7F5161-7ABA-4A7D-BCBA-53EBB97F8C50}"/>
                </a:ext>
              </a:extLst>
            </p:cNvPr>
            <p:cNvSpPr>
              <a:spLocks noChangeArrowheads="1"/>
            </p:cNvSpPr>
            <p:nvPr/>
          </p:nvSpPr>
          <p:spPr bwMode="auto">
            <a:xfrm>
              <a:off x="1018" y="2673"/>
              <a:ext cx="37" cy="11"/>
            </a:xfrm>
            <a:custGeom>
              <a:avLst/>
              <a:gdLst>
                <a:gd name="T0" fmla="*/ 164 w 165"/>
                <a:gd name="T1" fmla="*/ 0 h 47"/>
                <a:gd name="T2" fmla="*/ 77 w 165"/>
                <a:gd name="T3" fmla="*/ 22 h 47"/>
                <a:gd name="T4" fmla="*/ 0 w 165"/>
                <a:gd name="T5" fmla="*/ 46 h 47"/>
              </a:gdLst>
              <a:ahLst/>
              <a:cxnLst>
                <a:cxn ang="0">
                  <a:pos x="T0" y="T1"/>
                </a:cxn>
                <a:cxn ang="0">
                  <a:pos x="T2" y="T3"/>
                </a:cxn>
                <a:cxn ang="0">
                  <a:pos x="T4" y="T5"/>
                </a:cxn>
              </a:cxnLst>
              <a:rect l="0" t="0" r="r" b="b"/>
              <a:pathLst>
                <a:path w="165" h="47">
                  <a:moveTo>
                    <a:pt x="164" y="0"/>
                  </a:moveTo>
                  <a:lnTo>
                    <a:pt x="77" y="22"/>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86" name="Freeform 810">
              <a:extLst>
                <a:ext uri="{FF2B5EF4-FFF2-40B4-BE49-F238E27FC236}">
                  <a16:creationId xmlns:a16="http://schemas.microsoft.com/office/drawing/2014/main" id="{EA5FF8FF-FFF1-4E64-8936-86B9CDB8F3F1}"/>
                </a:ext>
              </a:extLst>
            </p:cNvPr>
            <p:cNvSpPr>
              <a:spLocks noChangeArrowheads="1"/>
            </p:cNvSpPr>
            <p:nvPr/>
          </p:nvSpPr>
          <p:spPr bwMode="auto">
            <a:xfrm>
              <a:off x="963" y="2682"/>
              <a:ext cx="37" cy="11"/>
            </a:xfrm>
            <a:custGeom>
              <a:avLst/>
              <a:gdLst>
                <a:gd name="T0" fmla="*/ 163 w 164"/>
                <a:gd name="T1" fmla="*/ 0 h 47"/>
                <a:gd name="T2" fmla="*/ 151 w 164"/>
                <a:gd name="T3" fmla="*/ 0 h 47"/>
                <a:gd name="T4" fmla="*/ 67 w 164"/>
                <a:gd name="T5" fmla="*/ 26 h 47"/>
                <a:gd name="T6" fmla="*/ 0 w 164"/>
                <a:gd name="T7" fmla="*/ 46 h 47"/>
              </a:gdLst>
              <a:ahLst/>
              <a:cxnLst>
                <a:cxn ang="0">
                  <a:pos x="T0" y="T1"/>
                </a:cxn>
                <a:cxn ang="0">
                  <a:pos x="T2" y="T3"/>
                </a:cxn>
                <a:cxn ang="0">
                  <a:pos x="T4" y="T5"/>
                </a:cxn>
                <a:cxn ang="0">
                  <a:pos x="T6" y="T7"/>
                </a:cxn>
              </a:cxnLst>
              <a:rect l="0" t="0" r="r" b="b"/>
              <a:pathLst>
                <a:path w="164" h="47">
                  <a:moveTo>
                    <a:pt x="163" y="0"/>
                  </a:moveTo>
                  <a:lnTo>
                    <a:pt x="151" y="0"/>
                  </a:lnTo>
                  <a:lnTo>
                    <a:pt x="67" y="26"/>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87" name="Freeform 811">
              <a:extLst>
                <a:ext uri="{FF2B5EF4-FFF2-40B4-BE49-F238E27FC236}">
                  <a16:creationId xmlns:a16="http://schemas.microsoft.com/office/drawing/2014/main" id="{3C4A6CD5-86CE-401D-A5DB-FD64D6432E97}"/>
                </a:ext>
              </a:extLst>
            </p:cNvPr>
            <p:cNvSpPr>
              <a:spLocks noChangeArrowheads="1"/>
            </p:cNvSpPr>
            <p:nvPr/>
          </p:nvSpPr>
          <p:spPr bwMode="auto">
            <a:xfrm>
              <a:off x="909" y="2692"/>
              <a:ext cx="37" cy="11"/>
            </a:xfrm>
            <a:custGeom>
              <a:avLst/>
              <a:gdLst>
                <a:gd name="T0" fmla="*/ 161 w 162"/>
                <a:gd name="T1" fmla="*/ 0 h 47"/>
                <a:gd name="T2" fmla="*/ 144 w 162"/>
                <a:gd name="T3" fmla="*/ 2 h 47"/>
                <a:gd name="T4" fmla="*/ 66 w 162"/>
                <a:gd name="T5" fmla="*/ 26 h 47"/>
                <a:gd name="T6" fmla="*/ 0 w 162"/>
                <a:gd name="T7" fmla="*/ 46 h 47"/>
              </a:gdLst>
              <a:ahLst/>
              <a:cxnLst>
                <a:cxn ang="0">
                  <a:pos x="T0" y="T1"/>
                </a:cxn>
                <a:cxn ang="0">
                  <a:pos x="T2" y="T3"/>
                </a:cxn>
                <a:cxn ang="0">
                  <a:pos x="T4" y="T5"/>
                </a:cxn>
                <a:cxn ang="0">
                  <a:pos x="T6" y="T7"/>
                </a:cxn>
              </a:cxnLst>
              <a:rect l="0" t="0" r="r" b="b"/>
              <a:pathLst>
                <a:path w="162" h="47">
                  <a:moveTo>
                    <a:pt x="161" y="0"/>
                  </a:moveTo>
                  <a:lnTo>
                    <a:pt x="144" y="2"/>
                  </a:lnTo>
                  <a:lnTo>
                    <a:pt x="66" y="26"/>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88" name="Freeform 812">
              <a:extLst>
                <a:ext uri="{FF2B5EF4-FFF2-40B4-BE49-F238E27FC236}">
                  <a16:creationId xmlns:a16="http://schemas.microsoft.com/office/drawing/2014/main" id="{F14E8D51-9604-4E74-A0C1-C57F1E3D4386}"/>
                </a:ext>
              </a:extLst>
            </p:cNvPr>
            <p:cNvSpPr>
              <a:spLocks noChangeArrowheads="1"/>
            </p:cNvSpPr>
            <p:nvPr/>
          </p:nvSpPr>
          <p:spPr bwMode="auto">
            <a:xfrm>
              <a:off x="855" y="2706"/>
              <a:ext cx="36" cy="12"/>
            </a:xfrm>
            <a:custGeom>
              <a:avLst/>
              <a:gdLst>
                <a:gd name="T0" fmla="*/ 157 w 158"/>
                <a:gd name="T1" fmla="*/ 0 h 51"/>
                <a:gd name="T2" fmla="*/ 150 w 158"/>
                <a:gd name="T3" fmla="*/ 0 h 51"/>
                <a:gd name="T4" fmla="*/ 81 w 158"/>
                <a:gd name="T5" fmla="*/ 21 h 51"/>
                <a:gd name="T6" fmla="*/ 11 w 158"/>
                <a:gd name="T7" fmla="*/ 44 h 51"/>
                <a:gd name="T8" fmla="*/ 0 w 158"/>
                <a:gd name="T9" fmla="*/ 50 h 51"/>
              </a:gdLst>
              <a:ahLst/>
              <a:cxnLst>
                <a:cxn ang="0">
                  <a:pos x="T0" y="T1"/>
                </a:cxn>
                <a:cxn ang="0">
                  <a:pos x="T2" y="T3"/>
                </a:cxn>
                <a:cxn ang="0">
                  <a:pos x="T4" y="T5"/>
                </a:cxn>
                <a:cxn ang="0">
                  <a:pos x="T6" y="T7"/>
                </a:cxn>
                <a:cxn ang="0">
                  <a:pos x="T8" y="T9"/>
                </a:cxn>
              </a:cxnLst>
              <a:rect l="0" t="0" r="r" b="b"/>
              <a:pathLst>
                <a:path w="158" h="51">
                  <a:moveTo>
                    <a:pt x="157" y="0"/>
                  </a:moveTo>
                  <a:lnTo>
                    <a:pt x="150" y="0"/>
                  </a:lnTo>
                  <a:lnTo>
                    <a:pt x="81" y="21"/>
                  </a:lnTo>
                  <a:lnTo>
                    <a:pt x="11" y="44"/>
                  </a:lnTo>
                  <a:lnTo>
                    <a:pt x="0" y="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89" name="Freeform 813">
              <a:extLst>
                <a:ext uri="{FF2B5EF4-FFF2-40B4-BE49-F238E27FC236}">
                  <a16:creationId xmlns:a16="http://schemas.microsoft.com/office/drawing/2014/main" id="{B2EAC913-7669-49B4-83B0-B9FF3FCC7A3E}"/>
                </a:ext>
              </a:extLst>
            </p:cNvPr>
            <p:cNvSpPr>
              <a:spLocks noChangeArrowheads="1"/>
            </p:cNvSpPr>
            <p:nvPr/>
          </p:nvSpPr>
          <p:spPr bwMode="auto">
            <a:xfrm>
              <a:off x="803" y="2724"/>
              <a:ext cx="34" cy="13"/>
            </a:xfrm>
            <a:custGeom>
              <a:avLst/>
              <a:gdLst>
                <a:gd name="T0" fmla="*/ 149 w 150"/>
                <a:gd name="T1" fmla="*/ 0 h 59"/>
                <a:gd name="T2" fmla="*/ 112 w 150"/>
                <a:gd name="T3" fmla="*/ 11 h 59"/>
                <a:gd name="T4" fmla="*/ 45 w 150"/>
                <a:gd name="T5" fmla="*/ 38 h 59"/>
                <a:gd name="T6" fmla="*/ 0 w 150"/>
                <a:gd name="T7" fmla="*/ 58 h 59"/>
              </a:gdLst>
              <a:ahLst/>
              <a:cxnLst>
                <a:cxn ang="0">
                  <a:pos x="T0" y="T1"/>
                </a:cxn>
                <a:cxn ang="0">
                  <a:pos x="T2" y="T3"/>
                </a:cxn>
                <a:cxn ang="0">
                  <a:pos x="T4" y="T5"/>
                </a:cxn>
                <a:cxn ang="0">
                  <a:pos x="T6" y="T7"/>
                </a:cxn>
              </a:cxnLst>
              <a:rect l="0" t="0" r="r" b="b"/>
              <a:pathLst>
                <a:path w="150" h="59">
                  <a:moveTo>
                    <a:pt x="149" y="0"/>
                  </a:moveTo>
                  <a:lnTo>
                    <a:pt x="112" y="11"/>
                  </a:lnTo>
                  <a:lnTo>
                    <a:pt x="45" y="38"/>
                  </a:lnTo>
                  <a:lnTo>
                    <a:pt x="0" y="5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90" name="Freeform 814">
              <a:extLst>
                <a:ext uri="{FF2B5EF4-FFF2-40B4-BE49-F238E27FC236}">
                  <a16:creationId xmlns:a16="http://schemas.microsoft.com/office/drawing/2014/main" id="{96FC612B-F5DC-456D-8C97-C4BE2E4D19F2}"/>
                </a:ext>
              </a:extLst>
            </p:cNvPr>
            <p:cNvSpPr>
              <a:spLocks noChangeArrowheads="1"/>
            </p:cNvSpPr>
            <p:nvPr/>
          </p:nvSpPr>
          <p:spPr bwMode="auto">
            <a:xfrm>
              <a:off x="753" y="2744"/>
              <a:ext cx="33" cy="17"/>
            </a:xfrm>
            <a:custGeom>
              <a:avLst/>
              <a:gdLst>
                <a:gd name="T0" fmla="*/ 143 w 144"/>
                <a:gd name="T1" fmla="*/ 0 h 76"/>
                <a:gd name="T2" fmla="*/ 98 w 144"/>
                <a:gd name="T3" fmla="*/ 22 h 76"/>
                <a:gd name="T4" fmla="*/ 43 w 144"/>
                <a:gd name="T5" fmla="*/ 52 h 76"/>
                <a:gd name="T6" fmla="*/ 0 w 144"/>
                <a:gd name="T7" fmla="*/ 75 h 76"/>
              </a:gdLst>
              <a:ahLst/>
              <a:cxnLst>
                <a:cxn ang="0">
                  <a:pos x="T0" y="T1"/>
                </a:cxn>
                <a:cxn ang="0">
                  <a:pos x="T2" y="T3"/>
                </a:cxn>
                <a:cxn ang="0">
                  <a:pos x="T4" y="T5"/>
                </a:cxn>
                <a:cxn ang="0">
                  <a:pos x="T6" y="T7"/>
                </a:cxn>
              </a:cxnLst>
              <a:rect l="0" t="0" r="r" b="b"/>
              <a:pathLst>
                <a:path w="144" h="76">
                  <a:moveTo>
                    <a:pt x="143" y="0"/>
                  </a:moveTo>
                  <a:lnTo>
                    <a:pt x="98" y="22"/>
                  </a:lnTo>
                  <a:lnTo>
                    <a:pt x="43" y="52"/>
                  </a:lnTo>
                  <a:lnTo>
                    <a:pt x="0" y="7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91" name="Freeform 815">
              <a:extLst>
                <a:ext uri="{FF2B5EF4-FFF2-40B4-BE49-F238E27FC236}">
                  <a16:creationId xmlns:a16="http://schemas.microsoft.com/office/drawing/2014/main" id="{3733B324-3EC0-4625-83E3-6E1656925E4D}"/>
                </a:ext>
              </a:extLst>
            </p:cNvPr>
            <p:cNvSpPr>
              <a:spLocks noChangeArrowheads="1"/>
            </p:cNvSpPr>
            <p:nvPr/>
          </p:nvSpPr>
          <p:spPr bwMode="auto">
            <a:xfrm>
              <a:off x="705" y="2771"/>
              <a:ext cx="31" cy="21"/>
            </a:xfrm>
            <a:custGeom>
              <a:avLst/>
              <a:gdLst>
                <a:gd name="T0" fmla="*/ 135 w 136"/>
                <a:gd name="T1" fmla="*/ 0 h 94"/>
                <a:gd name="T2" fmla="*/ 100 w 136"/>
                <a:gd name="T3" fmla="*/ 20 h 94"/>
                <a:gd name="T4" fmla="*/ 54 w 136"/>
                <a:gd name="T5" fmla="*/ 55 h 94"/>
                <a:gd name="T6" fmla="*/ 8 w 136"/>
                <a:gd name="T7" fmla="*/ 87 h 94"/>
                <a:gd name="T8" fmla="*/ 0 w 136"/>
                <a:gd name="T9" fmla="*/ 93 h 94"/>
              </a:gdLst>
              <a:ahLst/>
              <a:cxnLst>
                <a:cxn ang="0">
                  <a:pos x="T0" y="T1"/>
                </a:cxn>
                <a:cxn ang="0">
                  <a:pos x="T2" y="T3"/>
                </a:cxn>
                <a:cxn ang="0">
                  <a:pos x="T4" y="T5"/>
                </a:cxn>
                <a:cxn ang="0">
                  <a:pos x="T6" y="T7"/>
                </a:cxn>
                <a:cxn ang="0">
                  <a:pos x="T8" y="T9"/>
                </a:cxn>
              </a:cxnLst>
              <a:rect l="0" t="0" r="r" b="b"/>
              <a:pathLst>
                <a:path w="136" h="94">
                  <a:moveTo>
                    <a:pt x="135" y="0"/>
                  </a:moveTo>
                  <a:lnTo>
                    <a:pt x="100" y="20"/>
                  </a:lnTo>
                  <a:lnTo>
                    <a:pt x="54" y="55"/>
                  </a:lnTo>
                  <a:lnTo>
                    <a:pt x="8" y="87"/>
                  </a:lnTo>
                  <a:lnTo>
                    <a:pt x="0" y="9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92" name="Freeform 816">
              <a:extLst>
                <a:ext uri="{FF2B5EF4-FFF2-40B4-BE49-F238E27FC236}">
                  <a16:creationId xmlns:a16="http://schemas.microsoft.com/office/drawing/2014/main" id="{EDB277FA-7ED0-47FA-85C6-1366CFB9F6B7}"/>
                </a:ext>
              </a:extLst>
            </p:cNvPr>
            <p:cNvSpPr>
              <a:spLocks noChangeArrowheads="1"/>
            </p:cNvSpPr>
            <p:nvPr/>
          </p:nvSpPr>
          <p:spPr bwMode="auto">
            <a:xfrm>
              <a:off x="664" y="2804"/>
              <a:ext cx="27" cy="26"/>
            </a:xfrm>
            <a:custGeom>
              <a:avLst/>
              <a:gdLst>
                <a:gd name="T0" fmla="*/ 118 w 119"/>
                <a:gd name="T1" fmla="*/ 0 h 116"/>
                <a:gd name="T2" fmla="*/ 110 w 119"/>
                <a:gd name="T3" fmla="*/ 5 h 116"/>
                <a:gd name="T4" fmla="*/ 69 w 119"/>
                <a:gd name="T5" fmla="*/ 44 h 116"/>
                <a:gd name="T6" fmla="*/ 35 w 119"/>
                <a:gd name="T7" fmla="*/ 81 h 116"/>
                <a:gd name="T8" fmla="*/ 0 w 119"/>
                <a:gd name="T9" fmla="*/ 115 h 116"/>
              </a:gdLst>
              <a:ahLst/>
              <a:cxnLst>
                <a:cxn ang="0">
                  <a:pos x="T0" y="T1"/>
                </a:cxn>
                <a:cxn ang="0">
                  <a:pos x="T2" y="T3"/>
                </a:cxn>
                <a:cxn ang="0">
                  <a:pos x="T4" y="T5"/>
                </a:cxn>
                <a:cxn ang="0">
                  <a:pos x="T6" y="T7"/>
                </a:cxn>
                <a:cxn ang="0">
                  <a:pos x="T8" y="T9"/>
                </a:cxn>
              </a:cxnLst>
              <a:rect l="0" t="0" r="r" b="b"/>
              <a:pathLst>
                <a:path w="119" h="116">
                  <a:moveTo>
                    <a:pt x="118" y="0"/>
                  </a:moveTo>
                  <a:lnTo>
                    <a:pt x="110" y="5"/>
                  </a:lnTo>
                  <a:lnTo>
                    <a:pt x="69" y="44"/>
                  </a:lnTo>
                  <a:lnTo>
                    <a:pt x="35" y="81"/>
                  </a:lnTo>
                  <a:lnTo>
                    <a:pt x="0" y="11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93" name="Freeform 817">
              <a:extLst>
                <a:ext uri="{FF2B5EF4-FFF2-40B4-BE49-F238E27FC236}">
                  <a16:creationId xmlns:a16="http://schemas.microsoft.com/office/drawing/2014/main" id="{D4A1D8B9-988C-4D57-A69C-302DB63A2CB9}"/>
                </a:ext>
              </a:extLst>
            </p:cNvPr>
            <p:cNvSpPr>
              <a:spLocks noChangeArrowheads="1"/>
            </p:cNvSpPr>
            <p:nvPr/>
          </p:nvSpPr>
          <p:spPr bwMode="auto">
            <a:xfrm>
              <a:off x="630" y="2844"/>
              <a:ext cx="22" cy="31"/>
            </a:xfrm>
            <a:custGeom>
              <a:avLst/>
              <a:gdLst>
                <a:gd name="T0" fmla="*/ 95 w 96"/>
                <a:gd name="T1" fmla="*/ 0 h 136"/>
                <a:gd name="T2" fmla="*/ 81 w 96"/>
                <a:gd name="T3" fmla="*/ 20 h 136"/>
                <a:gd name="T4" fmla="*/ 51 w 96"/>
                <a:gd name="T5" fmla="*/ 57 h 136"/>
                <a:gd name="T6" fmla="*/ 23 w 96"/>
                <a:gd name="T7" fmla="*/ 98 h 136"/>
                <a:gd name="T8" fmla="*/ 0 w 96"/>
                <a:gd name="T9" fmla="*/ 135 h 136"/>
              </a:gdLst>
              <a:ahLst/>
              <a:cxnLst>
                <a:cxn ang="0">
                  <a:pos x="T0" y="T1"/>
                </a:cxn>
                <a:cxn ang="0">
                  <a:pos x="T2" y="T3"/>
                </a:cxn>
                <a:cxn ang="0">
                  <a:pos x="T4" y="T5"/>
                </a:cxn>
                <a:cxn ang="0">
                  <a:pos x="T6" y="T7"/>
                </a:cxn>
                <a:cxn ang="0">
                  <a:pos x="T8" y="T9"/>
                </a:cxn>
              </a:cxnLst>
              <a:rect l="0" t="0" r="r" b="b"/>
              <a:pathLst>
                <a:path w="96" h="136">
                  <a:moveTo>
                    <a:pt x="95" y="0"/>
                  </a:moveTo>
                  <a:lnTo>
                    <a:pt x="81" y="20"/>
                  </a:lnTo>
                  <a:lnTo>
                    <a:pt x="51" y="57"/>
                  </a:lnTo>
                  <a:lnTo>
                    <a:pt x="23" y="98"/>
                  </a:lnTo>
                  <a:lnTo>
                    <a:pt x="0" y="1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94" name="Freeform 818">
              <a:extLst>
                <a:ext uri="{FF2B5EF4-FFF2-40B4-BE49-F238E27FC236}">
                  <a16:creationId xmlns:a16="http://schemas.microsoft.com/office/drawing/2014/main" id="{E93DDD97-F75E-4B89-B52C-F846A7A13E9A}"/>
                </a:ext>
              </a:extLst>
            </p:cNvPr>
            <p:cNvSpPr>
              <a:spLocks noChangeArrowheads="1"/>
            </p:cNvSpPr>
            <p:nvPr/>
          </p:nvSpPr>
          <p:spPr bwMode="auto">
            <a:xfrm>
              <a:off x="607" y="2891"/>
              <a:ext cx="15" cy="35"/>
            </a:xfrm>
            <a:custGeom>
              <a:avLst/>
              <a:gdLst>
                <a:gd name="T0" fmla="*/ 64 w 65"/>
                <a:gd name="T1" fmla="*/ 0 h 154"/>
                <a:gd name="T2" fmla="*/ 59 w 65"/>
                <a:gd name="T3" fmla="*/ 11 h 154"/>
                <a:gd name="T4" fmla="*/ 41 w 65"/>
                <a:gd name="T5" fmla="*/ 52 h 154"/>
                <a:gd name="T6" fmla="*/ 23 w 65"/>
                <a:gd name="T7" fmla="*/ 96 h 154"/>
                <a:gd name="T8" fmla="*/ 6 w 65"/>
                <a:gd name="T9" fmla="*/ 136 h 154"/>
                <a:gd name="T10" fmla="*/ 0 w 65"/>
                <a:gd name="T11" fmla="*/ 153 h 154"/>
              </a:gdLst>
              <a:ahLst/>
              <a:cxnLst>
                <a:cxn ang="0">
                  <a:pos x="T0" y="T1"/>
                </a:cxn>
                <a:cxn ang="0">
                  <a:pos x="T2" y="T3"/>
                </a:cxn>
                <a:cxn ang="0">
                  <a:pos x="T4" y="T5"/>
                </a:cxn>
                <a:cxn ang="0">
                  <a:pos x="T6" y="T7"/>
                </a:cxn>
                <a:cxn ang="0">
                  <a:pos x="T8" y="T9"/>
                </a:cxn>
                <a:cxn ang="0">
                  <a:pos x="T10" y="T11"/>
                </a:cxn>
              </a:cxnLst>
              <a:rect l="0" t="0" r="r" b="b"/>
              <a:pathLst>
                <a:path w="65" h="154">
                  <a:moveTo>
                    <a:pt x="64" y="0"/>
                  </a:moveTo>
                  <a:lnTo>
                    <a:pt x="59" y="11"/>
                  </a:lnTo>
                  <a:lnTo>
                    <a:pt x="41" y="52"/>
                  </a:lnTo>
                  <a:lnTo>
                    <a:pt x="23" y="96"/>
                  </a:lnTo>
                  <a:lnTo>
                    <a:pt x="6" y="136"/>
                  </a:lnTo>
                  <a:lnTo>
                    <a:pt x="0" y="15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95" name="Freeform 819">
              <a:extLst>
                <a:ext uri="{FF2B5EF4-FFF2-40B4-BE49-F238E27FC236}">
                  <a16:creationId xmlns:a16="http://schemas.microsoft.com/office/drawing/2014/main" id="{B9BE69B7-599B-4FC2-B425-9521C38248D8}"/>
                </a:ext>
              </a:extLst>
            </p:cNvPr>
            <p:cNvSpPr>
              <a:spLocks noChangeArrowheads="1"/>
            </p:cNvSpPr>
            <p:nvPr/>
          </p:nvSpPr>
          <p:spPr bwMode="auto">
            <a:xfrm>
              <a:off x="594" y="2944"/>
              <a:ext cx="11" cy="37"/>
            </a:xfrm>
            <a:custGeom>
              <a:avLst/>
              <a:gdLst>
                <a:gd name="T0" fmla="*/ 46 w 47"/>
                <a:gd name="T1" fmla="*/ 0 h 161"/>
                <a:gd name="T2" fmla="*/ 35 w 47"/>
                <a:gd name="T3" fmla="*/ 29 h 161"/>
                <a:gd name="T4" fmla="*/ 23 w 47"/>
                <a:gd name="T5" fmla="*/ 73 h 161"/>
                <a:gd name="T6" fmla="*/ 11 w 47"/>
                <a:gd name="T7" fmla="*/ 113 h 161"/>
                <a:gd name="T8" fmla="*/ 0 w 47"/>
                <a:gd name="T9" fmla="*/ 157 h 161"/>
                <a:gd name="T10" fmla="*/ 0 w 47"/>
                <a:gd name="T11" fmla="*/ 160 h 161"/>
              </a:gdLst>
              <a:ahLst/>
              <a:cxnLst>
                <a:cxn ang="0">
                  <a:pos x="T0" y="T1"/>
                </a:cxn>
                <a:cxn ang="0">
                  <a:pos x="T2" y="T3"/>
                </a:cxn>
                <a:cxn ang="0">
                  <a:pos x="T4" y="T5"/>
                </a:cxn>
                <a:cxn ang="0">
                  <a:pos x="T6" y="T7"/>
                </a:cxn>
                <a:cxn ang="0">
                  <a:pos x="T8" y="T9"/>
                </a:cxn>
                <a:cxn ang="0">
                  <a:pos x="T10" y="T11"/>
                </a:cxn>
              </a:cxnLst>
              <a:rect l="0" t="0" r="r" b="b"/>
              <a:pathLst>
                <a:path w="47" h="161">
                  <a:moveTo>
                    <a:pt x="46" y="0"/>
                  </a:moveTo>
                  <a:lnTo>
                    <a:pt x="35" y="29"/>
                  </a:lnTo>
                  <a:lnTo>
                    <a:pt x="23" y="73"/>
                  </a:lnTo>
                  <a:lnTo>
                    <a:pt x="11" y="113"/>
                  </a:lnTo>
                  <a:lnTo>
                    <a:pt x="0" y="157"/>
                  </a:lnTo>
                  <a:lnTo>
                    <a:pt x="0" y="16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96" name="Freeform 820">
              <a:extLst>
                <a:ext uri="{FF2B5EF4-FFF2-40B4-BE49-F238E27FC236}">
                  <a16:creationId xmlns:a16="http://schemas.microsoft.com/office/drawing/2014/main" id="{954C1517-E8C5-499E-A6BB-B02A935A70EF}"/>
                </a:ext>
              </a:extLst>
            </p:cNvPr>
            <p:cNvSpPr>
              <a:spLocks noChangeArrowheads="1"/>
            </p:cNvSpPr>
            <p:nvPr/>
          </p:nvSpPr>
          <p:spPr bwMode="auto">
            <a:xfrm>
              <a:off x="592" y="2999"/>
              <a:ext cx="11" cy="38"/>
            </a:xfrm>
            <a:custGeom>
              <a:avLst/>
              <a:gdLst>
                <a:gd name="T0" fmla="*/ 47 w 48"/>
                <a:gd name="T1" fmla="*/ 0 h 167"/>
                <a:gd name="T2" fmla="*/ 0 w 48"/>
                <a:gd name="T3" fmla="*/ 28 h 167"/>
                <a:gd name="T4" fmla="*/ 0 w 48"/>
                <a:gd name="T5" fmla="*/ 63 h 167"/>
                <a:gd name="T6" fmla="*/ 0 w 48"/>
                <a:gd name="T7" fmla="*/ 99 h 167"/>
                <a:gd name="T8" fmla="*/ 0 w 48"/>
                <a:gd name="T9" fmla="*/ 132 h 167"/>
                <a:gd name="T10" fmla="*/ 47 w 48"/>
                <a:gd name="T11" fmla="*/ 164 h 167"/>
                <a:gd name="T12" fmla="*/ 47 w 48"/>
                <a:gd name="T13" fmla="*/ 166 h 167"/>
              </a:gdLst>
              <a:ahLst/>
              <a:cxnLst>
                <a:cxn ang="0">
                  <a:pos x="T0" y="T1"/>
                </a:cxn>
                <a:cxn ang="0">
                  <a:pos x="T2" y="T3"/>
                </a:cxn>
                <a:cxn ang="0">
                  <a:pos x="T4" y="T5"/>
                </a:cxn>
                <a:cxn ang="0">
                  <a:pos x="T6" y="T7"/>
                </a:cxn>
                <a:cxn ang="0">
                  <a:pos x="T8" y="T9"/>
                </a:cxn>
                <a:cxn ang="0">
                  <a:pos x="T10" y="T11"/>
                </a:cxn>
                <a:cxn ang="0">
                  <a:pos x="T12" y="T13"/>
                </a:cxn>
              </a:cxnLst>
              <a:rect l="0" t="0" r="r" b="b"/>
              <a:pathLst>
                <a:path w="48" h="167">
                  <a:moveTo>
                    <a:pt x="47" y="0"/>
                  </a:moveTo>
                  <a:lnTo>
                    <a:pt x="0" y="28"/>
                  </a:lnTo>
                  <a:lnTo>
                    <a:pt x="0" y="63"/>
                  </a:lnTo>
                  <a:lnTo>
                    <a:pt x="0" y="99"/>
                  </a:lnTo>
                  <a:lnTo>
                    <a:pt x="0" y="132"/>
                  </a:lnTo>
                  <a:lnTo>
                    <a:pt x="47" y="164"/>
                  </a:lnTo>
                  <a:lnTo>
                    <a:pt x="47" y="16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97" name="Freeform 821">
              <a:extLst>
                <a:ext uri="{FF2B5EF4-FFF2-40B4-BE49-F238E27FC236}">
                  <a16:creationId xmlns:a16="http://schemas.microsoft.com/office/drawing/2014/main" id="{53B653A9-E42E-483C-808A-B0EE95811C99}"/>
                </a:ext>
              </a:extLst>
            </p:cNvPr>
            <p:cNvSpPr>
              <a:spLocks noChangeArrowheads="1"/>
            </p:cNvSpPr>
            <p:nvPr/>
          </p:nvSpPr>
          <p:spPr bwMode="auto">
            <a:xfrm>
              <a:off x="596" y="3055"/>
              <a:ext cx="11" cy="36"/>
            </a:xfrm>
            <a:custGeom>
              <a:avLst/>
              <a:gdLst>
                <a:gd name="T0" fmla="*/ 0 w 47"/>
                <a:gd name="T1" fmla="*/ 0 h 159"/>
                <a:gd name="T2" fmla="*/ 0 w 47"/>
                <a:gd name="T3" fmla="*/ 11 h 159"/>
                <a:gd name="T4" fmla="*/ 8 w 47"/>
                <a:gd name="T5" fmla="*/ 43 h 159"/>
                <a:gd name="T6" fmla="*/ 11 w 47"/>
                <a:gd name="T7" fmla="*/ 75 h 159"/>
                <a:gd name="T8" fmla="*/ 26 w 47"/>
                <a:gd name="T9" fmla="*/ 106 h 159"/>
                <a:gd name="T10" fmla="*/ 38 w 47"/>
                <a:gd name="T11" fmla="*/ 139 h 159"/>
                <a:gd name="T12" fmla="*/ 46 w 47"/>
                <a:gd name="T13" fmla="*/ 158 h 159"/>
              </a:gdLst>
              <a:ahLst/>
              <a:cxnLst>
                <a:cxn ang="0">
                  <a:pos x="T0" y="T1"/>
                </a:cxn>
                <a:cxn ang="0">
                  <a:pos x="T2" y="T3"/>
                </a:cxn>
                <a:cxn ang="0">
                  <a:pos x="T4" y="T5"/>
                </a:cxn>
                <a:cxn ang="0">
                  <a:pos x="T6" y="T7"/>
                </a:cxn>
                <a:cxn ang="0">
                  <a:pos x="T8" y="T9"/>
                </a:cxn>
                <a:cxn ang="0">
                  <a:pos x="T10" y="T11"/>
                </a:cxn>
                <a:cxn ang="0">
                  <a:pos x="T12" y="T13"/>
                </a:cxn>
              </a:cxnLst>
              <a:rect l="0" t="0" r="r" b="b"/>
              <a:pathLst>
                <a:path w="47" h="159">
                  <a:moveTo>
                    <a:pt x="0" y="0"/>
                  </a:moveTo>
                  <a:lnTo>
                    <a:pt x="0" y="11"/>
                  </a:lnTo>
                  <a:lnTo>
                    <a:pt x="8" y="43"/>
                  </a:lnTo>
                  <a:lnTo>
                    <a:pt x="11" y="75"/>
                  </a:lnTo>
                  <a:lnTo>
                    <a:pt x="26" y="106"/>
                  </a:lnTo>
                  <a:lnTo>
                    <a:pt x="38" y="139"/>
                  </a:lnTo>
                  <a:lnTo>
                    <a:pt x="46" y="15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98" name="Freeform 822">
              <a:extLst>
                <a:ext uri="{FF2B5EF4-FFF2-40B4-BE49-F238E27FC236}">
                  <a16:creationId xmlns:a16="http://schemas.microsoft.com/office/drawing/2014/main" id="{4D4B5C02-7150-46E3-8B7C-22F3178C60B0}"/>
                </a:ext>
              </a:extLst>
            </p:cNvPr>
            <p:cNvSpPr>
              <a:spLocks noChangeArrowheads="1"/>
            </p:cNvSpPr>
            <p:nvPr/>
          </p:nvSpPr>
          <p:spPr bwMode="auto">
            <a:xfrm>
              <a:off x="611" y="3109"/>
              <a:ext cx="19" cy="32"/>
            </a:xfrm>
            <a:custGeom>
              <a:avLst/>
              <a:gdLst>
                <a:gd name="T0" fmla="*/ 0 w 84"/>
                <a:gd name="T1" fmla="*/ 0 h 142"/>
                <a:gd name="T2" fmla="*/ 8 w 84"/>
                <a:gd name="T3" fmla="*/ 19 h 142"/>
                <a:gd name="T4" fmla="*/ 20 w 84"/>
                <a:gd name="T5" fmla="*/ 45 h 142"/>
                <a:gd name="T6" fmla="*/ 34 w 84"/>
                <a:gd name="T7" fmla="*/ 71 h 142"/>
                <a:gd name="T8" fmla="*/ 48 w 84"/>
                <a:gd name="T9" fmla="*/ 95 h 142"/>
                <a:gd name="T10" fmla="*/ 63 w 84"/>
                <a:gd name="T11" fmla="*/ 115 h 142"/>
                <a:gd name="T12" fmla="*/ 80 w 84"/>
                <a:gd name="T13" fmla="*/ 135 h 142"/>
                <a:gd name="T14" fmla="*/ 83 w 84"/>
                <a:gd name="T15" fmla="*/ 14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42">
                  <a:moveTo>
                    <a:pt x="0" y="0"/>
                  </a:moveTo>
                  <a:lnTo>
                    <a:pt x="8" y="19"/>
                  </a:lnTo>
                  <a:lnTo>
                    <a:pt x="20" y="45"/>
                  </a:lnTo>
                  <a:lnTo>
                    <a:pt x="34" y="71"/>
                  </a:lnTo>
                  <a:lnTo>
                    <a:pt x="48" y="95"/>
                  </a:lnTo>
                  <a:lnTo>
                    <a:pt x="63" y="115"/>
                  </a:lnTo>
                  <a:lnTo>
                    <a:pt x="80" y="135"/>
                  </a:lnTo>
                  <a:lnTo>
                    <a:pt x="83"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999" name="Freeform 823">
              <a:extLst>
                <a:ext uri="{FF2B5EF4-FFF2-40B4-BE49-F238E27FC236}">
                  <a16:creationId xmlns:a16="http://schemas.microsoft.com/office/drawing/2014/main" id="{EC05119D-6106-4822-B7A2-E847678155CE}"/>
                </a:ext>
              </a:extLst>
            </p:cNvPr>
            <p:cNvSpPr>
              <a:spLocks noChangeArrowheads="1"/>
            </p:cNvSpPr>
            <p:nvPr/>
          </p:nvSpPr>
          <p:spPr bwMode="auto">
            <a:xfrm>
              <a:off x="643" y="3153"/>
              <a:ext cx="32" cy="21"/>
            </a:xfrm>
            <a:custGeom>
              <a:avLst/>
              <a:gdLst>
                <a:gd name="T0" fmla="*/ 0 w 142"/>
                <a:gd name="T1" fmla="*/ 0 h 91"/>
                <a:gd name="T2" fmla="*/ 19 w 142"/>
                <a:gd name="T3" fmla="*/ 14 h 91"/>
                <a:gd name="T4" fmla="*/ 43 w 142"/>
                <a:gd name="T5" fmla="*/ 31 h 91"/>
                <a:gd name="T6" fmla="*/ 69 w 142"/>
                <a:gd name="T7" fmla="*/ 49 h 91"/>
                <a:gd name="T8" fmla="*/ 97 w 142"/>
                <a:gd name="T9" fmla="*/ 67 h 91"/>
                <a:gd name="T10" fmla="*/ 124 w 142"/>
                <a:gd name="T11" fmla="*/ 78 h 91"/>
                <a:gd name="T12" fmla="*/ 141 w 142"/>
                <a:gd name="T13" fmla="*/ 90 h 91"/>
              </a:gdLst>
              <a:ahLst/>
              <a:cxnLst>
                <a:cxn ang="0">
                  <a:pos x="T0" y="T1"/>
                </a:cxn>
                <a:cxn ang="0">
                  <a:pos x="T2" y="T3"/>
                </a:cxn>
                <a:cxn ang="0">
                  <a:pos x="T4" y="T5"/>
                </a:cxn>
                <a:cxn ang="0">
                  <a:pos x="T6" y="T7"/>
                </a:cxn>
                <a:cxn ang="0">
                  <a:pos x="T8" y="T9"/>
                </a:cxn>
                <a:cxn ang="0">
                  <a:pos x="T10" y="T11"/>
                </a:cxn>
                <a:cxn ang="0">
                  <a:pos x="T12" y="T13"/>
                </a:cxn>
              </a:cxnLst>
              <a:rect l="0" t="0" r="r" b="b"/>
              <a:pathLst>
                <a:path w="142" h="91">
                  <a:moveTo>
                    <a:pt x="0" y="0"/>
                  </a:moveTo>
                  <a:lnTo>
                    <a:pt x="19" y="14"/>
                  </a:lnTo>
                  <a:lnTo>
                    <a:pt x="43" y="31"/>
                  </a:lnTo>
                  <a:lnTo>
                    <a:pt x="69" y="49"/>
                  </a:lnTo>
                  <a:lnTo>
                    <a:pt x="97" y="67"/>
                  </a:lnTo>
                  <a:lnTo>
                    <a:pt x="124" y="78"/>
                  </a:lnTo>
                  <a:lnTo>
                    <a:pt x="141" y="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00" name="Freeform 824">
              <a:extLst>
                <a:ext uri="{FF2B5EF4-FFF2-40B4-BE49-F238E27FC236}">
                  <a16:creationId xmlns:a16="http://schemas.microsoft.com/office/drawing/2014/main" id="{FCD5C4A0-BB88-4A82-AD78-155288352C70}"/>
                </a:ext>
              </a:extLst>
            </p:cNvPr>
            <p:cNvSpPr>
              <a:spLocks noChangeArrowheads="1"/>
            </p:cNvSpPr>
            <p:nvPr/>
          </p:nvSpPr>
          <p:spPr bwMode="auto">
            <a:xfrm>
              <a:off x="692" y="3181"/>
              <a:ext cx="36" cy="11"/>
            </a:xfrm>
            <a:custGeom>
              <a:avLst/>
              <a:gdLst>
                <a:gd name="T0" fmla="*/ 0 w 159"/>
                <a:gd name="T1" fmla="*/ 0 h 47"/>
                <a:gd name="T2" fmla="*/ 25 w 159"/>
                <a:gd name="T3" fmla="*/ 9 h 47"/>
                <a:gd name="T4" fmla="*/ 51 w 159"/>
                <a:gd name="T5" fmla="*/ 17 h 47"/>
                <a:gd name="T6" fmla="*/ 80 w 159"/>
                <a:gd name="T7" fmla="*/ 29 h 47"/>
                <a:gd name="T8" fmla="*/ 106 w 159"/>
                <a:gd name="T9" fmla="*/ 35 h 47"/>
                <a:gd name="T10" fmla="*/ 135 w 159"/>
                <a:gd name="T11" fmla="*/ 41 h 47"/>
                <a:gd name="T12" fmla="*/ 158 w 159"/>
                <a:gd name="T13" fmla="*/ 46 h 47"/>
              </a:gdLst>
              <a:ahLst/>
              <a:cxnLst>
                <a:cxn ang="0">
                  <a:pos x="T0" y="T1"/>
                </a:cxn>
                <a:cxn ang="0">
                  <a:pos x="T2" y="T3"/>
                </a:cxn>
                <a:cxn ang="0">
                  <a:pos x="T4" y="T5"/>
                </a:cxn>
                <a:cxn ang="0">
                  <a:pos x="T6" y="T7"/>
                </a:cxn>
                <a:cxn ang="0">
                  <a:pos x="T8" y="T9"/>
                </a:cxn>
                <a:cxn ang="0">
                  <a:pos x="T10" y="T11"/>
                </a:cxn>
                <a:cxn ang="0">
                  <a:pos x="T12" y="T13"/>
                </a:cxn>
              </a:cxnLst>
              <a:rect l="0" t="0" r="r" b="b"/>
              <a:pathLst>
                <a:path w="159" h="47">
                  <a:moveTo>
                    <a:pt x="0" y="0"/>
                  </a:moveTo>
                  <a:lnTo>
                    <a:pt x="25" y="9"/>
                  </a:lnTo>
                  <a:lnTo>
                    <a:pt x="51" y="17"/>
                  </a:lnTo>
                  <a:lnTo>
                    <a:pt x="80" y="29"/>
                  </a:lnTo>
                  <a:lnTo>
                    <a:pt x="106" y="35"/>
                  </a:lnTo>
                  <a:lnTo>
                    <a:pt x="135" y="41"/>
                  </a:lnTo>
                  <a:lnTo>
                    <a:pt x="158"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01" name="Freeform 825">
              <a:extLst>
                <a:ext uri="{FF2B5EF4-FFF2-40B4-BE49-F238E27FC236}">
                  <a16:creationId xmlns:a16="http://schemas.microsoft.com/office/drawing/2014/main" id="{290B6C17-F455-4180-B4D8-B58E80511535}"/>
                </a:ext>
              </a:extLst>
            </p:cNvPr>
            <p:cNvSpPr>
              <a:spLocks noChangeArrowheads="1"/>
            </p:cNvSpPr>
            <p:nvPr/>
          </p:nvSpPr>
          <p:spPr bwMode="auto">
            <a:xfrm>
              <a:off x="747" y="3193"/>
              <a:ext cx="38" cy="11"/>
            </a:xfrm>
            <a:custGeom>
              <a:avLst/>
              <a:gdLst>
                <a:gd name="T0" fmla="*/ 0 w 169"/>
                <a:gd name="T1" fmla="*/ 0 h 47"/>
                <a:gd name="T2" fmla="*/ 8 w 169"/>
                <a:gd name="T3" fmla="*/ 0 h 47"/>
                <a:gd name="T4" fmla="*/ 41 w 169"/>
                <a:gd name="T5" fmla="*/ 29 h 47"/>
                <a:gd name="T6" fmla="*/ 78 w 169"/>
                <a:gd name="T7" fmla="*/ 29 h 47"/>
                <a:gd name="T8" fmla="*/ 122 w 169"/>
                <a:gd name="T9" fmla="*/ 46 h 47"/>
                <a:gd name="T10" fmla="*/ 168 w 169"/>
                <a:gd name="T11" fmla="*/ 46 h 47"/>
              </a:gdLst>
              <a:ahLst/>
              <a:cxnLst>
                <a:cxn ang="0">
                  <a:pos x="T0" y="T1"/>
                </a:cxn>
                <a:cxn ang="0">
                  <a:pos x="T2" y="T3"/>
                </a:cxn>
                <a:cxn ang="0">
                  <a:pos x="T4" y="T5"/>
                </a:cxn>
                <a:cxn ang="0">
                  <a:pos x="T6" y="T7"/>
                </a:cxn>
                <a:cxn ang="0">
                  <a:pos x="T8" y="T9"/>
                </a:cxn>
                <a:cxn ang="0">
                  <a:pos x="T10" y="T11"/>
                </a:cxn>
              </a:cxnLst>
              <a:rect l="0" t="0" r="r" b="b"/>
              <a:pathLst>
                <a:path w="169" h="47">
                  <a:moveTo>
                    <a:pt x="0" y="0"/>
                  </a:moveTo>
                  <a:lnTo>
                    <a:pt x="8" y="0"/>
                  </a:lnTo>
                  <a:lnTo>
                    <a:pt x="41" y="29"/>
                  </a:lnTo>
                  <a:lnTo>
                    <a:pt x="78" y="29"/>
                  </a:lnTo>
                  <a:lnTo>
                    <a:pt x="122" y="46"/>
                  </a:lnTo>
                  <a:lnTo>
                    <a:pt x="168"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02" name="Freeform 826">
              <a:extLst>
                <a:ext uri="{FF2B5EF4-FFF2-40B4-BE49-F238E27FC236}">
                  <a16:creationId xmlns:a16="http://schemas.microsoft.com/office/drawing/2014/main" id="{9A947DE9-6A04-459F-A29E-F14A24BCC1FA}"/>
                </a:ext>
              </a:extLst>
            </p:cNvPr>
            <p:cNvSpPr>
              <a:spLocks noChangeArrowheads="1"/>
            </p:cNvSpPr>
            <p:nvPr/>
          </p:nvSpPr>
          <p:spPr bwMode="auto">
            <a:xfrm>
              <a:off x="803" y="3196"/>
              <a:ext cx="37" cy="11"/>
            </a:xfrm>
            <a:custGeom>
              <a:avLst/>
              <a:gdLst>
                <a:gd name="T0" fmla="*/ 0 w 165"/>
                <a:gd name="T1" fmla="*/ 0 h 47"/>
                <a:gd name="T2" fmla="*/ 68 w 165"/>
                <a:gd name="T3" fmla="*/ 0 h 47"/>
                <a:gd name="T4" fmla="*/ 164 w 165"/>
                <a:gd name="T5" fmla="*/ 46 h 47"/>
              </a:gdLst>
              <a:ahLst/>
              <a:cxnLst>
                <a:cxn ang="0">
                  <a:pos x="T0" y="T1"/>
                </a:cxn>
                <a:cxn ang="0">
                  <a:pos x="T2" y="T3"/>
                </a:cxn>
                <a:cxn ang="0">
                  <a:pos x="T4" y="T5"/>
                </a:cxn>
              </a:cxnLst>
              <a:rect l="0" t="0" r="r" b="b"/>
              <a:pathLst>
                <a:path w="165" h="47">
                  <a:moveTo>
                    <a:pt x="0" y="0"/>
                  </a:moveTo>
                  <a:lnTo>
                    <a:pt x="68" y="0"/>
                  </a:lnTo>
                  <a:lnTo>
                    <a:pt x="164"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03" name="Freeform 827">
              <a:extLst>
                <a:ext uri="{FF2B5EF4-FFF2-40B4-BE49-F238E27FC236}">
                  <a16:creationId xmlns:a16="http://schemas.microsoft.com/office/drawing/2014/main" id="{0CF05DE7-14F0-4F5F-B408-7053DBFEA430}"/>
                </a:ext>
              </a:extLst>
            </p:cNvPr>
            <p:cNvSpPr>
              <a:spLocks noChangeArrowheads="1"/>
            </p:cNvSpPr>
            <p:nvPr/>
          </p:nvSpPr>
          <p:spPr bwMode="auto">
            <a:xfrm>
              <a:off x="859" y="3197"/>
              <a:ext cx="38" cy="1"/>
            </a:xfrm>
            <a:custGeom>
              <a:avLst/>
              <a:gdLst>
                <a:gd name="T0" fmla="*/ 0 w 166"/>
                <a:gd name="T1" fmla="*/ 0 h 1"/>
                <a:gd name="T2" fmla="*/ 41 w 166"/>
                <a:gd name="T3" fmla="*/ 0 h 1"/>
                <a:gd name="T4" fmla="*/ 165 w 166"/>
                <a:gd name="T5" fmla="*/ 0 h 1"/>
              </a:gdLst>
              <a:ahLst/>
              <a:cxnLst>
                <a:cxn ang="0">
                  <a:pos x="T0" y="T1"/>
                </a:cxn>
                <a:cxn ang="0">
                  <a:pos x="T2" y="T3"/>
                </a:cxn>
                <a:cxn ang="0">
                  <a:pos x="T4" y="T5"/>
                </a:cxn>
              </a:cxnLst>
              <a:rect l="0" t="0" r="r" b="b"/>
              <a:pathLst>
                <a:path w="166" h="1">
                  <a:moveTo>
                    <a:pt x="0" y="0"/>
                  </a:moveTo>
                  <a:lnTo>
                    <a:pt x="41"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04" name="Freeform 828">
              <a:extLst>
                <a:ext uri="{FF2B5EF4-FFF2-40B4-BE49-F238E27FC236}">
                  <a16:creationId xmlns:a16="http://schemas.microsoft.com/office/drawing/2014/main" id="{49D2612C-F08E-4F73-8FF7-743680B193C9}"/>
                </a:ext>
              </a:extLst>
            </p:cNvPr>
            <p:cNvSpPr>
              <a:spLocks noChangeArrowheads="1"/>
            </p:cNvSpPr>
            <p:nvPr/>
          </p:nvSpPr>
          <p:spPr bwMode="auto">
            <a:xfrm>
              <a:off x="915" y="3197"/>
              <a:ext cx="37" cy="1"/>
            </a:xfrm>
            <a:custGeom>
              <a:avLst/>
              <a:gdLst>
                <a:gd name="T0" fmla="*/ 0 w 165"/>
                <a:gd name="T1" fmla="*/ 0 h 1"/>
                <a:gd name="T2" fmla="*/ 100 w 165"/>
                <a:gd name="T3" fmla="*/ 0 h 1"/>
                <a:gd name="T4" fmla="*/ 164 w 165"/>
                <a:gd name="T5" fmla="*/ 0 h 1"/>
              </a:gdLst>
              <a:ahLst/>
              <a:cxnLst>
                <a:cxn ang="0">
                  <a:pos x="T0" y="T1"/>
                </a:cxn>
                <a:cxn ang="0">
                  <a:pos x="T2" y="T3"/>
                </a:cxn>
                <a:cxn ang="0">
                  <a:pos x="T4" y="T5"/>
                </a:cxn>
              </a:cxnLst>
              <a:rect l="0" t="0" r="r" b="b"/>
              <a:pathLst>
                <a:path w="165" h="1">
                  <a:moveTo>
                    <a:pt x="0" y="0"/>
                  </a:moveTo>
                  <a:lnTo>
                    <a:pt x="100"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05" name="Freeform 829">
              <a:extLst>
                <a:ext uri="{FF2B5EF4-FFF2-40B4-BE49-F238E27FC236}">
                  <a16:creationId xmlns:a16="http://schemas.microsoft.com/office/drawing/2014/main" id="{0A04401E-16F6-4D10-9615-815AE4727312}"/>
                </a:ext>
              </a:extLst>
            </p:cNvPr>
            <p:cNvSpPr>
              <a:spLocks noChangeArrowheads="1"/>
            </p:cNvSpPr>
            <p:nvPr/>
          </p:nvSpPr>
          <p:spPr bwMode="auto">
            <a:xfrm>
              <a:off x="971" y="3197"/>
              <a:ext cx="38" cy="1"/>
            </a:xfrm>
            <a:custGeom>
              <a:avLst/>
              <a:gdLst>
                <a:gd name="T0" fmla="*/ 0 w 169"/>
                <a:gd name="T1" fmla="*/ 0 h 1"/>
                <a:gd name="T2" fmla="*/ 37 w 169"/>
                <a:gd name="T3" fmla="*/ 0 h 1"/>
                <a:gd name="T4" fmla="*/ 168 w 169"/>
                <a:gd name="T5" fmla="*/ 0 h 1"/>
              </a:gdLst>
              <a:ahLst/>
              <a:cxnLst>
                <a:cxn ang="0">
                  <a:pos x="T0" y="T1"/>
                </a:cxn>
                <a:cxn ang="0">
                  <a:pos x="T2" y="T3"/>
                </a:cxn>
                <a:cxn ang="0">
                  <a:pos x="T4" y="T5"/>
                </a:cxn>
              </a:cxnLst>
              <a:rect l="0" t="0" r="r" b="b"/>
              <a:pathLst>
                <a:path w="169" h="1">
                  <a:moveTo>
                    <a:pt x="0" y="0"/>
                  </a:moveTo>
                  <a:lnTo>
                    <a:pt x="37"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06" name="Line 830">
              <a:extLst>
                <a:ext uri="{FF2B5EF4-FFF2-40B4-BE49-F238E27FC236}">
                  <a16:creationId xmlns:a16="http://schemas.microsoft.com/office/drawing/2014/main" id="{2A5F2042-DC26-48DE-8942-AE2892E5FA1B}"/>
                </a:ext>
              </a:extLst>
            </p:cNvPr>
            <p:cNvSpPr>
              <a:spLocks noChangeShapeType="1"/>
            </p:cNvSpPr>
            <p:nvPr/>
          </p:nvSpPr>
          <p:spPr bwMode="auto">
            <a:xfrm>
              <a:off x="1028" y="3197"/>
              <a:ext cx="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07" name="Line 831">
              <a:extLst>
                <a:ext uri="{FF2B5EF4-FFF2-40B4-BE49-F238E27FC236}">
                  <a16:creationId xmlns:a16="http://schemas.microsoft.com/office/drawing/2014/main" id="{38258D74-D96D-4183-B04D-EC4C908733E2}"/>
                </a:ext>
              </a:extLst>
            </p:cNvPr>
            <p:cNvSpPr>
              <a:spLocks noChangeShapeType="1"/>
            </p:cNvSpPr>
            <p:nvPr/>
          </p:nvSpPr>
          <p:spPr bwMode="auto">
            <a:xfrm>
              <a:off x="1083" y="3197"/>
              <a:ext cx="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08" name="Freeform 832">
              <a:extLst>
                <a:ext uri="{FF2B5EF4-FFF2-40B4-BE49-F238E27FC236}">
                  <a16:creationId xmlns:a16="http://schemas.microsoft.com/office/drawing/2014/main" id="{87FEFACD-E642-411C-882E-EF0F18F679B1}"/>
                </a:ext>
              </a:extLst>
            </p:cNvPr>
            <p:cNvSpPr>
              <a:spLocks noChangeArrowheads="1"/>
            </p:cNvSpPr>
            <p:nvPr/>
          </p:nvSpPr>
          <p:spPr bwMode="auto">
            <a:xfrm>
              <a:off x="1140" y="3197"/>
              <a:ext cx="37" cy="1"/>
            </a:xfrm>
            <a:custGeom>
              <a:avLst/>
              <a:gdLst>
                <a:gd name="T0" fmla="*/ 0 w 165"/>
                <a:gd name="T1" fmla="*/ 0 h 1"/>
                <a:gd name="T2" fmla="*/ 142 w 165"/>
                <a:gd name="T3" fmla="*/ 0 h 1"/>
                <a:gd name="T4" fmla="*/ 164 w 165"/>
                <a:gd name="T5" fmla="*/ 0 h 1"/>
              </a:gdLst>
              <a:ahLst/>
              <a:cxnLst>
                <a:cxn ang="0">
                  <a:pos x="T0" y="T1"/>
                </a:cxn>
                <a:cxn ang="0">
                  <a:pos x="T2" y="T3"/>
                </a:cxn>
                <a:cxn ang="0">
                  <a:pos x="T4" y="T5"/>
                </a:cxn>
              </a:cxnLst>
              <a:rect l="0" t="0" r="r" b="b"/>
              <a:pathLst>
                <a:path w="165" h="1">
                  <a:moveTo>
                    <a:pt x="0" y="0"/>
                  </a:moveTo>
                  <a:lnTo>
                    <a:pt x="142"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09" name="Freeform 833">
              <a:extLst>
                <a:ext uri="{FF2B5EF4-FFF2-40B4-BE49-F238E27FC236}">
                  <a16:creationId xmlns:a16="http://schemas.microsoft.com/office/drawing/2014/main" id="{C53B5493-50ED-4B37-8356-1D2FCC0A3494}"/>
                </a:ext>
              </a:extLst>
            </p:cNvPr>
            <p:cNvSpPr>
              <a:spLocks noChangeArrowheads="1"/>
            </p:cNvSpPr>
            <p:nvPr/>
          </p:nvSpPr>
          <p:spPr bwMode="auto">
            <a:xfrm>
              <a:off x="1196" y="3197"/>
              <a:ext cx="37" cy="1"/>
            </a:xfrm>
            <a:custGeom>
              <a:avLst/>
              <a:gdLst>
                <a:gd name="T0" fmla="*/ 0 w 163"/>
                <a:gd name="T1" fmla="*/ 0 h 1"/>
                <a:gd name="T2" fmla="*/ 121 w 163"/>
                <a:gd name="T3" fmla="*/ 0 h 1"/>
                <a:gd name="T4" fmla="*/ 162 w 163"/>
                <a:gd name="T5" fmla="*/ 0 h 1"/>
              </a:gdLst>
              <a:ahLst/>
              <a:cxnLst>
                <a:cxn ang="0">
                  <a:pos x="T0" y="T1"/>
                </a:cxn>
                <a:cxn ang="0">
                  <a:pos x="T2" y="T3"/>
                </a:cxn>
                <a:cxn ang="0">
                  <a:pos x="T4" y="T5"/>
                </a:cxn>
              </a:cxnLst>
              <a:rect l="0" t="0" r="r" b="b"/>
              <a:pathLst>
                <a:path w="163" h="1">
                  <a:moveTo>
                    <a:pt x="0" y="0"/>
                  </a:moveTo>
                  <a:lnTo>
                    <a:pt x="121" y="0"/>
                  </a:lnTo>
                  <a:lnTo>
                    <a:pt x="1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10" name="Freeform 834">
              <a:extLst>
                <a:ext uri="{FF2B5EF4-FFF2-40B4-BE49-F238E27FC236}">
                  <a16:creationId xmlns:a16="http://schemas.microsoft.com/office/drawing/2014/main" id="{929434E0-AF64-457F-8566-EBEE04B3B316}"/>
                </a:ext>
              </a:extLst>
            </p:cNvPr>
            <p:cNvSpPr>
              <a:spLocks noChangeArrowheads="1"/>
            </p:cNvSpPr>
            <p:nvPr/>
          </p:nvSpPr>
          <p:spPr bwMode="auto">
            <a:xfrm>
              <a:off x="1252" y="3197"/>
              <a:ext cx="38" cy="1"/>
            </a:xfrm>
            <a:custGeom>
              <a:avLst/>
              <a:gdLst>
                <a:gd name="T0" fmla="*/ 0 w 166"/>
                <a:gd name="T1" fmla="*/ 0 h 1"/>
                <a:gd name="T2" fmla="*/ 104 w 166"/>
                <a:gd name="T3" fmla="*/ 0 h 1"/>
                <a:gd name="T4" fmla="*/ 165 w 166"/>
                <a:gd name="T5" fmla="*/ 0 h 1"/>
              </a:gdLst>
              <a:ahLst/>
              <a:cxnLst>
                <a:cxn ang="0">
                  <a:pos x="T0" y="T1"/>
                </a:cxn>
                <a:cxn ang="0">
                  <a:pos x="T2" y="T3"/>
                </a:cxn>
                <a:cxn ang="0">
                  <a:pos x="T4" y="T5"/>
                </a:cxn>
              </a:cxnLst>
              <a:rect l="0" t="0" r="r" b="b"/>
              <a:pathLst>
                <a:path w="166" h="1">
                  <a:moveTo>
                    <a:pt x="0" y="0"/>
                  </a:moveTo>
                  <a:lnTo>
                    <a:pt x="104"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11" name="Freeform 835">
              <a:extLst>
                <a:ext uri="{FF2B5EF4-FFF2-40B4-BE49-F238E27FC236}">
                  <a16:creationId xmlns:a16="http://schemas.microsoft.com/office/drawing/2014/main" id="{3F78BD8D-5180-43A1-ACDE-C959A4B1DD8B}"/>
                </a:ext>
              </a:extLst>
            </p:cNvPr>
            <p:cNvSpPr>
              <a:spLocks noChangeArrowheads="1"/>
            </p:cNvSpPr>
            <p:nvPr/>
          </p:nvSpPr>
          <p:spPr bwMode="auto">
            <a:xfrm>
              <a:off x="1308" y="3197"/>
              <a:ext cx="38" cy="1"/>
            </a:xfrm>
            <a:custGeom>
              <a:avLst/>
              <a:gdLst>
                <a:gd name="T0" fmla="*/ 0 w 166"/>
                <a:gd name="T1" fmla="*/ 0 h 1"/>
                <a:gd name="T2" fmla="*/ 81 w 166"/>
                <a:gd name="T3" fmla="*/ 0 h 1"/>
                <a:gd name="T4" fmla="*/ 165 w 166"/>
                <a:gd name="T5" fmla="*/ 0 h 1"/>
              </a:gdLst>
              <a:ahLst/>
              <a:cxnLst>
                <a:cxn ang="0">
                  <a:pos x="T0" y="T1"/>
                </a:cxn>
                <a:cxn ang="0">
                  <a:pos x="T2" y="T3"/>
                </a:cxn>
                <a:cxn ang="0">
                  <a:pos x="T4" y="T5"/>
                </a:cxn>
              </a:cxnLst>
              <a:rect l="0" t="0" r="r" b="b"/>
              <a:pathLst>
                <a:path w="166" h="1">
                  <a:moveTo>
                    <a:pt x="0" y="0"/>
                  </a:moveTo>
                  <a:lnTo>
                    <a:pt x="81"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12" name="Freeform 836">
              <a:extLst>
                <a:ext uri="{FF2B5EF4-FFF2-40B4-BE49-F238E27FC236}">
                  <a16:creationId xmlns:a16="http://schemas.microsoft.com/office/drawing/2014/main" id="{AAB01A64-2B3E-4291-85A9-FD014DAB3EF4}"/>
                </a:ext>
              </a:extLst>
            </p:cNvPr>
            <p:cNvSpPr>
              <a:spLocks noChangeArrowheads="1"/>
            </p:cNvSpPr>
            <p:nvPr/>
          </p:nvSpPr>
          <p:spPr bwMode="auto">
            <a:xfrm>
              <a:off x="1364" y="3197"/>
              <a:ext cx="38" cy="1"/>
            </a:xfrm>
            <a:custGeom>
              <a:avLst/>
              <a:gdLst>
                <a:gd name="T0" fmla="*/ 0 w 166"/>
                <a:gd name="T1" fmla="*/ 0 h 1"/>
                <a:gd name="T2" fmla="*/ 49 w 166"/>
                <a:gd name="T3" fmla="*/ 0 h 1"/>
                <a:gd name="T4" fmla="*/ 165 w 166"/>
                <a:gd name="T5" fmla="*/ 0 h 1"/>
              </a:gdLst>
              <a:ahLst/>
              <a:cxnLst>
                <a:cxn ang="0">
                  <a:pos x="T0" y="T1"/>
                </a:cxn>
                <a:cxn ang="0">
                  <a:pos x="T2" y="T3"/>
                </a:cxn>
                <a:cxn ang="0">
                  <a:pos x="T4" y="T5"/>
                </a:cxn>
              </a:cxnLst>
              <a:rect l="0" t="0" r="r" b="b"/>
              <a:pathLst>
                <a:path w="166" h="1">
                  <a:moveTo>
                    <a:pt x="0" y="0"/>
                  </a:moveTo>
                  <a:lnTo>
                    <a:pt x="49"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13" name="Freeform 837">
              <a:extLst>
                <a:ext uri="{FF2B5EF4-FFF2-40B4-BE49-F238E27FC236}">
                  <a16:creationId xmlns:a16="http://schemas.microsoft.com/office/drawing/2014/main" id="{EEF88524-17E8-4026-A0B4-2237D79D31F3}"/>
                </a:ext>
              </a:extLst>
            </p:cNvPr>
            <p:cNvSpPr>
              <a:spLocks noChangeArrowheads="1"/>
            </p:cNvSpPr>
            <p:nvPr/>
          </p:nvSpPr>
          <p:spPr bwMode="auto">
            <a:xfrm>
              <a:off x="1420" y="3197"/>
              <a:ext cx="37" cy="1"/>
            </a:xfrm>
            <a:custGeom>
              <a:avLst/>
              <a:gdLst>
                <a:gd name="T0" fmla="*/ 0 w 165"/>
                <a:gd name="T1" fmla="*/ 0 h 1"/>
                <a:gd name="T2" fmla="*/ 10 w 165"/>
                <a:gd name="T3" fmla="*/ 0 h 1"/>
                <a:gd name="T4" fmla="*/ 164 w 165"/>
                <a:gd name="T5" fmla="*/ 0 h 1"/>
              </a:gdLst>
              <a:ahLst/>
              <a:cxnLst>
                <a:cxn ang="0">
                  <a:pos x="T0" y="T1"/>
                </a:cxn>
                <a:cxn ang="0">
                  <a:pos x="T2" y="T3"/>
                </a:cxn>
                <a:cxn ang="0">
                  <a:pos x="T4" y="T5"/>
                </a:cxn>
              </a:cxnLst>
              <a:rect l="0" t="0" r="r" b="b"/>
              <a:pathLst>
                <a:path w="165" h="1">
                  <a:moveTo>
                    <a:pt x="0" y="0"/>
                  </a:moveTo>
                  <a:lnTo>
                    <a:pt x="10"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14" name="Freeform 838">
              <a:extLst>
                <a:ext uri="{FF2B5EF4-FFF2-40B4-BE49-F238E27FC236}">
                  <a16:creationId xmlns:a16="http://schemas.microsoft.com/office/drawing/2014/main" id="{86BF7018-0E9E-4BD8-9C84-76DE3FF945ED}"/>
                </a:ext>
              </a:extLst>
            </p:cNvPr>
            <p:cNvSpPr>
              <a:spLocks noChangeArrowheads="1"/>
            </p:cNvSpPr>
            <p:nvPr/>
          </p:nvSpPr>
          <p:spPr bwMode="auto">
            <a:xfrm>
              <a:off x="1477" y="3197"/>
              <a:ext cx="37" cy="1"/>
            </a:xfrm>
            <a:custGeom>
              <a:avLst/>
              <a:gdLst>
                <a:gd name="T0" fmla="*/ 0 w 162"/>
                <a:gd name="T1" fmla="*/ 0 h 1"/>
                <a:gd name="T2" fmla="*/ 144 w 162"/>
                <a:gd name="T3" fmla="*/ 0 h 1"/>
                <a:gd name="T4" fmla="*/ 161 w 162"/>
                <a:gd name="T5" fmla="*/ 0 h 1"/>
              </a:gdLst>
              <a:ahLst/>
              <a:cxnLst>
                <a:cxn ang="0">
                  <a:pos x="T0" y="T1"/>
                </a:cxn>
                <a:cxn ang="0">
                  <a:pos x="T2" y="T3"/>
                </a:cxn>
                <a:cxn ang="0">
                  <a:pos x="T4" y="T5"/>
                </a:cxn>
              </a:cxnLst>
              <a:rect l="0" t="0" r="r" b="b"/>
              <a:pathLst>
                <a:path w="162" h="1">
                  <a:moveTo>
                    <a:pt x="0" y="0"/>
                  </a:moveTo>
                  <a:lnTo>
                    <a:pt x="144" y="0"/>
                  </a:lnTo>
                  <a:lnTo>
                    <a:pt x="16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15" name="Freeform 839">
              <a:extLst>
                <a:ext uri="{FF2B5EF4-FFF2-40B4-BE49-F238E27FC236}">
                  <a16:creationId xmlns:a16="http://schemas.microsoft.com/office/drawing/2014/main" id="{F942D795-172D-4F95-87EE-56DE044AC7C5}"/>
                </a:ext>
              </a:extLst>
            </p:cNvPr>
            <p:cNvSpPr>
              <a:spLocks noChangeArrowheads="1"/>
            </p:cNvSpPr>
            <p:nvPr/>
          </p:nvSpPr>
          <p:spPr bwMode="auto">
            <a:xfrm>
              <a:off x="1532" y="3197"/>
              <a:ext cx="38" cy="1"/>
            </a:xfrm>
            <a:custGeom>
              <a:avLst/>
              <a:gdLst>
                <a:gd name="T0" fmla="*/ 0 w 168"/>
                <a:gd name="T1" fmla="*/ 0 h 1"/>
                <a:gd name="T2" fmla="*/ 63 w 168"/>
                <a:gd name="T3" fmla="*/ 0 h 1"/>
                <a:gd name="T4" fmla="*/ 167 w 168"/>
                <a:gd name="T5" fmla="*/ 0 h 1"/>
              </a:gdLst>
              <a:ahLst/>
              <a:cxnLst>
                <a:cxn ang="0">
                  <a:pos x="T0" y="T1"/>
                </a:cxn>
                <a:cxn ang="0">
                  <a:pos x="T2" y="T3"/>
                </a:cxn>
                <a:cxn ang="0">
                  <a:pos x="T4" y="T5"/>
                </a:cxn>
              </a:cxnLst>
              <a:rect l="0" t="0" r="r" b="b"/>
              <a:pathLst>
                <a:path w="168" h="1">
                  <a:moveTo>
                    <a:pt x="0" y="0"/>
                  </a:moveTo>
                  <a:lnTo>
                    <a:pt x="63"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16" name="Freeform 840">
              <a:extLst>
                <a:ext uri="{FF2B5EF4-FFF2-40B4-BE49-F238E27FC236}">
                  <a16:creationId xmlns:a16="http://schemas.microsoft.com/office/drawing/2014/main" id="{81D07F84-4369-43DE-ABC0-81C440877A61}"/>
                </a:ext>
              </a:extLst>
            </p:cNvPr>
            <p:cNvSpPr>
              <a:spLocks noChangeArrowheads="1"/>
            </p:cNvSpPr>
            <p:nvPr/>
          </p:nvSpPr>
          <p:spPr bwMode="auto">
            <a:xfrm>
              <a:off x="1589" y="3196"/>
              <a:ext cx="37" cy="11"/>
            </a:xfrm>
            <a:custGeom>
              <a:avLst/>
              <a:gdLst>
                <a:gd name="T0" fmla="*/ 0 w 164"/>
                <a:gd name="T1" fmla="*/ 46 h 47"/>
                <a:gd name="T2" fmla="*/ 74 w 164"/>
                <a:gd name="T3" fmla="*/ 46 h 47"/>
                <a:gd name="T4" fmla="*/ 163 w 164"/>
                <a:gd name="T5" fmla="*/ 0 h 47"/>
              </a:gdLst>
              <a:ahLst/>
              <a:cxnLst>
                <a:cxn ang="0">
                  <a:pos x="T0" y="T1"/>
                </a:cxn>
                <a:cxn ang="0">
                  <a:pos x="T2" y="T3"/>
                </a:cxn>
                <a:cxn ang="0">
                  <a:pos x="T4" y="T5"/>
                </a:cxn>
              </a:cxnLst>
              <a:rect l="0" t="0" r="r" b="b"/>
              <a:pathLst>
                <a:path w="164" h="47">
                  <a:moveTo>
                    <a:pt x="0" y="46"/>
                  </a:moveTo>
                  <a:lnTo>
                    <a:pt x="74" y="46"/>
                  </a:lnTo>
                  <a:lnTo>
                    <a:pt x="16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17" name="Freeform 841">
              <a:extLst>
                <a:ext uri="{FF2B5EF4-FFF2-40B4-BE49-F238E27FC236}">
                  <a16:creationId xmlns:a16="http://schemas.microsoft.com/office/drawing/2014/main" id="{4BC6A839-57DE-4757-B5B2-8FA0082B0DA9}"/>
                </a:ext>
              </a:extLst>
            </p:cNvPr>
            <p:cNvSpPr>
              <a:spLocks noChangeArrowheads="1"/>
            </p:cNvSpPr>
            <p:nvPr/>
          </p:nvSpPr>
          <p:spPr bwMode="auto">
            <a:xfrm>
              <a:off x="1644" y="3194"/>
              <a:ext cx="38" cy="11"/>
            </a:xfrm>
            <a:custGeom>
              <a:avLst/>
              <a:gdLst>
                <a:gd name="T0" fmla="*/ 0 w 166"/>
                <a:gd name="T1" fmla="*/ 47 h 48"/>
                <a:gd name="T2" fmla="*/ 11 w 166"/>
                <a:gd name="T3" fmla="*/ 47 h 48"/>
                <a:gd name="T4" fmla="*/ 76 w 166"/>
                <a:gd name="T5" fmla="*/ 15 h 48"/>
                <a:gd name="T6" fmla="*/ 127 w 166"/>
                <a:gd name="T7" fmla="*/ 15 h 48"/>
                <a:gd name="T8" fmla="*/ 165 w 166"/>
                <a:gd name="T9" fmla="*/ 0 h 48"/>
              </a:gdLst>
              <a:ahLst/>
              <a:cxnLst>
                <a:cxn ang="0">
                  <a:pos x="T0" y="T1"/>
                </a:cxn>
                <a:cxn ang="0">
                  <a:pos x="T2" y="T3"/>
                </a:cxn>
                <a:cxn ang="0">
                  <a:pos x="T4" y="T5"/>
                </a:cxn>
                <a:cxn ang="0">
                  <a:pos x="T6" y="T7"/>
                </a:cxn>
                <a:cxn ang="0">
                  <a:pos x="T8" y="T9"/>
                </a:cxn>
              </a:cxnLst>
              <a:rect l="0" t="0" r="r" b="b"/>
              <a:pathLst>
                <a:path w="166" h="48">
                  <a:moveTo>
                    <a:pt x="0" y="47"/>
                  </a:moveTo>
                  <a:lnTo>
                    <a:pt x="11" y="47"/>
                  </a:lnTo>
                  <a:lnTo>
                    <a:pt x="76" y="15"/>
                  </a:lnTo>
                  <a:lnTo>
                    <a:pt x="127" y="15"/>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18" name="Freeform 842">
              <a:extLst>
                <a:ext uri="{FF2B5EF4-FFF2-40B4-BE49-F238E27FC236}">
                  <a16:creationId xmlns:a16="http://schemas.microsoft.com/office/drawing/2014/main" id="{D8C3F38C-4F96-4E80-8F5D-F527735D5ACD}"/>
                </a:ext>
              </a:extLst>
            </p:cNvPr>
            <p:cNvSpPr>
              <a:spLocks noChangeArrowheads="1"/>
            </p:cNvSpPr>
            <p:nvPr/>
          </p:nvSpPr>
          <p:spPr bwMode="auto">
            <a:xfrm>
              <a:off x="1701" y="3187"/>
              <a:ext cx="37" cy="11"/>
            </a:xfrm>
            <a:custGeom>
              <a:avLst/>
              <a:gdLst>
                <a:gd name="T0" fmla="*/ 0 w 163"/>
                <a:gd name="T1" fmla="*/ 46 h 47"/>
                <a:gd name="T2" fmla="*/ 20 w 163"/>
                <a:gd name="T3" fmla="*/ 41 h 47"/>
                <a:gd name="T4" fmla="*/ 50 w 163"/>
                <a:gd name="T5" fmla="*/ 34 h 47"/>
                <a:gd name="T6" fmla="*/ 75 w 163"/>
                <a:gd name="T7" fmla="*/ 32 h 47"/>
                <a:gd name="T8" fmla="*/ 105 w 163"/>
                <a:gd name="T9" fmla="*/ 23 h 47"/>
                <a:gd name="T10" fmla="*/ 133 w 163"/>
                <a:gd name="T11" fmla="*/ 11 h 47"/>
                <a:gd name="T12" fmla="*/ 159 w 163"/>
                <a:gd name="T13" fmla="*/ 3 h 47"/>
                <a:gd name="T14" fmla="*/ 162 w 163"/>
                <a:gd name="T15" fmla="*/ 0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3" h="47">
                  <a:moveTo>
                    <a:pt x="0" y="46"/>
                  </a:moveTo>
                  <a:lnTo>
                    <a:pt x="20" y="41"/>
                  </a:lnTo>
                  <a:lnTo>
                    <a:pt x="50" y="34"/>
                  </a:lnTo>
                  <a:lnTo>
                    <a:pt x="75" y="32"/>
                  </a:lnTo>
                  <a:lnTo>
                    <a:pt x="105" y="23"/>
                  </a:lnTo>
                  <a:lnTo>
                    <a:pt x="133" y="11"/>
                  </a:lnTo>
                  <a:lnTo>
                    <a:pt x="159" y="3"/>
                  </a:lnTo>
                  <a:lnTo>
                    <a:pt x="1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19" name="Freeform 843">
              <a:extLst>
                <a:ext uri="{FF2B5EF4-FFF2-40B4-BE49-F238E27FC236}">
                  <a16:creationId xmlns:a16="http://schemas.microsoft.com/office/drawing/2014/main" id="{7A58CC5E-562D-4581-BEF4-E136C1A7E177}"/>
                </a:ext>
              </a:extLst>
            </p:cNvPr>
            <p:cNvSpPr>
              <a:spLocks noChangeArrowheads="1"/>
            </p:cNvSpPr>
            <p:nvPr/>
          </p:nvSpPr>
          <p:spPr bwMode="auto">
            <a:xfrm>
              <a:off x="1755" y="3164"/>
              <a:ext cx="34" cy="18"/>
            </a:xfrm>
            <a:custGeom>
              <a:avLst/>
              <a:gdLst>
                <a:gd name="T0" fmla="*/ 0 w 150"/>
                <a:gd name="T1" fmla="*/ 78 h 79"/>
                <a:gd name="T2" fmla="*/ 5 w 150"/>
                <a:gd name="T3" fmla="*/ 76 h 79"/>
                <a:gd name="T4" fmla="*/ 33 w 150"/>
                <a:gd name="T5" fmla="*/ 63 h 79"/>
                <a:gd name="T6" fmla="*/ 63 w 150"/>
                <a:gd name="T7" fmla="*/ 49 h 79"/>
                <a:gd name="T8" fmla="*/ 91 w 150"/>
                <a:gd name="T9" fmla="*/ 32 h 79"/>
                <a:gd name="T10" fmla="*/ 117 w 150"/>
                <a:gd name="T11" fmla="*/ 20 h 79"/>
                <a:gd name="T12" fmla="*/ 146 w 150"/>
                <a:gd name="T13" fmla="*/ 2 h 79"/>
                <a:gd name="T14" fmla="*/ 149 w 150"/>
                <a:gd name="T15" fmla="*/ 0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79">
                  <a:moveTo>
                    <a:pt x="0" y="78"/>
                  </a:moveTo>
                  <a:lnTo>
                    <a:pt x="5" y="76"/>
                  </a:lnTo>
                  <a:lnTo>
                    <a:pt x="33" y="63"/>
                  </a:lnTo>
                  <a:lnTo>
                    <a:pt x="63" y="49"/>
                  </a:lnTo>
                  <a:lnTo>
                    <a:pt x="91" y="32"/>
                  </a:lnTo>
                  <a:lnTo>
                    <a:pt x="117" y="20"/>
                  </a:lnTo>
                  <a:lnTo>
                    <a:pt x="146" y="2"/>
                  </a:lnTo>
                  <a:lnTo>
                    <a:pt x="14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20" name="Freeform 844">
              <a:extLst>
                <a:ext uri="{FF2B5EF4-FFF2-40B4-BE49-F238E27FC236}">
                  <a16:creationId xmlns:a16="http://schemas.microsoft.com/office/drawing/2014/main" id="{7323C57E-0DB5-44DB-A990-6BDCDA43208D}"/>
                </a:ext>
              </a:extLst>
            </p:cNvPr>
            <p:cNvSpPr>
              <a:spLocks noChangeArrowheads="1"/>
            </p:cNvSpPr>
            <p:nvPr/>
          </p:nvSpPr>
          <p:spPr bwMode="auto">
            <a:xfrm>
              <a:off x="1804" y="3126"/>
              <a:ext cx="25" cy="28"/>
            </a:xfrm>
            <a:custGeom>
              <a:avLst/>
              <a:gdLst>
                <a:gd name="T0" fmla="*/ 0 w 109"/>
                <a:gd name="T1" fmla="*/ 121 h 122"/>
                <a:gd name="T2" fmla="*/ 3 w 109"/>
                <a:gd name="T3" fmla="*/ 119 h 122"/>
                <a:gd name="T4" fmla="*/ 26 w 109"/>
                <a:gd name="T5" fmla="*/ 101 h 122"/>
                <a:gd name="T6" fmla="*/ 46 w 109"/>
                <a:gd name="T7" fmla="*/ 84 h 122"/>
                <a:gd name="T8" fmla="*/ 64 w 109"/>
                <a:gd name="T9" fmla="*/ 61 h 122"/>
                <a:gd name="T10" fmla="*/ 81 w 109"/>
                <a:gd name="T11" fmla="*/ 40 h 122"/>
                <a:gd name="T12" fmla="*/ 95 w 109"/>
                <a:gd name="T13" fmla="*/ 20 h 122"/>
                <a:gd name="T14" fmla="*/ 108 w 109"/>
                <a:gd name="T15" fmla="*/ 0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122">
                  <a:moveTo>
                    <a:pt x="0" y="121"/>
                  </a:moveTo>
                  <a:lnTo>
                    <a:pt x="3" y="119"/>
                  </a:lnTo>
                  <a:lnTo>
                    <a:pt x="26" y="101"/>
                  </a:lnTo>
                  <a:lnTo>
                    <a:pt x="46" y="84"/>
                  </a:lnTo>
                  <a:lnTo>
                    <a:pt x="64" y="61"/>
                  </a:lnTo>
                  <a:lnTo>
                    <a:pt x="81" y="40"/>
                  </a:lnTo>
                  <a:lnTo>
                    <a:pt x="95" y="20"/>
                  </a:lnTo>
                  <a:lnTo>
                    <a:pt x="10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21" name="Freeform 845">
              <a:extLst>
                <a:ext uri="{FF2B5EF4-FFF2-40B4-BE49-F238E27FC236}">
                  <a16:creationId xmlns:a16="http://schemas.microsoft.com/office/drawing/2014/main" id="{347F0327-0E37-4C96-BEC7-EBAA1959E894}"/>
                </a:ext>
              </a:extLst>
            </p:cNvPr>
            <p:cNvSpPr>
              <a:spLocks noChangeArrowheads="1"/>
            </p:cNvSpPr>
            <p:nvPr/>
          </p:nvSpPr>
          <p:spPr bwMode="auto">
            <a:xfrm>
              <a:off x="1837" y="3073"/>
              <a:ext cx="12" cy="36"/>
            </a:xfrm>
            <a:custGeom>
              <a:avLst/>
              <a:gdLst>
                <a:gd name="T0" fmla="*/ 0 w 53"/>
                <a:gd name="T1" fmla="*/ 156 h 157"/>
                <a:gd name="T2" fmla="*/ 2 w 53"/>
                <a:gd name="T3" fmla="*/ 149 h 157"/>
                <a:gd name="T4" fmla="*/ 17 w 53"/>
                <a:gd name="T5" fmla="*/ 121 h 157"/>
                <a:gd name="T6" fmla="*/ 26 w 53"/>
                <a:gd name="T7" fmla="*/ 89 h 157"/>
                <a:gd name="T8" fmla="*/ 34 w 53"/>
                <a:gd name="T9" fmla="*/ 61 h 157"/>
                <a:gd name="T10" fmla="*/ 43 w 53"/>
                <a:gd name="T11" fmla="*/ 29 h 157"/>
                <a:gd name="T12" fmla="*/ 52 w 53"/>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53" h="157">
                  <a:moveTo>
                    <a:pt x="0" y="156"/>
                  </a:moveTo>
                  <a:lnTo>
                    <a:pt x="2" y="149"/>
                  </a:lnTo>
                  <a:lnTo>
                    <a:pt x="17" y="121"/>
                  </a:lnTo>
                  <a:lnTo>
                    <a:pt x="26" y="89"/>
                  </a:lnTo>
                  <a:lnTo>
                    <a:pt x="34" y="61"/>
                  </a:lnTo>
                  <a:lnTo>
                    <a:pt x="43" y="29"/>
                  </a:lnTo>
                  <a:lnTo>
                    <a:pt x="5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22" name="Freeform 846">
              <a:extLst>
                <a:ext uri="{FF2B5EF4-FFF2-40B4-BE49-F238E27FC236}">
                  <a16:creationId xmlns:a16="http://schemas.microsoft.com/office/drawing/2014/main" id="{AEAFFEE0-67BC-4F0B-A18D-9D251F6D50F7}"/>
                </a:ext>
              </a:extLst>
            </p:cNvPr>
            <p:cNvSpPr>
              <a:spLocks noChangeArrowheads="1"/>
            </p:cNvSpPr>
            <p:nvPr/>
          </p:nvSpPr>
          <p:spPr bwMode="auto">
            <a:xfrm>
              <a:off x="1851" y="3017"/>
              <a:ext cx="11" cy="37"/>
            </a:xfrm>
            <a:custGeom>
              <a:avLst/>
              <a:gdLst>
                <a:gd name="T0" fmla="*/ 0 w 48"/>
                <a:gd name="T1" fmla="*/ 164 h 165"/>
                <a:gd name="T2" fmla="*/ 6 w 48"/>
                <a:gd name="T3" fmla="*/ 147 h 165"/>
                <a:gd name="T4" fmla="*/ 29 w 48"/>
                <a:gd name="T5" fmla="*/ 115 h 165"/>
                <a:gd name="T6" fmla="*/ 29 w 48"/>
                <a:gd name="T7" fmla="*/ 84 h 165"/>
                <a:gd name="T8" fmla="*/ 47 w 48"/>
                <a:gd name="T9" fmla="*/ 52 h 165"/>
                <a:gd name="T10" fmla="*/ 47 w 48"/>
                <a:gd name="T11" fmla="*/ 19 h 165"/>
                <a:gd name="T12" fmla="*/ 47 w 48"/>
                <a:gd name="T13" fmla="*/ 0 h 165"/>
              </a:gdLst>
              <a:ahLst/>
              <a:cxnLst>
                <a:cxn ang="0">
                  <a:pos x="T0" y="T1"/>
                </a:cxn>
                <a:cxn ang="0">
                  <a:pos x="T2" y="T3"/>
                </a:cxn>
                <a:cxn ang="0">
                  <a:pos x="T4" y="T5"/>
                </a:cxn>
                <a:cxn ang="0">
                  <a:pos x="T6" y="T7"/>
                </a:cxn>
                <a:cxn ang="0">
                  <a:pos x="T8" y="T9"/>
                </a:cxn>
                <a:cxn ang="0">
                  <a:pos x="T10" y="T11"/>
                </a:cxn>
                <a:cxn ang="0">
                  <a:pos x="T12" y="T13"/>
                </a:cxn>
              </a:cxnLst>
              <a:rect l="0" t="0" r="r" b="b"/>
              <a:pathLst>
                <a:path w="48" h="165">
                  <a:moveTo>
                    <a:pt x="0" y="164"/>
                  </a:moveTo>
                  <a:lnTo>
                    <a:pt x="6" y="147"/>
                  </a:lnTo>
                  <a:lnTo>
                    <a:pt x="29" y="115"/>
                  </a:lnTo>
                  <a:lnTo>
                    <a:pt x="29" y="84"/>
                  </a:lnTo>
                  <a:lnTo>
                    <a:pt x="47" y="52"/>
                  </a:lnTo>
                  <a:lnTo>
                    <a:pt x="47" y="19"/>
                  </a:lnTo>
                  <a:lnTo>
                    <a:pt x="4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23" name="Freeform 847">
              <a:extLst>
                <a:ext uri="{FF2B5EF4-FFF2-40B4-BE49-F238E27FC236}">
                  <a16:creationId xmlns:a16="http://schemas.microsoft.com/office/drawing/2014/main" id="{206F3EBF-0960-416A-94B9-909508C6A6BD}"/>
                </a:ext>
              </a:extLst>
            </p:cNvPr>
            <p:cNvSpPr>
              <a:spLocks noChangeArrowheads="1"/>
            </p:cNvSpPr>
            <p:nvPr/>
          </p:nvSpPr>
          <p:spPr bwMode="auto">
            <a:xfrm>
              <a:off x="1849" y="2962"/>
              <a:ext cx="11" cy="38"/>
            </a:xfrm>
            <a:custGeom>
              <a:avLst/>
              <a:gdLst>
                <a:gd name="T0" fmla="*/ 47 w 48"/>
                <a:gd name="T1" fmla="*/ 165 h 166"/>
                <a:gd name="T2" fmla="*/ 47 w 48"/>
                <a:gd name="T3" fmla="*/ 156 h 166"/>
                <a:gd name="T4" fmla="*/ 47 w 48"/>
                <a:gd name="T5" fmla="*/ 116 h 166"/>
                <a:gd name="T6" fmla="*/ 29 w 48"/>
                <a:gd name="T7" fmla="*/ 78 h 166"/>
                <a:gd name="T8" fmla="*/ 18 w 48"/>
                <a:gd name="T9" fmla="*/ 35 h 166"/>
                <a:gd name="T10" fmla="*/ 0 w 48"/>
                <a:gd name="T11" fmla="*/ 0 h 166"/>
              </a:gdLst>
              <a:ahLst/>
              <a:cxnLst>
                <a:cxn ang="0">
                  <a:pos x="T0" y="T1"/>
                </a:cxn>
                <a:cxn ang="0">
                  <a:pos x="T2" y="T3"/>
                </a:cxn>
                <a:cxn ang="0">
                  <a:pos x="T4" y="T5"/>
                </a:cxn>
                <a:cxn ang="0">
                  <a:pos x="T6" y="T7"/>
                </a:cxn>
                <a:cxn ang="0">
                  <a:pos x="T8" y="T9"/>
                </a:cxn>
                <a:cxn ang="0">
                  <a:pos x="T10" y="T11"/>
                </a:cxn>
              </a:cxnLst>
              <a:rect l="0" t="0" r="r" b="b"/>
              <a:pathLst>
                <a:path w="48" h="166">
                  <a:moveTo>
                    <a:pt x="47" y="165"/>
                  </a:moveTo>
                  <a:lnTo>
                    <a:pt x="47" y="156"/>
                  </a:lnTo>
                  <a:lnTo>
                    <a:pt x="47" y="116"/>
                  </a:lnTo>
                  <a:lnTo>
                    <a:pt x="29" y="78"/>
                  </a:lnTo>
                  <a:lnTo>
                    <a:pt x="18" y="35"/>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24" name="Freeform 848">
              <a:extLst>
                <a:ext uri="{FF2B5EF4-FFF2-40B4-BE49-F238E27FC236}">
                  <a16:creationId xmlns:a16="http://schemas.microsoft.com/office/drawing/2014/main" id="{F0760ECA-5CCF-456E-B18C-DF49CCB68B35}"/>
                </a:ext>
              </a:extLst>
            </p:cNvPr>
            <p:cNvSpPr>
              <a:spLocks noChangeArrowheads="1"/>
            </p:cNvSpPr>
            <p:nvPr/>
          </p:nvSpPr>
          <p:spPr bwMode="auto">
            <a:xfrm>
              <a:off x="1833" y="2908"/>
              <a:ext cx="12" cy="36"/>
            </a:xfrm>
            <a:custGeom>
              <a:avLst/>
              <a:gdLst>
                <a:gd name="T0" fmla="*/ 52 w 53"/>
                <a:gd name="T1" fmla="*/ 156 h 157"/>
                <a:gd name="T2" fmla="*/ 49 w 53"/>
                <a:gd name="T3" fmla="*/ 148 h 157"/>
                <a:gd name="T4" fmla="*/ 34 w 53"/>
                <a:gd name="T5" fmla="*/ 104 h 157"/>
                <a:gd name="T6" fmla="*/ 23 w 53"/>
                <a:gd name="T7" fmla="*/ 60 h 157"/>
                <a:gd name="T8" fmla="*/ 6 w 53"/>
                <a:gd name="T9" fmla="*/ 20 h 157"/>
                <a:gd name="T10" fmla="*/ 0 w 53"/>
                <a:gd name="T11" fmla="*/ 0 h 157"/>
              </a:gdLst>
              <a:ahLst/>
              <a:cxnLst>
                <a:cxn ang="0">
                  <a:pos x="T0" y="T1"/>
                </a:cxn>
                <a:cxn ang="0">
                  <a:pos x="T2" y="T3"/>
                </a:cxn>
                <a:cxn ang="0">
                  <a:pos x="T4" y="T5"/>
                </a:cxn>
                <a:cxn ang="0">
                  <a:pos x="T6" y="T7"/>
                </a:cxn>
                <a:cxn ang="0">
                  <a:pos x="T8" y="T9"/>
                </a:cxn>
                <a:cxn ang="0">
                  <a:pos x="T10" y="T11"/>
                </a:cxn>
              </a:cxnLst>
              <a:rect l="0" t="0" r="r" b="b"/>
              <a:pathLst>
                <a:path w="53" h="157">
                  <a:moveTo>
                    <a:pt x="52" y="156"/>
                  </a:moveTo>
                  <a:lnTo>
                    <a:pt x="49" y="148"/>
                  </a:lnTo>
                  <a:lnTo>
                    <a:pt x="34" y="104"/>
                  </a:lnTo>
                  <a:lnTo>
                    <a:pt x="23" y="60"/>
                  </a:lnTo>
                  <a:lnTo>
                    <a:pt x="6" y="2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25" name="Freeform 849">
              <a:extLst>
                <a:ext uri="{FF2B5EF4-FFF2-40B4-BE49-F238E27FC236}">
                  <a16:creationId xmlns:a16="http://schemas.microsoft.com/office/drawing/2014/main" id="{786336AD-514B-47BD-8B0E-58E4A4E1C2DA}"/>
                </a:ext>
              </a:extLst>
            </p:cNvPr>
            <p:cNvSpPr>
              <a:spLocks noChangeArrowheads="1"/>
            </p:cNvSpPr>
            <p:nvPr/>
          </p:nvSpPr>
          <p:spPr bwMode="auto">
            <a:xfrm>
              <a:off x="1806" y="2859"/>
              <a:ext cx="19" cy="32"/>
            </a:xfrm>
            <a:custGeom>
              <a:avLst/>
              <a:gdLst>
                <a:gd name="T0" fmla="*/ 84 w 85"/>
                <a:gd name="T1" fmla="*/ 141 h 142"/>
                <a:gd name="T2" fmla="*/ 70 w 85"/>
                <a:gd name="T3" fmla="*/ 113 h 142"/>
                <a:gd name="T4" fmla="*/ 46 w 85"/>
                <a:gd name="T5" fmla="*/ 69 h 142"/>
                <a:gd name="T6" fmla="*/ 24 w 85"/>
                <a:gd name="T7" fmla="*/ 32 h 142"/>
                <a:gd name="T8" fmla="*/ 0 w 85"/>
                <a:gd name="T9" fmla="*/ 0 h 142"/>
              </a:gdLst>
              <a:ahLst/>
              <a:cxnLst>
                <a:cxn ang="0">
                  <a:pos x="T0" y="T1"/>
                </a:cxn>
                <a:cxn ang="0">
                  <a:pos x="T2" y="T3"/>
                </a:cxn>
                <a:cxn ang="0">
                  <a:pos x="T4" y="T5"/>
                </a:cxn>
                <a:cxn ang="0">
                  <a:pos x="T6" y="T7"/>
                </a:cxn>
                <a:cxn ang="0">
                  <a:pos x="T8" y="T9"/>
                </a:cxn>
              </a:cxnLst>
              <a:rect l="0" t="0" r="r" b="b"/>
              <a:pathLst>
                <a:path w="85" h="142">
                  <a:moveTo>
                    <a:pt x="84" y="141"/>
                  </a:moveTo>
                  <a:lnTo>
                    <a:pt x="70" y="113"/>
                  </a:lnTo>
                  <a:lnTo>
                    <a:pt x="46" y="69"/>
                  </a:lnTo>
                  <a:lnTo>
                    <a:pt x="24" y="32"/>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26" name="Freeform 850">
              <a:extLst>
                <a:ext uri="{FF2B5EF4-FFF2-40B4-BE49-F238E27FC236}">
                  <a16:creationId xmlns:a16="http://schemas.microsoft.com/office/drawing/2014/main" id="{465DC460-54B4-4F16-BE81-B10B686200CE}"/>
                </a:ext>
              </a:extLst>
            </p:cNvPr>
            <p:cNvSpPr>
              <a:spLocks noChangeArrowheads="1"/>
            </p:cNvSpPr>
            <p:nvPr/>
          </p:nvSpPr>
          <p:spPr bwMode="auto">
            <a:xfrm>
              <a:off x="1770" y="2817"/>
              <a:ext cx="25" cy="28"/>
            </a:xfrm>
            <a:custGeom>
              <a:avLst/>
              <a:gdLst>
                <a:gd name="T0" fmla="*/ 110 w 111"/>
                <a:gd name="T1" fmla="*/ 121 h 122"/>
                <a:gd name="T2" fmla="*/ 92 w 111"/>
                <a:gd name="T3" fmla="*/ 101 h 122"/>
                <a:gd name="T4" fmla="*/ 58 w 111"/>
                <a:gd name="T5" fmla="*/ 60 h 122"/>
                <a:gd name="T6" fmla="*/ 23 w 111"/>
                <a:gd name="T7" fmla="*/ 25 h 122"/>
                <a:gd name="T8" fmla="*/ 0 w 111"/>
                <a:gd name="T9" fmla="*/ 0 h 122"/>
              </a:gdLst>
              <a:ahLst/>
              <a:cxnLst>
                <a:cxn ang="0">
                  <a:pos x="T0" y="T1"/>
                </a:cxn>
                <a:cxn ang="0">
                  <a:pos x="T2" y="T3"/>
                </a:cxn>
                <a:cxn ang="0">
                  <a:pos x="T4" y="T5"/>
                </a:cxn>
                <a:cxn ang="0">
                  <a:pos x="T6" y="T7"/>
                </a:cxn>
                <a:cxn ang="0">
                  <a:pos x="T8" y="T9"/>
                </a:cxn>
              </a:cxnLst>
              <a:rect l="0" t="0" r="r" b="b"/>
              <a:pathLst>
                <a:path w="111" h="122">
                  <a:moveTo>
                    <a:pt x="110" y="121"/>
                  </a:moveTo>
                  <a:lnTo>
                    <a:pt x="92" y="101"/>
                  </a:lnTo>
                  <a:lnTo>
                    <a:pt x="58" y="60"/>
                  </a:lnTo>
                  <a:lnTo>
                    <a:pt x="23" y="25"/>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27" name="Freeform 851">
              <a:extLst>
                <a:ext uri="{FF2B5EF4-FFF2-40B4-BE49-F238E27FC236}">
                  <a16:creationId xmlns:a16="http://schemas.microsoft.com/office/drawing/2014/main" id="{E59BE6AB-3838-4F43-8B11-604BBCF2EFB1}"/>
                </a:ext>
              </a:extLst>
            </p:cNvPr>
            <p:cNvSpPr>
              <a:spLocks noChangeArrowheads="1"/>
            </p:cNvSpPr>
            <p:nvPr/>
          </p:nvSpPr>
          <p:spPr bwMode="auto">
            <a:xfrm>
              <a:off x="1726" y="2781"/>
              <a:ext cx="30" cy="23"/>
            </a:xfrm>
            <a:custGeom>
              <a:avLst/>
              <a:gdLst>
                <a:gd name="T0" fmla="*/ 132 w 133"/>
                <a:gd name="T1" fmla="*/ 102 h 103"/>
                <a:gd name="T2" fmla="*/ 101 w 133"/>
                <a:gd name="T3" fmla="*/ 79 h 103"/>
                <a:gd name="T4" fmla="*/ 57 w 133"/>
                <a:gd name="T5" fmla="*/ 43 h 103"/>
                <a:gd name="T6" fmla="*/ 14 w 133"/>
                <a:gd name="T7" fmla="*/ 11 h 103"/>
                <a:gd name="T8" fmla="*/ 0 w 133"/>
                <a:gd name="T9" fmla="*/ 0 h 103"/>
              </a:gdLst>
              <a:ahLst/>
              <a:cxnLst>
                <a:cxn ang="0">
                  <a:pos x="T0" y="T1"/>
                </a:cxn>
                <a:cxn ang="0">
                  <a:pos x="T2" y="T3"/>
                </a:cxn>
                <a:cxn ang="0">
                  <a:pos x="T4" y="T5"/>
                </a:cxn>
                <a:cxn ang="0">
                  <a:pos x="T6" y="T7"/>
                </a:cxn>
                <a:cxn ang="0">
                  <a:pos x="T8" y="T9"/>
                </a:cxn>
              </a:cxnLst>
              <a:rect l="0" t="0" r="r" b="b"/>
              <a:pathLst>
                <a:path w="133" h="103">
                  <a:moveTo>
                    <a:pt x="132" y="102"/>
                  </a:moveTo>
                  <a:lnTo>
                    <a:pt x="101" y="79"/>
                  </a:lnTo>
                  <a:lnTo>
                    <a:pt x="57" y="43"/>
                  </a:lnTo>
                  <a:lnTo>
                    <a:pt x="14" y="1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28" name="Freeform 852">
              <a:extLst>
                <a:ext uri="{FF2B5EF4-FFF2-40B4-BE49-F238E27FC236}">
                  <a16:creationId xmlns:a16="http://schemas.microsoft.com/office/drawing/2014/main" id="{BA1EF76E-7F29-4259-A999-B8021F8B99D5}"/>
                </a:ext>
              </a:extLst>
            </p:cNvPr>
            <p:cNvSpPr>
              <a:spLocks noChangeArrowheads="1"/>
            </p:cNvSpPr>
            <p:nvPr/>
          </p:nvSpPr>
          <p:spPr bwMode="auto">
            <a:xfrm>
              <a:off x="1678" y="2752"/>
              <a:ext cx="32" cy="19"/>
            </a:xfrm>
            <a:custGeom>
              <a:avLst/>
              <a:gdLst>
                <a:gd name="T0" fmla="*/ 142 w 143"/>
                <a:gd name="T1" fmla="*/ 84 h 85"/>
                <a:gd name="T2" fmla="*/ 130 w 143"/>
                <a:gd name="T3" fmla="*/ 76 h 85"/>
                <a:gd name="T4" fmla="*/ 80 w 143"/>
                <a:gd name="T5" fmla="*/ 47 h 85"/>
                <a:gd name="T6" fmla="*/ 28 w 143"/>
                <a:gd name="T7" fmla="*/ 17 h 85"/>
                <a:gd name="T8" fmla="*/ 0 w 143"/>
                <a:gd name="T9" fmla="*/ 0 h 85"/>
              </a:gdLst>
              <a:ahLst/>
              <a:cxnLst>
                <a:cxn ang="0">
                  <a:pos x="T0" y="T1"/>
                </a:cxn>
                <a:cxn ang="0">
                  <a:pos x="T2" y="T3"/>
                </a:cxn>
                <a:cxn ang="0">
                  <a:pos x="T4" y="T5"/>
                </a:cxn>
                <a:cxn ang="0">
                  <a:pos x="T6" y="T7"/>
                </a:cxn>
                <a:cxn ang="0">
                  <a:pos x="T8" y="T9"/>
                </a:cxn>
              </a:cxnLst>
              <a:rect l="0" t="0" r="r" b="b"/>
              <a:pathLst>
                <a:path w="143" h="85">
                  <a:moveTo>
                    <a:pt x="142" y="84"/>
                  </a:moveTo>
                  <a:lnTo>
                    <a:pt x="130" y="76"/>
                  </a:lnTo>
                  <a:lnTo>
                    <a:pt x="80" y="47"/>
                  </a:lnTo>
                  <a:lnTo>
                    <a:pt x="28" y="1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29" name="Freeform 853">
              <a:extLst>
                <a:ext uri="{FF2B5EF4-FFF2-40B4-BE49-F238E27FC236}">
                  <a16:creationId xmlns:a16="http://schemas.microsoft.com/office/drawing/2014/main" id="{ED46EC13-34E9-4FF2-AF6B-718149797963}"/>
                </a:ext>
              </a:extLst>
            </p:cNvPr>
            <p:cNvSpPr>
              <a:spLocks noChangeArrowheads="1"/>
            </p:cNvSpPr>
            <p:nvPr/>
          </p:nvSpPr>
          <p:spPr bwMode="auto">
            <a:xfrm>
              <a:off x="1628" y="2729"/>
              <a:ext cx="34" cy="15"/>
            </a:xfrm>
            <a:custGeom>
              <a:avLst/>
              <a:gdLst>
                <a:gd name="T0" fmla="*/ 149 w 150"/>
                <a:gd name="T1" fmla="*/ 67 h 68"/>
                <a:gd name="T2" fmla="*/ 143 w 150"/>
                <a:gd name="T3" fmla="*/ 64 h 68"/>
                <a:gd name="T4" fmla="*/ 85 w 150"/>
                <a:gd name="T5" fmla="*/ 34 h 68"/>
                <a:gd name="T6" fmla="*/ 25 w 150"/>
                <a:gd name="T7" fmla="*/ 11 h 68"/>
                <a:gd name="T8" fmla="*/ 0 w 150"/>
                <a:gd name="T9" fmla="*/ 0 h 68"/>
              </a:gdLst>
              <a:ahLst/>
              <a:cxnLst>
                <a:cxn ang="0">
                  <a:pos x="T0" y="T1"/>
                </a:cxn>
                <a:cxn ang="0">
                  <a:pos x="T2" y="T3"/>
                </a:cxn>
                <a:cxn ang="0">
                  <a:pos x="T4" y="T5"/>
                </a:cxn>
                <a:cxn ang="0">
                  <a:pos x="T6" y="T7"/>
                </a:cxn>
                <a:cxn ang="0">
                  <a:pos x="T8" y="T9"/>
                </a:cxn>
              </a:cxnLst>
              <a:rect l="0" t="0" r="r" b="b"/>
              <a:pathLst>
                <a:path w="150" h="68">
                  <a:moveTo>
                    <a:pt x="149" y="67"/>
                  </a:moveTo>
                  <a:lnTo>
                    <a:pt x="143" y="64"/>
                  </a:lnTo>
                  <a:lnTo>
                    <a:pt x="85" y="34"/>
                  </a:lnTo>
                  <a:lnTo>
                    <a:pt x="25" y="1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30" name="Freeform 854">
              <a:extLst>
                <a:ext uri="{FF2B5EF4-FFF2-40B4-BE49-F238E27FC236}">
                  <a16:creationId xmlns:a16="http://schemas.microsoft.com/office/drawing/2014/main" id="{D18C17CE-CE42-4E86-829F-C2BCCD8767C6}"/>
                </a:ext>
              </a:extLst>
            </p:cNvPr>
            <p:cNvSpPr>
              <a:spLocks noChangeArrowheads="1"/>
            </p:cNvSpPr>
            <p:nvPr/>
          </p:nvSpPr>
          <p:spPr bwMode="auto">
            <a:xfrm>
              <a:off x="1574" y="2711"/>
              <a:ext cx="36" cy="13"/>
            </a:xfrm>
            <a:custGeom>
              <a:avLst/>
              <a:gdLst>
                <a:gd name="T0" fmla="*/ 158 w 159"/>
                <a:gd name="T1" fmla="*/ 57 h 58"/>
                <a:gd name="T2" fmla="*/ 136 w 159"/>
                <a:gd name="T3" fmla="*/ 45 h 58"/>
                <a:gd name="T4" fmla="*/ 69 w 159"/>
                <a:gd name="T5" fmla="*/ 22 h 58"/>
                <a:gd name="T6" fmla="*/ 0 w 159"/>
                <a:gd name="T7" fmla="*/ 0 h 58"/>
              </a:gdLst>
              <a:ahLst/>
              <a:cxnLst>
                <a:cxn ang="0">
                  <a:pos x="T0" y="T1"/>
                </a:cxn>
                <a:cxn ang="0">
                  <a:pos x="T2" y="T3"/>
                </a:cxn>
                <a:cxn ang="0">
                  <a:pos x="T4" y="T5"/>
                </a:cxn>
                <a:cxn ang="0">
                  <a:pos x="T6" y="T7"/>
                </a:cxn>
              </a:cxnLst>
              <a:rect l="0" t="0" r="r" b="b"/>
              <a:pathLst>
                <a:path w="159" h="58">
                  <a:moveTo>
                    <a:pt x="158" y="57"/>
                  </a:moveTo>
                  <a:lnTo>
                    <a:pt x="136" y="45"/>
                  </a:lnTo>
                  <a:lnTo>
                    <a:pt x="69" y="22"/>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31" name="Freeform 855">
              <a:extLst>
                <a:ext uri="{FF2B5EF4-FFF2-40B4-BE49-F238E27FC236}">
                  <a16:creationId xmlns:a16="http://schemas.microsoft.com/office/drawing/2014/main" id="{E6E3AB36-D78D-4759-8659-2FFE4CA06D8D}"/>
                </a:ext>
              </a:extLst>
            </p:cNvPr>
            <p:cNvSpPr>
              <a:spLocks noChangeArrowheads="1"/>
            </p:cNvSpPr>
            <p:nvPr/>
          </p:nvSpPr>
          <p:spPr bwMode="auto">
            <a:xfrm>
              <a:off x="1520" y="2697"/>
              <a:ext cx="36" cy="11"/>
            </a:xfrm>
            <a:custGeom>
              <a:avLst/>
              <a:gdLst>
                <a:gd name="T0" fmla="*/ 158 w 159"/>
                <a:gd name="T1" fmla="*/ 46 h 47"/>
                <a:gd name="T2" fmla="*/ 92 w 159"/>
                <a:gd name="T3" fmla="*/ 23 h 47"/>
                <a:gd name="T4" fmla="*/ 15 w 159"/>
                <a:gd name="T5" fmla="*/ 3 h 47"/>
                <a:gd name="T6" fmla="*/ 0 w 159"/>
                <a:gd name="T7" fmla="*/ 0 h 47"/>
              </a:gdLst>
              <a:ahLst/>
              <a:cxnLst>
                <a:cxn ang="0">
                  <a:pos x="T0" y="T1"/>
                </a:cxn>
                <a:cxn ang="0">
                  <a:pos x="T2" y="T3"/>
                </a:cxn>
                <a:cxn ang="0">
                  <a:pos x="T4" y="T5"/>
                </a:cxn>
                <a:cxn ang="0">
                  <a:pos x="T6" y="T7"/>
                </a:cxn>
              </a:cxnLst>
              <a:rect l="0" t="0" r="r" b="b"/>
              <a:pathLst>
                <a:path w="159" h="47">
                  <a:moveTo>
                    <a:pt x="158" y="46"/>
                  </a:moveTo>
                  <a:lnTo>
                    <a:pt x="92" y="23"/>
                  </a:lnTo>
                  <a:lnTo>
                    <a:pt x="15"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32" name="Freeform 856">
              <a:extLst>
                <a:ext uri="{FF2B5EF4-FFF2-40B4-BE49-F238E27FC236}">
                  <a16:creationId xmlns:a16="http://schemas.microsoft.com/office/drawing/2014/main" id="{3014ACEC-AE19-43AD-99FD-D46815498EFB}"/>
                </a:ext>
              </a:extLst>
            </p:cNvPr>
            <p:cNvSpPr>
              <a:spLocks noChangeArrowheads="1"/>
            </p:cNvSpPr>
            <p:nvPr/>
          </p:nvSpPr>
          <p:spPr bwMode="auto">
            <a:xfrm>
              <a:off x="1465" y="2685"/>
              <a:ext cx="37" cy="11"/>
            </a:xfrm>
            <a:custGeom>
              <a:avLst/>
              <a:gdLst>
                <a:gd name="T0" fmla="*/ 162 w 163"/>
                <a:gd name="T1" fmla="*/ 46 h 47"/>
                <a:gd name="T2" fmla="*/ 98 w 163"/>
                <a:gd name="T3" fmla="*/ 29 h 47"/>
                <a:gd name="T4" fmla="*/ 15 w 163"/>
                <a:gd name="T5" fmla="*/ 3 h 47"/>
                <a:gd name="T6" fmla="*/ 0 w 163"/>
                <a:gd name="T7" fmla="*/ 0 h 47"/>
              </a:gdLst>
              <a:ahLst/>
              <a:cxnLst>
                <a:cxn ang="0">
                  <a:pos x="T0" y="T1"/>
                </a:cxn>
                <a:cxn ang="0">
                  <a:pos x="T2" y="T3"/>
                </a:cxn>
                <a:cxn ang="0">
                  <a:pos x="T4" y="T5"/>
                </a:cxn>
                <a:cxn ang="0">
                  <a:pos x="T6" y="T7"/>
                </a:cxn>
              </a:cxnLst>
              <a:rect l="0" t="0" r="r" b="b"/>
              <a:pathLst>
                <a:path w="163" h="47">
                  <a:moveTo>
                    <a:pt x="162" y="46"/>
                  </a:moveTo>
                  <a:lnTo>
                    <a:pt x="98" y="29"/>
                  </a:lnTo>
                  <a:lnTo>
                    <a:pt x="15"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33" name="Freeform 857">
              <a:extLst>
                <a:ext uri="{FF2B5EF4-FFF2-40B4-BE49-F238E27FC236}">
                  <a16:creationId xmlns:a16="http://schemas.microsoft.com/office/drawing/2014/main" id="{95597168-022F-4905-8CC4-57157A1312D5}"/>
                </a:ext>
              </a:extLst>
            </p:cNvPr>
            <p:cNvSpPr>
              <a:spLocks noChangeArrowheads="1"/>
            </p:cNvSpPr>
            <p:nvPr/>
          </p:nvSpPr>
          <p:spPr bwMode="auto">
            <a:xfrm>
              <a:off x="1410" y="2676"/>
              <a:ext cx="37" cy="10"/>
            </a:xfrm>
            <a:custGeom>
              <a:avLst/>
              <a:gdLst>
                <a:gd name="T0" fmla="*/ 164 w 165"/>
                <a:gd name="T1" fmla="*/ 45 h 46"/>
                <a:gd name="T2" fmla="*/ 90 w 165"/>
                <a:gd name="T3" fmla="*/ 22 h 46"/>
                <a:gd name="T4" fmla="*/ 5 w 165"/>
                <a:gd name="T5" fmla="*/ 0 h 46"/>
                <a:gd name="T6" fmla="*/ 0 w 165"/>
                <a:gd name="T7" fmla="*/ 0 h 46"/>
              </a:gdLst>
              <a:ahLst/>
              <a:cxnLst>
                <a:cxn ang="0">
                  <a:pos x="T0" y="T1"/>
                </a:cxn>
                <a:cxn ang="0">
                  <a:pos x="T2" y="T3"/>
                </a:cxn>
                <a:cxn ang="0">
                  <a:pos x="T4" y="T5"/>
                </a:cxn>
                <a:cxn ang="0">
                  <a:pos x="T6" y="T7"/>
                </a:cxn>
              </a:cxnLst>
              <a:rect l="0" t="0" r="r" b="b"/>
              <a:pathLst>
                <a:path w="165" h="46">
                  <a:moveTo>
                    <a:pt x="164" y="45"/>
                  </a:moveTo>
                  <a:lnTo>
                    <a:pt x="90" y="22"/>
                  </a:lnTo>
                  <a:lnTo>
                    <a:pt x="5"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34" name="Freeform 858">
              <a:extLst>
                <a:ext uri="{FF2B5EF4-FFF2-40B4-BE49-F238E27FC236}">
                  <a16:creationId xmlns:a16="http://schemas.microsoft.com/office/drawing/2014/main" id="{6BEC776E-F1F2-4ECF-B208-778898D178EC}"/>
                </a:ext>
              </a:extLst>
            </p:cNvPr>
            <p:cNvSpPr>
              <a:spLocks noChangeArrowheads="1"/>
            </p:cNvSpPr>
            <p:nvPr/>
          </p:nvSpPr>
          <p:spPr bwMode="auto">
            <a:xfrm>
              <a:off x="1354" y="2669"/>
              <a:ext cx="38" cy="11"/>
            </a:xfrm>
            <a:custGeom>
              <a:avLst/>
              <a:gdLst>
                <a:gd name="T0" fmla="*/ 168 w 169"/>
                <a:gd name="T1" fmla="*/ 47 h 48"/>
                <a:gd name="T2" fmla="*/ 80 w 169"/>
                <a:gd name="T3" fmla="*/ 17 h 48"/>
                <a:gd name="T4" fmla="*/ 0 w 169"/>
                <a:gd name="T5" fmla="*/ 0 h 48"/>
              </a:gdLst>
              <a:ahLst/>
              <a:cxnLst>
                <a:cxn ang="0">
                  <a:pos x="T0" y="T1"/>
                </a:cxn>
                <a:cxn ang="0">
                  <a:pos x="T2" y="T3"/>
                </a:cxn>
                <a:cxn ang="0">
                  <a:pos x="T4" y="T5"/>
                </a:cxn>
              </a:cxnLst>
              <a:rect l="0" t="0" r="r" b="b"/>
              <a:pathLst>
                <a:path w="169" h="48">
                  <a:moveTo>
                    <a:pt x="168" y="47"/>
                  </a:moveTo>
                  <a:lnTo>
                    <a:pt x="80" y="1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35" name="Freeform 859">
              <a:extLst>
                <a:ext uri="{FF2B5EF4-FFF2-40B4-BE49-F238E27FC236}">
                  <a16:creationId xmlns:a16="http://schemas.microsoft.com/office/drawing/2014/main" id="{19BFA859-4CBA-454E-8CF0-9121D9CECB60}"/>
                </a:ext>
              </a:extLst>
            </p:cNvPr>
            <p:cNvSpPr>
              <a:spLocks noChangeArrowheads="1"/>
            </p:cNvSpPr>
            <p:nvPr/>
          </p:nvSpPr>
          <p:spPr bwMode="auto">
            <a:xfrm>
              <a:off x="1298" y="2664"/>
              <a:ext cx="38" cy="10"/>
            </a:xfrm>
            <a:custGeom>
              <a:avLst/>
              <a:gdLst>
                <a:gd name="T0" fmla="*/ 165 w 166"/>
                <a:gd name="T1" fmla="*/ 45 h 46"/>
                <a:gd name="T2" fmla="*/ 162 w 166"/>
                <a:gd name="T3" fmla="*/ 45 h 46"/>
                <a:gd name="T4" fmla="*/ 77 w 166"/>
                <a:gd name="T5" fmla="*/ 34 h 46"/>
                <a:gd name="T6" fmla="*/ 0 w 166"/>
                <a:gd name="T7" fmla="*/ 0 h 46"/>
              </a:gdLst>
              <a:ahLst/>
              <a:cxnLst>
                <a:cxn ang="0">
                  <a:pos x="T0" y="T1"/>
                </a:cxn>
                <a:cxn ang="0">
                  <a:pos x="T2" y="T3"/>
                </a:cxn>
                <a:cxn ang="0">
                  <a:pos x="T4" y="T5"/>
                </a:cxn>
                <a:cxn ang="0">
                  <a:pos x="T6" y="T7"/>
                </a:cxn>
              </a:cxnLst>
              <a:rect l="0" t="0" r="r" b="b"/>
              <a:pathLst>
                <a:path w="166" h="46">
                  <a:moveTo>
                    <a:pt x="165" y="45"/>
                  </a:moveTo>
                  <a:lnTo>
                    <a:pt x="162" y="45"/>
                  </a:lnTo>
                  <a:lnTo>
                    <a:pt x="77" y="34"/>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36" name="Freeform 860">
              <a:extLst>
                <a:ext uri="{FF2B5EF4-FFF2-40B4-BE49-F238E27FC236}">
                  <a16:creationId xmlns:a16="http://schemas.microsoft.com/office/drawing/2014/main" id="{CEC12AD1-87FB-4F4A-B664-18BDDE96512C}"/>
                </a:ext>
              </a:extLst>
            </p:cNvPr>
            <p:cNvSpPr>
              <a:spLocks noChangeArrowheads="1"/>
            </p:cNvSpPr>
            <p:nvPr/>
          </p:nvSpPr>
          <p:spPr bwMode="auto">
            <a:xfrm>
              <a:off x="1242" y="2661"/>
              <a:ext cx="38" cy="11"/>
            </a:xfrm>
            <a:custGeom>
              <a:avLst/>
              <a:gdLst>
                <a:gd name="T0" fmla="*/ 165 w 166"/>
                <a:gd name="T1" fmla="*/ 46 h 47"/>
                <a:gd name="T2" fmla="*/ 160 w 166"/>
                <a:gd name="T3" fmla="*/ 46 h 47"/>
                <a:gd name="T4" fmla="*/ 79 w 166"/>
                <a:gd name="T5" fmla="*/ 0 h 47"/>
                <a:gd name="T6" fmla="*/ 0 w 166"/>
                <a:gd name="T7" fmla="*/ 0 h 47"/>
              </a:gdLst>
              <a:ahLst/>
              <a:cxnLst>
                <a:cxn ang="0">
                  <a:pos x="T0" y="T1"/>
                </a:cxn>
                <a:cxn ang="0">
                  <a:pos x="T2" y="T3"/>
                </a:cxn>
                <a:cxn ang="0">
                  <a:pos x="T4" y="T5"/>
                </a:cxn>
                <a:cxn ang="0">
                  <a:pos x="T6" y="T7"/>
                </a:cxn>
              </a:cxnLst>
              <a:rect l="0" t="0" r="r" b="b"/>
              <a:pathLst>
                <a:path w="166" h="47">
                  <a:moveTo>
                    <a:pt x="165" y="46"/>
                  </a:moveTo>
                  <a:lnTo>
                    <a:pt x="160" y="46"/>
                  </a:lnTo>
                  <a:lnTo>
                    <a:pt x="79"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37" name="Freeform 861">
              <a:extLst>
                <a:ext uri="{FF2B5EF4-FFF2-40B4-BE49-F238E27FC236}">
                  <a16:creationId xmlns:a16="http://schemas.microsoft.com/office/drawing/2014/main" id="{FA9D87F5-1C41-4DF6-B33C-9C812B6D1E3D}"/>
                </a:ext>
              </a:extLst>
            </p:cNvPr>
            <p:cNvSpPr>
              <a:spLocks noChangeArrowheads="1"/>
            </p:cNvSpPr>
            <p:nvPr/>
          </p:nvSpPr>
          <p:spPr bwMode="auto">
            <a:xfrm>
              <a:off x="1186" y="2661"/>
              <a:ext cx="38" cy="11"/>
            </a:xfrm>
            <a:custGeom>
              <a:avLst/>
              <a:gdLst>
                <a:gd name="T0" fmla="*/ 167 w 168"/>
                <a:gd name="T1" fmla="*/ 0 h 47"/>
                <a:gd name="T2" fmla="*/ 87 w 168"/>
                <a:gd name="T3" fmla="*/ 46 h 47"/>
                <a:gd name="T4" fmla="*/ 6 w 168"/>
                <a:gd name="T5" fmla="*/ 46 h 47"/>
                <a:gd name="T6" fmla="*/ 0 w 168"/>
                <a:gd name="T7" fmla="*/ 46 h 47"/>
              </a:gdLst>
              <a:ahLst/>
              <a:cxnLst>
                <a:cxn ang="0">
                  <a:pos x="T0" y="T1"/>
                </a:cxn>
                <a:cxn ang="0">
                  <a:pos x="T2" y="T3"/>
                </a:cxn>
                <a:cxn ang="0">
                  <a:pos x="T4" y="T5"/>
                </a:cxn>
                <a:cxn ang="0">
                  <a:pos x="T6" y="T7"/>
                </a:cxn>
              </a:cxnLst>
              <a:rect l="0" t="0" r="r" b="b"/>
              <a:pathLst>
                <a:path w="168" h="47">
                  <a:moveTo>
                    <a:pt x="167" y="0"/>
                  </a:moveTo>
                  <a:lnTo>
                    <a:pt x="87" y="46"/>
                  </a:lnTo>
                  <a:lnTo>
                    <a:pt x="6" y="46"/>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38" name="Freeform 862">
              <a:extLst>
                <a:ext uri="{FF2B5EF4-FFF2-40B4-BE49-F238E27FC236}">
                  <a16:creationId xmlns:a16="http://schemas.microsoft.com/office/drawing/2014/main" id="{4D56B70C-646A-44DE-B56F-F697B5EB1619}"/>
                </a:ext>
              </a:extLst>
            </p:cNvPr>
            <p:cNvSpPr>
              <a:spLocks noChangeArrowheads="1"/>
            </p:cNvSpPr>
            <p:nvPr/>
          </p:nvSpPr>
          <p:spPr bwMode="auto">
            <a:xfrm>
              <a:off x="1130" y="2663"/>
              <a:ext cx="37" cy="11"/>
            </a:xfrm>
            <a:custGeom>
              <a:avLst/>
              <a:gdLst>
                <a:gd name="T0" fmla="*/ 164 w 165"/>
                <a:gd name="T1" fmla="*/ 0 h 48"/>
                <a:gd name="T2" fmla="*/ 86 w 165"/>
                <a:gd name="T3" fmla="*/ 11 h 48"/>
                <a:gd name="T4" fmla="*/ 5 w 165"/>
                <a:gd name="T5" fmla="*/ 47 h 48"/>
                <a:gd name="T6" fmla="*/ 0 w 165"/>
                <a:gd name="T7" fmla="*/ 47 h 48"/>
              </a:gdLst>
              <a:ahLst/>
              <a:cxnLst>
                <a:cxn ang="0">
                  <a:pos x="T0" y="T1"/>
                </a:cxn>
                <a:cxn ang="0">
                  <a:pos x="T2" y="T3"/>
                </a:cxn>
                <a:cxn ang="0">
                  <a:pos x="T4" y="T5"/>
                </a:cxn>
                <a:cxn ang="0">
                  <a:pos x="T6" y="T7"/>
                </a:cxn>
              </a:cxnLst>
              <a:rect l="0" t="0" r="r" b="b"/>
              <a:pathLst>
                <a:path w="165" h="48">
                  <a:moveTo>
                    <a:pt x="164" y="0"/>
                  </a:moveTo>
                  <a:lnTo>
                    <a:pt x="86" y="11"/>
                  </a:lnTo>
                  <a:lnTo>
                    <a:pt x="5" y="47"/>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39" name="Freeform 863">
              <a:extLst>
                <a:ext uri="{FF2B5EF4-FFF2-40B4-BE49-F238E27FC236}">
                  <a16:creationId xmlns:a16="http://schemas.microsoft.com/office/drawing/2014/main" id="{4679CA55-1B7B-4981-9470-8397A6FA7586}"/>
                </a:ext>
              </a:extLst>
            </p:cNvPr>
            <p:cNvSpPr>
              <a:spLocks noChangeArrowheads="1"/>
            </p:cNvSpPr>
            <p:nvPr/>
          </p:nvSpPr>
          <p:spPr bwMode="auto">
            <a:xfrm>
              <a:off x="1074" y="2666"/>
              <a:ext cx="38" cy="11"/>
            </a:xfrm>
            <a:custGeom>
              <a:avLst/>
              <a:gdLst>
                <a:gd name="T0" fmla="*/ 167 w 168"/>
                <a:gd name="T1" fmla="*/ 0 h 48"/>
                <a:gd name="T2" fmla="*/ 87 w 168"/>
                <a:gd name="T3" fmla="*/ 26 h 48"/>
                <a:gd name="T4" fmla="*/ 6 w 168"/>
                <a:gd name="T5" fmla="*/ 47 h 48"/>
                <a:gd name="T6" fmla="*/ 0 w 168"/>
                <a:gd name="T7" fmla="*/ 47 h 48"/>
              </a:gdLst>
              <a:ahLst/>
              <a:cxnLst>
                <a:cxn ang="0">
                  <a:pos x="T0" y="T1"/>
                </a:cxn>
                <a:cxn ang="0">
                  <a:pos x="T2" y="T3"/>
                </a:cxn>
                <a:cxn ang="0">
                  <a:pos x="T4" y="T5"/>
                </a:cxn>
                <a:cxn ang="0">
                  <a:pos x="T6" y="T7"/>
                </a:cxn>
              </a:cxnLst>
              <a:rect l="0" t="0" r="r" b="b"/>
              <a:pathLst>
                <a:path w="168" h="48">
                  <a:moveTo>
                    <a:pt x="167" y="0"/>
                  </a:moveTo>
                  <a:lnTo>
                    <a:pt x="87" y="26"/>
                  </a:lnTo>
                  <a:lnTo>
                    <a:pt x="6" y="47"/>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40" name="Line 864">
              <a:extLst>
                <a:ext uri="{FF2B5EF4-FFF2-40B4-BE49-F238E27FC236}">
                  <a16:creationId xmlns:a16="http://schemas.microsoft.com/office/drawing/2014/main" id="{2BDB6A62-2DC2-40F7-9675-E1680BB4DB89}"/>
                </a:ext>
              </a:extLst>
            </p:cNvPr>
            <p:cNvSpPr>
              <a:spLocks noChangeShapeType="1"/>
            </p:cNvSpPr>
            <p:nvPr/>
          </p:nvSpPr>
          <p:spPr bwMode="auto">
            <a:xfrm>
              <a:off x="1054" y="3125"/>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41" name="Line 865">
              <a:extLst>
                <a:ext uri="{FF2B5EF4-FFF2-40B4-BE49-F238E27FC236}">
                  <a16:creationId xmlns:a16="http://schemas.microsoft.com/office/drawing/2014/main" id="{3CC0F5F3-555F-408B-920C-A7292951C31A}"/>
                </a:ext>
              </a:extLst>
            </p:cNvPr>
            <p:cNvSpPr>
              <a:spLocks noChangeShapeType="1"/>
            </p:cNvSpPr>
            <p:nvPr/>
          </p:nvSpPr>
          <p:spPr bwMode="auto">
            <a:xfrm flipH="1" flipV="1">
              <a:off x="996" y="3122"/>
              <a:ext cx="40" cy="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42" name="Freeform 866">
              <a:extLst>
                <a:ext uri="{FF2B5EF4-FFF2-40B4-BE49-F238E27FC236}">
                  <a16:creationId xmlns:a16="http://schemas.microsoft.com/office/drawing/2014/main" id="{0D1A5967-E74A-4402-8FAA-4E5C7F1B91C5}"/>
                </a:ext>
              </a:extLst>
            </p:cNvPr>
            <p:cNvSpPr>
              <a:spLocks noChangeArrowheads="1"/>
            </p:cNvSpPr>
            <p:nvPr/>
          </p:nvSpPr>
          <p:spPr bwMode="auto">
            <a:xfrm>
              <a:off x="939" y="3124"/>
              <a:ext cx="39" cy="1"/>
            </a:xfrm>
            <a:custGeom>
              <a:avLst/>
              <a:gdLst>
                <a:gd name="T0" fmla="*/ 173 w 174"/>
                <a:gd name="T1" fmla="*/ 0 h 1"/>
                <a:gd name="T2" fmla="*/ 161 w 174"/>
                <a:gd name="T3" fmla="*/ 0 h 1"/>
                <a:gd name="T4" fmla="*/ 0 w 174"/>
                <a:gd name="T5" fmla="*/ 0 h 1"/>
              </a:gdLst>
              <a:ahLst/>
              <a:cxnLst>
                <a:cxn ang="0">
                  <a:pos x="T0" y="T1"/>
                </a:cxn>
                <a:cxn ang="0">
                  <a:pos x="T2" y="T3"/>
                </a:cxn>
                <a:cxn ang="0">
                  <a:pos x="T4" y="T5"/>
                </a:cxn>
              </a:cxnLst>
              <a:rect l="0" t="0" r="r" b="b"/>
              <a:pathLst>
                <a:path w="174" h="1">
                  <a:moveTo>
                    <a:pt x="173" y="0"/>
                  </a:moveTo>
                  <a:lnTo>
                    <a:pt x="161"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43" name="Line 867">
              <a:extLst>
                <a:ext uri="{FF2B5EF4-FFF2-40B4-BE49-F238E27FC236}">
                  <a16:creationId xmlns:a16="http://schemas.microsoft.com/office/drawing/2014/main" id="{612536CD-D75D-4C4B-A665-28C662256004}"/>
                </a:ext>
              </a:extLst>
            </p:cNvPr>
            <p:cNvSpPr>
              <a:spLocks noChangeShapeType="1"/>
            </p:cNvSpPr>
            <p:nvPr/>
          </p:nvSpPr>
          <p:spPr bwMode="auto">
            <a:xfrm flipH="1" flipV="1">
              <a:off x="881" y="3122"/>
              <a:ext cx="41" cy="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44" name="Line 868">
              <a:extLst>
                <a:ext uri="{FF2B5EF4-FFF2-40B4-BE49-F238E27FC236}">
                  <a16:creationId xmlns:a16="http://schemas.microsoft.com/office/drawing/2014/main" id="{FE13790E-78B4-45A8-A8DF-910A0A684A2E}"/>
                </a:ext>
              </a:extLst>
            </p:cNvPr>
            <p:cNvSpPr>
              <a:spLocks noChangeShapeType="1"/>
            </p:cNvSpPr>
            <p:nvPr/>
          </p:nvSpPr>
          <p:spPr bwMode="auto">
            <a:xfrm flipH="1" flipV="1">
              <a:off x="825" y="3119"/>
              <a:ext cx="40" cy="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45" name="Freeform 869">
              <a:extLst>
                <a:ext uri="{FF2B5EF4-FFF2-40B4-BE49-F238E27FC236}">
                  <a16:creationId xmlns:a16="http://schemas.microsoft.com/office/drawing/2014/main" id="{BAC3D3F5-6813-4033-9405-A31891860A77}"/>
                </a:ext>
              </a:extLst>
            </p:cNvPr>
            <p:cNvSpPr>
              <a:spLocks noChangeArrowheads="1"/>
            </p:cNvSpPr>
            <p:nvPr/>
          </p:nvSpPr>
          <p:spPr bwMode="auto">
            <a:xfrm>
              <a:off x="769" y="3115"/>
              <a:ext cx="38" cy="10"/>
            </a:xfrm>
            <a:custGeom>
              <a:avLst/>
              <a:gdLst>
                <a:gd name="T0" fmla="*/ 168 w 169"/>
                <a:gd name="T1" fmla="*/ 45 h 46"/>
                <a:gd name="T2" fmla="*/ 61 w 169"/>
                <a:gd name="T3" fmla="*/ 28 h 46"/>
                <a:gd name="T4" fmla="*/ 0 w 169"/>
                <a:gd name="T5" fmla="*/ 0 h 46"/>
              </a:gdLst>
              <a:ahLst/>
              <a:cxnLst>
                <a:cxn ang="0">
                  <a:pos x="T0" y="T1"/>
                </a:cxn>
                <a:cxn ang="0">
                  <a:pos x="T2" y="T3"/>
                </a:cxn>
                <a:cxn ang="0">
                  <a:pos x="T4" y="T5"/>
                </a:cxn>
              </a:cxnLst>
              <a:rect l="0" t="0" r="r" b="b"/>
              <a:pathLst>
                <a:path w="169" h="46">
                  <a:moveTo>
                    <a:pt x="168" y="45"/>
                  </a:moveTo>
                  <a:lnTo>
                    <a:pt x="61" y="28"/>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46" name="Freeform 870">
              <a:extLst>
                <a:ext uri="{FF2B5EF4-FFF2-40B4-BE49-F238E27FC236}">
                  <a16:creationId xmlns:a16="http://schemas.microsoft.com/office/drawing/2014/main" id="{59E67308-F42F-4D84-BF6B-346338EF9D1D}"/>
                </a:ext>
              </a:extLst>
            </p:cNvPr>
            <p:cNvSpPr>
              <a:spLocks noChangeArrowheads="1"/>
            </p:cNvSpPr>
            <p:nvPr/>
          </p:nvSpPr>
          <p:spPr bwMode="auto">
            <a:xfrm>
              <a:off x="714" y="3102"/>
              <a:ext cx="37" cy="11"/>
            </a:xfrm>
            <a:custGeom>
              <a:avLst/>
              <a:gdLst>
                <a:gd name="T0" fmla="*/ 161 w 162"/>
                <a:gd name="T1" fmla="*/ 46 h 47"/>
                <a:gd name="T2" fmla="*/ 20 w 162"/>
                <a:gd name="T3" fmla="*/ 14 h 47"/>
                <a:gd name="T4" fmla="*/ 0 w 162"/>
                <a:gd name="T5" fmla="*/ 0 h 47"/>
              </a:gdLst>
              <a:ahLst/>
              <a:cxnLst>
                <a:cxn ang="0">
                  <a:pos x="T0" y="T1"/>
                </a:cxn>
                <a:cxn ang="0">
                  <a:pos x="T2" y="T3"/>
                </a:cxn>
                <a:cxn ang="0">
                  <a:pos x="T4" y="T5"/>
                </a:cxn>
              </a:cxnLst>
              <a:rect l="0" t="0" r="r" b="b"/>
              <a:pathLst>
                <a:path w="162" h="47">
                  <a:moveTo>
                    <a:pt x="161" y="46"/>
                  </a:moveTo>
                  <a:lnTo>
                    <a:pt x="20" y="14"/>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47" name="Freeform 871">
              <a:extLst>
                <a:ext uri="{FF2B5EF4-FFF2-40B4-BE49-F238E27FC236}">
                  <a16:creationId xmlns:a16="http://schemas.microsoft.com/office/drawing/2014/main" id="{FEAA2489-6511-45F3-9A55-F8316EC47C39}"/>
                </a:ext>
              </a:extLst>
            </p:cNvPr>
            <p:cNvSpPr>
              <a:spLocks noChangeArrowheads="1"/>
            </p:cNvSpPr>
            <p:nvPr/>
          </p:nvSpPr>
          <p:spPr bwMode="auto">
            <a:xfrm>
              <a:off x="693" y="3053"/>
              <a:ext cx="11" cy="37"/>
            </a:xfrm>
            <a:custGeom>
              <a:avLst/>
              <a:gdLst>
                <a:gd name="T0" fmla="*/ 47 w 48"/>
                <a:gd name="T1" fmla="*/ 163 h 164"/>
                <a:gd name="T2" fmla="*/ 0 w 48"/>
                <a:gd name="T3" fmla="*/ 101 h 164"/>
                <a:gd name="T4" fmla="*/ 0 w 48"/>
                <a:gd name="T5" fmla="*/ 11 h 164"/>
                <a:gd name="T6" fmla="*/ 14 w 48"/>
                <a:gd name="T7" fmla="*/ 0 h 164"/>
              </a:gdLst>
              <a:ahLst/>
              <a:cxnLst>
                <a:cxn ang="0">
                  <a:pos x="T0" y="T1"/>
                </a:cxn>
                <a:cxn ang="0">
                  <a:pos x="T2" y="T3"/>
                </a:cxn>
                <a:cxn ang="0">
                  <a:pos x="T4" y="T5"/>
                </a:cxn>
                <a:cxn ang="0">
                  <a:pos x="T6" y="T7"/>
                </a:cxn>
              </a:cxnLst>
              <a:rect l="0" t="0" r="r" b="b"/>
              <a:pathLst>
                <a:path w="48" h="164">
                  <a:moveTo>
                    <a:pt x="47" y="163"/>
                  </a:moveTo>
                  <a:lnTo>
                    <a:pt x="0" y="101"/>
                  </a:lnTo>
                  <a:lnTo>
                    <a:pt x="0" y="11"/>
                  </a:lnTo>
                  <a:lnTo>
                    <a:pt x="1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48" name="Freeform 872">
              <a:extLst>
                <a:ext uri="{FF2B5EF4-FFF2-40B4-BE49-F238E27FC236}">
                  <a16:creationId xmlns:a16="http://schemas.microsoft.com/office/drawing/2014/main" id="{D4B27082-A124-4730-93CC-1B31CEDEFB48}"/>
                </a:ext>
              </a:extLst>
            </p:cNvPr>
            <p:cNvSpPr>
              <a:spLocks noChangeArrowheads="1"/>
            </p:cNvSpPr>
            <p:nvPr/>
          </p:nvSpPr>
          <p:spPr bwMode="auto">
            <a:xfrm>
              <a:off x="705" y="3017"/>
              <a:ext cx="32" cy="20"/>
            </a:xfrm>
            <a:custGeom>
              <a:avLst/>
              <a:gdLst>
                <a:gd name="T0" fmla="*/ 0 w 143"/>
                <a:gd name="T1" fmla="*/ 89 h 90"/>
                <a:gd name="T2" fmla="*/ 55 w 143"/>
                <a:gd name="T3" fmla="*/ 37 h 90"/>
                <a:gd name="T4" fmla="*/ 142 w 143"/>
                <a:gd name="T5" fmla="*/ 0 h 90"/>
              </a:gdLst>
              <a:ahLst/>
              <a:cxnLst>
                <a:cxn ang="0">
                  <a:pos x="T0" y="T1"/>
                </a:cxn>
                <a:cxn ang="0">
                  <a:pos x="T2" y="T3"/>
                </a:cxn>
                <a:cxn ang="0">
                  <a:pos x="T4" y="T5"/>
                </a:cxn>
              </a:cxnLst>
              <a:rect l="0" t="0" r="r" b="b"/>
              <a:pathLst>
                <a:path w="143" h="90">
                  <a:moveTo>
                    <a:pt x="0" y="89"/>
                  </a:moveTo>
                  <a:lnTo>
                    <a:pt x="55" y="37"/>
                  </a:lnTo>
                  <a:lnTo>
                    <a:pt x="14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49" name="Freeform 873">
              <a:extLst>
                <a:ext uri="{FF2B5EF4-FFF2-40B4-BE49-F238E27FC236}">
                  <a16:creationId xmlns:a16="http://schemas.microsoft.com/office/drawing/2014/main" id="{B7662FAA-7D72-4804-BB10-624381F2A87A}"/>
                </a:ext>
              </a:extLst>
            </p:cNvPr>
            <p:cNvSpPr>
              <a:spLocks noChangeArrowheads="1"/>
            </p:cNvSpPr>
            <p:nvPr/>
          </p:nvSpPr>
          <p:spPr bwMode="auto">
            <a:xfrm>
              <a:off x="754" y="2998"/>
              <a:ext cx="36" cy="12"/>
            </a:xfrm>
            <a:custGeom>
              <a:avLst/>
              <a:gdLst>
                <a:gd name="T0" fmla="*/ 0 w 157"/>
                <a:gd name="T1" fmla="*/ 52 h 53"/>
                <a:gd name="T2" fmla="*/ 40 w 157"/>
                <a:gd name="T3" fmla="*/ 33 h 53"/>
                <a:gd name="T4" fmla="*/ 156 w 157"/>
                <a:gd name="T5" fmla="*/ 0 h 53"/>
              </a:gdLst>
              <a:ahLst/>
              <a:cxnLst>
                <a:cxn ang="0">
                  <a:pos x="T0" y="T1"/>
                </a:cxn>
                <a:cxn ang="0">
                  <a:pos x="T2" y="T3"/>
                </a:cxn>
                <a:cxn ang="0">
                  <a:pos x="T4" y="T5"/>
                </a:cxn>
              </a:cxnLst>
              <a:rect l="0" t="0" r="r" b="b"/>
              <a:pathLst>
                <a:path w="157" h="53">
                  <a:moveTo>
                    <a:pt x="0" y="52"/>
                  </a:moveTo>
                  <a:lnTo>
                    <a:pt x="40" y="33"/>
                  </a:lnTo>
                  <a:lnTo>
                    <a:pt x="15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50" name="Line 874">
              <a:extLst>
                <a:ext uri="{FF2B5EF4-FFF2-40B4-BE49-F238E27FC236}">
                  <a16:creationId xmlns:a16="http://schemas.microsoft.com/office/drawing/2014/main" id="{C972AFDE-9707-42DB-A0BE-5B3644610AAE}"/>
                </a:ext>
              </a:extLst>
            </p:cNvPr>
            <p:cNvSpPr>
              <a:spLocks noChangeShapeType="1"/>
            </p:cNvSpPr>
            <p:nvPr/>
          </p:nvSpPr>
          <p:spPr bwMode="auto">
            <a:xfrm flipV="1">
              <a:off x="808" y="2982"/>
              <a:ext cx="37" cy="1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51" name="Freeform 875">
              <a:extLst>
                <a:ext uri="{FF2B5EF4-FFF2-40B4-BE49-F238E27FC236}">
                  <a16:creationId xmlns:a16="http://schemas.microsoft.com/office/drawing/2014/main" id="{0309B300-F662-48B7-BE27-A52FD4A4047D}"/>
                </a:ext>
              </a:extLst>
            </p:cNvPr>
            <p:cNvSpPr>
              <a:spLocks noChangeArrowheads="1"/>
            </p:cNvSpPr>
            <p:nvPr/>
          </p:nvSpPr>
          <p:spPr bwMode="auto">
            <a:xfrm>
              <a:off x="864" y="2970"/>
              <a:ext cx="37" cy="10"/>
            </a:xfrm>
            <a:custGeom>
              <a:avLst/>
              <a:gdLst>
                <a:gd name="T0" fmla="*/ 0 w 165"/>
                <a:gd name="T1" fmla="*/ 45 h 46"/>
                <a:gd name="T2" fmla="*/ 9 w 165"/>
                <a:gd name="T3" fmla="*/ 37 h 46"/>
                <a:gd name="T4" fmla="*/ 164 w 165"/>
                <a:gd name="T5" fmla="*/ 0 h 46"/>
              </a:gdLst>
              <a:ahLst/>
              <a:cxnLst>
                <a:cxn ang="0">
                  <a:pos x="T0" y="T1"/>
                </a:cxn>
                <a:cxn ang="0">
                  <a:pos x="T2" y="T3"/>
                </a:cxn>
                <a:cxn ang="0">
                  <a:pos x="T4" y="T5"/>
                </a:cxn>
              </a:cxnLst>
              <a:rect l="0" t="0" r="r" b="b"/>
              <a:pathLst>
                <a:path w="165" h="46">
                  <a:moveTo>
                    <a:pt x="0" y="45"/>
                  </a:moveTo>
                  <a:lnTo>
                    <a:pt x="9" y="37"/>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52" name="Line 876">
              <a:extLst>
                <a:ext uri="{FF2B5EF4-FFF2-40B4-BE49-F238E27FC236}">
                  <a16:creationId xmlns:a16="http://schemas.microsoft.com/office/drawing/2014/main" id="{15ED2022-8B5A-4FB6-8E78-120B15806E62}"/>
                </a:ext>
              </a:extLst>
            </p:cNvPr>
            <p:cNvSpPr>
              <a:spLocks noChangeShapeType="1"/>
            </p:cNvSpPr>
            <p:nvPr/>
          </p:nvSpPr>
          <p:spPr bwMode="auto">
            <a:xfrm flipV="1">
              <a:off x="920" y="2959"/>
              <a:ext cx="38" cy="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53" name="Freeform 877">
              <a:extLst>
                <a:ext uri="{FF2B5EF4-FFF2-40B4-BE49-F238E27FC236}">
                  <a16:creationId xmlns:a16="http://schemas.microsoft.com/office/drawing/2014/main" id="{A6483AB3-232F-4105-B118-DB226054A306}"/>
                </a:ext>
              </a:extLst>
            </p:cNvPr>
            <p:cNvSpPr>
              <a:spLocks noChangeArrowheads="1"/>
            </p:cNvSpPr>
            <p:nvPr/>
          </p:nvSpPr>
          <p:spPr bwMode="auto">
            <a:xfrm>
              <a:off x="976" y="2953"/>
              <a:ext cx="38" cy="11"/>
            </a:xfrm>
            <a:custGeom>
              <a:avLst/>
              <a:gdLst>
                <a:gd name="T0" fmla="*/ 0 w 168"/>
                <a:gd name="T1" fmla="*/ 47 h 48"/>
                <a:gd name="T2" fmla="*/ 55 w 168"/>
                <a:gd name="T3" fmla="*/ 15 h 48"/>
                <a:gd name="T4" fmla="*/ 167 w 168"/>
                <a:gd name="T5" fmla="*/ 0 h 48"/>
              </a:gdLst>
              <a:ahLst/>
              <a:cxnLst>
                <a:cxn ang="0">
                  <a:pos x="T0" y="T1"/>
                </a:cxn>
                <a:cxn ang="0">
                  <a:pos x="T2" y="T3"/>
                </a:cxn>
                <a:cxn ang="0">
                  <a:pos x="T4" y="T5"/>
                </a:cxn>
              </a:cxnLst>
              <a:rect l="0" t="0" r="r" b="b"/>
              <a:pathLst>
                <a:path w="168" h="48">
                  <a:moveTo>
                    <a:pt x="0" y="47"/>
                  </a:moveTo>
                  <a:lnTo>
                    <a:pt x="55" y="15"/>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54" name="Line 878">
              <a:extLst>
                <a:ext uri="{FF2B5EF4-FFF2-40B4-BE49-F238E27FC236}">
                  <a16:creationId xmlns:a16="http://schemas.microsoft.com/office/drawing/2014/main" id="{5BD99674-A08D-42C3-938B-93F17FD7400D}"/>
                </a:ext>
              </a:extLst>
            </p:cNvPr>
            <p:cNvSpPr>
              <a:spLocks noChangeShapeType="1"/>
            </p:cNvSpPr>
            <p:nvPr/>
          </p:nvSpPr>
          <p:spPr bwMode="auto">
            <a:xfrm flipV="1">
              <a:off x="1033" y="2947"/>
              <a:ext cx="37" cy="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55" name="Freeform 879">
              <a:extLst>
                <a:ext uri="{FF2B5EF4-FFF2-40B4-BE49-F238E27FC236}">
                  <a16:creationId xmlns:a16="http://schemas.microsoft.com/office/drawing/2014/main" id="{B313DD9D-8DEE-44CF-8332-81CBADE14A85}"/>
                </a:ext>
              </a:extLst>
            </p:cNvPr>
            <p:cNvSpPr>
              <a:spLocks noChangeArrowheads="1"/>
            </p:cNvSpPr>
            <p:nvPr/>
          </p:nvSpPr>
          <p:spPr bwMode="auto">
            <a:xfrm>
              <a:off x="1090" y="2944"/>
              <a:ext cx="39" cy="11"/>
            </a:xfrm>
            <a:custGeom>
              <a:avLst/>
              <a:gdLst>
                <a:gd name="T0" fmla="*/ 0 w 171"/>
                <a:gd name="T1" fmla="*/ 47 h 48"/>
                <a:gd name="T2" fmla="*/ 29 w 171"/>
                <a:gd name="T3" fmla="*/ 23 h 48"/>
                <a:gd name="T4" fmla="*/ 170 w 171"/>
                <a:gd name="T5" fmla="*/ 0 h 48"/>
              </a:gdLst>
              <a:ahLst/>
              <a:cxnLst>
                <a:cxn ang="0">
                  <a:pos x="T0" y="T1"/>
                </a:cxn>
                <a:cxn ang="0">
                  <a:pos x="T2" y="T3"/>
                </a:cxn>
                <a:cxn ang="0">
                  <a:pos x="T4" y="T5"/>
                </a:cxn>
              </a:cxnLst>
              <a:rect l="0" t="0" r="r" b="b"/>
              <a:pathLst>
                <a:path w="171" h="48">
                  <a:moveTo>
                    <a:pt x="0" y="47"/>
                  </a:moveTo>
                  <a:lnTo>
                    <a:pt x="29" y="23"/>
                  </a:lnTo>
                  <a:lnTo>
                    <a:pt x="17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56" name="Line 880">
              <a:extLst>
                <a:ext uri="{FF2B5EF4-FFF2-40B4-BE49-F238E27FC236}">
                  <a16:creationId xmlns:a16="http://schemas.microsoft.com/office/drawing/2014/main" id="{576D713A-E4FB-44FE-9707-61D2984AC7A2}"/>
                </a:ext>
              </a:extLst>
            </p:cNvPr>
            <p:cNvSpPr>
              <a:spLocks noChangeShapeType="1"/>
            </p:cNvSpPr>
            <p:nvPr/>
          </p:nvSpPr>
          <p:spPr bwMode="auto">
            <a:xfrm flipV="1">
              <a:off x="1147" y="2941"/>
              <a:ext cx="39" cy="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57" name="Freeform 881">
              <a:extLst>
                <a:ext uri="{FF2B5EF4-FFF2-40B4-BE49-F238E27FC236}">
                  <a16:creationId xmlns:a16="http://schemas.microsoft.com/office/drawing/2014/main" id="{23275F87-62A5-4A1F-AE04-D4337684D24E}"/>
                </a:ext>
              </a:extLst>
            </p:cNvPr>
            <p:cNvSpPr>
              <a:spLocks noChangeArrowheads="1"/>
            </p:cNvSpPr>
            <p:nvPr/>
          </p:nvSpPr>
          <p:spPr bwMode="auto">
            <a:xfrm>
              <a:off x="1204" y="2940"/>
              <a:ext cx="38" cy="11"/>
            </a:xfrm>
            <a:custGeom>
              <a:avLst/>
              <a:gdLst>
                <a:gd name="T0" fmla="*/ 0 w 169"/>
                <a:gd name="T1" fmla="*/ 46 h 47"/>
                <a:gd name="T2" fmla="*/ 70 w 169"/>
                <a:gd name="T3" fmla="*/ 0 h 47"/>
                <a:gd name="T4" fmla="*/ 168 w 169"/>
                <a:gd name="T5" fmla="*/ 46 h 47"/>
              </a:gdLst>
              <a:ahLst/>
              <a:cxnLst>
                <a:cxn ang="0">
                  <a:pos x="T0" y="T1"/>
                </a:cxn>
                <a:cxn ang="0">
                  <a:pos x="T2" y="T3"/>
                </a:cxn>
                <a:cxn ang="0">
                  <a:pos x="T4" y="T5"/>
                </a:cxn>
              </a:cxnLst>
              <a:rect l="0" t="0" r="r" b="b"/>
              <a:pathLst>
                <a:path w="169" h="47">
                  <a:moveTo>
                    <a:pt x="0" y="46"/>
                  </a:moveTo>
                  <a:lnTo>
                    <a:pt x="70" y="0"/>
                  </a:lnTo>
                  <a:lnTo>
                    <a:pt x="168"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58" name="Line 882">
              <a:extLst>
                <a:ext uri="{FF2B5EF4-FFF2-40B4-BE49-F238E27FC236}">
                  <a16:creationId xmlns:a16="http://schemas.microsoft.com/office/drawing/2014/main" id="{A4BFBFA1-9A7A-46A6-9A16-EDD1F8A888F9}"/>
                </a:ext>
              </a:extLst>
            </p:cNvPr>
            <p:cNvSpPr>
              <a:spLocks noChangeShapeType="1"/>
            </p:cNvSpPr>
            <p:nvPr/>
          </p:nvSpPr>
          <p:spPr bwMode="auto">
            <a:xfrm>
              <a:off x="1261" y="2942"/>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59" name="Freeform 883">
              <a:extLst>
                <a:ext uri="{FF2B5EF4-FFF2-40B4-BE49-F238E27FC236}">
                  <a16:creationId xmlns:a16="http://schemas.microsoft.com/office/drawing/2014/main" id="{9D460BE8-7EF2-48D7-9CB9-AC0F54A4FC76}"/>
                </a:ext>
              </a:extLst>
            </p:cNvPr>
            <p:cNvSpPr>
              <a:spLocks noChangeArrowheads="1"/>
            </p:cNvSpPr>
            <p:nvPr/>
          </p:nvSpPr>
          <p:spPr bwMode="auto">
            <a:xfrm>
              <a:off x="1318" y="2944"/>
              <a:ext cx="38" cy="11"/>
            </a:xfrm>
            <a:custGeom>
              <a:avLst/>
              <a:gdLst>
                <a:gd name="T0" fmla="*/ 0 w 168"/>
                <a:gd name="T1" fmla="*/ 0 h 48"/>
                <a:gd name="T2" fmla="*/ 106 w 168"/>
                <a:gd name="T3" fmla="*/ 15 h 48"/>
                <a:gd name="T4" fmla="*/ 167 w 168"/>
                <a:gd name="T5" fmla="*/ 47 h 48"/>
              </a:gdLst>
              <a:ahLst/>
              <a:cxnLst>
                <a:cxn ang="0">
                  <a:pos x="T0" y="T1"/>
                </a:cxn>
                <a:cxn ang="0">
                  <a:pos x="T2" y="T3"/>
                </a:cxn>
                <a:cxn ang="0">
                  <a:pos x="T4" y="T5"/>
                </a:cxn>
              </a:cxnLst>
              <a:rect l="0" t="0" r="r" b="b"/>
              <a:pathLst>
                <a:path w="168" h="48">
                  <a:moveTo>
                    <a:pt x="0" y="0"/>
                  </a:moveTo>
                  <a:lnTo>
                    <a:pt x="106" y="15"/>
                  </a:lnTo>
                  <a:lnTo>
                    <a:pt x="167"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60" name="Line 884">
              <a:extLst>
                <a:ext uri="{FF2B5EF4-FFF2-40B4-BE49-F238E27FC236}">
                  <a16:creationId xmlns:a16="http://schemas.microsoft.com/office/drawing/2014/main" id="{0F9B0F34-0706-49E8-B366-DDB928B8F077}"/>
                </a:ext>
              </a:extLst>
            </p:cNvPr>
            <p:cNvSpPr>
              <a:spLocks noChangeShapeType="1"/>
            </p:cNvSpPr>
            <p:nvPr/>
          </p:nvSpPr>
          <p:spPr bwMode="auto">
            <a:xfrm>
              <a:off x="1375" y="2948"/>
              <a:ext cx="38" cy="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61" name="Freeform 885">
              <a:extLst>
                <a:ext uri="{FF2B5EF4-FFF2-40B4-BE49-F238E27FC236}">
                  <a16:creationId xmlns:a16="http://schemas.microsoft.com/office/drawing/2014/main" id="{556A9E40-B383-423C-BBBC-5931CC1E363D}"/>
                </a:ext>
              </a:extLst>
            </p:cNvPr>
            <p:cNvSpPr>
              <a:spLocks noChangeArrowheads="1"/>
            </p:cNvSpPr>
            <p:nvPr/>
          </p:nvSpPr>
          <p:spPr bwMode="auto">
            <a:xfrm>
              <a:off x="1432" y="2953"/>
              <a:ext cx="38" cy="11"/>
            </a:xfrm>
            <a:custGeom>
              <a:avLst/>
              <a:gdLst>
                <a:gd name="T0" fmla="*/ 0 w 168"/>
                <a:gd name="T1" fmla="*/ 0 h 48"/>
                <a:gd name="T2" fmla="*/ 80 w 168"/>
                <a:gd name="T3" fmla="*/ 5 h 48"/>
                <a:gd name="T4" fmla="*/ 167 w 168"/>
                <a:gd name="T5" fmla="*/ 47 h 48"/>
              </a:gdLst>
              <a:ahLst/>
              <a:cxnLst>
                <a:cxn ang="0">
                  <a:pos x="T0" y="T1"/>
                </a:cxn>
                <a:cxn ang="0">
                  <a:pos x="T2" y="T3"/>
                </a:cxn>
                <a:cxn ang="0">
                  <a:pos x="T4" y="T5"/>
                </a:cxn>
              </a:cxnLst>
              <a:rect l="0" t="0" r="r" b="b"/>
              <a:pathLst>
                <a:path w="168" h="48">
                  <a:moveTo>
                    <a:pt x="0" y="0"/>
                  </a:moveTo>
                  <a:lnTo>
                    <a:pt x="80" y="5"/>
                  </a:lnTo>
                  <a:lnTo>
                    <a:pt x="167"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62" name="Line 886">
              <a:extLst>
                <a:ext uri="{FF2B5EF4-FFF2-40B4-BE49-F238E27FC236}">
                  <a16:creationId xmlns:a16="http://schemas.microsoft.com/office/drawing/2014/main" id="{C538E155-1FF7-455A-9355-DE69F22E5A13}"/>
                </a:ext>
              </a:extLst>
            </p:cNvPr>
            <p:cNvSpPr>
              <a:spLocks noChangeShapeType="1"/>
            </p:cNvSpPr>
            <p:nvPr/>
          </p:nvSpPr>
          <p:spPr bwMode="auto">
            <a:xfrm>
              <a:off x="1488" y="2962"/>
              <a:ext cx="38"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63" name="Freeform 887">
              <a:extLst>
                <a:ext uri="{FF2B5EF4-FFF2-40B4-BE49-F238E27FC236}">
                  <a16:creationId xmlns:a16="http://schemas.microsoft.com/office/drawing/2014/main" id="{94752F5F-3B66-4403-8DD0-7BA2E72A8CE6}"/>
                </a:ext>
              </a:extLst>
            </p:cNvPr>
            <p:cNvSpPr>
              <a:spLocks noChangeArrowheads="1"/>
            </p:cNvSpPr>
            <p:nvPr/>
          </p:nvSpPr>
          <p:spPr bwMode="auto">
            <a:xfrm>
              <a:off x="1545" y="2972"/>
              <a:ext cx="37" cy="11"/>
            </a:xfrm>
            <a:custGeom>
              <a:avLst/>
              <a:gdLst>
                <a:gd name="T0" fmla="*/ 0 w 162"/>
                <a:gd name="T1" fmla="*/ 0 h 48"/>
                <a:gd name="T2" fmla="*/ 127 w 162"/>
                <a:gd name="T3" fmla="*/ 29 h 48"/>
                <a:gd name="T4" fmla="*/ 161 w 162"/>
                <a:gd name="T5" fmla="*/ 47 h 48"/>
              </a:gdLst>
              <a:ahLst/>
              <a:cxnLst>
                <a:cxn ang="0">
                  <a:pos x="T0" y="T1"/>
                </a:cxn>
                <a:cxn ang="0">
                  <a:pos x="T2" y="T3"/>
                </a:cxn>
                <a:cxn ang="0">
                  <a:pos x="T4" y="T5"/>
                </a:cxn>
              </a:cxnLst>
              <a:rect l="0" t="0" r="r" b="b"/>
              <a:pathLst>
                <a:path w="162" h="48">
                  <a:moveTo>
                    <a:pt x="0" y="0"/>
                  </a:moveTo>
                  <a:lnTo>
                    <a:pt x="127" y="29"/>
                  </a:lnTo>
                  <a:lnTo>
                    <a:pt x="161"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64" name="Line 888">
              <a:extLst>
                <a:ext uri="{FF2B5EF4-FFF2-40B4-BE49-F238E27FC236}">
                  <a16:creationId xmlns:a16="http://schemas.microsoft.com/office/drawing/2014/main" id="{261AE568-5672-43E3-8B30-E04A53AD1CA9}"/>
                </a:ext>
              </a:extLst>
            </p:cNvPr>
            <p:cNvSpPr>
              <a:spLocks noChangeShapeType="1"/>
            </p:cNvSpPr>
            <p:nvPr/>
          </p:nvSpPr>
          <p:spPr bwMode="auto">
            <a:xfrm>
              <a:off x="1601" y="2984"/>
              <a:ext cx="36" cy="1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65" name="Freeform 889">
              <a:extLst>
                <a:ext uri="{FF2B5EF4-FFF2-40B4-BE49-F238E27FC236}">
                  <a16:creationId xmlns:a16="http://schemas.microsoft.com/office/drawing/2014/main" id="{F4DD9448-9C29-457D-866B-4D82217221FD}"/>
                </a:ext>
              </a:extLst>
            </p:cNvPr>
            <p:cNvSpPr>
              <a:spLocks noChangeArrowheads="1"/>
            </p:cNvSpPr>
            <p:nvPr/>
          </p:nvSpPr>
          <p:spPr bwMode="auto">
            <a:xfrm>
              <a:off x="1655" y="3000"/>
              <a:ext cx="37" cy="13"/>
            </a:xfrm>
            <a:custGeom>
              <a:avLst/>
              <a:gdLst>
                <a:gd name="T0" fmla="*/ 0 w 162"/>
                <a:gd name="T1" fmla="*/ 0 h 56"/>
                <a:gd name="T2" fmla="*/ 89 w 162"/>
                <a:gd name="T3" fmla="*/ 24 h 56"/>
                <a:gd name="T4" fmla="*/ 161 w 162"/>
                <a:gd name="T5" fmla="*/ 55 h 56"/>
              </a:gdLst>
              <a:ahLst/>
              <a:cxnLst>
                <a:cxn ang="0">
                  <a:pos x="T0" y="T1"/>
                </a:cxn>
                <a:cxn ang="0">
                  <a:pos x="T2" y="T3"/>
                </a:cxn>
                <a:cxn ang="0">
                  <a:pos x="T4" y="T5"/>
                </a:cxn>
              </a:cxnLst>
              <a:rect l="0" t="0" r="r" b="b"/>
              <a:pathLst>
                <a:path w="162" h="56">
                  <a:moveTo>
                    <a:pt x="0" y="0"/>
                  </a:moveTo>
                  <a:lnTo>
                    <a:pt x="89" y="24"/>
                  </a:lnTo>
                  <a:lnTo>
                    <a:pt x="161" y="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66" name="Freeform 890">
              <a:extLst>
                <a:ext uri="{FF2B5EF4-FFF2-40B4-BE49-F238E27FC236}">
                  <a16:creationId xmlns:a16="http://schemas.microsoft.com/office/drawing/2014/main" id="{A98D76AF-00E8-444F-A972-B77703FBBB4D}"/>
                </a:ext>
              </a:extLst>
            </p:cNvPr>
            <p:cNvSpPr>
              <a:spLocks noChangeArrowheads="1"/>
            </p:cNvSpPr>
            <p:nvPr/>
          </p:nvSpPr>
          <p:spPr bwMode="auto">
            <a:xfrm>
              <a:off x="1708" y="3020"/>
              <a:ext cx="30" cy="23"/>
            </a:xfrm>
            <a:custGeom>
              <a:avLst/>
              <a:gdLst>
                <a:gd name="T0" fmla="*/ 0 w 134"/>
                <a:gd name="T1" fmla="*/ 0 h 103"/>
                <a:gd name="T2" fmla="*/ 58 w 134"/>
                <a:gd name="T3" fmla="*/ 26 h 103"/>
                <a:gd name="T4" fmla="*/ 124 w 134"/>
                <a:gd name="T5" fmla="*/ 87 h 103"/>
                <a:gd name="T6" fmla="*/ 133 w 134"/>
                <a:gd name="T7" fmla="*/ 102 h 103"/>
              </a:gdLst>
              <a:ahLst/>
              <a:cxnLst>
                <a:cxn ang="0">
                  <a:pos x="T0" y="T1"/>
                </a:cxn>
                <a:cxn ang="0">
                  <a:pos x="T2" y="T3"/>
                </a:cxn>
                <a:cxn ang="0">
                  <a:pos x="T4" y="T5"/>
                </a:cxn>
                <a:cxn ang="0">
                  <a:pos x="T6" y="T7"/>
                </a:cxn>
              </a:cxnLst>
              <a:rect l="0" t="0" r="r" b="b"/>
              <a:pathLst>
                <a:path w="134" h="103">
                  <a:moveTo>
                    <a:pt x="0" y="0"/>
                  </a:moveTo>
                  <a:lnTo>
                    <a:pt x="58" y="26"/>
                  </a:lnTo>
                  <a:lnTo>
                    <a:pt x="124" y="87"/>
                  </a:lnTo>
                  <a:lnTo>
                    <a:pt x="133" y="10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67" name="Freeform 891">
              <a:extLst>
                <a:ext uri="{FF2B5EF4-FFF2-40B4-BE49-F238E27FC236}">
                  <a16:creationId xmlns:a16="http://schemas.microsoft.com/office/drawing/2014/main" id="{06A4465C-F5F0-4C7D-9143-75ADAC62B45C}"/>
                </a:ext>
              </a:extLst>
            </p:cNvPr>
            <p:cNvSpPr>
              <a:spLocks noChangeArrowheads="1"/>
            </p:cNvSpPr>
            <p:nvPr/>
          </p:nvSpPr>
          <p:spPr bwMode="auto">
            <a:xfrm>
              <a:off x="1736" y="3060"/>
              <a:ext cx="11" cy="36"/>
            </a:xfrm>
            <a:custGeom>
              <a:avLst/>
              <a:gdLst>
                <a:gd name="T0" fmla="*/ 47 w 48"/>
                <a:gd name="T1" fmla="*/ 0 h 157"/>
                <a:gd name="T2" fmla="*/ 47 w 48"/>
                <a:gd name="T3" fmla="*/ 72 h 157"/>
                <a:gd name="T4" fmla="*/ 11 w 48"/>
                <a:gd name="T5" fmla="*/ 150 h 157"/>
                <a:gd name="T6" fmla="*/ 0 w 48"/>
                <a:gd name="T7" fmla="*/ 156 h 157"/>
              </a:gdLst>
              <a:ahLst/>
              <a:cxnLst>
                <a:cxn ang="0">
                  <a:pos x="T0" y="T1"/>
                </a:cxn>
                <a:cxn ang="0">
                  <a:pos x="T2" y="T3"/>
                </a:cxn>
                <a:cxn ang="0">
                  <a:pos x="T4" y="T5"/>
                </a:cxn>
                <a:cxn ang="0">
                  <a:pos x="T6" y="T7"/>
                </a:cxn>
              </a:cxnLst>
              <a:rect l="0" t="0" r="r" b="b"/>
              <a:pathLst>
                <a:path w="48" h="157">
                  <a:moveTo>
                    <a:pt x="47" y="0"/>
                  </a:moveTo>
                  <a:lnTo>
                    <a:pt x="47" y="72"/>
                  </a:lnTo>
                  <a:lnTo>
                    <a:pt x="11" y="150"/>
                  </a:lnTo>
                  <a:lnTo>
                    <a:pt x="0" y="15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68" name="Line 892">
              <a:extLst>
                <a:ext uri="{FF2B5EF4-FFF2-40B4-BE49-F238E27FC236}">
                  <a16:creationId xmlns:a16="http://schemas.microsoft.com/office/drawing/2014/main" id="{1FFFDB63-5C4C-4020-80BD-B564DBD3ECEE}"/>
                </a:ext>
              </a:extLst>
            </p:cNvPr>
            <p:cNvSpPr>
              <a:spLocks noChangeShapeType="1"/>
            </p:cNvSpPr>
            <p:nvPr/>
          </p:nvSpPr>
          <p:spPr bwMode="auto">
            <a:xfrm flipH="1">
              <a:off x="1680" y="3105"/>
              <a:ext cx="40"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69" name="Freeform 893">
              <a:extLst>
                <a:ext uri="{FF2B5EF4-FFF2-40B4-BE49-F238E27FC236}">
                  <a16:creationId xmlns:a16="http://schemas.microsoft.com/office/drawing/2014/main" id="{B875B145-94F1-41F9-ACCB-33361EBEAF3E}"/>
                </a:ext>
              </a:extLst>
            </p:cNvPr>
            <p:cNvSpPr>
              <a:spLocks noChangeArrowheads="1"/>
            </p:cNvSpPr>
            <p:nvPr/>
          </p:nvSpPr>
          <p:spPr bwMode="auto">
            <a:xfrm>
              <a:off x="1625" y="3116"/>
              <a:ext cx="38" cy="11"/>
            </a:xfrm>
            <a:custGeom>
              <a:avLst/>
              <a:gdLst>
                <a:gd name="T0" fmla="*/ 168 w 169"/>
                <a:gd name="T1" fmla="*/ 0 h 48"/>
                <a:gd name="T2" fmla="*/ 135 w 169"/>
                <a:gd name="T3" fmla="*/ 17 h 48"/>
                <a:gd name="T4" fmla="*/ 0 w 169"/>
                <a:gd name="T5" fmla="*/ 47 h 48"/>
              </a:gdLst>
              <a:ahLst/>
              <a:cxnLst>
                <a:cxn ang="0">
                  <a:pos x="T0" y="T1"/>
                </a:cxn>
                <a:cxn ang="0">
                  <a:pos x="T2" y="T3"/>
                </a:cxn>
                <a:cxn ang="0">
                  <a:pos x="T4" y="T5"/>
                </a:cxn>
              </a:cxnLst>
              <a:rect l="0" t="0" r="r" b="b"/>
              <a:pathLst>
                <a:path w="169" h="48">
                  <a:moveTo>
                    <a:pt x="168" y="0"/>
                  </a:moveTo>
                  <a:lnTo>
                    <a:pt x="135" y="17"/>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70" name="Freeform 894">
              <a:extLst>
                <a:ext uri="{FF2B5EF4-FFF2-40B4-BE49-F238E27FC236}">
                  <a16:creationId xmlns:a16="http://schemas.microsoft.com/office/drawing/2014/main" id="{C2A7F818-11CA-4EFB-B8D0-BF9A6ED84AD9}"/>
                </a:ext>
              </a:extLst>
            </p:cNvPr>
            <p:cNvSpPr>
              <a:spLocks noChangeArrowheads="1"/>
            </p:cNvSpPr>
            <p:nvPr/>
          </p:nvSpPr>
          <p:spPr bwMode="auto">
            <a:xfrm>
              <a:off x="1569" y="3121"/>
              <a:ext cx="38" cy="11"/>
            </a:xfrm>
            <a:custGeom>
              <a:avLst/>
              <a:gdLst>
                <a:gd name="T0" fmla="*/ 167 w 168"/>
                <a:gd name="T1" fmla="*/ 0 h 47"/>
                <a:gd name="T2" fmla="*/ 5 w 168"/>
                <a:gd name="T3" fmla="*/ 46 h 47"/>
                <a:gd name="T4" fmla="*/ 0 w 168"/>
                <a:gd name="T5" fmla="*/ 46 h 47"/>
              </a:gdLst>
              <a:ahLst/>
              <a:cxnLst>
                <a:cxn ang="0">
                  <a:pos x="T0" y="T1"/>
                </a:cxn>
                <a:cxn ang="0">
                  <a:pos x="T2" y="T3"/>
                </a:cxn>
                <a:cxn ang="0">
                  <a:pos x="T4" y="T5"/>
                </a:cxn>
              </a:cxnLst>
              <a:rect l="0" t="0" r="r" b="b"/>
              <a:pathLst>
                <a:path w="168" h="47">
                  <a:moveTo>
                    <a:pt x="167" y="0"/>
                  </a:moveTo>
                  <a:lnTo>
                    <a:pt x="5" y="46"/>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71" name="Line 895">
              <a:extLst>
                <a:ext uri="{FF2B5EF4-FFF2-40B4-BE49-F238E27FC236}">
                  <a16:creationId xmlns:a16="http://schemas.microsoft.com/office/drawing/2014/main" id="{CD09720E-CEC8-4C7E-AFE9-4A5255364B40}"/>
                </a:ext>
              </a:extLst>
            </p:cNvPr>
            <p:cNvSpPr>
              <a:spLocks noChangeShapeType="1"/>
            </p:cNvSpPr>
            <p:nvPr/>
          </p:nvSpPr>
          <p:spPr bwMode="auto">
            <a:xfrm flipH="1">
              <a:off x="1511" y="3123"/>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72" name="Freeform 896">
              <a:extLst>
                <a:ext uri="{FF2B5EF4-FFF2-40B4-BE49-F238E27FC236}">
                  <a16:creationId xmlns:a16="http://schemas.microsoft.com/office/drawing/2014/main" id="{D053B01E-F015-4501-BC5A-5B843A2F3A1F}"/>
                </a:ext>
              </a:extLst>
            </p:cNvPr>
            <p:cNvSpPr>
              <a:spLocks noChangeArrowheads="1"/>
            </p:cNvSpPr>
            <p:nvPr/>
          </p:nvSpPr>
          <p:spPr bwMode="auto">
            <a:xfrm>
              <a:off x="1454" y="3124"/>
              <a:ext cx="39" cy="1"/>
            </a:xfrm>
            <a:custGeom>
              <a:avLst/>
              <a:gdLst>
                <a:gd name="T0" fmla="*/ 170 w 171"/>
                <a:gd name="T1" fmla="*/ 0 h 1"/>
                <a:gd name="T2" fmla="*/ 43 w 171"/>
                <a:gd name="T3" fmla="*/ 0 h 1"/>
                <a:gd name="T4" fmla="*/ 0 w 171"/>
                <a:gd name="T5" fmla="*/ 0 h 1"/>
              </a:gdLst>
              <a:ahLst/>
              <a:cxnLst>
                <a:cxn ang="0">
                  <a:pos x="T0" y="T1"/>
                </a:cxn>
                <a:cxn ang="0">
                  <a:pos x="T2" y="T3"/>
                </a:cxn>
                <a:cxn ang="0">
                  <a:pos x="T4" y="T5"/>
                </a:cxn>
              </a:cxnLst>
              <a:rect l="0" t="0" r="r" b="b"/>
              <a:pathLst>
                <a:path w="171" h="1">
                  <a:moveTo>
                    <a:pt x="170" y="0"/>
                  </a:moveTo>
                  <a:lnTo>
                    <a:pt x="43"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73" name="Line 897">
              <a:extLst>
                <a:ext uri="{FF2B5EF4-FFF2-40B4-BE49-F238E27FC236}">
                  <a16:creationId xmlns:a16="http://schemas.microsoft.com/office/drawing/2014/main" id="{B3E68B80-1D57-4176-9C27-5C2667C13F5E}"/>
                </a:ext>
              </a:extLst>
            </p:cNvPr>
            <p:cNvSpPr>
              <a:spLocks noChangeShapeType="1"/>
            </p:cNvSpPr>
            <p:nvPr/>
          </p:nvSpPr>
          <p:spPr bwMode="auto">
            <a:xfrm flipH="1">
              <a:off x="1397" y="3125"/>
              <a:ext cx="3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74" name="Freeform 898">
              <a:extLst>
                <a:ext uri="{FF2B5EF4-FFF2-40B4-BE49-F238E27FC236}">
                  <a16:creationId xmlns:a16="http://schemas.microsoft.com/office/drawing/2014/main" id="{ED2DDAA2-FF49-49CB-9563-42E5B3909A57}"/>
                </a:ext>
              </a:extLst>
            </p:cNvPr>
            <p:cNvSpPr>
              <a:spLocks noChangeArrowheads="1"/>
            </p:cNvSpPr>
            <p:nvPr/>
          </p:nvSpPr>
          <p:spPr bwMode="auto">
            <a:xfrm>
              <a:off x="1340" y="3125"/>
              <a:ext cx="38" cy="11"/>
            </a:xfrm>
            <a:custGeom>
              <a:avLst/>
              <a:gdLst>
                <a:gd name="T0" fmla="*/ 168 w 169"/>
                <a:gd name="T1" fmla="*/ 0 h 47"/>
                <a:gd name="T2" fmla="*/ 28 w 169"/>
                <a:gd name="T3" fmla="*/ 46 h 47"/>
                <a:gd name="T4" fmla="*/ 0 w 169"/>
                <a:gd name="T5" fmla="*/ 46 h 47"/>
              </a:gdLst>
              <a:ahLst/>
              <a:cxnLst>
                <a:cxn ang="0">
                  <a:pos x="T0" y="T1"/>
                </a:cxn>
                <a:cxn ang="0">
                  <a:pos x="T2" y="T3"/>
                </a:cxn>
                <a:cxn ang="0">
                  <a:pos x="T4" y="T5"/>
                </a:cxn>
              </a:cxnLst>
              <a:rect l="0" t="0" r="r" b="b"/>
              <a:pathLst>
                <a:path w="169" h="47">
                  <a:moveTo>
                    <a:pt x="168" y="0"/>
                  </a:moveTo>
                  <a:lnTo>
                    <a:pt x="28" y="46"/>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75" name="Line 899">
              <a:extLst>
                <a:ext uri="{FF2B5EF4-FFF2-40B4-BE49-F238E27FC236}">
                  <a16:creationId xmlns:a16="http://schemas.microsoft.com/office/drawing/2014/main" id="{B6B27403-9B61-4E93-875D-2B1DF301F547}"/>
                </a:ext>
              </a:extLst>
            </p:cNvPr>
            <p:cNvSpPr>
              <a:spLocks noChangeShapeType="1"/>
            </p:cNvSpPr>
            <p:nvPr/>
          </p:nvSpPr>
          <p:spPr bwMode="auto">
            <a:xfrm flipH="1">
              <a:off x="1281" y="3126"/>
              <a:ext cx="4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76" name="Line 900">
              <a:extLst>
                <a:ext uri="{FF2B5EF4-FFF2-40B4-BE49-F238E27FC236}">
                  <a16:creationId xmlns:a16="http://schemas.microsoft.com/office/drawing/2014/main" id="{EB39716E-23C9-4D14-B8AC-03ECA31AFF43}"/>
                </a:ext>
              </a:extLst>
            </p:cNvPr>
            <p:cNvSpPr>
              <a:spLocks noChangeShapeType="1"/>
            </p:cNvSpPr>
            <p:nvPr/>
          </p:nvSpPr>
          <p:spPr bwMode="auto">
            <a:xfrm flipH="1">
              <a:off x="1225" y="3126"/>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77" name="Line 901">
              <a:extLst>
                <a:ext uri="{FF2B5EF4-FFF2-40B4-BE49-F238E27FC236}">
                  <a16:creationId xmlns:a16="http://schemas.microsoft.com/office/drawing/2014/main" id="{41688699-70B1-4D5B-8F5C-479F9AB13181}"/>
                </a:ext>
              </a:extLst>
            </p:cNvPr>
            <p:cNvSpPr>
              <a:spLocks noChangeShapeType="1"/>
            </p:cNvSpPr>
            <p:nvPr/>
          </p:nvSpPr>
          <p:spPr bwMode="auto">
            <a:xfrm flipH="1">
              <a:off x="1168" y="3126"/>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78" name="Line 902">
              <a:extLst>
                <a:ext uri="{FF2B5EF4-FFF2-40B4-BE49-F238E27FC236}">
                  <a16:creationId xmlns:a16="http://schemas.microsoft.com/office/drawing/2014/main" id="{98BAEE5A-949A-4F93-A9DF-609EF25F447F}"/>
                </a:ext>
              </a:extLst>
            </p:cNvPr>
            <p:cNvSpPr>
              <a:spLocks noChangeShapeType="1"/>
            </p:cNvSpPr>
            <p:nvPr/>
          </p:nvSpPr>
          <p:spPr bwMode="auto">
            <a:xfrm flipH="1">
              <a:off x="1110" y="3126"/>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79" name="Line 903">
              <a:extLst>
                <a:ext uri="{FF2B5EF4-FFF2-40B4-BE49-F238E27FC236}">
                  <a16:creationId xmlns:a16="http://schemas.microsoft.com/office/drawing/2014/main" id="{B1E61678-7DED-4ECE-9143-D8FE7831B273}"/>
                </a:ext>
              </a:extLst>
            </p:cNvPr>
            <p:cNvSpPr>
              <a:spLocks noChangeShapeType="1"/>
            </p:cNvSpPr>
            <p:nvPr/>
          </p:nvSpPr>
          <p:spPr bwMode="auto">
            <a:xfrm>
              <a:off x="1424" y="3288"/>
              <a:ext cx="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80" name="Line 904">
              <a:extLst>
                <a:ext uri="{FF2B5EF4-FFF2-40B4-BE49-F238E27FC236}">
                  <a16:creationId xmlns:a16="http://schemas.microsoft.com/office/drawing/2014/main" id="{F9B86EB4-277B-4FF8-BFA4-E1B4DA8D2857}"/>
                </a:ext>
              </a:extLst>
            </p:cNvPr>
            <p:cNvSpPr>
              <a:spLocks noChangeShapeType="1"/>
            </p:cNvSpPr>
            <p:nvPr/>
          </p:nvSpPr>
          <p:spPr bwMode="auto">
            <a:xfrm>
              <a:off x="1480" y="3288"/>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81" name="Freeform 905">
              <a:extLst>
                <a:ext uri="{FF2B5EF4-FFF2-40B4-BE49-F238E27FC236}">
                  <a16:creationId xmlns:a16="http://schemas.microsoft.com/office/drawing/2014/main" id="{94E0085F-5695-472E-A0D7-692A57D37F41}"/>
                </a:ext>
              </a:extLst>
            </p:cNvPr>
            <p:cNvSpPr>
              <a:spLocks noChangeArrowheads="1"/>
            </p:cNvSpPr>
            <p:nvPr/>
          </p:nvSpPr>
          <p:spPr bwMode="auto">
            <a:xfrm>
              <a:off x="1537" y="3290"/>
              <a:ext cx="38" cy="11"/>
            </a:xfrm>
            <a:custGeom>
              <a:avLst/>
              <a:gdLst>
                <a:gd name="T0" fmla="*/ 0 w 168"/>
                <a:gd name="T1" fmla="*/ 0 h 47"/>
                <a:gd name="T2" fmla="*/ 148 w 168"/>
                <a:gd name="T3" fmla="*/ 46 h 47"/>
                <a:gd name="T4" fmla="*/ 167 w 168"/>
                <a:gd name="T5" fmla="*/ 46 h 47"/>
              </a:gdLst>
              <a:ahLst/>
              <a:cxnLst>
                <a:cxn ang="0">
                  <a:pos x="T0" y="T1"/>
                </a:cxn>
                <a:cxn ang="0">
                  <a:pos x="T2" y="T3"/>
                </a:cxn>
                <a:cxn ang="0">
                  <a:pos x="T4" y="T5"/>
                </a:cxn>
              </a:cxnLst>
              <a:rect l="0" t="0" r="r" b="b"/>
              <a:pathLst>
                <a:path w="168" h="47">
                  <a:moveTo>
                    <a:pt x="0" y="0"/>
                  </a:moveTo>
                  <a:lnTo>
                    <a:pt x="148" y="46"/>
                  </a:lnTo>
                  <a:lnTo>
                    <a:pt x="167"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82" name="Freeform 906">
              <a:extLst>
                <a:ext uri="{FF2B5EF4-FFF2-40B4-BE49-F238E27FC236}">
                  <a16:creationId xmlns:a16="http://schemas.microsoft.com/office/drawing/2014/main" id="{420B55E9-10B1-48B2-A66D-FEE94D3239AE}"/>
                </a:ext>
              </a:extLst>
            </p:cNvPr>
            <p:cNvSpPr>
              <a:spLocks noChangeArrowheads="1"/>
            </p:cNvSpPr>
            <p:nvPr/>
          </p:nvSpPr>
          <p:spPr bwMode="auto">
            <a:xfrm>
              <a:off x="1594" y="3294"/>
              <a:ext cx="38" cy="10"/>
            </a:xfrm>
            <a:custGeom>
              <a:avLst/>
              <a:gdLst>
                <a:gd name="T0" fmla="*/ 0 w 166"/>
                <a:gd name="T1" fmla="*/ 0 h 46"/>
                <a:gd name="T2" fmla="*/ 14 w 166"/>
                <a:gd name="T3" fmla="*/ 0 h 46"/>
                <a:gd name="T4" fmla="*/ 130 w 166"/>
                <a:gd name="T5" fmla="*/ 45 h 46"/>
                <a:gd name="T6" fmla="*/ 165 w 166"/>
                <a:gd name="T7" fmla="*/ 45 h 46"/>
              </a:gdLst>
              <a:ahLst/>
              <a:cxnLst>
                <a:cxn ang="0">
                  <a:pos x="T0" y="T1"/>
                </a:cxn>
                <a:cxn ang="0">
                  <a:pos x="T2" y="T3"/>
                </a:cxn>
                <a:cxn ang="0">
                  <a:pos x="T4" y="T5"/>
                </a:cxn>
                <a:cxn ang="0">
                  <a:pos x="T6" y="T7"/>
                </a:cxn>
              </a:cxnLst>
              <a:rect l="0" t="0" r="r" b="b"/>
              <a:pathLst>
                <a:path w="166" h="46">
                  <a:moveTo>
                    <a:pt x="0" y="0"/>
                  </a:moveTo>
                  <a:lnTo>
                    <a:pt x="14" y="0"/>
                  </a:lnTo>
                  <a:lnTo>
                    <a:pt x="130" y="45"/>
                  </a:lnTo>
                  <a:lnTo>
                    <a:pt x="165" y="4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83" name="Freeform 907">
              <a:extLst>
                <a:ext uri="{FF2B5EF4-FFF2-40B4-BE49-F238E27FC236}">
                  <a16:creationId xmlns:a16="http://schemas.microsoft.com/office/drawing/2014/main" id="{4ECB4C9D-49C7-4A59-B8D7-3F9AEF90E35E}"/>
                </a:ext>
              </a:extLst>
            </p:cNvPr>
            <p:cNvSpPr>
              <a:spLocks noChangeArrowheads="1"/>
            </p:cNvSpPr>
            <p:nvPr/>
          </p:nvSpPr>
          <p:spPr bwMode="auto">
            <a:xfrm>
              <a:off x="1650" y="3299"/>
              <a:ext cx="38" cy="11"/>
            </a:xfrm>
            <a:custGeom>
              <a:avLst/>
              <a:gdLst>
                <a:gd name="T0" fmla="*/ 0 w 166"/>
                <a:gd name="T1" fmla="*/ 0 h 48"/>
                <a:gd name="T2" fmla="*/ 119 w 166"/>
                <a:gd name="T3" fmla="*/ 32 h 48"/>
                <a:gd name="T4" fmla="*/ 165 w 166"/>
                <a:gd name="T5" fmla="*/ 47 h 48"/>
              </a:gdLst>
              <a:ahLst/>
              <a:cxnLst>
                <a:cxn ang="0">
                  <a:pos x="T0" y="T1"/>
                </a:cxn>
                <a:cxn ang="0">
                  <a:pos x="T2" y="T3"/>
                </a:cxn>
                <a:cxn ang="0">
                  <a:pos x="T4" y="T5"/>
                </a:cxn>
              </a:cxnLst>
              <a:rect l="0" t="0" r="r" b="b"/>
              <a:pathLst>
                <a:path w="166" h="48">
                  <a:moveTo>
                    <a:pt x="0" y="0"/>
                  </a:moveTo>
                  <a:lnTo>
                    <a:pt x="119" y="32"/>
                  </a:lnTo>
                  <a:lnTo>
                    <a:pt x="165"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84" name="Freeform 908">
              <a:extLst>
                <a:ext uri="{FF2B5EF4-FFF2-40B4-BE49-F238E27FC236}">
                  <a16:creationId xmlns:a16="http://schemas.microsoft.com/office/drawing/2014/main" id="{4D5E9B68-9061-4E72-86DB-04A274F5F904}"/>
                </a:ext>
              </a:extLst>
            </p:cNvPr>
            <p:cNvSpPr>
              <a:spLocks noChangeArrowheads="1"/>
            </p:cNvSpPr>
            <p:nvPr/>
          </p:nvSpPr>
          <p:spPr bwMode="auto">
            <a:xfrm>
              <a:off x="1706" y="3310"/>
              <a:ext cx="11" cy="30"/>
            </a:xfrm>
            <a:custGeom>
              <a:avLst/>
              <a:gdLst>
                <a:gd name="T0" fmla="*/ 0 w 47"/>
                <a:gd name="T1" fmla="*/ 0 h 133"/>
                <a:gd name="T2" fmla="*/ 4 w 47"/>
                <a:gd name="T3" fmla="*/ 2 h 133"/>
                <a:gd name="T4" fmla="*/ 20 w 47"/>
                <a:gd name="T5" fmla="*/ 11 h 133"/>
                <a:gd name="T6" fmla="*/ 34 w 47"/>
                <a:gd name="T7" fmla="*/ 22 h 133"/>
                <a:gd name="T8" fmla="*/ 40 w 47"/>
                <a:gd name="T9" fmla="*/ 42 h 133"/>
                <a:gd name="T10" fmla="*/ 46 w 47"/>
                <a:gd name="T11" fmla="*/ 56 h 133"/>
                <a:gd name="T12" fmla="*/ 43 w 47"/>
                <a:gd name="T13" fmla="*/ 77 h 133"/>
                <a:gd name="T14" fmla="*/ 40 w 47"/>
                <a:gd name="T15" fmla="*/ 92 h 133"/>
                <a:gd name="T16" fmla="*/ 28 w 47"/>
                <a:gd name="T17" fmla="*/ 110 h 133"/>
                <a:gd name="T18" fmla="*/ 16 w 47"/>
                <a:gd name="T19" fmla="*/ 120 h 133"/>
                <a:gd name="T20" fmla="*/ 2 w 47"/>
                <a:gd name="T21" fmla="*/ 13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133">
                  <a:moveTo>
                    <a:pt x="0" y="0"/>
                  </a:moveTo>
                  <a:lnTo>
                    <a:pt x="4" y="2"/>
                  </a:lnTo>
                  <a:lnTo>
                    <a:pt x="20" y="11"/>
                  </a:lnTo>
                  <a:lnTo>
                    <a:pt x="34" y="22"/>
                  </a:lnTo>
                  <a:lnTo>
                    <a:pt x="40" y="42"/>
                  </a:lnTo>
                  <a:lnTo>
                    <a:pt x="46" y="56"/>
                  </a:lnTo>
                  <a:lnTo>
                    <a:pt x="43" y="77"/>
                  </a:lnTo>
                  <a:lnTo>
                    <a:pt x="40" y="92"/>
                  </a:lnTo>
                  <a:lnTo>
                    <a:pt x="28" y="110"/>
                  </a:lnTo>
                  <a:lnTo>
                    <a:pt x="16" y="120"/>
                  </a:lnTo>
                  <a:lnTo>
                    <a:pt x="2"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85" name="Freeform 909">
              <a:extLst>
                <a:ext uri="{FF2B5EF4-FFF2-40B4-BE49-F238E27FC236}">
                  <a16:creationId xmlns:a16="http://schemas.microsoft.com/office/drawing/2014/main" id="{A45F7BE9-7B31-4237-A382-7071121DB0AE}"/>
                </a:ext>
              </a:extLst>
            </p:cNvPr>
            <p:cNvSpPr>
              <a:spLocks noChangeArrowheads="1"/>
            </p:cNvSpPr>
            <p:nvPr/>
          </p:nvSpPr>
          <p:spPr bwMode="auto">
            <a:xfrm>
              <a:off x="1652" y="3346"/>
              <a:ext cx="37" cy="11"/>
            </a:xfrm>
            <a:custGeom>
              <a:avLst/>
              <a:gdLst>
                <a:gd name="T0" fmla="*/ 161 w 162"/>
                <a:gd name="T1" fmla="*/ 0 h 48"/>
                <a:gd name="T2" fmla="*/ 109 w 162"/>
                <a:gd name="T3" fmla="*/ 14 h 48"/>
                <a:gd name="T4" fmla="*/ 0 w 162"/>
                <a:gd name="T5" fmla="*/ 47 h 48"/>
              </a:gdLst>
              <a:ahLst/>
              <a:cxnLst>
                <a:cxn ang="0">
                  <a:pos x="T0" y="T1"/>
                </a:cxn>
                <a:cxn ang="0">
                  <a:pos x="T2" y="T3"/>
                </a:cxn>
                <a:cxn ang="0">
                  <a:pos x="T4" y="T5"/>
                </a:cxn>
              </a:cxnLst>
              <a:rect l="0" t="0" r="r" b="b"/>
              <a:pathLst>
                <a:path w="162" h="48">
                  <a:moveTo>
                    <a:pt x="161" y="0"/>
                  </a:moveTo>
                  <a:lnTo>
                    <a:pt x="109" y="14"/>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86" name="Freeform 910">
              <a:extLst>
                <a:ext uri="{FF2B5EF4-FFF2-40B4-BE49-F238E27FC236}">
                  <a16:creationId xmlns:a16="http://schemas.microsoft.com/office/drawing/2014/main" id="{AF0D5865-78A7-4707-9C5E-8028E6AECFAE}"/>
                </a:ext>
              </a:extLst>
            </p:cNvPr>
            <p:cNvSpPr>
              <a:spLocks noChangeArrowheads="1"/>
            </p:cNvSpPr>
            <p:nvPr/>
          </p:nvSpPr>
          <p:spPr bwMode="auto">
            <a:xfrm>
              <a:off x="1597" y="3361"/>
              <a:ext cx="37" cy="11"/>
            </a:xfrm>
            <a:custGeom>
              <a:avLst/>
              <a:gdLst>
                <a:gd name="T0" fmla="*/ 162 w 163"/>
                <a:gd name="T1" fmla="*/ 0 h 47"/>
                <a:gd name="T2" fmla="*/ 119 w 163"/>
                <a:gd name="T3" fmla="*/ 14 h 47"/>
                <a:gd name="T4" fmla="*/ 0 w 163"/>
                <a:gd name="T5" fmla="*/ 46 h 47"/>
              </a:gdLst>
              <a:ahLst/>
              <a:cxnLst>
                <a:cxn ang="0">
                  <a:pos x="T0" y="T1"/>
                </a:cxn>
                <a:cxn ang="0">
                  <a:pos x="T2" y="T3"/>
                </a:cxn>
                <a:cxn ang="0">
                  <a:pos x="T4" y="T5"/>
                </a:cxn>
              </a:cxnLst>
              <a:rect l="0" t="0" r="r" b="b"/>
              <a:pathLst>
                <a:path w="163" h="47">
                  <a:moveTo>
                    <a:pt x="162" y="0"/>
                  </a:moveTo>
                  <a:lnTo>
                    <a:pt x="119" y="14"/>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87" name="Freeform 911">
              <a:extLst>
                <a:ext uri="{FF2B5EF4-FFF2-40B4-BE49-F238E27FC236}">
                  <a16:creationId xmlns:a16="http://schemas.microsoft.com/office/drawing/2014/main" id="{D0F2C889-287F-4A21-9173-CC8C05554707}"/>
                </a:ext>
              </a:extLst>
            </p:cNvPr>
            <p:cNvSpPr>
              <a:spLocks noChangeArrowheads="1"/>
            </p:cNvSpPr>
            <p:nvPr/>
          </p:nvSpPr>
          <p:spPr bwMode="auto">
            <a:xfrm>
              <a:off x="1541" y="3372"/>
              <a:ext cx="37" cy="11"/>
            </a:xfrm>
            <a:custGeom>
              <a:avLst/>
              <a:gdLst>
                <a:gd name="T0" fmla="*/ 164 w 165"/>
                <a:gd name="T1" fmla="*/ 0 h 47"/>
                <a:gd name="T2" fmla="*/ 130 w 165"/>
                <a:gd name="T3" fmla="*/ 11 h 47"/>
                <a:gd name="T4" fmla="*/ 0 w 165"/>
                <a:gd name="T5" fmla="*/ 46 h 47"/>
              </a:gdLst>
              <a:ahLst/>
              <a:cxnLst>
                <a:cxn ang="0">
                  <a:pos x="T0" y="T1"/>
                </a:cxn>
                <a:cxn ang="0">
                  <a:pos x="T2" y="T3"/>
                </a:cxn>
                <a:cxn ang="0">
                  <a:pos x="T4" y="T5"/>
                </a:cxn>
              </a:cxnLst>
              <a:rect l="0" t="0" r="r" b="b"/>
              <a:pathLst>
                <a:path w="165" h="47">
                  <a:moveTo>
                    <a:pt x="164" y="0"/>
                  </a:moveTo>
                  <a:lnTo>
                    <a:pt x="130" y="11"/>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88" name="Freeform 912">
              <a:extLst>
                <a:ext uri="{FF2B5EF4-FFF2-40B4-BE49-F238E27FC236}">
                  <a16:creationId xmlns:a16="http://schemas.microsoft.com/office/drawing/2014/main" id="{D7428509-0115-4B70-84AE-4A0589957235}"/>
                </a:ext>
              </a:extLst>
            </p:cNvPr>
            <p:cNvSpPr>
              <a:spLocks noChangeArrowheads="1"/>
            </p:cNvSpPr>
            <p:nvPr/>
          </p:nvSpPr>
          <p:spPr bwMode="auto">
            <a:xfrm>
              <a:off x="1484" y="3379"/>
              <a:ext cx="38" cy="11"/>
            </a:xfrm>
            <a:custGeom>
              <a:avLst/>
              <a:gdLst>
                <a:gd name="T0" fmla="*/ 167 w 168"/>
                <a:gd name="T1" fmla="*/ 0 h 47"/>
                <a:gd name="T2" fmla="*/ 165 w 168"/>
                <a:gd name="T3" fmla="*/ 0 h 47"/>
                <a:gd name="T4" fmla="*/ 0 w 168"/>
                <a:gd name="T5" fmla="*/ 46 h 47"/>
              </a:gdLst>
              <a:ahLst/>
              <a:cxnLst>
                <a:cxn ang="0">
                  <a:pos x="T0" y="T1"/>
                </a:cxn>
                <a:cxn ang="0">
                  <a:pos x="T2" y="T3"/>
                </a:cxn>
                <a:cxn ang="0">
                  <a:pos x="T4" y="T5"/>
                </a:cxn>
              </a:cxnLst>
              <a:rect l="0" t="0" r="r" b="b"/>
              <a:pathLst>
                <a:path w="168" h="47">
                  <a:moveTo>
                    <a:pt x="167" y="0"/>
                  </a:moveTo>
                  <a:lnTo>
                    <a:pt x="165" y="0"/>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89" name="Line 913">
              <a:extLst>
                <a:ext uri="{FF2B5EF4-FFF2-40B4-BE49-F238E27FC236}">
                  <a16:creationId xmlns:a16="http://schemas.microsoft.com/office/drawing/2014/main" id="{BAD39BC4-4FC9-420B-A39A-56612586C2B6}"/>
                </a:ext>
              </a:extLst>
            </p:cNvPr>
            <p:cNvSpPr>
              <a:spLocks noChangeShapeType="1"/>
            </p:cNvSpPr>
            <p:nvPr/>
          </p:nvSpPr>
          <p:spPr bwMode="auto">
            <a:xfrm flipH="1">
              <a:off x="1427" y="3385"/>
              <a:ext cx="40" cy="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90" name="Line 914">
              <a:extLst>
                <a:ext uri="{FF2B5EF4-FFF2-40B4-BE49-F238E27FC236}">
                  <a16:creationId xmlns:a16="http://schemas.microsoft.com/office/drawing/2014/main" id="{67078A73-0474-4F0E-AD30-BE15859D2542}"/>
                </a:ext>
              </a:extLst>
            </p:cNvPr>
            <p:cNvSpPr>
              <a:spLocks noChangeShapeType="1"/>
            </p:cNvSpPr>
            <p:nvPr/>
          </p:nvSpPr>
          <p:spPr bwMode="auto">
            <a:xfrm flipH="1">
              <a:off x="1370" y="3388"/>
              <a:ext cx="39" cy="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91" name="Line 915">
              <a:extLst>
                <a:ext uri="{FF2B5EF4-FFF2-40B4-BE49-F238E27FC236}">
                  <a16:creationId xmlns:a16="http://schemas.microsoft.com/office/drawing/2014/main" id="{1D6D3A6B-62B2-41BA-830A-EF2D92BC9D40}"/>
                </a:ext>
              </a:extLst>
            </p:cNvPr>
            <p:cNvSpPr>
              <a:spLocks noChangeShapeType="1"/>
            </p:cNvSpPr>
            <p:nvPr/>
          </p:nvSpPr>
          <p:spPr bwMode="auto">
            <a:xfrm flipH="1">
              <a:off x="1313" y="3391"/>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92" name="Freeform 916">
              <a:extLst>
                <a:ext uri="{FF2B5EF4-FFF2-40B4-BE49-F238E27FC236}">
                  <a16:creationId xmlns:a16="http://schemas.microsoft.com/office/drawing/2014/main" id="{1715C65B-40D9-4439-91A4-7BCDAB351840}"/>
                </a:ext>
              </a:extLst>
            </p:cNvPr>
            <p:cNvSpPr>
              <a:spLocks noChangeArrowheads="1"/>
            </p:cNvSpPr>
            <p:nvPr/>
          </p:nvSpPr>
          <p:spPr bwMode="auto">
            <a:xfrm>
              <a:off x="1258" y="3393"/>
              <a:ext cx="38" cy="1"/>
            </a:xfrm>
            <a:custGeom>
              <a:avLst/>
              <a:gdLst>
                <a:gd name="T0" fmla="*/ 166 w 167"/>
                <a:gd name="T1" fmla="*/ 0 h 1"/>
                <a:gd name="T2" fmla="*/ 126 w 167"/>
                <a:gd name="T3" fmla="*/ 0 h 1"/>
                <a:gd name="T4" fmla="*/ 0 w 167"/>
                <a:gd name="T5" fmla="*/ 0 h 1"/>
              </a:gdLst>
              <a:ahLst/>
              <a:cxnLst>
                <a:cxn ang="0">
                  <a:pos x="T0" y="T1"/>
                </a:cxn>
                <a:cxn ang="0">
                  <a:pos x="T2" y="T3"/>
                </a:cxn>
                <a:cxn ang="0">
                  <a:pos x="T4" y="T5"/>
                </a:cxn>
              </a:cxnLst>
              <a:rect l="0" t="0" r="r" b="b"/>
              <a:pathLst>
                <a:path w="167" h="1">
                  <a:moveTo>
                    <a:pt x="166" y="0"/>
                  </a:moveTo>
                  <a:lnTo>
                    <a:pt x="126"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93" name="Freeform 917">
              <a:extLst>
                <a:ext uri="{FF2B5EF4-FFF2-40B4-BE49-F238E27FC236}">
                  <a16:creationId xmlns:a16="http://schemas.microsoft.com/office/drawing/2014/main" id="{AF81B30E-2131-4915-93E8-9906E0705F51}"/>
                </a:ext>
              </a:extLst>
            </p:cNvPr>
            <p:cNvSpPr>
              <a:spLocks noChangeArrowheads="1"/>
            </p:cNvSpPr>
            <p:nvPr/>
          </p:nvSpPr>
          <p:spPr bwMode="auto">
            <a:xfrm>
              <a:off x="1201" y="3394"/>
              <a:ext cx="38" cy="1"/>
            </a:xfrm>
            <a:custGeom>
              <a:avLst/>
              <a:gdLst>
                <a:gd name="T0" fmla="*/ 165 w 166"/>
                <a:gd name="T1" fmla="*/ 0 h 1"/>
                <a:gd name="T2" fmla="*/ 72 w 166"/>
                <a:gd name="T3" fmla="*/ 0 h 1"/>
                <a:gd name="T4" fmla="*/ 0 w 166"/>
                <a:gd name="T5" fmla="*/ 0 h 1"/>
              </a:gdLst>
              <a:ahLst/>
              <a:cxnLst>
                <a:cxn ang="0">
                  <a:pos x="T0" y="T1"/>
                </a:cxn>
                <a:cxn ang="0">
                  <a:pos x="T2" y="T3"/>
                </a:cxn>
                <a:cxn ang="0">
                  <a:pos x="T4" y="T5"/>
                </a:cxn>
              </a:cxnLst>
              <a:rect l="0" t="0" r="r" b="b"/>
              <a:pathLst>
                <a:path w="166" h="1">
                  <a:moveTo>
                    <a:pt x="165" y="0"/>
                  </a:moveTo>
                  <a:lnTo>
                    <a:pt x="72"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94" name="Freeform 918">
              <a:extLst>
                <a:ext uri="{FF2B5EF4-FFF2-40B4-BE49-F238E27FC236}">
                  <a16:creationId xmlns:a16="http://schemas.microsoft.com/office/drawing/2014/main" id="{E6316A2A-5893-413D-8093-A4431ABA8D6F}"/>
                </a:ext>
              </a:extLst>
            </p:cNvPr>
            <p:cNvSpPr>
              <a:spLocks noChangeArrowheads="1"/>
            </p:cNvSpPr>
            <p:nvPr/>
          </p:nvSpPr>
          <p:spPr bwMode="auto">
            <a:xfrm>
              <a:off x="1144" y="3393"/>
              <a:ext cx="39" cy="1"/>
            </a:xfrm>
            <a:custGeom>
              <a:avLst/>
              <a:gdLst>
                <a:gd name="T0" fmla="*/ 170 w 171"/>
                <a:gd name="T1" fmla="*/ 0 h 1"/>
                <a:gd name="T2" fmla="*/ 22 w 171"/>
                <a:gd name="T3" fmla="*/ 0 h 1"/>
                <a:gd name="T4" fmla="*/ 0 w 171"/>
                <a:gd name="T5" fmla="*/ 0 h 1"/>
              </a:gdLst>
              <a:ahLst/>
              <a:cxnLst>
                <a:cxn ang="0">
                  <a:pos x="T0" y="T1"/>
                </a:cxn>
                <a:cxn ang="0">
                  <a:pos x="T2" y="T3"/>
                </a:cxn>
                <a:cxn ang="0">
                  <a:pos x="T4" y="T5"/>
                </a:cxn>
              </a:cxnLst>
              <a:rect l="0" t="0" r="r" b="b"/>
              <a:pathLst>
                <a:path w="171" h="1">
                  <a:moveTo>
                    <a:pt x="170" y="0"/>
                  </a:moveTo>
                  <a:lnTo>
                    <a:pt x="22"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095" name="Line 919">
              <a:extLst>
                <a:ext uri="{FF2B5EF4-FFF2-40B4-BE49-F238E27FC236}">
                  <a16:creationId xmlns:a16="http://schemas.microsoft.com/office/drawing/2014/main" id="{17802E33-E17B-4783-8043-1A029E54B447}"/>
                </a:ext>
              </a:extLst>
            </p:cNvPr>
            <p:cNvSpPr>
              <a:spLocks noChangeShapeType="1"/>
            </p:cNvSpPr>
            <p:nvPr/>
          </p:nvSpPr>
          <p:spPr bwMode="auto">
            <a:xfrm flipH="1" flipV="1">
              <a:off x="1087" y="3390"/>
              <a:ext cx="40" cy="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96" name="Line 920">
              <a:extLst>
                <a:ext uri="{FF2B5EF4-FFF2-40B4-BE49-F238E27FC236}">
                  <a16:creationId xmlns:a16="http://schemas.microsoft.com/office/drawing/2014/main" id="{B32EF581-2D80-4CF3-A999-1DC6D7F1BA6A}"/>
                </a:ext>
              </a:extLst>
            </p:cNvPr>
            <p:cNvSpPr>
              <a:spLocks noChangeShapeType="1"/>
            </p:cNvSpPr>
            <p:nvPr/>
          </p:nvSpPr>
          <p:spPr bwMode="auto">
            <a:xfrm flipH="1" flipV="1">
              <a:off x="1030" y="3387"/>
              <a:ext cx="39" cy="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97" name="Line 921">
              <a:extLst>
                <a:ext uri="{FF2B5EF4-FFF2-40B4-BE49-F238E27FC236}">
                  <a16:creationId xmlns:a16="http://schemas.microsoft.com/office/drawing/2014/main" id="{6CD81B13-C830-494A-B7BD-54AED463C66C}"/>
                </a:ext>
              </a:extLst>
            </p:cNvPr>
            <p:cNvSpPr>
              <a:spLocks noChangeShapeType="1"/>
            </p:cNvSpPr>
            <p:nvPr/>
          </p:nvSpPr>
          <p:spPr bwMode="auto">
            <a:xfrm flipH="1" flipV="1">
              <a:off x="973" y="3384"/>
              <a:ext cx="40" cy="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98" name="Line 922">
              <a:extLst>
                <a:ext uri="{FF2B5EF4-FFF2-40B4-BE49-F238E27FC236}">
                  <a16:creationId xmlns:a16="http://schemas.microsoft.com/office/drawing/2014/main" id="{B52CB31D-9F37-433D-B642-46E3A2A90765}"/>
                </a:ext>
              </a:extLst>
            </p:cNvPr>
            <p:cNvSpPr>
              <a:spLocks noChangeShapeType="1"/>
            </p:cNvSpPr>
            <p:nvPr/>
          </p:nvSpPr>
          <p:spPr bwMode="auto">
            <a:xfrm flipH="1" flipV="1">
              <a:off x="917" y="3379"/>
              <a:ext cx="39" cy="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099" name="Freeform 923">
              <a:extLst>
                <a:ext uri="{FF2B5EF4-FFF2-40B4-BE49-F238E27FC236}">
                  <a16:creationId xmlns:a16="http://schemas.microsoft.com/office/drawing/2014/main" id="{AE0EB42E-AC6F-48EA-9A53-5128971AB2D1}"/>
                </a:ext>
              </a:extLst>
            </p:cNvPr>
            <p:cNvSpPr>
              <a:spLocks noChangeArrowheads="1"/>
            </p:cNvSpPr>
            <p:nvPr/>
          </p:nvSpPr>
          <p:spPr bwMode="auto">
            <a:xfrm>
              <a:off x="862" y="3372"/>
              <a:ext cx="37" cy="11"/>
            </a:xfrm>
            <a:custGeom>
              <a:avLst/>
              <a:gdLst>
                <a:gd name="T0" fmla="*/ 164 w 165"/>
                <a:gd name="T1" fmla="*/ 46 h 47"/>
                <a:gd name="T2" fmla="*/ 17 w 165"/>
                <a:gd name="T3" fmla="*/ 11 h 47"/>
                <a:gd name="T4" fmla="*/ 0 w 165"/>
                <a:gd name="T5" fmla="*/ 0 h 47"/>
              </a:gdLst>
              <a:ahLst/>
              <a:cxnLst>
                <a:cxn ang="0">
                  <a:pos x="T0" y="T1"/>
                </a:cxn>
                <a:cxn ang="0">
                  <a:pos x="T2" y="T3"/>
                </a:cxn>
                <a:cxn ang="0">
                  <a:pos x="T4" y="T5"/>
                </a:cxn>
              </a:cxnLst>
              <a:rect l="0" t="0" r="r" b="b"/>
              <a:pathLst>
                <a:path w="165" h="47">
                  <a:moveTo>
                    <a:pt x="164" y="46"/>
                  </a:moveTo>
                  <a:lnTo>
                    <a:pt x="17" y="1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00" name="Freeform 924">
              <a:extLst>
                <a:ext uri="{FF2B5EF4-FFF2-40B4-BE49-F238E27FC236}">
                  <a16:creationId xmlns:a16="http://schemas.microsoft.com/office/drawing/2014/main" id="{1121B00E-0447-4A92-93EA-F6FB72B4F110}"/>
                </a:ext>
              </a:extLst>
            </p:cNvPr>
            <p:cNvSpPr>
              <a:spLocks noChangeArrowheads="1"/>
            </p:cNvSpPr>
            <p:nvPr/>
          </p:nvSpPr>
          <p:spPr bwMode="auto">
            <a:xfrm>
              <a:off x="805" y="3362"/>
              <a:ext cx="37" cy="11"/>
            </a:xfrm>
            <a:custGeom>
              <a:avLst/>
              <a:gdLst>
                <a:gd name="T0" fmla="*/ 164 w 165"/>
                <a:gd name="T1" fmla="*/ 46 h 47"/>
                <a:gd name="T2" fmla="*/ 146 w 165"/>
                <a:gd name="T3" fmla="*/ 41 h 47"/>
                <a:gd name="T4" fmla="*/ 25 w 165"/>
                <a:gd name="T5" fmla="*/ 11 h 47"/>
                <a:gd name="T6" fmla="*/ 0 w 165"/>
                <a:gd name="T7" fmla="*/ 0 h 47"/>
              </a:gdLst>
              <a:ahLst/>
              <a:cxnLst>
                <a:cxn ang="0">
                  <a:pos x="T0" y="T1"/>
                </a:cxn>
                <a:cxn ang="0">
                  <a:pos x="T2" y="T3"/>
                </a:cxn>
                <a:cxn ang="0">
                  <a:pos x="T4" y="T5"/>
                </a:cxn>
                <a:cxn ang="0">
                  <a:pos x="T6" y="T7"/>
                </a:cxn>
              </a:cxnLst>
              <a:rect l="0" t="0" r="r" b="b"/>
              <a:pathLst>
                <a:path w="165" h="47">
                  <a:moveTo>
                    <a:pt x="164" y="46"/>
                  </a:moveTo>
                  <a:lnTo>
                    <a:pt x="146" y="41"/>
                  </a:lnTo>
                  <a:lnTo>
                    <a:pt x="25" y="1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01" name="Freeform 925">
              <a:extLst>
                <a:ext uri="{FF2B5EF4-FFF2-40B4-BE49-F238E27FC236}">
                  <a16:creationId xmlns:a16="http://schemas.microsoft.com/office/drawing/2014/main" id="{083C40E0-3192-453D-AC86-3B8D47BE496D}"/>
                </a:ext>
              </a:extLst>
            </p:cNvPr>
            <p:cNvSpPr>
              <a:spLocks noChangeArrowheads="1"/>
            </p:cNvSpPr>
            <p:nvPr/>
          </p:nvSpPr>
          <p:spPr bwMode="auto">
            <a:xfrm>
              <a:off x="750" y="3347"/>
              <a:ext cx="37" cy="11"/>
            </a:xfrm>
            <a:custGeom>
              <a:avLst/>
              <a:gdLst>
                <a:gd name="T0" fmla="*/ 162 w 163"/>
                <a:gd name="T1" fmla="*/ 46 h 47"/>
                <a:gd name="T2" fmla="*/ 150 w 163"/>
                <a:gd name="T3" fmla="*/ 41 h 47"/>
                <a:gd name="T4" fmla="*/ 36 w 163"/>
                <a:gd name="T5" fmla="*/ 8 h 47"/>
                <a:gd name="T6" fmla="*/ 0 w 163"/>
                <a:gd name="T7" fmla="*/ 0 h 47"/>
              </a:gdLst>
              <a:ahLst/>
              <a:cxnLst>
                <a:cxn ang="0">
                  <a:pos x="T0" y="T1"/>
                </a:cxn>
                <a:cxn ang="0">
                  <a:pos x="T2" y="T3"/>
                </a:cxn>
                <a:cxn ang="0">
                  <a:pos x="T4" y="T5"/>
                </a:cxn>
                <a:cxn ang="0">
                  <a:pos x="T6" y="T7"/>
                </a:cxn>
              </a:cxnLst>
              <a:rect l="0" t="0" r="r" b="b"/>
              <a:pathLst>
                <a:path w="163" h="47">
                  <a:moveTo>
                    <a:pt x="162" y="46"/>
                  </a:moveTo>
                  <a:lnTo>
                    <a:pt x="150" y="41"/>
                  </a:lnTo>
                  <a:lnTo>
                    <a:pt x="36" y="8"/>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02" name="Freeform 926">
              <a:extLst>
                <a:ext uri="{FF2B5EF4-FFF2-40B4-BE49-F238E27FC236}">
                  <a16:creationId xmlns:a16="http://schemas.microsoft.com/office/drawing/2014/main" id="{9EC269ED-D4F5-4727-8395-96BAF081E5BD}"/>
                </a:ext>
              </a:extLst>
            </p:cNvPr>
            <p:cNvSpPr>
              <a:spLocks noChangeArrowheads="1"/>
            </p:cNvSpPr>
            <p:nvPr/>
          </p:nvSpPr>
          <p:spPr bwMode="auto">
            <a:xfrm>
              <a:off x="719" y="3312"/>
              <a:ext cx="14" cy="29"/>
            </a:xfrm>
            <a:custGeom>
              <a:avLst/>
              <a:gdLst>
                <a:gd name="T0" fmla="*/ 61 w 62"/>
                <a:gd name="T1" fmla="*/ 127 h 128"/>
                <a:gd name="T2" fmla="*/ 59 w 62"/>
                <a:gd name="T3" fmla="*/ 127 h 128"/>
                <a:gd name="T4" fmla="*/ 44 w 62"/>
                <a:gd name="T5" fmla="*/ 121 h 128"/>
                <a:gd name="T6" fmla="*/ 29 w 62"/>
                <a:gd name="T7" fmla="*/ 109 h 128"/>
                <a:gd name="T8" fmla="*/ 18 w 62"/>
                <a:gd name="T9" fmla="*/ 99 h 128"/>
                <a:gd name="T10" fmla="*/ 12 w 62"/>
                <a:gd name="T11" fmla="*/ 81 h 128"/>
                <a:gd name="T12" fmla="*/ 3 w 62"/>
                <a:gd name="T13" fmla="*/ 66 h 128"/>
                <a:gd name="T14" fmla="*/ 0 w 62"/>
                <a:gd name="T15" fmla="*/ 45 h 128"/>
                <a:gd name="T16" fmla="*/ 6 w 62"/>
                <a:gd name="T17" fmla="*/ 31 h 128"/>
                <a:gd name="T18" fmla="*/ 12 w 62"/>
                <a:gd name="T19" fmla="*/ 11 h 128"/>
                <a:gd name="T20" fmla="*/ 24 w 62"/>
                <a:gd name="T21" fmla="*/ 0 h 128"/>
                <a:gd name="T22" fmla="*/ 32 w 62"/>
                <a:gd name="T2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128">
                  <a:moveTo>
                    <a:pt x="61" y="127"/>
                  </a:moveTo>
                  <a:lnTo>
                    <a:pt x="59" y="127"/>
                  </a:lnTo>
                  <a:lnTo>
                    <a:pt x="44" y="121"/>
                  </a:lnTo>
                  <a:lnTo>
                    <a:pt x="29" y="109"/>
                  </a:lnTo>
                  <a:lnTo>
                    <a:pt x="18" y="99"/>
                  </a:lnTo>
                  <a:lnTo>
                    <a:pt x="12" y="81"/>
                  </a:lnTo>
                  <a:lnTo>
                    <a:pt x="3" y="66"/>
                  </a:lnTo>
                  <a:lnTo>
                    <a:pt x="0" y="45"/>
                  </a:lnTo>
                  <a:lnTo>
                    <a:pt x="6" y="31"/>
                  </a:lnTo>
                  <a:lnTo>
                    <a:pt x="12" y="11"/>
                  </a:lnTo>
                  <a:lnTo>
                    <a:pt x="24" y="0"/>
                  </a:lnTo>
                  <a:lnTo>
                    <a:pt x="3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03" name="Freeform 927">
              <a:extLst>
                <a:ext uri="{FF2B5EF4-FFF2-40B4-BE49-F238E27FC236}">
                  <a16:creationId xmlns:a16="http://schemas.microsoft.com/office/drawing/2014/main" id="{B7FF1D40-4DDE-4721-A46F-F61525F78045}"/>
                </a:ext>
              </a:extLst>
            </p:cNvPr>
            <p:cNvSpPr>
              <a:spLocks noChangeArrowheads="1"/>
            </p:cNvSpPr>
            <p:nvPr/>
          </p:nvSpPr>
          <p:spPr bwMode="auto">
            <a:xfrm>
              <a:off x="744" y="3300"/>
              <a:ext cx="38" cy="11"/>
            </a:xfrm>
            <a:custGeom>
              <a:avLst/>
              <a:gdLst>
                <a:gd name="T0" fmla="*/ 0 w 166"/>
                <a:gd name="T1" fmla="*/ 46 h 47"/>
                <a:gd name="T2" fmla="*/ 67 w 166"/>
                <a:gd name="T3" fmla="*/ 23 h 47"/>
                <a:gd name="T4" fmla="*/ 165 w 166"/>
                <a:gd name="T5" fmla="*/ 0 h 47"/>
              </a:gdLst>
              <a:ahLst/>
              <a:cxnLst>
                <a:cxn ang="0">
                  <a:pos x="T0" y="T1"/>
                </a:cxn>
                <a:cxn ang="0">
                  <a:pos x="T2" y="T3"/>
                </a:cxn>
                <a:cxn ang="0">
                  <a:pos x="T4" y="T5"/>
                </a:cxn>
              </a:cxnLst>
              <a:rect l="0" t="0" r="r" b="b"/>
              <a:pathLst>
                <a:path w="166" h="47">
                  <a:moveTo>
                    <a:pt x="0" y="46"/>
                  </a:moveTo>
                  <a:lnTo>
                    <a:pt x="67" y="23"/>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04" name="Freeform 928">
              <a:extLst>
                <a:ext uri="{FF2B5EF4-FFF2-40B4-BE49-F238E27FC236}">
                  <a16:creationId xmlns:a16="http://schemas.microsoft.com/office/drawing/2014/main" id="{1A90F453-4802-4D3C-8019-9A75457D4472}"/>
                </a:ext>
              </a:extLst>
            </p:cNvPr>
            <p:cNvSpPr>
              <a:spLocks noChangeArrowheads="1"/>
            </p:cNvSpPr>
            <p:nvPr/>
          </p:nvSpPr>
          <p:spPr bwMode="auto">
            <a:xfrm>
              <a:off x="800" y="3294"/>
              <a:ext cx="38" cy="10"/>
            </a:xfrm>
            <a:custGeom>
              <a:avLst/>
              <a:gdLst>
                <a:gd name="T0" fmla="*/ 0 w 167"/>
                <a:gd name="T1" fmla="*/ 45 h 46"/>
                <a:gd name="T2" fmla="*/ 52 w 167"/>
                <a:gd name="T3" fmla="*/ 34 h 46"/>
                <a:gd name="T4" fmla="*/ 166 w 167"/>
                <a:gd name="T5" fmla="*/ 0 h 46"/>
              </a:gdLst>
              <a:ahLst/>
              <a:cxnLst>
                <a:cxn ang="0">
                  <a:pos x="T0" y="T1"/>
                </a:cxn>
                <a:cxn ang="0">
                  <a:pos x="T2" y="T3"/>
                </a:cxn>
                <a:cxn ang="0">
                  <a:pos x="T4" y="T5"/>
                </a:cxn>
              </a:cxnLst>
              <a:rect l="0" t="0" r="r" b="b"/>
              <a:pathLst>
                <a:path w="167" h="46">
                  <a:moveTo>
                    <a:pt x="0" y="45"/>
                  </a:moveTo>
                  <a:lnTo>
                    <a:pt x="52" y="34"/>
                  </a:lnTo>
                  <a:lnTo>
                    <a:pt x="16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05" name="Freeform 929">
              <a:extLst>
                <a:ext uri="{FF2B5EF4-FFF2-40B4-BE49-F238E27FC236}">
                  <a16:creationId xmlns:a16="http://schemas.microsoft.com/office/drawing/2014/main" id="{ACD9D64A-03DD-49AC-9134-A8D8E7545C7E}"/>
                </a:ext>
              </a:extLst>
            </p:cNvPr>
            <p:cNvSpPr>
              <a:spLocks noChangeArrowheads="1"/>
            </p:cNvSpPr>
            <p:nvPr/>
          </p:nvSpPr>
          <p:spPr bwMode="auto">
            <a:xfrm>
              <a:off x="857" y="3291"/>
              <a:ext cx="38" cy="11"/>
            </a:xfrm>
            <a:custGeom>
              <a:avLst/>
              <a:gdLst>
                <a:gd name="T0" fmla="*/ 0 w 167"/>
                <a:gd name="T1" fmla="*/ 47 h 48"/>
                <a:gd name="T2" fmla="*/ 39 w 167"/>
                <a:gd name="T3" fmla="*/ 29 h 48"/>
                <a:gd name="T4" fmla="*/ 166 w 167"/>
                <a:gd name="T5" fmla="*/ 0 h 48"/>
              </a:gdLst>
              <a:ahLst/>
              <a:cxnLst>
                <a:cxn ang="0">
                  <a:pos x="T0" y="T1"/>
                </a:cxn>
                <a:cxn ang="0">
                  <a:pos x="T2" y="T3"/>
                </a:cxn>
                <a:cxn ang="0">
                  <a:pos x="T4" y="T5"/>
                </a:cxn>
              </a:cxnLst>
              <a:rect l="0" t="0" r="r" b="b"/>
              <a:pathLst>
                <a:path w="167" h="48">
                  <a:moveTo>
                    <a:pt x="0" y="47"/>
                  </a:moveTo>
                  <a:lnTo>
                    <a:pt x="39" y="29"/>
                  </a:lnTo>
                  <a:lnTo>
                    <a:pt x="16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06" name="Freeform 930">
              <a:extLst>
                <a:ext uri="{FF2B5EF4-FFF2-40B4-BE49-F238E27FC236}">
                  <a16:creationId xmlns:a16="http://schemas.microsoft.com/office/drawing/2014/main" id="{6CF767F8-1F29-4B15-B1A3-75E7FD69A393}"/>
                </a:ext>
              </a:extLst>
            </p:cNvPr>
            <p:cNvSpPr>
              <a:spLocks noChangeArrowheads="1"/>
            </p:cNvSpPr>
            <p:nvPr/>
          </p:nvSpPr>
          <p:spPr bwMode="auto">
            <a:xfrm>
              <a:off x="913" y="3288"/>
              <a:ext cx="38" cy="11"/>
            </a:xfrm>
            <a:custGeom>
              <a:avLst/>
              <a:gdLst>
                <a:gd name="T0" fmla="*/ 0 w 169"/>
                <a:gd name="T1" fmla="*/ 47 h 48"/>
                <a:gd name="T2" fmla="*/ 6 w 169"/>
                <a:gd name="T3" fmla="*/ 47 h 48"/>
                <a:gd name="T4" fmla="*/ 168 w 169"/>
                <a:gd name="T5" fmla="*/ 0 h 48"/>
              </a:gdLst>
              <a:ahLst/>
              <a:cxnLst>
                <a:cxn ang="0">
                  <a:pos x="T0" y="T1"/>
                </a:cxn>
                <a:cxn ang="0">
                  <a:pos x="T2" y="T3"/>
                </a:cxn>
                <a:cxn ang="0">
                  <a:pos x="T4" y="T5"/>
                </a:cxn>
              </a:cxnLst>
              <a:rect l="0" t="0" r="r" b="b"/>
              <a:pathLst>
                <a:path w="169" h="48">
                  <a:moveTo>
                    <a:pt x="0" y="47"/>
                  </a:moveTo>
                  <a:lnTo>
                    <a:pt x="6" y="47"/>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07" name="Line 931">
              <a:extLst>
                <a:ext uri="{FF2B5EF4-FFF2-40B4-BE49-F238E27FC236}">
                  <a16:creationId xmlns:a16="http://schemas.microsoft.com/office/drawing/2014/main" id="{CDF440E2-C1F5-44C9-8282-36F52E4686BE}"/>
                </a:ext>
              </a:extLst>
            </p:cNvPr>
            <p:cNvSpPr>
              <a:spLocks noChangeShapeType="1"/>
            </p:cNvSpPr>
            <p:nvPr/>
          </p:nvSpPr>
          <p:spPr bwMode="auto">
            <a:xfrm>
              <a:off x="970" y="3288"/>
              <a:ext cx="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08" name="Line 932">
              <a:extLst>
                <a:ext uri="{FF2B5EF4-FFF2-40B4-BE49-F238E27FC236}">
                  <a16:creationId xmlns:a16="http://schemas.microsoft.com/office/drawing/2014/main" id="{C923B27A-FCDD-4970-9DCD-930DCAF0490B}"/>
                </a:ext>
              </a:extLst>
            </p:cNvPr>
            <p:cNvSpPr>
              <a:spLocks noChangeShapeType="1"/>
            </p:cNvSpPr>
            <p:nvPr/>
          </p:nvSpPr>
          <p:spPr bwMode="auto">
            <a:xfrm flipV="1">
              <a:off x="1027" y="3285"/>
              <a:ext cx="38" cy="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09" name="Line 933">
              <a:extLst>
                <a:ext uri="{FF2B5EF4-FFF2-40B4-BE49-F238E27FC236}">
                  <a16:creationId xmlns:a16="http://schemas.microsoft.com/office/drawing/2014/main" id="{5E1DA062-E890-4B6C-BA31-CA743525C23E}"/>
                </a:ext>
              </a:extLst>
            </p:cNvPr>
            <p:cNvSpPr>
              <a:spLocks noChangeShapeType="1"/>
            </p:cNvSpPr>
            <p:nvPr/>
          </p:nvSpPr>
          <p:spPr bwMode="auto">
            <a:xfrm>
              <a:off x="1083" y="3286"/>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10" name="Freeform 934">
              <a:extLst>
                <a:ext uri="{FF2B5EF4-FFF2-40B4-BE49-F238E27FC236}">
                  <a16:creationId xmlns:a16="http://schemas.microsoft.com/office/drawing/2014/main" id="{38509BCC-1140-4EF2-BA21-D7A36880852F}"/>
                </a:ext>
              </a:extLst>
            </p:cNvPr>
            <p:cNvSpPr>
              <a:spLocks noChangeArrowheads="1"/>
            </p:cNvSpPr>
            <p:nvPr/>
          </p:nvSpPr>
          <p:spPr bwMode="auto">
            <a:xfrm>
              <a:off x="1140" y="3285"/>
              <a:ext cx="38" cy="11"/>
            </a:xfrm>
            <a:custGeom>
              <a:avLst/>
              <a:gdLst>
                <a:gd name="T0" fmla="*/ 0 w 168"/>
                <a:gd name="T1" fmla="*/ 0 h 47"/>
                <a:gd name="T2" fmla="*/ 39 w 168"/>
                <a:gd name="T3" fmla="*/ 0 h 47"/>
                <a:gd name="T4" fmla="*/ 167 w 168"/>
                <a:gd name="T5" fmla="*/ 46 h 47"/>
              </a:gdLst>
              <a:ahLst/>
              <a:cxnLst>
                <a:cxn ang="0">
                  <a:pos x="T0" y="T1"/>
                </a:cxn>
                <a:cxn ang="0">
                  <a:pos x="T2" y="T3"/>
                </a:cxn>
                <a:cxn ang="0">
                  <a:pos x="T4" y="T5"/>
                </a:cxn>
              </a:cxnLst>
              <a:rect l="0" t="0" r="r" b="b"/>
              <a:pathLst>
                <a:path w="168" h="47">
                  <a:moveTo>
                    <a:pt x="0" y="0"/>
                  </a:moveTo>
                  <a:lnTo>
                    <a:pt x="39" y="0"/>
                  </a:lnTo>
                  <a:lnTo>
                    <a:pt x="167"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11" name="Freeform 935">
              <a:extLst>
                <a:ext uri="{FF2B5EF4-FFF2-40B4-BE49-F238E27FC236}">
                  <a16:creationId xmlns:a16="http://schemas.microsoft.com/office/drawing/2014/main" id="{D0B0EA4D-E96B-4C55-AAB3-07D82609AD84}"/>
                </a:ext>
              </a:extLst>
            </p:cNvPr>
            <p:cNvSpPr>
              <a:spLocks noChangeArrowheads="1"/>
            </p:cNvSpPr>
            <p:nvPr/>
          </p:nvSpPr>
          <p:spPr bwMode="auto">
            <a:xfrm>
              <a:off x="1197" y="3286"/>
              <a:ext cx="38" cy="1"/>
            </a:xfrm>
            <a:custGeom>
              <a:avLst/>
              <a:gdLst>
                <a:gd name="T0" fmla="*/ 0 w 168"/>
                <a:gd name="T1" fmla="*/ 0 h 1"/>
                <a:gd name="T2" fmla="*/ 91 w 168"/>
                <a:gd name="T3" fmla="*/ 0 h 1"/>
                <a:gd name="T4" fmla="*/ 167 w 168"/>
                <a:gd name="T5" fmla="*/ 0 h 1"/>
              </a:gdLst>
              <a:ahLst/>
              <a:cxnLst>
                <a:cxn ang="0">
                  <a:pos x="T0" y="T1"/>
                </a:cxn>
                <a:cxn ang="0">
                  <a:pos x="T2" y="T3"/>
                </a:cxn>
                <a:cxn ang="0">
                  <a:pos x="T4" y="T5"/>
                </a:cxn>
              </a:cxnLst>
              <a:rect l="0" t="0" r="r" b="b"/>
              <a:pathLst>
                <a:path w="168" h="1">
                  <a:moveTo>
                    <a:pt x="0" y="0"/>
                  </a:moveTo>
                  <a:lnTo>
                    <a:pt x="91"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12" name="Freeform 936">
              <a:extLst>
                <a:ext uri="{FF2B5EF4-FFF2-40B4-BE49-F238E27FC236}">
                  <a16:creationId xmlns:a16="http://schemas.microsoft.com/office/drawing/2014/main" id="{CC854A6D-641F-4B07-8C95-7B48F7B56668}"/>
                </a:ext>
              </a:extLst>
            </p:cNvPr>
            <p:cNvSpPr>
              <a:spLocks noChangeArrowheads="1"/>
            </p:cNvSpPr>
            <p:nvPr/>
          </p:nvSpPr>
          <p:spPr bwMode="auto">
            <a:xfrm>
              <a:off x="1254" y="3285"/>
              <a:ext cx="38" cy="11"/>
            </a:xfrm>
            <a:custGeom>
              <a:avLst/>
              <a:gdLst>
                <a:gd name="T0" fmla="*/ 0 w 169"/>
                <a:gd name="T1" fmla="*/ 46 h 47"/>
                <a:gd name="T2" fmla="*/ 144 w 169"/>
                <a:gd name="T3" fmla="*/ 0 h 47"/>
                <a:gd name="T4" fmla="*/ 168 w 169"/>
                <a:gd name="T5" fmla="*/ 0 h 47"/>
              </a:gdLst>
              <a:ahLst/>
              <a:cxnLst>
                <a:cxn ang="0">
                  <a:pos x="T0" y="T1"/>
                </a:cxn>
                <a:cxn ang="0">
                  <a:pos x="T2" y="T3"/>
                </a:cxn>
                <a:cxn ang="0">
                  <a:pos x="T4" y="T5"/>
                </a:cxn>
              </a:cxnLst>
              <a:rect l="0" t="0" r="r" b="b"/>
              <a:pathLst>
                <a:path w="169" h="47">
                  <a:moveTo>
                    <a:pt x="0" y="46"/>
                  </a:moveTo>
                  <a:lnTo>
                    <a:pt x="144"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13" name="Line 937">
              <a:extLst>
                <a:ext uri="{FF2B5EF4-FFF2-40B4-BE49-F238E27FC236}">
                  <a16:creationId xmlns:a16="http://schemas.microsoft.com/office/drawing/2014/main" id="{C1A3F03C-1BDB-4FF8-8271-EF145CB5342F}"/>
                </a:ext>
              </a:extLst>
            </p:cNvPr>
            <p:cNvSpPr>
              <a:spLocks noChangeShapeType="1"/>
            </p:cNvSpPr>
            <p:nvPr/>
          </p:nvSpPr>
          <p:spPr bwMode="auto">
            <a:xfrm>
              <a:off x="1311" y="3286"/>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14" name="Line 938">
              <a:extLst>
                <a:ext uri="{FF2B5EF4-FFF2-40B4-BE49-F238E27FC236}">
                  <a16:creationId xmlns:a16="http://schemas.microsoft.com/office/drawing/2014/main" id="{5777D603-2058-45A8-8C24-4AD723816A83}"/>
                </a:ext>
              </a:extLst>
            </p:cNvPr>
            <p:cNvSpPr>
              <a:spLocks noChangeShapeType="1"/>
            </p:cNvSpPr>
            <p:nvPr/>
          </p:nvSpPr>
          <p:spPr bwMode="auto">
            <a:xfrm>
              <a:off x="1367" y="3287"/>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15" name="Line 939">
              <a:extLst>
                <a:ext uri="{FF2B5EF4-FFF2-40B4-BE49-F238E27FC236}">
                  <a16:creationId xmlns:a16="http://schemas.microsoft.com/office/drawing/2014/main" id="{40EE59D6-8C33-48BE-A579-92F5797B8668}"/>
                </a:ext>
              </a:extLst>
            </p:cNvPr>
            <p:cNvSpPr>
              <a:spLocks noChangeShapeType="1"/>
            </p:cNvSpPr>
            <p:nvPr/>
          </p:nvSpPr>
          <p:spPr bwMode="auto">
            <a:xfrm flipH="1">
              <a:off x="1053" y="3268"/>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16" name="Line 940">
              <a:extLst>
                <a:ext uri="{FF2B5EF4-FFF2-40B4-BE49-F238E27FC236}">
                  <a16:creationId xmlns:a16="http://schemas.microsoft.com/office/drawing/2014/main" id="{765C864D-B419-429F-B121-F3BA91B517A8}"/>
                </a:ext>
              </a:extLst>
            </p:cNvPr>
            <p:cNvSpPr>
              <a:spLocks noChangeShapeType="1"/>
            </p:cNvSpPr>
            <p:nvPr/>
          </p:nvSpPr>
          <p:spPr bwMode="auto">
            <a:xfrm flipH="1">
              <a:off x="996" y="3268"/>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17" name="Freeform 941">
              <a:extLst>
                <a:ext uri="{FF2B5EF4-FFF2-40B4-BE49-F238E27FC236}">
                  <a16:creationId xmlns:a16="http://schemas.microsoft.com/office/drawing/2014/main" id="{235A8BEE-9F10-4663-A20D-6198CFE82FD2}"/>
                </a:ext>
              </a:extLst>
            </p:cNvPr>
            <p:cNvSpPr>
              <a:spLocks noChangeArrowheads="1"/>
            </p:cNvSpPr>
            <p:nvPr/>
          </p:nvSpPr>
          <p:spPr bwMode="auto">
            <a:xfrm>
              <a:off x="939" y="3269"/>
              <a:ext cx="39" cy="11"/>
            </a:xfrm>
            <a:custGeom>
              <a:avLst/>
              <a:gdLst>
                <a:gd name="T0" fmla="*/ 173 w 174"/>
                <a:gd name="T1" fmla="*/ 0 h 48"/>
                <a:gd name="T2" fmla="*/ 161 w 174"/>
                <a:gd name="T3" fmla="*/ 0 h 48"/>
                <a:gd name="T4" fmla="*/ 0 w 174"/>
                <a:gd name="T5" fmla="*/ 47 h 48"/>
              </a:gdLst>
              <a:ahLst/>
              <a:cxnLst>
                <a:cxn ang="0">
                  <a:pos x="T0" y="T1"/>
                </a:cxn>
                <a:cxn ang="0">
                  <a:pos x="T2" y="T3"/>
                </a:cxn>
                <a:cxn ang="0">
                  <a:pos x="T4" y="T5"/>
                </a:cxn>
              </a:cxnLst>
              <a:rect l="0" t="0" r="r" b="b"/>
              <a:pathLst>
                <a:path w="174" h="48">
                  <a:moveTo>
                    <a:pt x="173" y="0"/>
                  </a:moveTo>
                  <a:lnTo>
                    <a:pt x="161" y="0"/>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18" name="Line 942">
              <a:extLst>
                <a:ext uri="{FF2B5EF4-FFF2-40B4-BE49-F238E27FC236}">
                  <a16:creationId xmlns:a16="http://schemas.microsoft.com/office/drawing/2014/main" id="{F0E1A2BA-AD0B-44B3-9EEF-454EC430328D}"/>
                </a:ext>
              </a:extLst>
            </p:cNvPr>
            <p:cNvSpPr>
              <a:spLocks noChangeShapeType="1"/>
            </p:cNvSpPr>
            <p:nvPr/>
          </p:nvSpPr>
          <p:spPr bwMode="auto">
            <a:xfrm flipH="1">
              <a:off x="881" y="3270"/>
              <a:ext cx="4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19" name="Line 943">
              <a:extLst>
                <a:ext uri="{FF2B5EF4-FFF2-40B4-BE49-F238E27FC236}">
                  <a16:creationId xmlns:a16="http://schemas.microsoft.com/office/drawing/2014/main" id="{C71EDEF1-B281-4E2A-ADE9-A80964BA39E2}"/>
                </a:ext>
              </a:extLst>
            </p:cNvPr>
            <p:cNvSpPr>
              <a:spLocks noChangeShapeType="1"/>
            </p:cNvSpPr>
            <p:nvPr/>
          </p:nvSpPr>
          <p:spPr bwMode="auto">
            <a:xfrm flipH="1">
              <a:off x="825" y="3272"/>
              <a:ext cx="40" cy="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20" name="Freeform 944">
              <a:extLst>
                <a:ext uri="{FF2B5EF4-FFF2-40B4-BE49-F238E27FC236}">
                  <a16:creationId xmlns:a16="http://schemas.microsoft.com/office/drawing/2014/main" id="{49AFB2DE-EA76-4633-BC9B-8C62FAF626C7}"/>
                </a:ext>
              </a:extLst>
            </p:cNvPr>
            <p:cNvSpPr>
              <a:spLocks noChangeArrowheads="1"/>
            </p:cNvSpPr>
            <p:nvPr/>
          </p:nvSpPr>
          <p:spPr bwMode="auto">
            <a:xfrm>
              <a:off x="769" y="3275"/>
              <a:ext cx="38" cy="11"/>
            </a:xfrm>
            <a:custGeom>
              <a:avLst/>
              <a:gdLst>
                <a:gd name="T0" fmla="*/ 168 w 169"/>
                <a:gd name="T1" fmla="*/ 0 h 47"/>
                <a:gd name="T2" fmla="*/ 61 w 169"/>
                <a:gd name="T3" fmla="*/ 14 h 47"/>
                <a:gd name="T4" fmla="*/ 0 w 169"/>
                <a:gd name="T5" fmla="*/ 46 h 47"/>
              </a:gdLst>
              <a:ahLst/>
              <a:cxnLst>
                <a:cxn ang="0">
                  <a:pos x="T0" y="T1"/>
                </a:cxn>
                <a:cxn ang="0">
                  <a:pos x="T2" y="T3"/>
                </a:cxn>
                <a:cxn ang="0">
                  <a:pos x="T4" y="T5"/>
                </a:cxn>
              </a:cxnLst>
              <a:rect l="0" t="0" r="r" b="b"/>
              <a:pathLst>
                <a:path w="169" h="47">
                  <a:moveTo>
                    <a:pt x="168" y="0"/>
                  </a:moveTo>
                  <a:lnTo>
                    <a:pt x="61" y="14"/>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21" name="Freeform 945">
              <a:extLst>
                <a:ext uri="{FF2B5EF4-FFF2-40B4-BE49-F238E27FC236}">
                  <a16:creationId xmlns:a16="http://schemas.microsoft.com/office/drawing/2014/main" id="{18AC0E44-9D4A-47DC-B2B0-78F825C0C609}"/>
                </a:ext>
              </a:extLst>
            </p:cNvPr>
            <p:cNvSpPr>
              <a:spLocks noChangeArrowheads="1"/>
            </p:cNvSpPr>
            <p:nvPr/>
          </p:nvSpPr>
          <p:spPr bwMode="auto">
            <a:xfrm>
              <a:off x="714" y="3283"/>
              <a:ext cx="37" cy="11"/>
            </a:xfrm>
            <a:custGeom>
              <a:avLst/>
              <a:gdLst>
                <a:gd name="T0" fmla="*/ 161 w 162"/>
                <a:gd name="T1" fmla="*/ 0 h 48"/>
                <a:gd name="T2" fmla="*/ 20 w 162"/>
                <a:gd name="T3" fmla="*/ 29 h 48"/>
                <a:gd name="T4" fmla="*/ 0 w 162"/>
                <a:gd name="T5" fmla="*/ 47 h 48"/>
              </a:gdLst>
              <a:ahLst/>
              <a:cxnLst>
                <a:cxn ang="0">
                  <a:pos x="T0" y="T1"/>
                </a:cxn>
                <a:cxn ang="0">
                  <a:pos x="T2" y="T3"/>
                </a:cxn>
                <a:cxn ang="0">
                  <a:pos x="T4" y="T5"/>
                </a:cxn>
              </a:cxnLst>
              <a:rect l="0" t="0" r="r" b="b"/>
              <a:pathLst>
                <a:path w="162" h="48">
                  <a:moveTo>
                    <a:pt x="161" y="0"/>
                  </a:moveTo>
                  <a:lnTo>
                    <a:pt x="20" y="29"/>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22" name="Freeform 946">
              <a:extLst>
                <a:ext uri="{FF2B5EF4-FFF2-40B4-BE49-F238E27FC236}">
                  <a16:creationId xmlns:a16="http://schemas.microsoft.com/office/drawing/2014/main" id="{D1AAF341-D16A-4E91-80D6-4EB9E909F245}"/>
                </a:ext>
              </a:extLst>
            </p:cNvPr>
            <p:cNvSpPr>
              <a:spLocks noChangeArrowheads="1"/>
            </p:cNvSpPr>
            <p:nvPr/>
          </p:nvSpPr>
          <p:spPr bwMode="auto">
            <a:xfrm>
              <a:off x="693" y="3303"/>
              <a:ext cx="11" cy="38"/>
            </a:xfrm>
            <a:custGeom>
              <a:avLst/>
              <a:gdLst>
                <a:gd name="T0" fmla="*/ 47 w 48"/>
                <a:gd name="T1" fmla="*/ 0 h 166"/>
                <a:gd name="T2" fmla="*/ 0 w 48"/>
                <a:gd name="T3" fmla="*/ 61 h 166"/>
                <a:gd name="T4" fmla="*/ 0 w 48"/>
                <a:gd name="T5" fmla="*/ 153 h 166"/>
                <a:gd name="T6" fmla="*/ 14 w 48"/>
                <a:gd name="T7" fmla="*/ 165 h 166"/>
              </a:gdLst>
              <a:ahLst/>
              <a:cxnLst>
                <a:cxn ang="0">
                  <a:pos x="T0" y="T1"/>
                </a:cxn>
                <a:cxn ang="0">
                  <a:pos x="T2" y="T3"/>
                </a:cxn>
                <a:cxn ang="0">
                  <a:pos x="T4" y="T5"/>
                </a:cxn>
                <a:cxn ang="0">
                  <a:pos x="T6" y="T7"/>
                </a:cxn>
              </a:cxnLst>
              <a:rect l="0" t="0" r="r" b="b"/>
              <a:pathLst>
                <a:path w="48" h="166">
                  <a:moveTo>
                    <a:pt x="47" y="0"/>
                  </a:moveTo>
                  <a:lnTo>
                    <a:pt x="0" y="61"/>
                  </a:lnTo>
                  <a:lnTo>
                    <a:pt x="0" y="153"/>
                  </a:lnTo>
                  <a:lnTo>
                    <a:pt x="14" y="16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23" name="Freeform 947">
              <a:extLst>
                <a:ext uri="{FF2B5EF4-FFF2-40B4-BE49-F238E27FC236}">
                  <a16:creationId xmlns:a16="http://schemas.microsoft.com/office/drawing/2014/main" id="{F8FD6D31-27C3-4DA7-9CE9-8B6607D778A1}"/>
                </a:ext>
              </a:extLst>
            </p:cNvPr>
            <p:cNvSpPr>
              <a:spLocks noChangeArrowheads="1"/>
            </p:cNvSpPr>
            <p:nvPr/>
          </p:nvSpPr>
          <p:spPr bwMode="auto">
            <a:xfrm>
              <a:off x="705" y="3356"/>
              <a:ext cx="32" cy="20"/>
            </a:xfrm>
            <a:custGeom>
              <a:avLst/>
              <a:gdLst>
                <a:gd name="T0" fmla="*/ 0 w 143"/>
                <a:gd name="T1" fmla="*/ 0 h 89"/>
                <a:gd name="T2" fmla="*/ 55 w 143"/>
                <a:gd name="T3" fmla="*/ 48 h 89"/>
                <a:gd name="T4" fmla="*/ 142 w 143"/>
                <a:gd name="T5" fmla="*/ 88 h 89"/>
              </a:gdLst>
              <a:ahLst/>
              <a:cxnLst>
                <a:cxn ang="0">
                  <a:pos x="T0" y="T1"/>
                </a:cxn>
                <a:cxn ang="0">
                  <a:pos x="T2" y="T3"/>
                </a:cxn>
                <a:cxn ang="0">
                  <a:pos x="T4" y="T5"/>
                </a:cxn>
              </a:cxnLst>
              <a:rect l="0" t="0" r="r" b="b"/>
              <a:pathLst>
                <a:path w="143" h="89">
                  <a:moveTo>
                    <a:pt x="0" y="0"/>
                  </a:moveTo>
                  <a:lnTo>
                    <a:pt x="55" y="48"/>
                  </a:lnTo>
                  <a:lnTo>
                    <a:pt x="142" y="8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24" name="Freeform 948">
              <a:extLst>
                <a:ext uri="{FF2B5EF4-FFF2-40B4-BE49-F238E27FC236}">
                  <a16:creationId xmlns:a16="http://schemas.microsoft.com/office/drawing/2014/main" id="{43A2DBFA-6007-4871-9246-3EF3F79ED598}"/>
                </a:ext>
              </a:extLst>
            </p:cNvPr>
            <p:cNvSpPr>
              <a:spLocks noChangeArrowheads="1"/>
            </p:cNvSpPr>
            <p:nvPr/>
          </p:nvSpPr>
          <p:spPr bwMode="auto">
            <a:xfrm>
              <a:off x="754" y="3384"/>
              <a:ext cx="36" cy="11"/>
            </a:xfrm>
            <a:custGeom>
              <a:avLst/>
              <a:gdLst>
                <a:gd name="T0" fmla="*/ 0 w 157"/>
                <a:gd name="T1" fmla="*/ 0 h 50"/>
                <a:gd name="T2" fmla="*/ 40 w 157"/>
                <a:gd name="T3" fmla="*/ 15 h 50"/>
                <a:gd name="T4" fmla="*/ 156 w 157"/>
                <a:gd name="T5" fmla="*/ 49 h 50"/>
              </a:gdLst>
              <a:ahLst/>
              <a:cxnLst>
                <a:cxn ang="0">
                  <a:pos x="T0" y="T1"/>
                </a:cxn>
                <a:cxn ang="0">
                  <a:pos x="T2" y="T3"/>
                </a:cxn>
                <a:cxn ang="0">
                  <a:pos x="T4" y="T5"/>
                </a:cxn>
              </a:cxnLst>
              <a:rect l="0" t="0" r="r" b="b"/>
              <a:pathLst>
                <a:path w="157" h="50">
                  <a:moveTo>
                    <a:pt x="0" y="0"/>
                  </a:moveTo>
                  <a:lnTo>
                    <a:pt x="40" y="15"/>
                  </a:lnTo>
                  <a:lnTo>
                    <a:pt x="156" y="4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25" name="Line 949">
              <a:extLst>
                <a:ext uri="{FF2B5EF4-FFF2-40B4-BE49-F238E27FC236}">
                  <a16:creationId xmlns:a16="http://schemas.microsoft.com/office/drawing/2014/main" id="{A090531E-E047-473D-AF85-2901402004EB}"/>
                </a:ext>
              </a:extLst>
            </p:cNvPr>
            <p:cNvSpPr>
              <a:spLocks noChangeShapeType="1"/>
            </p:cNvSpPr>
            <p:nvPr/>
          </p:nvSpPr>
          <p:spPr bwMode="auto">
            <a:xfrm>
              <a:off x="808" y="3401"/>
              <a:ext cx="37" cy="1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26" name="Freeform 950">
              <a:extLst>
                <a:ext uri="{FF2B5EF4-FFF2-40B4-BE49-F238E27FC236}">
                  <a16:creationId xmlns:a16="http://schemas.microsoft.com/office/drawing/2014/main" id="{49DF01F9-C5FE-4C57-84A4-EF92E38EDC1E}"/>
                </a:ext>
              </a:extLst>
            </p:cNvPr>
            <p:cNvSpPr>
              <a:spLocks noChangeArrowheads="1"/>
            </p:cNvSpPr>
            <p:nvPr/>
          </p:nvSpPr>
          <p:spPr bwMode="auto">
            <a:xfrm>
              <a:off x="864" y="3416"/>
              <a:ext cx="37" cy="11"/>
            </a:xfrm>
            <a:custGeom>
              <a:avLst/>
              <a:gdLst>
                <a:gd name="T0" fmla="*/ 0 w 165"/>
                <a:gd name="T1" fmla="*/ 0 h 47"/>
                <a:gd name="T2" fmla="*/ 9 w 165"/>
                <a:gd name="T3" fmla="*/ 0 h 47"/>
                <a:gd name="T4" fmla="*/ 164 w 165"/>
                <a:gd name="T5" fmla="*/ 46 h 47"/>
              </a:gdLst>
              <a:ahLst/>
              <a:cxnLst>
                <a:cxn ang="0">
                  <a:pos x="T0" y="T1"/>
                </a:cxn>
                <a:cxn ang="0">
                  <a:pos x="T2" y="T3"/>
                </a:cxn>
                <a:cxn ang="0">
                  <a:pos x="T4" y="T5"/>
                </a:cxn>
              </a:cxnLst>
              <a:rect l="0" t="0" r="r" b="b"/>
              <a:pathLst>
                <a:path w="165" h="47">
                  <a:moveTo>
                    <a:pt x="0" y="0"/>
                  </a:moveTo>
                  <a:lnTo>
                    <a:pt x="9" y="0"/>
                  </a:lnTo>
                  <a:lnTo>
                    <a:pt x="164"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27" name="Line 951">
              <a:extLst>
                <a:ext uri="{FF2B5EF4-FFF2-40B4-BE49-F238E27FC236}">
                  <a16:creationId xmlns:a16="http://schemas.microsoft.com/office/drawing/2014/main" id="{0AA1408C-3D17-4589-B574-983640768733}"/>
                </a:ext>
              </a:extLst>
            </p:cNvPr>
            <p:cNvSpPr>
              <a:spLocks noChangeShapeType="1"/>
            </p:cNvSpPr>
            <p:nvPr/>
          </p:nvSpPr>
          <p:spPr bwMode="auto">
            <a:xfrm>
              <a:off x="920" y="3427"/>
              <a:ext cx="38"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28" name="Freeform 952">
              <a:extLst>
                <a:ext uri="{FF2B5EF4-FFF2-40B4-BE49-F238E27FC236}">
                  <a16:creationId xmlns:a16="http://schemas.microsoft.com/office/drawing/2014/main" id="{64638921-4DE8-4A37-9FBB-B102E6C07675}"/>
                </a:ext>
              </a:extLst>
            </p:cNvPr>
            <p:cNvSpPr>
              <a:spLocks noChangeArrowheads="1"/>
            </p:cNvSpPr>
            <p:nvPr/>
          </p:nvSpPr>
          <p:spPr bwMode="auto">
            <a:xfrm>
              <a:off x="976" y="3436"/>
              <a:ext cx="38" cy="11"/>
            </a:xfrm>
            <a:custGeom>
              <a:avLst/>
              <a:gdLst>
                <a:gd name="T0" fmla="*/ 0 w 168"/>
                <a:gd name="T1" fmla="*/ 0 h 48"/>
                <a:gd name="T2" fmla="*/ 55 w 168"/>
                <a:gd name="T3" fmla="*/ 18 h 48"/>
                <a:gd name="T4" fmla="*/ 167 w 168"/>
                <a:gd name="T5" fmla="*/ 47 h 48"/>
              </a:gdLst>
              <a:ahLst/>
              <a:cxnLst>
                <a:cxn ang="0">
                  <a:pos x="T0" y="T1"/>
                </a:cxn>
                <a:cxn ang="0">
                  <a:pos x="T2" y="T3"/>
                </a:cxn>
                <a:cxn ang="0">
                  <a:pos x="T4" y="T5"/>
                </a:cxn>
              </a:cxnLst>
              <a:rect l="0" t="0" r="r" b="b"/>
              <a:pathLst>
                <a:path w="168" h="48">
                  <a:moveTo>
                    <a:pt x="0" y="0"/>
                  </a:moveTo>
                  <a:lnTo>
                    <a:pt x="55" y="18"/>
                  </a:lnTo>
                  <a:lnTo>
                    <a:pt x="167"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29" name="Line 953">
              <a:extLst>
                <a:ext uri="{FF2B5EF4-FFF2-40B4-BE49-F238E27FC236}">
                  <a16:creationId xmlns:a16="http://schemas.microsoft.com/office/drawing/2014/main" id="{CB3C0155-8FF8-4B7E-900D-AF6177A30F0A}"/>
                </a:ext>
              </a:extLst>
            </p:cNvPr>
            <p:cNvSpPr>
              <a:spLocks noChangeShapeType="1"/>
            </p:cNvSpPr>
            <p:nvPr/>
          </p:nvSpPr>
          <p:spPr bwMode="auto">
            <a:xfrm>
              <a:off x="1033" y="3442"/>
              <a:ext cx="37" cy="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30" name="Freeform 954">
              <a:extLst>
                <a:ext uri="{FF2B5EF4-FFF2-40B4-BE49-F238E27FC236}">
                  <a16:creationId xmlns:a16="http://schemas.microsoft.com/office/drawing/2014/main" id="{C6085EC5-61A6-4402-A743-355B73A35BFD}"/>
                </a:ext>
              </a:extLst>
            </p:cNvPr>
            <p:cNvSpPr>
              <a:spLocks noChangeArrowheads="1"/>
            </p:cNvSpPr>
            <p:nvPr/>
          </p:nvSpPr>
          <p:spPr bwMode="auto">
            <a:xfrm>
              <a:off x="1090" y="3448"/>
              <a:ext cx="39" cy="11"/>
            </a:xfrm>
            <a:custGeom>
              <a:avLst/>
              <a:gdLst>
                <a:gd name="T0" fmla="*/ 0 w 171"/>
                <a:gd name="T1" fmla="*/ 0 h 48"/>
                <a:gd name="T2" fmla="*/ 29 w 171"/>
                <a:gd name="T3" fmla="*/ 14 h 48"/>
                <a:gd name="T4" fmla="*/ 170 w 171"/>
                <a:gd name="T5" fmla="*/ 47 h 48"/>
              </a:gdLst>
              <a:ahLst/>
              <a:cxnLst>
                <a:cxn ang="0">
                  <a:pos x="T0" y="T1"/>
                </a:cxn>
                <a:cxn ang="0">
                  <a:pos x="T2" y="T3"/>
                </a:cxn>
                <a:cxn ang="0">
                  <a:pos x="T4" y="T5"/>
                </a:cxn>
              </a:cxnLst>
              <a:rect l="0" t="0" r="r" b="b"/>
              <a:pathLst>
                <a:path w="171" h="48">
                  <a:moveTo>
                    <a:pt x="0" y="0"/>
                  </a:moveTo>
                  <a:lnTo>
                    <a:pt x="29" y="14"/>
                  </a:lnTo>
                  <a:lnTo>
                    <a:pt x="17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31" name="Line 955">
              <a:extLst>
                <a:ext uri="{FF2B5EF4-FFF2-40B4-BE49-F238E27FC236}">
                  <a16:creationId xmlns:a16="http://schemas.microsoft.com/office/drawing/2014/main" id="{F07E080E-00F8-4E9A-932E-166CD0EA4C8A}"/>
                </a:ext>
              </a:extLst>
            </p:cNvPr>
            <p:cNvSpPr>
              <a:spLocks noChangeShapeType="1"/>
            </p:cNvSpPr>
            <p:nvPr/>
          </p:nvSpPr>
          <p:spPr bwMode="auto">
            <a:xfrm>
              <a:off x="1147" y="3450"/>
              <a:ext cx="3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32" name="Freeform 956">
              <a:extLst>
                <a:ext uri="{FF2B5EF4-FFF2-40B4-BE49-F238E27FC236}">
                  <a16:creationId xmlns:a16="http://schemas.microsoft.com/office/drawing/2014/main" id="{FF9F6EA4-69B8-4F94-8174-82EEF611A369}"/>
                </a:ext>
              </a:extLst>
            </p:cNvPr>
            <p:cNvSpPr>
              <a:spLocks noChangeArrowheads="1"/>
            </p:cNvSpPr>
            <p:nvPr/>
          </p:nvSpPr>
          <p:spPr bwMode="auto">
            <a:xfrm>
              <a:off x="1204" y="3451"/>
              <a:ext cx="38" cy="11"/>
            </a:xfrm>
            <a:custGeom>
              <a:avLst/>
              <a:gdLst>
                <a:gd name="T0" fmla="*/ 0 w 169"/>
                <a:gd name="T1" fmla="*/ 0 h 48"/>
                <a:gd name="T2" fmla="*/ 70 w 169"/>
                <a:gd name="T3" fmla="*/ 47 h 48"/>
                <a:gd name="T4" fmla="*/ 168 w 169"/>
                <a:gd name="T5" fmla="*/ 0 h 48"/>
              </a:gdLst>
              <a:ahLst/>
              <a:cxnLst>
                <a:cxn ang="0">
                  <a:pos x="T0" y="T1"/>
                </a:cxn>
                <a:cxn ang="0">
                  <a:pos x="T2" y="T3"/>
                </a:cxn>
                <a:cxn ang="0">
                  <a:pos x="T4" y="T5"/>
                </a:cxn>
              </a:cxnLst>
              <a:rect l="0" t="0" r="r" b="b"/>
              <a:pathLst>
                <a:path w="169" h="48">
                  <a:moveTo>
                    <a:pt x="0" y="0"/>
                  </a:moveTo>
                  <a:lnTo>
                    <a:pt x="70" y="47"/>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33" name="Line 957">
              <a:extLst>
                <a:ext uri="{FF2B5EF4-FFF2-40B4-BE49-F238E27FC236}">
                  <a16:creationId xmlns:a16="http://schemas.microsoft.com/office/drawing/2014/main" id="{275A7602-87FE-4B22-A36E-E3AD1EC5231D}"/>
                </a:ext>
              </a:extLst>
            </p:cNvPr>
            <p:cNvSpPr>
              <a:spLocks noChangeShapeType="1"/>
            </p:cNvSpPr>
            <p:nvPr/>
          </p:nvSpPr>
          <p:spPr bwMode="auto">
            <a:xfrm flipV="1">
              <a:off x="1261" y="3449"/>
              <a:ext cx="38" cy="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34" name="Freeform 958">
              <a:extLst>
                <a:ext uri="{FF2B5EF4-FFF2-40B4-BE49-F238E27FC236}">
                  <a16:creationId xmlns:a16="http://schemas.microsoft.com/office/drawing/2014/main" id="{691CDE9E-C1B0-4793-B85D-0239738CBF8F}"/>
                </a:ext>
              </a:extLst>
            </p:cNvPr>
            <p:cNvSpPr>
              <a:spLocks noChangeArrowheads="1"/>
            </p:cNvSpPr>
            <p:nvPr/>
          </p:nvSpPr>
          <p:spPr bwMode="auto">
            <a:xfrm>
              <a:off x="1318" y="3447"/>
              <a:ext cx="38" cy="11"/>
            </a:xfrm>
            <a:custGeom>
              <a:avLst/>
              <a:gdLst>
                <a:gd name="T0" fmla="*/ 0 w 168"/>
                <a:gd name="T1" fmla="*/ 46 h 47"/>
                <a:gd name="T2" fmla="*/ 106 w 168"/>
                <a:gd name="T3" fmla="*/ 29 h 47"/>
                <a:gd name="T4" fmla="*/ 167 w 168"/>
                <a:gd name="T5" fmla="*/ 0 h 47"/>
              </a:gdLst>
              <a:ahLst/>
              <a:cxnLst>
                <a:cxn ang="0">
                  <a:pos x="T0" y="T1"/>
                </a:cxn>
                <a:cxn ang="0">
                  <a:pos x="T2" y="T3"/>
                </a:cxn>
                <a:cxn ang="0">
                  <a:pos x="T4" y="T5"/>
                </a:cxn>
              </a:cxnLst>
              <a:rect l="0" t="0" r="r" b="b"/>
              <a:pathLst>
                <a:path w="168" h="47">
                  <a:moveTo>
                    <a:pt x="0" y="46"/>
                  </a:moveTo>
                  <a:lnTo>
                    <a:pt x="106" y="29"/>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35" name="Line 959">
              <a:extLst>
                <a:ext uri="{FF2B5EF4-FFF2-40B4-BE49-F238E27FC236}">
                  <a16:creationId xmlns:a16="http://schemas.microsoft.com/office/drawing/2014/main" id="{BE901FE7-CC1C-45BB-8FE1-3D4010AD3C65}"/>
                </a:ext>
              </a:extLst>
            </p:cNvPr>
            <p:cNvSpPr>
              <a:spLocks noChangeShapeType="1"/>
            </p:cNvSpPr>
            <p:nvPr/>
          </p:nvSpPr>
          <p:spPr bwMode="auto">
            <a:xfrm flipV="1">
              <a:off x="1375" y="3442"/>
              <a:ext cx="38" cy="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36" name="Freeform 960">
              <a:extLst>
                <a:ext uri="{FF2B5EF4-FFF2-40B4-BE49-F238E27FC236}">
                  <a16:creationId xmlns:a16="http://schemas.microsoft.com/office/drawing/2014/main" id="{2F2A7B80-23B3-4367-A750-978CBC1C20A3}"/>
                </a:ext>
              </a:extLst>
            </p:cNvPr>
            <p:cNvSpPr>
              <a:spLocks noChangeArrowheads="1"/>
            </p:cNvSpPr>
            <p:nvPr/>
          </p:nvSpPr>
          <p:spPr bwMode="auto">
            <a:xfrm>
              <a:off x="1432" y="3435"/>
              <a:ext cx="38" cy="11"/>
            </a:xfrm>
            <a:custGeom>
              <a:avLst/>
              <a:gdLst>
                <a:gd name="T0" fmla="*/ 0 w 168"/>
                <a:gd name="T1" fmla="*/ 47 h 48"/>
                <a:gd name="T2" fmla="*/ 80 w 168"/>
                <a:gd name="T3" fmla="*/ 32 h 48"/>
                <a:gd name="T4" fmla="*/ 167 w 168"/>
                <a:gd name="T5" fmla="*/ 0 h 48"/>
              </a:gdLst>
              <a:ahLst/>
              <a:cxnLst>
                <a:cxn ang="0">
                  <a:pos x="T0" y="T1"/>
                </a:cxn>
                <a:cxn ang="0">
                  <a:pos x="T2" y="T3"/>
                </a:cxn>
                <a:cxn ang="0">
                  <a:pos x="T4" y="T5"/>
                </a:cxn>
              </a:cxnLst>
              <a:rect l="0" t="0" r="r" b="b"/>
              <a:pathLst>
                <a:path w="168" h="48">
                  <a:moveTo>
                    <a:pt x="0" y="47"/>
                  </a:moveTo>
                  <a:lnTo>
                    <a:pt x="80" y="32"/>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37" name="Line 961">
              <a:extLst>
                <a:ext uri="{FF2B5EF4-FFF2-40B4-BE49-F238E27FC236}">
                  <a16:creationId xmlns:a16="http://schemas.microsoft.com/office/drawing/2014/main" id="{4E63BDE3-7012-49F4-9FF5-090782ACE54E}"/>
                </a:ext>
              </a:extLst>
            </p:cNvPr>
            <p:cNvSpPr>
              <a:spLocks noChangeShapeType="1"/>
            </p:cNvSpPr>
            <p:nvPr/>
          </p:nvSpPr>
          <p:spPr bwMode="auto">
            <a:xfrm flipV="1">
              <a:off x="1488" y="3425"/>
              <a:ext cx="38"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38" name="Freeform 962">
              <a:extLst>
                <a:ext uri="{FF2B5EF4-FFF2-40B4-BE49-F238E27FC236}">
                  <a16:creationId xmlns:a16="http://schemas.microsoft.com/office/drawing/2014/main" id="{6B44AB5F-9B0A-433A-AE9E-3E2225C43A21}"/>
                </a:ext>
              </a:extLst>
            </p:cNvPr>
            <p:cNvSpPr>
              <a:spLocks noChangeArrowheads="1"/>
            </p:cNvSpPr>
            <p:nvPr/>
          </p:nvSpPr>
          <p:spPr bwMode="auto">
            <a:xfrm>
              <a:off x="1545" y="3414"/>
              <a:ext cx="37" cy="11"/>
            </a:xfrm>
            <a:custGeom>
              <a:avLst/>
              <a:gdLst>
                <a:gd name="T0" fmla="*/ 0 w 162"/>
                <a:gd name="T1" fmla="*/ 47 h 48"/>
                <a:gd name="T2" fmla="*/ 127 w 162"/>
                <a:gd name="T3" fmla="*/ 11 h 48"/>
                <a:gd name="T4" fmla="*/ 161 w 162"/>
                <a:gd name="T5" fmla="*/ 0 h 48"/>
              </a:gdLst>
              <a:ahLst/>
              <a:cxnLst>
                <a:cxn ang="0">
                  <a:pos x="T0" y="T1"/>
                </a:cxn>
                <a:cxn ang="0">
                  <a:pos x="T2" y="T3"/>
                </a:cxn>
                <a:cxn ang="0">
                  <a:pos x="T4" y="T5"/>
                </a:cxn>
              </a:cxnLst>
              <a:rect l="0" t="0" r="r" b="b"/>
              <a:pathLst>
                <a:path w="162" h="48">
                  <a:moveTo>
                    <a:pt x="0" y="47"/>
                  </a:moveTo>
                  <a:lnTo>
                    <a:pt x="127" y="11"/>
                  </a:lnTo>
                  <a:lnTo>
                    <a:pt x="16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39" name="Line 963">
              <a:extLst>
                <a:ext uri="{FF2B5EF4-FFF2-40B4-BE49-F238E27FC236}">
                  <a16:creationId xmlns:a16="http://schemas.microsoft.com/office/drawing/2014/main" id="{66F0DB2E-5F8F-4B0E-B8F1-589FE79669AF}"/>
                </a:ext>
              </a:extLst>
            </p:cNvPr>
            <p:cNvSpPr>
              <a:spLocks noChangeShapeType="1"/>
            </p:cNvSpPr>
            <p:nvPr/>
          </p:nvSpPr>
          <p:spPr bwMode="auto">
            <a:xfrm flipV="1">
              <a:off x="1601" y="3397"/>
              <a:ext cx="36" cy="1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40" name="Freeform 964">
              <a:extLst>
                <a:ext uri="{FF2B5EF4-FFF2-40B4-BE49-F238E27FC236}">
                  <a16:creationId xmlns:a16="http://schemas.microsoft.com/office/drawing/2014/main" id="{B4E33F36-5971-4EAB-8833-A91E7BE163AE}"/>
                </a:ext>
              </a:extLst>
            </p:cNvPr>
            <p:cNvSpPr>
              <a:spLocks noChangeArrowheads="1"/>
            </p:cNvSpPr>
            <p:nvPr/>
          </p:nvSpPr>
          <p:spPr bwMode="auto">
            <a:xfrm>
              <a:off x="1655" y="3381"/>
              <a:ext cx="37" cy="13"/>
            </a:xfrm>
            <a:custGeom>
              <a:avLst/>
              <a:gdLst>
                <a:gd name="T0" fmla="*/ 0 w 162"/>
                <a:gd name="T1" fmla="*/ 55 h 56"/>
                <a:gd name="T2" fmla="*/ 89 w 162"/>
                <a:gd name="T3" fmla="*/ 29 h 56"/>
                <a:gd name="T4" fmla="*/ 161 w 162"/>
                <a:gd name="T5" fmla="*/ 0 h 56"/>
              </a:gdLst>
              <a:ahLst/>
              <a:cxnLst>
                <a:cxn ang="0">
                  <a:pos x="T0" y="T1"/>
                </a:cxn>
                <a:cxn ang="0">
                  <a:pos x="T2" y="T3"/>
                </a:cxn>
                <a:cxn ang="0">
                  <a:pos x="T4" y="T5"/>
                </a:cxn>
              </a:cxnLst>
              <a:rect l="0" t="0" r="r" b="b"/>
              <a:pathLst>
                <a:path w="162" h="56">
                  <a:moveTo>
                    <a:pt x="0" y="55"/>
                  </a:moveTo>
                  <a:lnTo>
                    <a:pt x="89" y="29"/>
                  </a:lnTo>
                  <a:lnTo>
                    <a:pt x="16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41" name="Freeform 965">
              <a:extLst>
                <a:ext uri="{FF2B5EF4-FFF2-40B4-BE49-F238E27FC236}">
                  <a16:creationId xmlns:a16="http://schemas.microsoft.com/office/drawing/2014/main" id="{C639BD9E-2E0E-4713-93E0-4F18EE9F470A}"/>
                </a:ext>
              </a:extLst>
            </p:cNvPr>
            <p:cNvSpPr>
              <a:spLocks noChangeArrowheads="1"/>
            </p:cNvSpPr>
            <p:nvPr/>
          </p:nvSpPr>
          <p:spPr bwMode="auto">
            <a:xfrm>
              <a:off x="1708" y="3351"/>
              <a:ext cx="30" cy="22"/>
            </a:xfrm>
            <a:custGeom>
              <a:avLst/>
              <a:gdLst>
                <a:gd name="T0" fmla="*/ 0 w 134"/>
                <a:gd name="T1" fmla="*/ 98 h 99"/>
                <a:gd name="T2" fmla="*/ 58 w 134"/>
                <a:gd name="T3" fmla="*/ 72 h 99"/>
                <a:gd name="T4" fmla="*/ 124 w 134"/>
                <a:gd name="T5" fmla="*/ 11 h 99"/>
                <a:gd name="T6" fmla="*/ 133 w 134"/>
                <a:gd name="T7" fmla="*/ 0 h 99"/>
              </a:gdLst>
              <a:ahLst/>
              <a:cxnLst>
                <a:cxn ang="0">
                  <a:pos x="T0" y="T1"/>
                </a:cxn>
                <a:cxn ang="0">
                  <a:pos x="T2" y="T3"/>
                </a:cxn>
                <a:cxn ang="0">
                  <a:pos x="T4" y="T5"/>
                </a:cxn>
                <a:cxn ang="0">
                  <a:pos x="T6" y="T7"/>
                </a:cxn>
              </a:cxnLst>
              <a:rect l="0" t="0" r="r" b="b"/>
              <a:pathLst>
                <a:path w="134" h="99">
                  <a:moveTo>
                    <a:pt x="0" y="98"/>
                  </a:moveTo>
                  <a:lnTo>
                    <a:pt x="58" y="72"/>
                  </a:lnTo>
                  <a:lnTo>
                    <a:pt x="124" y="11"/>
                  </a:lnTo>
                  <a:lnTo>
                    <a:pt x="13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42" name="Freeform 966">
              <a:extLst>
                <a:ext uri="{FF2B5EF4-FFF2-40B4-BE49-F238E27FC236}">
                  <a16:creationId xmlns:a16="http://schemas.microsoft.com/office/drawing/2014/main" id="{CC258641-FF32-4936-8DC9-7A9F4BD10CDC}"/>
                </a:ext>
              </a:extLst>
            </p:cNvPr>
            <p:cNvSpPr>
              <a:spLocks noChangeArrowheads="1"/>
            </p:cNvSpPr>
            <p:nvPr/>
          </p:nvSpPr>
          <p:spPr bwMode="auto">
            <a:xfrm>
              <a:off x="1736" y="3298"/>
              <a:ext cx="11" cy="36"/>
            </a:xfrm>
            <a:custGeom>
              <a:avLst/>
              <a:gdLst>
                <a:gd name="T0" fmla="*/ 47 w 48"/>
                <a:gd name="T1" fmla="*/ 156 h 157"/>
                <a:gd name="T2" fmla="*/ 47 w 48"/>
                <a:gd name="T3" fmla="*/ 84 h 157"/>
                <a:gd name="T4" fmla="*/ 11 w 48"/>
                <a:gd name="T5" fmla="*/ 3 h 157"/>
                <a:gd name="T6" fmla="*/ 0 w 48"/>
                <a:gd name="T7" fmla="*/ 0 h 157"/>
              </a:gdLst>
              <a:ahLst/>
              <a:cxnLst>
                <a:cxn ang="0">
                  <a:pos x="T0" y="T1"/>
                </a:cxn>
                <a:cxn ang="0">
                  <a:pos x="T2" y="T3"/>
                </a:cxn>
                <a:cxn ang="0">
                  <a:pos x="T4" y="T5"/>
                </a:cxn>
                <a:cxn ang="0">
                  <a:pos x="T6" y="T7"/>
                </a:cxn>
              </a:cxnLst>
              <a:rect l="0" t="0" r="r" b="b"/>
              <a:pathLst>
                <a:path w="48" h="157">
                  <a:moveTo>
                    <a:pt x="47" y="156"/>
                  </a:moveTo>
                  <a:lnTo>
                    <a:pt x="47" y="84"/>
                  </a:lnTo>
                  <a:lnTo>
                    <a:pt x="11"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43" name="Line 967">
              <a:extLst>
                <a:ext uri="{FF2B5EF4-FFF2-40B4-BE49-F238E27FC236}">
                  <a16:creationId xmlns:a16="http://schemas.microsoft.com/office/drawing/2014/main" id="{4446C377-D66C-4E40-94B7-124A29F023AB}"/>
                </a:ext>
              </a:extLst>
            </p:cNvPr>
            <p:cNvSpPr>
              <a:spLocks noChangeShapeType="1"/>
            </p:cNvSpPr>
            <p:nvPr/>
          </p:nvSpPr>
          <p:spPr bwMode="auto">
            <a:xfrm flipH="1" flipV="1">
              <a:off x="1680" y="3280"/>
              <a:ext cx="40" cy="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44" name="Freeform 968">
              <a:extLst>
                <a:ext uri="{FF2B5EF4-FFF2-40B4-BE49-F238E27FC236}">
                  <a16:creationId xmlns:a16="http://schemas.microsoft.com/office/drawing/2014/main" id="{D4761AAE-6C5C-4F6E-BF98-6EDEE7A89D35}"/>
                </a:ext>
              </a:extLst>
            </p:cNvPr>
            <p:cNvSpPr>
              <a:spLocks noChangeArrowheads="1"/>
            </p:cNvSpPr>
            <p:nvPr/>
          </p:nvSpPr>
          <p:spPr bwMode="auto">
            <a:xfrm>
              <a:off x="1625" y="3274"/>
              <a:ext cx="38" cy="11"/>
            </a:xfrm>
            <a:custGeom>
              <a:avLst/>
              <a:gdLst>
                <a:gd name="T0" fmla="*/ 168 w 169"/>
                <a:gd name="T1" fmla="*/ 46 h 47"/>
                <a:gd name="T2" fmla="*/ 135 w 169"/>
                <a:gd name="T3" fmla="*/ 23 h 47"/>
                <a:gd name="T4" fmla="*/ 0 w 169"/>
                <a:gd name="T5" fmla="*/ 0 h 47"/>
              </a:gdLst>
              <a:ahLst/>
              <a:cxnLst>
                <a:cxn ang="0">
                  <a:pos x="T0" y="T1"/>
                </a:cxn>
                <a:cxn ang="0">
                  <a:pos x="T2" y="T3"/>
                </a:cxn>
                <a:cxn ang="0">
                  <a:pos x="T4" y="T5"/>
                </a:cxn>
              </a:cxnLst>
              <a:rect l="0" t="0" r="r" b="b"/>
              <a:pathLst>
                <a:path w="169" h="47">
                  <a:moveTo>
                    <a:pt x="168" y="46"/>
                  </a:moveTo>
                  <a:lnTo>
                    <a:pt x="135" y="2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45" name="Freeform 969">
              <a:extLst>
                <a:ext uri="{FF2B5EF4-FFF2-40B4-BE49-F238E27FC236}">
                  <a16:creationId xmlns:a16="http://schemas.microsoft.com/office/drawing/2014/main" id="{1C35EE96-1DC6-4971-90E3-ED9E3AD7E676}"/>
                </a:ext>
              </a:extLst>
            </p:cNvPr>
            <p:cNvSpPr>
              <a:spLocks noChangeArrowheads="1"/>
            </p:cNvSpPr>
            <p:nvPr/>
          </p:nvSpPr>
          <p:spPr bwMode="auto">
            <a:xfrm>
              <a:off x="1569" y="3270"/>
              <a:ext cx="38" cy="11"/>
            </a:xfrm>
            <a:custGeom>
              <a:avLst/>
              <a:gdLst>
                <a:gd name="T0" fmla="*/ 167 w 168"/>
                <a:gd name="T1" fmla="*/ 47 h 48"/>
                <a:gd name="T2" fmla="*/ 5 w 168"/>
                <a:gd name="T3" fmla="*/ 0 h 48"/>
                <a:gd name="T4" fmla="*/ 0 w 168"/>
                <a:gd name="T5" fmla="*/ 0 h 48"/>
              </a:gdLst>
              <a:ahLst/>
              <a:cxnLst>
                <a:cxn ang="0">
                  <a:pos x="T0" y="T1"/>
                </a:cxn>
                <a:cxn ang="0">
                  <a:pos x="T2" y="T3"/>
                </a:cxn>
                <a:cxn ang="0">
                  <a:pos x="T4" y="T5"/>
                </a:cxn>
              </a:cxnLst>
              <a:rect l="0" t="0" r="r" b="b"/>
              <a:pathLst>
                <a:path w="168" h="48">
                  <a:moveTo>
                    <a:pt x="167" y="47"/>
                  </a:moveTo>
                  <a:lnTo>
                    <a:pt x="5"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46" name="Line 970">
              <a:extLst>
                <a:ext uri="{FF2B5EF4-FFF2-40B4-BE49-F238E27FC236}">
                  <a16:creationId xmlns:a16="http://schemas.microsoft.com/office/drawing/2014/main" id="{362DC889-417F-4EDA-976C-CC35B1D01F92}"/>
                </a:ext>
              </a:extLst>
            </p:cNvPr>
            <p:cNvSpPr>
              <a:spLocks noChangeShapeType="1"/>
            </p:cNvSpPr>
            <p:nvPr/>
          </p:nvSpPr>
          <p:spPr bwMode="auto">
            <a:xfrm flipH="1">
              <a:off x="1511" y="3270"/>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47" name="Freeform 971">
              <a:extLst>
                <a:ext uri="{FF2B5EF4-FFF2-40B4-BE49-F238E27FC236}">
                  <a16:creationId xmlns:a16="http://schemas.microsoft.com/office/drawing/2014/main" id="{A2E927FA-C568-4125-99B4-0C98566A55A6}"/>
                </a:ext>
              </a:extLst>
            </p:cNvPr>
            <p:cNvSpPr>
              <a:spLocks noChangeArrowheads="1"/>
            </p:cNvSpPr>
            <p:nvPr/>
          </p:nvSpPr>
          <p:spPr bwMode="auto">
            <a:xfrm>
              <a:off x="1454" y="3269"/>
              <a:ext cx="39" cy="11"/>
            </a:xfrm>
            <a:custGeom>
              <a:avLst/>
              <a:gdLst>
                <a:gd name="T0" fmla="*/ 170 w 171"/>
                <a:gd name="T1" fmla="*/ 47 h 48"/>
                <a:gd name="T2" fmla="*/ 43 w 171"/>
                <a:gd name="T3" fmla="*/ 0 h 48"/>
                <a:gd name="T4" fmla="*/ 0 w 171"/>
                <a:gd name="T5" fmla="*/ 0 h 48"/>
              </a:gdLst>
              <a:ahLst/>
              <a:cxnLst>
                <a:cxn ang="0">
                  <a:pos x="T0" y="T1"/>
                </a:cxn>
                <a:cxn ang="0">
                  <a:pos x="T2" y="T3"/>
                </a:cxn>
                <a:cxn ang="0">
                  <a:pos x="T4" y="T5"/>
                </a:cxn>
              </a:cxnLst>
              <a:rect l="0" t="0" r="r" b="b"/>
              <a:pathLst>
                <a:path w="171" h="48">
                  <a:moveTo>
                    <a:pt x="170" y="47"/>
                  </a:moveTo>
                  <a:lnTo>
                    <a:pt x="43"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48" name="Line 972">
              <a:extLst>
                <a:ext uri="{FF2B5EF4-FFF2-40B4-BE49-F238E27FC236}">
                  <a16:creationId xmlns:a16="http://schemas.microsoft.com/office/drawing/2014/main" id="{C104D943-84E9-4286-9BF7-AE8DA9421335}"/>
                </a:ext>
              </a:extLst>
            </p:cNvPr>
            <p:cNvSpPr>
              <a:spLocks noChangeShapeType="1"/>
            </p:cNvSpPr>
            <p:nvPr/>
          </p:nvSpPr>
          <p:spPr bwMode="auto">
            <a:xfrm flipH="1" flipV="1">
              <a:off x="1397" y="3267"/>
              <a:ext cx="39" cy="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49" name="Freeform 973">
              <a:extLst>
                <a:ext uri="{FF2B5EF4-FFF2-40B4-BE49-F238E27FC236}">
                  <a16:creationId xmlns:a16="http://schemas.microsoft.com/office/drawing/2014/main" id="{474049B4-FEB5-4213-AD61-65088BC2ED2B}"/>
                </a:ext>
              </a:extLst>
            </p:cNvPr>
            <p:cNvSpPr>
              <a:spLocks noChangeArrowheads="1"/>
            </p:cNvSpPr>
            <p:nvPr/>
          </p:nvSpPr>
          <p:spPr bwMode="auto">
            <a:xfrm>
              <a:off x="1340" y="3268"/>
              <a:ext cx="38" cy="11"/>
            </a:xfrm>
            <a:custGeom>
              <a:avLst/>
              <a:gdLst>
                <a:gd name="T0" fmla="*/ 168 w 169"/>
                <a:gd name="T1" fmla="*/ 47 h 48"/>
                <a:gd name="T2" fmla="*/ 28 w 169"/>
                <a:gd name="T3" fmla="*/ 0 h 48"/>
                <a:gd name="T4" fmla="*/ 0 w 169"/>
                <a:gd name="T5" fmla="*/ 0 h 48"/>
              </a:gdLst>
              <a:ahLst/>
              <a:cxnLst>
                <a:cxn ang="0">
                  <a:pos x="T0" y="T1"/>
                </a:cxn>
                <a:cxn ang="0">
                  <a:pos x="T2" y="T3"/>
                </a:cxn>
                <a:cxn ang="0">
                  <a:pos x="T4" y="T5"/>
                </a:cxn>
              </a:cxnLst>
              <a:rect l="0" t="0" r="r" b="b"/>
              <a:pathLst>
                <a:path w="169" h="48">
                  <a:moveTo>
                    <a:pt x="168" y="47"/>
                  </a:moveTo>
                  <a:lnTo>
                    <a:pt x="28"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50" name="Line 974">
              <a:extLst>
                <a:ext uri="{FF2B5EF4-FFF2-40B4-BE49-F238E27FC236}">
                  <a16:creationId xmlns:a16="http://schemas.microsoft.com/office/drawing/2014/main" id="{A88D25AD-3A5F-4EF7-A586-A9708A491EB1}"/>
                </a:ext>
              </a:extLst>
            </p:cNvPr>
            <p:cNvSpPr>
              <a:spLocks noChangeShapeType="1"/>
            </p:cNvSpPr>
            <p:nvPr/>
          </p:nvSpPr>
          <p:spPr bwMode="auto">
            <a:xfrm flipH="1">
              <a:off x="1281" y="3268"/>
              <a:ext cx="41"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51" name="Line 975">
              <a:extLst>
                <a:ext uri="{FF2B5EF4-FFF2-40B4-BE49-F238E27FC236}">
                  <a16:creationId xmlns:a16="http://schemas.microsoft.com/office/drawing/2014/main" id="{ECE141C8-3E0C-4AED-8FDF-41498CA380B3}"/>
                </a:ext>
              </a:extLst>
            </p:cNvPr>
            <p:cNvSpPr>
              <a:spLocks noChangeShapeType="1"/>
            </p:cNvSpPr>
            <p:nvPr/>
          </p:nvSpPr>
          <p:spPr bwMode="auto">
            <a:xfrm flipH="1">
              <a:off x="1225" y="3268"/>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52" name="Line 976">
              <a:extLst>
                <a:ext uri="{FF2B5EF4-FFF2-40B4-BE49-F238E27FC236}">
                  <a16:creationId xmlns:a16="http://schemas.microsoft.com/office/drawing/2014/main" id="{3F7A4CCD-FD8E-4924-ABEA-9C3C52F01E4E}"/>
                </a:ext>
              </a:extLst>
            </p:cNvPr>
            <p:cNvSpPr>
              <a:spLocks noChangeShapeType="1"/>
            </p:cNvSpPr>
            <p:nvPr/>
          </p:nvSpPr>
          <p:spPr bwMode="auto">
            <a:xfrm flipH="1">
              <a:off x="1168" y="3268"/>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53" name="Line 977">
              <a:extLst>
                <a:ext uri="{FF2B5EF4-FFF2-40B4-BE49-F238E27FC236}">
                  <a16:creationId xmlns:a16="http://schemas.microsoft.com/office/drawing/2014/main" id="{C123A8E0-59C6-43DD-ABF7-47E90AF4B0FC}"/>
                </a:ext>
              </a:extLst>
            </p:cNvPr>
            <p:cNvSpPr>
              <a:spLocks noChangeShapeType="1"/>
            </p:cNvSpPr>
            <p:nvPr/>
          </p:nvSpPr>
          <p:spPr bwMode="auto">
            <a:xfrm flipH="1">
              <a:off x="1110" y="3268"/>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54" name="Line 978">
              <a:extLst>
                <a:ext uri="{FF2B5EF4-FFF2-40B4-BE49-F238E27FC236}">
                  <a16:creationId xmlns:a16="http://schemas.microsoft.com/office/drawing/2014/main" id="{43B68476-6C03-4BE9-928B-8C3A5ECC2EEC}"/>
                </a:ext>
              </a:extLst>
            </p:cNvPr>
            <p:cNvSpPr>
              <a:spLocks noChangeShapeType="1"/>
            </p:cNvSpPr>
            <p:nvPr/>
          </p:nvSpPr>
          <p:spPr bwMode="auto">
            <a:xfrm>
              <a:off x="1109" y="3510"/>
              <a:ext cx="1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155" name="Freeform 979">
              <a:extLst>
                <a:ext uri="{FF2B5EF4-FFF2-40B4-BE49-F238E27FC236}">
                  <a16:creationId xmlns:a16="http://schemas.microsoft.com/office/drawing/2014/main" id="{440CC5FE-5521-4BD5-9C0B-E76294C7190C}"/>
                </a:ext>
              </a:extLst>
            </p:cNvPr>
            <p:cNvSpPr>
              <a:spLocks noChangeArrowheads="1"/>
            </p:cNvSpPr>
            <p:nvPr/>
          </p:nvSpPr>
          <p:spPr bwMode="auto">
            <a:xfrm>
              <a:off x="1084" y="3509"/>
              <a:ext cx="25" cy="11"/>
            </a:xfrm>
            <a:custGeom>
              <a:avLst/>
              <a:gdLst>
                <a:gd name="T0" fmla="*/ 110 w 111"/>
                <a:gd name="T1" fmla="*/ 47 h 48"/>
                <a:gd name="T2" fmla="*/ 51 w 111"/>
                <a:gd name="T3" fmla="*/ 22 h 48"/>
                <a:gd name="T4" fmla="*/ 0 w 111"/>
                <a:gd name="T5" fmla="*/ 0 h 48"/>
              </a:gdLst>
              <a:ahLst/>
              <a:cxnLst>
                <a:cxn ang="0">
                  <a:pos x="T0" y="T1"/>
                </a:cxn>
                <a:cxn ang="0">
                  <a:pos x="T2" y="T3"/>
                </a:cxn>
                <a:cxn ang="0">
                  <a:pos x="T4" y="T5"/>
                </a:cxn>
              </a:cxnLst>
              <a:rect l="0" t="0" r="r" b="b"/>
              <a:pathLst>
                <a:path w="111" h="48">
                  <a:moveTo>
                    <a:pt x="110" y="47"/>
                  </a:moveTo>
                  <a:lnTo>
                    <a:pt x="51" y="22"/>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56" name="Freeform 980">
              <a:extLst>
                <a:ext uri="{FF2B5EF4-FFF2-40B4-BE49-F238E27FC236}">
                  <a16:creationId xmlns:a16="http://schemas.microsoft.com/office/drawing/2014/main" id="{BBE17C5E-FEE1-4815-8316-058E2F60CD01}"/>
                </a:ext>
              </a:extLst>
            </p:cNvPr>
            <p:cNvSpPr>
              <a:spLocks noChangeArrowheads="1"/>
            </p:cNvSpPr>
            <p:nvPr/>
          </p:nvSpPr>
          <p:spPr bwMode="auto">
            <a:xfrm>
              <a:off x="1028" y="3504"/>
              <a:ext cx="37" cy="11"/>
            </a:xfrm>
            <a:custGeom>
              <a:avLst/>
              <a:gdLst>
                <a:gd name="T0" fmla="*/ 164 w 165"/>
                <a:gd name="T1" fmla="*/ 47 h 48"/>
                <a:gd name="T2" fmla="*/ 124 w 165"/>
                <a:gd name="T3" fmla="*/ 27 h 48"/>
                <a:gd name="T4" fmla="*/ 60 w 165"/>
                <a:gd name="T5" fmla="*/ 9 h 48"/>
                <a:gd name="T6" fmla="*/ 0 w 165"/>
                <a:gd name="T7" fmla="*/ 0 h 48"/>
              </a:gdLst>
              <a:ahLst/>
              <a:cxnLst>
                <a:cxn ang="0">
                  <a:pos x="T0" y="T1"/>
                </a:cxn>
                <a:cxn ang="0">
                  <a:pos x="T2" y="T3"/>
                </a:cxn>
                <a:cxn ang="0">
                  <a:pos x="T4" y="T5"/>
                </a:cxn>
                <a:cxn ang="0">
                  <a:pos x="T6" y="T7"/>
                </a:cxn>
              </a:cxnLst>
              <a:rect l="0" t="0" r="r" b="b"/>
              <a:pathLst>
                <a:path w="165" h="48">
                  <a:moveTo>
                    <a:pt x="164" y="47"/>
                  </a:moveTo>
                  <a:lnTo>
                    <a:pt x="124" y="27"/>
                  </a:lnTo>
                  <a:lnTo>
                    <a:pt x="60" y="9"/>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57" name="Freeform 981">
              <a:extLst>
                <a:ext uri="{FF2B5EF4-FFF2-40B4-BE49-F238E27FC236}">
                  <a16:creationId xmlns:a16="http://schemas.microsoft.com/office/drawing/2014/main" id="{D22055ED-A7EF-4F3D-B5E8-4135A33461F6}"/>
                </a:ext>
              </a:extLst>
            </p:cNvPr>
            <p:cNvSpPr>
              <a:spLocks noChangeArrowheads="1"/>
            </p:cNvSpPr>
            <p:nvPr/>
          </p:nvSpPr>
          <p:spPr bwMode="auto">
            <a:xfrm>
              <a:off x="972" y="3497"/>
              <a:ext cx="38" cy="10"/>
            </a:xfrm>
            <a:custGeom>
              <a:avLst/>
              <a:gdLst>
                <a:gd name="T0" fmla="*/ 167 w 168"/>
                <a:gd name="T1" fmla="*/ 45 h 46"/>
                <a:gd name="T2" fmla="*/ 120 w 168"/>
                <a:gd name="T3" fmla="*/ 28 h 46"/>
                <a:gd name="T4" fmla="*/ 57 w 168"/>
                <a:gd name="T5" fmla="*/ 16 h 46"/>
                <a:gd name="T6" fmla="*/ 0 w 168"/>
                <a:gd name="T7" fmla="*/ 0 h 46"/>
              </a:gdLst>
              <a:ahLst/>
              <a:cxnLst>
                <a:cxn ang="0">
                  <a:pos x="T0" y="T1"/>
                </a:cxn>
                <a:cxn ang="0">
                  <a:pos x="T2" y="T3"/>
                </a:cxn>
                <a:cxn ang="0">
                  <a:pos x="T4" y="T5"/>
                </a:cxn>
                <a:cxn ang="0">
                  <a:pos x="T6" y="T7"/>
                </a:cxn>
              </a:cxnLst>
              <a:rect l="0" t="0" r="r" b="b"/>
              <a:pathLst>
                <a:path w="168" h="46">
                  <a:moveTo>
                    <a:pt x="167" y="45"/>
                  </a:moveTo>
                  <a:lnTo>
                    <a:pt x="120" y="28"/>
                  </a:lnTo>
                  <a:lnTo>
                    <a:pt x="57" y="1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58" name="Freeform 982">
              <a:extLst>
                <a:ext uri="{FF2B5EF4-FFF2-40B4-BE49-F238E27FC236}">
                  <a16:creationId xmlns:a16="http://schemas.microsoft.com/office/drawing/2014/main" id="{AC0D98FB-0816-48DD-B1BE-0BF9E7240C5C}"/>
                </a:ext>
              </a:extLst>
            </p:cNvPr>
            <p:cNvSpPr>
              <a:spLocks noChangeArrowheads="1"/>
            </p:cNvSpPr>
            <p:nvPr/>
          </p:nvSpPr>
          <p:spPr bwMode="auto">
            <a:xfrm>
              <a:off x="916" y="3488"/>
              <a:ext cx="37" cy="11"/>
            </a:xfrm>
            <a:custGeom>
              <a:avLst/>
              <a:gdLst>
                <a:gd name="T0" fmla="*/ 164 w 165"/>
                <a:gd name="T1" fmla="*/ 46 h 47"/>
                <a:gd name="T2" fmla="*/ 121 w 165"/>
                <a:gd name="T3" fmla="*/ 32 h 47"/>
                <a:gd name="T4" fmla="*/ 60 w 165"/>
                <a:gd name="T5" fmla="*/ 16 h 47"/>
                <a:gd name="T6" fmla="*/ 2 w 165"/>
                <a:gd name="T7" fmla="*/ 0 h 47"/>
                <a:gd name="T8" fmla="*/ 0 w 165"/>
                <a:gd name="T9" fmla="*/ 0 h 47"/>
              </a:gdLst>
              <a:ahLst/>
              <a:cxnLst>
                <a:cxn ang="0">
                  <a:pos x="T0" y="T1"/>
                </a:cxn>
                <a:cxn ang="0">
                  <a:pos x="T2" y="T3"/>
                </a:cxn>
                <a:cxn ang="0">
                  <a:pos x="T4" y="T5"/>
                </a:cxn>
                <a:cxn ang="0">
                  <a:pos x="T6" y="T7"/>
                </a:cxn>
                <a:cxn ang="0">
                  <a:pos x="T8" y="T9"/>
                </a:cxn>
              </a:cxnLst>
              <a:rect l="0" t="0" r="r" b="b"/>
              <a:pathLst>
                <a:path w="165" h="47">
                  <a:moveTo>
                    <a:pt x="164" y="46"/>
                  </a:moveTo>
                  <a:lnTo>
                    <a:pt x="121" y="32"/>
                  </a:lnTo>
                  <a:lnTo>
                    <a:pt x="60" y="16"/>
                  </a:lnTo>
                  <a:lnTo>
                    <a:pt x="2"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59" name="Freeform 983">
              <a:extLst>
                <a:ext uri="{FF2B5EF4-FFF2-40B4-BE49-F238E27FC236}">
                  <a16:creationId xmlns:a16="http://schemas.microsoft.com/office/drawing/2014/main" id="{886878AB-AB49-4F0D-92B7-0E95B6B60881}"/>
                </a:ext>
              </a:extLst>
            </p:cNvPr>
            <p:cNvSpPr>
              <a:spLocks noChangeArrowheads="1"/>
            </p:cNvSpPr>
            <p:nvPr/>
          </p:nvSpPr>
          <p:spPr bwMode="auto">
            <a:xfrm>
              <a:off x="861" y="3476"/>
              <a:ext cx="37" cy="11"/>
            </a:xfrm>
            <a:custGeom>
              <a:avLst/>
              <a:gdLst>
                <a:gd name="T0" fmla="*/ 161 w 162"/>
                <a:gd name="T1" fmla="*/ 46 h 47"/>
                <a:gd name="T2" fmla="*/ 135 w 162"/>
                <a:gd name="T3" fmla="*/ 38 h 47"/>
                <a:gd name="T4" fmla="*/ 84 w 162"/>
                <a:gd name="T5" fmla="*/ 23 h 47"/>
                <a:gd name="T6" fmla="*/ 32 w 162"/>
                <a:gd name="T7" fmla="*/ 8 h 47"/>
                <a:gd name="T8" fmla="*/ 0 w 162"/>
                <a:gd name="T9" fmla="*/ 0 h 47"/>
              </a:gdLst>
              <a:ahLst/>
              <a:cxnLst>
                <a:cxn ang="0">
                  <a:pos x="T0" y="T1"/>
                </a:cxn>
                <a:cxn ang="0">
                  <a:pos x="T2" y="T3"/>
                </a:cxn>
                <a:cxn ang="0">
                  <a:pos x="T4" y="T5"/>
                </a:cxn>
                <a:cxn ang="0">
                  <a:pos x="T6" y="T7"/>
                </a:cxn>
                <a:cxn ang="0">
                  <a:pos x="T8" y="T9"/>
                </a:cxn>
              </a:cxnLst>
              <a:rect l="0" t="0" r="r" b="b"/>
              <a:pathLst>
                <a:path w="162" h="47">
                  <a:moveTo>
                    <a:pt x="161" y="46"/>
                  </a:moveTo>
                  <a:lnTo>
                    <a:pt x="135" y="38"/>
                  </a:lnTo>
                  <a:lnTo>
                    <a:pt x="84" y="23"/>
                  </a:lnTo>
                  <a:lnTo>
                    <a:pt x="32" y="8"/>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60" name="Freeform 984">
              <a:extLst>
                <a:ext uri="{FF2B5EF4-FFF2-40B4-BE49-F238E27FC236}">
                  <a16:creationId xmlns:a16="http://schemas.microsoft.com/office/drawing/2014/main" id="{E60ADEBD-F9D5-4564-815C-53FA68DAC1DA}"/>
                </a:ext>
              </a:extLst>
            </p:cNvPr>
            <p:cNvSpPr>
              <a:spLocks noChangeArrowheads="1"/>
            </p:cNvSpPr>
            <p:nvPr/>
          </p:nvSpPr>
          <p:spPr bwMode="auto">
            <a:xfrm>
              <a:off x="807" y="3459"/>
              <a:ext cx="36" cy="11"/>
            </a:xfrm>
            <a:custGeom>
              <a:avLst/>
              <a:gdLst>
                <a:gd name="T0" fmla="*/ 159 w 160"/>
                <a:gd name="T1" fmla="*/ 49 h 50"/>
                <a:gd name="T2" fmla="*/ 133 w 160"/>
                <a:gd name="T3" fmla="*/ 41 h 50"/>
                <a:gd name="T4" fmla="*/ 86 w 160"/>
                <a:gd name="T5" fmla="*/ 29 h 50"/>
                <a:gd name="T6" fmla="*/ 43 w 160"/>
                <a:gd name="T7" fmla="*/ 15 h 50"/>
                <a:gd name="T8" fmla="*/ 0 w 160"/>
                <a:gd name="T9" fmla="*/ 0 h 50"/>
              </a:gdLst>
              <a:ahLst/>
              <a:cxnLst>
                <a:cxn ang="0">
                  <a:pos x="T0" y="T1"/>
                </a:cxn>
                <a:cxn ang="0">
                  <a:pos x="T2" y="T3"/>
                </a:cxn>
                <a:cxn ang="0">
                  <a:pos x="T4" y="T5"/>
                </a:cxn>
                <a:cxn ang="0">
                  <a:pos x="T6" y="T7"/>
                </a:cxn>
                <a:cxn ang="0">
                  <a:pos x="T8" y="T9"/>
                </a:cxn>
              </a:cxnLst>
              <a:rect l="0" t="0" r="r" b="b"/>
              <a:pathLst>
                <a:path w="160" h="50">
                  <a:moveTo>
                    <a:pt x="159" y="49"/>
                  </a:moveTo>
                  <a:lnTo>
                    <a:pt x="133" y="41"/>
                  </a:lnTo>
                  <a:lnTo>
                    <a:pt x="86" y="29"/>
                  </a:lnTo>
                  <a:lnTo>
                    <a:pt x="43" y="15"/>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61" name="Freeform 985">
              <a:extLst>
                <a:ext uri="{FF2B5EF4-FFF2-40B4-BE49-F238E27FC236}">
                  <a16:creationId xmlns:a16="http://schemas.microsoft.com/office/drawing/2014/main" id="{534CA271-1EE6-4151-8AC0-6C94214716F9}"/>
                </a:ext>
              </a:extLst>
            </p:cNvPr>
            <p:cNvSpPr>
              <a:spLocks noChangeArrowheads="1"/>
            </p:cNvSpPr>
            <p:nvPr/>
          </p:nvSpPr>
          <p:spPr bwMode="auto">
            <a:xfrm>
              <a:off x="754" y="3440"/>
              <a:ext cx="36" cy="13"/>
            </a:xfrm>
            <a:custGeom>
              <a:avLst/>
              <a:gdLst>
                <a:gd name="T0" fmla="*/ 156 w 157"/>
                <a:gd name="T1" fmla="*/ 58 h 59"/>
                <a:gd name="T2" fmla="*/ 153 w 157"/>
                <a:gd name="T3" fmla="*/ 58 h 59"/>
                <a:gd name="T4" fmla="*/ 112 w 157"/>
                <a:gd name="T5" fmla="*/ 43 h 59"/>
                <a:gd name="T6" fmla="*/ 78 w 157"/>
                <a:gd name="T7" fmla="*/ 29 h 59"/>
                <a:gd name="T8" fmla="*/ 40 w 157"/>
                <a:gd name="T9" fmla="*/ 14 h 59"/>
                <a:gd name="T10" fmla="*/ 5 w 157"/>
                <a:gd name="T11" fmla="*/ 0 h 59"/>
                <a:gd name="T12" fmla="*/ 0 w 15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157" h="59">
                  <a:moveTo>
                    <a:pt x="156" y="58"/>
                  </a:moveTo>
                  <a:lnTo>
                    <a:pt x="153" y="58"/>
                  </a:lnTo>
                  <a:lnTo>
                    <a:pt x="112" y="43"/>
                  </a:lnTo>
                  <a:lnTo>
                    <a:pt x="78" y="29"/>
                  </a:lnTo>
                  <a:lnTo>
                    <a:pt x="40" y="14"/>
                  </a:lnTo>
                  <a:lnTo>
                    <a:pt x="5"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62" name="Freeform 986">
              <a:extLst>
                <a:ext uri="{FF2B5EF4-FFF2-40B4-BE49-F238E27FC236}">
                  <a16:creationId xmlns:a16="http://schemas.microsoft.com/office/drawing/2014/main" id="{5D029D4B-86CE-472A-A4C9-40ADBC69EA90}"/>
                </a:ext>
              </a:extLst>
            </p:cNvPr>
            <p:cNvSpPr>
              <a:spLocks noChangeArrowheads="1"/>
            </p:cNvSpPr>
            <p:nvPr/>
          </p:nvSpPr>
          <p:spPr bwMode="auto">
            <a:xfrm>
              <a:off x="704" y="3413"/>
              <a:ext cx="33" cy="19"/>
            </a:xfrm>
            <a:custGeom>
              <a:avLst/>
              <a:gdLst>
                <a:gd name="T0" fmla="*/ 144 w 145"/>
                <a:gd name="T1" fmla="*/ 83 h 84"/>
                <a:gd name="T2" fmla="*/ 126 w 145"/>
                <a:gd name="T3" fmla="*/ 75 h 84"/>
                <a:gd name="T4" fmla="*/ 98 w 145"/>
                <a:gd name="T5" fmla="*/ 60 h 84"/>
                <a:gd name="T6" fmla="*/ 69 w 145"/>
                <a:gd name="T7" fmla="*/ 45 h 84"/>
                <a:gd name="T8" fmla="*/ 43 w 145"/>
                <a:gd name="T9" fmla="*/ 28 h 84"/>
                <a:gd name="T10" fmla="*/ 20 w 145"/>
                <a:gd name="T11" fmla="*/ 14 h 84"/>
                <a:gd name="T12" fmla="*/ 0 w 145"/>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145" h="84">
                  <a:moveTo>
                    <a:pt x="144" y="83"/>
                  </a:moveTo>
                  <a:lnTo>
                    <a:pt x="126" y="75"/>
                  </a:lnTo>
                  <a:lnTo>
                    <a:pt x="98" y="60"/>
                  </a:lnTo>
                  <a:lnTo>
                    <a:pt x="69" y="45"/>
                  </a:lnTo>
                  <a:lnTo>
                    <a:pt x="43" y="28"/>
                  </a:lnTo>
                  <a:lnTo>
                    <a:pt x="20" y="14"/>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63" name="Freeform 987">
              <a:extLst>
                <a:ext uri="{FF2B5EF4-FFF2-40B4-BE49-F238E27FC236}">
                  <a16:creationId xmlns:a16="http://schemas.microsoft.com/office/drawing/2014/main" id="{74C8395D-ABF9-428B-9B57-60611657CBFD}"/>
                </a:ext>
              </a:extLst>
            </p:cNvPr>
            <p:cNvSpPr>
              <a:spLocks noChangeArrowheads="1"/>
            </p:cNvSpPr>
            <p:nvPr/>
          </p:nvSpPr>
          <p:spPr bwMode="auto">
            <a:xfrm>
              <a:off x="671" y="3367"/>
              <a:ext cx="19" cy="33"/>
            </a:xfrm>
            <a:custGeom>
              <a:avLst/>
              <a:gdLst>
                <a:gd name="T0" fmla="*/ 83 w 84"/>
                <a:gd name="T1" fmla="*/ 144 h 145"/>
                <a:gd name="T2" fmla="*/ 83 w 84"/>
                <a:gd name="T3" fmla="*/ 142 h 145"/>
                <a:gd name="T4" fmla="*/ 66 w 84"/>
                <a:gd name="T5" fmla="*/ 121 h 145"/>
                <a:gd name="T6" fmla="*/ 52 w 84"/>
                <a:gd name="T7" fmla="*/ 101 h 145"/>
                <a:gd name="T8" fmla="*/ 37 w 84"/>
                <a:gd name="T9" fmla="*/ 78 h 145"/>
                <a:gd name="T10" fmla="*/ 26 w 84"/>
                <a:gd name="T11" fmla="*/ 57 h 145"/>
                <a:gd name="T12" fmla="*/ 16 w 84"/>
                <a:gd name="T13" fmla="*/ 37 h 145"/>
                <a:gd name="T14" fmla="*/ 8 w 84"/>
                <a:gd name="T15" fmla="*/ 20 h 145"/>
                <a:gd name="T16" fmla="*/ 0 w 84"/>
                <a:gd name="T17"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45">
                  <a:moveTo>
                    <a:pt x="83" y="144"/>
                  </a:moveTo>
                  <a:lnTo>
                    <a:pt x="83" y="142"/>
                  </a:lnTo>
                  <a:lnTo>
                    <a:pt x="66" y="121"/>
                  </a:lnTo>
                  <a:lnTo>
                    <a:pt x="52" y="101"/>
                  </a:lnTo>
                  <a:lnTo>
                    <a:pt x="37" y="78"/>
                  </a:lnTo>
                  <a:lnTo>
                    <a:pt x="26" y="57"/>
                  </a:lnTo>
                  <a:lnTo>
                    <a:pt x="16" y="37"/>
                  </a:lnTo>
                  <a:lnTo>
                    <a:pt x="8" y="2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64" name="Freeform 988">
              <a:extLst>
                <a:ext uri="{FF2B5EF4-FFF2-40B4-BE49-F238E27FC236}">
                  <a16:creationId xmlns:a16="http://schemas.microsoft.com/office/drawing/2014/main" id="{BEC9ABC2-3E7A-413D-B631-C0199C76D7BC}"/>
                </a:ext>
              </a:extLst>
            </p:cNvPr>
            <p:cNvSpPr>
              <a:spLocks noChangeArrowheads="1"/>
            </p:cNvSpPr>
            <p:nvPr/>
          </p:nvSpPr>
          <p:spPr bwMode="auto">
            <a:xfrm>
              <a:off x="667" y="3312"/>
              <a:ext cx="11" cy="37"/>
            </a:xfrm>
            <a:custGeom>
              <a:avLst/>
              <a:gdLst>
                <a:gd name="T0" fmla="*/ 3 w 48"/>
                <a:gd name="T1" fmla="*/ 164 h 165"/>
                <a:gd name="T2" fmla="*/ 3 w 48"/>
                <a:gd name="T3" fmla="*/ 158 h 165"/>
                <a:gd name="T4" fmla="*/ 0 w 48"/>
                <a:gd name="T5" fmla="*/ 138 h 165"/>
                <a:gd name="T6" fmla="*/ 3 w 48"/>
                <a:gd name="T7" fmla="*/ 115 h 165"/>
                <a:gd name="T8" fmla="*/ 8 w 48"/>
                <a:gd name="T9" fmla="*/ 92 h 165"/>
                <a:gd name="T10" fmla="*/ 11 w 48"/>
                <a:gd name="T11" fmla="*/ 69 h 165"/>
                <a:gd name="T12" fmla="*/ 17 w 48"/>
                <a:gd name="T13" fmla="*/ 45 h 165"/>
                <a:gd name="T14" fmla="*/ 32 w 48"/>
                <a:gd name="T15" fmla="*/ 22 h 165"/>
                <a:gd name="T16" fmla="*/ 47 w 48"/>
                <a:gd name="T1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65">
                  <a:moveTo>
                    <a:pt x="3" y="164"/>
                  </a:moveTo>
                  <a:lnTo>
                    <a:pt x="3" y="158"/>
                  </a:lnTo>
                  <a:lnTo>
                    <a:pt x="0" y="138"/>
                  </a:lnTo>
                  <a:lnTo>
                    <a:pt x="3" y="115"/>
                  </a:lnTo>
                  <a:lnTo>
                    <a:pt x="8" y="92"/>
                  </a:lnTo>
                  <a:lnTo>
                    <a:pt x="11" y="69"/>
                  </a:lnTo>
                  <a:lnTo>
                    <a:pt x="17" y="45"/>
                  </a:lnTo>
                  <a:lnTo>
                    <a:pt x="32" y="22"/>
                  </a:lnTo>
                  <a:lnTo>
                    <a:pt x="4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65" name="Freeform 989">
              <a:extLst>
                <a:ext uri="{FF2B5EF4-FFF2-40B4-BE49-F238E27FC236}">
                  <a16:creationId xmlns:a16="http://schemas.microsoft.com/office/drawing/2014/main" id="{F4A9D5DA-F6C0-4FCD-9B43-E13345D43163}"/>
                </a:ext>
              </a:extLst>
            </p:cNvPr>
            <p:cNvSpPr>
              <a:spLocks noChangeArrowheads="1"/>
            </p:cNvSpPr>
            <p:nvPr/>
          </p:nvSpPr>
          <p:spPr bwMode="auto">
            <a:xfrm>
              <a:off x="682" y="3273"/>
              <a:ext cx="30" cy="24"/>
            </a:xfrm>
            <a:custGeom>
              <a:avLst/>
              <a:gdLst>
                <a:gd name="T0" fmla="*/ 0 w 131"/>
                <a:gd name="T1" fmla="*/ 104 h 105"/>
                <a:gd name="T2" fmla="*/ 9 w 131"/>
                <a:gd name="T3" fmla="*/ 93 h 105"/>
                <a:gd name="T4" fmla="*/ 20 w 131"/>
                <a:gd name="T5" fmla="*/ 78 h 105"/>
                <a:gd name="T6" fmla="*/ 35 w 131"/>
                <a:gd name="T7" fmla="*/ 64 h 105"/>
                <a:gd name="T8" fmla="*/ 51 w 131"/>
                <a:gd name="T9" fmla="*/ 46 h 105"/>
                <a:gd name="T10" fmla="*/ 69 w 131"/>
                <a:gd name="T11" fmla="*/ 35 h 105"/>
                <a:gd name="T12" fmla="*/ 87 w 131"/>
                <a:gd name="T13" fmla="*/ 23 h 105"/>
                <a:gd name="T14" fmla="*/ 107 w 131"/>
                <a:gd name="T15" fmla="*/ 14 h 105"/>
                <a:gd name="T16" fmla="*/ 124 w 131"/>
                <a:gd name="T17" fmla="*/ 3 h 105"/>
                <a:gd name="T18" fmla="*/ 130 w 131"/>
                <a:gd name="T1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105">
                  <a:moveTo>
                    <a:pt x="0" y="104"/>
                  </a:moveTo>
                  <a:lnTo>
                    <a:pt x="9" y="93"/>
                  </a:lnTo>
                  <a:lnTo>
                    <a:pt x="20" y="78"/>
                  </a:lnTo>
                  <a:lnTo>
                    <a:pt x="35" y="64"/>
                  </a:lnTo>
                  <a:lnTo>
                    <a:pt x="51" y="46"/>
                  </a:lnTo>
                  <a:lnTo>
                    <a:pt x="69" y="35"/>
                  </a:lnTo>
                  <a:lnTo>
                    <a:pt x="87" y="23"/>
                  </a:lnTo>
                  <a:lnTo>
                    <a:pt x="107" y="14"/>
                  </a:lnTo>
                  <a:lnTo>
                    <a:pt x="124" y="3"/>
                  </a:lnTo>
                  <a:lnTo>
                    <a:pt x="13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66" name="Freeform 990">
              <a:extLst>
                <a:ext uri="{FF2B5EF4-FFF2-40B4-BE49-F238E27FC236}">
                  <a16:creationId xmlns:a16="http://schemas.microsoft.com/office/drawing/2014/main" id="{9C623146-9DC8-4F20-8AE6-3A4B294874D1}"/>
                </a:ext>
              </a:extLst>
            </p:cNvPr>
            <p:cNvSpPr>
              <a:spLocks noChangeArrowheads="1"/>
            </p:cNvSpPr>
            <p:nvPr/>
          </p:nvSpPr>
          <p:spPr bwMode="auto">
            <a:xfrm>
              <a:off x="730" y="3260"/>
              <a:ext cx="37" cy="11"/>
            </a:xfrm>
            <a:custGeom>
              <a:avLst/>
              <a:gdLst>
                <a:gd name="T0" fmla="*/ 0 w 163"/>
                <a:gd name="T1" fmla="*/ 47 h 48"/>
                <a:gd name="T2" fmla="*/ 20 w 163"/>
                <a:gd name="T3" fmla="*/ 35 h 48"/>
                <a:gd name="T4" fmla="*/ 46 w 163"/>
                <a:gd name="T5" fmla="*/ 27 h 48"/>
                <a:gd name="T6" fmla="*/ 75 w 163"/>
                <a:gd name="T7" fmla="*/ 17 h 48"/>
                <a:gd name="T8" fmla="*/ 104 w 163"/>
                <a:gd name="T9" fmla="*/ 9 h 48"/>
                <a:gd name="T10" fmla="*/ 139 w 163"/>
                <a:gd name="T11" fmla="*/ 0 h 48"/>
                <a:gd name="T12" fmla="*/ 162 w 163"/>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163" h="48">
                  <a:moveTo>
                    <a:pt x="0" y="47"/>
                  </a:moveTo>
                  <a:lnTo>
                    <a:pt x="20" y="35"/>
                  </a:lnTo>
                  <a:lnTo>
                    <a:pt x="46" y="27"/>
                  </a:lnTo>
                  <a:lnTo>
                    <a:pt x="75" y="17"/>
                  </a:lnTo>
                  <a:lnTo>
                    <a:pt x="104" y="9"/>
                  </a:lnTo>
                  <a:lnTo>
                    <a:pt x="139" y="0"/>
                  </a:lnTo>
                  <a:lnTo>
                    <a:pt x="1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67" name="Freeform 991">
              <a:extLst>
                <a:ext uri="{FF2B5EF4-FFF2-40B4-BE49-F238E27FC236}">
                  <a16:creationId xmlns:a16="http://schemas.microsoft.com/office/drawing/2014/main" id="{7D158B0C-F20A-4975-A744-C5C4E050035E}"/>
                </a:ext>
              </a:extLst>
            </p:cNvPr>
            <p:cNvSpPr>
              <a:spLocks noChangeArrowheads="1"/>
            </p:cNvSpPr>
            <p:nvPr/>
          </p:nvSpPr>
          <p:spPr bwMode="auto">
            <a:xfrm>
              <a:off x="784" y="3255"/>
              <a:ext cx="38" cy="11"/>
            </a:xfrm>
            <a:custGeom>
              <a:avLst/>
              <a:gdLst>
                <a:gd name="T0" fmla="*/ 0 w 168"/>
                <a:gd name="T1" fmla="*/ 46 h 47"/>
                <a:gd name="T2" fmla="*/ 14 w 168"/>
                <a:gd name="T3" fmla="*/ 46 h 47"/>
                <a:gd name="T4" fmla="*/ 58 w 168"/>
                <a:gd name="T5" fmla="*/ 46 h 47"/>
                <a:gd name="T6" fmla="*/ 104 w 168"/>
                <a:gd name="T7" fmla="*/ 14 h 47"/>
                <a:gd name="T8" fmla="*/ 151 w 168"/>
                <a:gd name="T9" fmla="*/ 0 h 47"/>
                <a:gd name="T10" fmla="*/ 167 w 168"/>
                <a:gd name="T11" fmla="*/ 0 h 47"/>
              </a:gdLst>
              <a:ahLst/>
              <a:cxnLst>
                <a:cxn ang="0">
                  <a:pos x="T0" y="T1"/>
                </a:cxn>
                <a:cxn ang="0">
                  <a:pos x="T2" y="T3"/>
                </a:cxn>
                <a:cxn ang="0">
                  <a:pos x="T4" y="T5"/>
                </a:cxn>
                <a:cxn ang="0">
                  <a:pos x="T6" y="T7"/>
                </a:cxn>
                <a:cxn ang="0">
                  <a:pos x="T8" y="T9"/>
                </a:cxn>
                <a:cxn ang="0">
                  <a:pos x="T10" y="T11"/>
                </a:cxn>
              </a:cxnLst>
              <a:rect l="0" t="0" r="r" b="b"/>
              <a:pathLst>
                <a:path w="168" h="47">
                  <a:moveTo>
                    <a:pt x="0" y="46"/>
                  </a:moveTo>
                  <a:lnTo>
                    <a:pt x="14" y="46"/>
                  </a:lnTo>
                  <a:lnTo>
                    <a:pt x="58" y="46"/>
                  </a:lnTo>
                  <a:lnTo>
                    <a:pt x="104" y="14"/>
                  </a:lnTo>
                  <a:lnTo>
                    <a:pt x="151"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68" name="Freeform 992">
              <a:extLst>
                <a:ext uri="{FF2B5EF4-FFF2-40B4-BE49-F238E27FC236}">
                  <a16:creationId xmlns:a16="http://schemas.microsoft.com/office/drawing/2014/main" id="{996DE834-431F-4E42-B818-5F7A1A72F352}"/>
                </a:ext>
              </a:extLst>
            </p:cNvPr>
            <p:cNvSpPr>
              <a:spLocks noChangeArrowheads="1"/>
            </p:cNvSpPr>
            <p:nvPr/>
          </p:nvSpPr>
          <p:spPr bwMode="auto">
            <a:xfrm>
              <a:off x="842" y="3253"/>
              <a:ext cx="37" cy="11"/>
            </a:xfrm>
            <a:custGeom>
              <a:avLst/>
              <a:gdLst>
                <a:gd name="T0" fmla="*/ 0 w 165"/>
                <a:gd name="T1" fmla="*/ 46 h 47"/>
                <a:gd name="T2" fmla="*/ 37 w 165"/>
                <a:gd name="T3" fmla="*/ 29 h 47"/>
                <a:gd name="T4" fmla="*/ 83 w 165"/>
                <a:gd name="T5" fmla="*/ 29 h 47"/>
                <a:gd name="T6" fmla="*/ 135 w 165"/>
                <a:gd name="T7" fmla="*/ 14 h 47"/>
                <a:gd name="T8" fmla="*/ 164 w 165"/>
                <a:gd name="T9" fmla="*/ 0 h 47"/>
              </a:gdLst>
              <a:ahLst/>
              <a:cxnLst>
                <a:cxn ang="0">
                  <a:pos x="T0" y="T1"/>
                </a:cxn>
                <a:cxn ang="0">
                  <a:pos x="T2" y="T3"/>
                </a:cxn>
                <a:cxn ang="0">
                  <a:pos x="T4" y="T5"/>
                </a:cxn>
                <a:cxn ang="0">
                  <a:pos x="T6" y="T7"/>
                </a:cxn>
                <a:cxn ang="0">
                  <a:pos x="T8" y="T9"/>
                </a:cxn>
              </a:cxnLst>
              <a:rect l="0" t="0" r="r" b="b"/>
              <a:pathLst>
                <a:path w="165" h="47">
                  <a:moveTo>
                    <a:pt x="0" y="46"/>
                  </a:moveTo>
                  <a:lnTo>
                    <a:pt x="37" y="29"/>
                  </a:lnTo>
                  <a:lnTo>
                    <a:pt x="83" y="29"/>
                  </a:lnTo>
                  <a:lnTo>
                    <a:pt x="135" y="14"/>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69" name="Freeform 993">
              <a:extLst>
                <a:ext uri="{FF2B5EF4-FFF2-40B4-BE49-F238E27FC236}">
                  <a16:creationId xmlns:a16="http://schemas.microsoft.com/office/drawing/2014/main" id="{A5827638-9650-48C0-84CA-4B94E061685F}"/>
                </a:ext>
              </a:extLst>
            </p:cNvPr>
            <p:cNvSpPr>
              <a:spLocks noChangeArrowheads="1"/>
            </p:cNvSpPr>
            <p:nvPr/>
          </p:nvSpPr>
          <p:spPr bwMode="auto">
            <a:xfrm>
              <a:off x="897" y="3252"/>
              <a:ext cx="38" cy="1"/>
            </a:xfrm>
            <a:custGeom>
              <a:avLst/>
              <a:gdLst>
                <a:gd name="T0" fmla="*/ 0 w 169"/>
                <a:gd name="T1" fmla="*/ 0 h 1"/>
                <a:gd name="T2" fmla="*/ 41 w 169"/>
                <a:gd name="T3" fmla="*/ 0 h 1"/>
                <a:gd name="T4" fmla="*/ 93 w 169"/>
                <a:gd name="T5" fmla="*/ 0 h 1"/>
                <a:gd name="T6" fmla="*/ 148 w 169"/>
                <a:gd name="T7" fmla="*/ 0 h 1"/>
                <a:gd name="T8" fmla="*/ 168 w 169"/>
                <a:gd name="T9" fmla="*/ 0 h 1"/>
              </a:gdLst>
              <a:ahLst/>
              <a:cxnLst>
                <a:cxn ang="0">
                  <a:pos x="T0" y="T1"/>
                </a:cxn>
                <a:cxn ang="0">
                  <a:pos x="T2" y="T3"/>
                </a:cxn>
                <a:cxn ang="0">
                  <a:pos x="T4" y="T5"/>
                </a:cxn>
                <a:cxn ang="0">
                  <a:pos x="T6" y="T7"/>
                </a:cxn>
                <a:cxn ang="0">
                  <a:pos x="T8" y="T9"/>
                </a:cxn>
              </a:cxnLst>
              <a:rect l="0" t="0" r="r" b="b"/>
              <a:pathLst>
                <a:path w="169" h="1">
                  <a:moveTo>
                    <a:pt x="0" y="0"/>
                  </a:moveTo>
                  <a:lnTo>
                    <a:pt x="41" y="0"/>
                  </a:lnTo>
                  <a:lnTo>
                    <a:pt x="93" y="0"/>
                  </a:lnTo>
                  <a:lnTo>
                    <a:pt x="148"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70" name="Freeform 994">
              <a:extLst>
                <a:ext uri="{FF2B5EF4-FFF2-40B4-BE49-F238E27FC236}">
                  <a16:creationId xmlns:a16="http://schemas.microsoft.com/office/drawing/2014/main" id="{075631C9-2436-4A35-A782-F93A901D0033}"/>
                </a:ext>
              </a:extLst>
            </p:cNvPr>
            <p:cNvSpPr>
              <a:spLocks noChangeArrowheads="1"/>
            </p:cNvSpPr>
            <p:nvPr/>
          </p:nvSpPr>
          <p:spPr bwMode="auto">
            <a:xfrm>
              <a:off x="955" y="3251"/>
              <a:ext cx="37" cy="11"/>
            </a:xfrm>
            <a:custGeom>
              <a:avLst/>
              <a:gdLst>
                <a:gd name="T0" fmla="*/ 0 w 165"/>
                <a:gd name="T1" fmla="*/ 47 h 48"/>
                <a:gd name="T2" fmla="*/ 0 w 165"/>
                <a:gd name="T3" fmla="*/ 47 h 48"/>
                <a:gd name="T4" fmla="*/ 58 w 165"/>
                <a:gd name="T5" fmla="*/ 47 h 48"/>
                <a:gd name="T6" fmla="*/ 116 w 165"/>
                <a:gd name="T7" fmla="*/ 0 h 48"/>
                <a:gd name="T8" fmla="*/ 164 w 165"/>
                <a:gd name="T9" fmla="*/ 0 h 48"/>
              </a:gdLst>
              <a:ahLst/>
              <a:cxnLst>
                <a:cxn ang="0">
                  <a:pos x="T0" y="T1"/>
                </a:cxn>
                <a:cxn ang="0">
                  <a:pos x="T2" y="T3"/>
                </a:cxn>
                <a:cxn ang="0">
                  <a:pos x="T4" y="T5"/>
                </a:cxn>
                <a:cxn ang="0">
                  <a:pos x="T6" y="T7"/>
                </a:cxn>
                <a:cxn ang="0">
                  <a:pos x="T8" y="T9"/>
                </a:cxn>
              </a:cxnLst>
              <a:rect l="0" t="0" r="r" b="b"/>
              <a:pathLst>
                <a:path w="165" h="48">
                  <a:moveTo>
                    <a:pt x="0" y="47"/>
                  </a:moveTo>
                  <a:lnTo>
                    <a:pt x="0" y="47"/>
                  </a:lnTo>
                  <a:lnTo>
                    <a:pt x="58" y="47"/>
                  </a:lnTo>
                  <a:lnTo>
                    <a:pt x="116"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71" name="Freeform 995">
              <a:extLst>
                <a:ext uri="{FF2B5EF4-FFF2-40B4-BE49-F238E27FC236}">
                  <a16:creationId xmlns:a16="http://schemas.microsoft.com/office/drawing/2014/main" id="{E3217887-76F5-4D4D-A77D-53CA85C7D6B8}"/>
                </a:ext>
              </a:extLst>
            </p:cNvPr>
            <p:cNvSpPr>
              <a:spLocks noChangeArrowheads="1"/>
            </p:cNvSpPr>
            <p:nvPr/>
          </p:nvSpPr>
          <p:spPr bwMode="auto">
            <a:xfrm>
              <a:off x="1011" y="3250"/>
              <a:ext cx="38" cy="11"/>
            </a:xfrm>
            <a:custGeom>
              <a:avLst/>
              <a:gdLst>
                <a:gd name="T0" fmla="*/ 0 w 169"/>
                <a:gd name="T1" fmla="*/ 46 h 47"/>
                <a:gd name="T2" fmla="*/ 44 w 169"/>
                <a:gd name="T3" fmla="*/ 0 h 47"/>
                <a:gd name="T4" fmla="*/ 105 w 169"/>
                <a:gd name="T5" fmla="*/ 0 h 47"/>
                <a:gd name="T6" fmla="*/ 166 w 169"/>
                <a:gd name="T7" fmla="*/ 0 h 47"/>
                <a:gd name="T8" fmla="*/ 168 w 169"/>
                <a:gd name="T9" fmla="*/ 0 h 47"/>
              </a:gdLst>
              <a:ahLst/>
              <a:cxnLst>
                <a:cxn ang="0">
                  <a:pos x="T0" y="T1"/>
                </a:cxn>
                <a:cxn ang="0">
                  <a:pos x="T2" y="T3"/>
                </a:cxn>
                <a:cxn ang="0">
                  <a:pos x="T4" y="T5"/>
                </a:cxn>
                <a:cxn ang="0">
                  <a:pos x="T6" y="T7"/>
                </a:cxn>
                <a:cxn ang="0">
                  <a:pos x="T8" y="T9"/>
                </a:cxn>
              </a:cxnLst>
              <a:rect l="0" t="0" r="r" b="b"/>
              <a:pathLst>
                <a:path w="169" h="47">
                  <a:moveTo>
                    <a:pt x="0" y="46"/>
                  </a:moveTo>
                  <a:lnTo>
                    <a:pt x="44" y="0"/>
                  </a:lnTo>
                  <a:lnTo>
                    <a:pt x="105" y="0"/>
                  </a:lnTo>
                  <a:lnTo>
                    <a:pt x="166"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72" name="Freeform 996">
              <a:extLst>
                <a:ext uri="{FF2B5EF4-FFF2-40B4-BE49-F238E27FC236}">
                  <a16:creationId xmlns:a16="http://schemas.microsoft.com/office/drawing/2014/main" id="{F33302D7-2FC9-45D9-95E5-D90E53E0FC13}"/>
                </a:ext>
              </a:extLst>
            </p:cNvPr>
            <p:cNvSpPr>
              <a:spLocks noChangeArrowheads="1"/>
            </p:cNvSpPr>
            <p:nvPr/>
          </p:nvSpPr>
          <p:spPr bwMode="auto">
            <a:xfrm>
              <a:off x="1067" y="3249"/>
              <a:ext cx="38" cy="1"/>
            </a:xfrm>
            <a:custGeom>
              <a:avLst/>
              <a:gdLst>
                <a:gd name="T0" fmla="*/ 0 w 169"/>
                <a:gd name="T1" fmla="*/ 0 h 1"/>
                <a:gd name="T2" fmla="*/ 38 w 169"/>
                <a:gd name="T3" fmla="*/ 0 h 1"/>
                <a:gd name="T4" fmla="*/ 98 w 169"/>
                <a:gd name="T5" fmla="*/ 0 h 1"/>
                <a:gd name="T6" fmla="*/ 159 w 169"/>
                <a:gd name="T7" fmla="*/ 0 h 1"/>
                <a:gd name="T8" fmla="*/ 168 w 169"/>
                <a:gd name="T9" fmla="*/ 0 h 1"/>
              </a:gdLst>
              <a:ahLst/>
              <a:cxnLst>
                <a:cxn ang="0">
                  <a:pos x="T0" y="T1"/>
                </a:cxn>
                <a:cxn ang="0">
                  <a:pos x="T2" y="T3"/>
                </a:cxn>
                <a:cxn ang="0">
                  <a:pos x="T4" y="T5"/>
                </a:cxn>
                <a:cxn ang="0">
                  <a:pos x="T6" y="T7"/>
                </a:cxn>
                <a:cxn ang="0">
                  <a:pos x="T8" y="T9"/>
                </a:cxn>
              </a:cxnLst>
              <a:rect l="0" t="0" r="r" b="b"/>
              <a:pathLst>
                <a:path w="169" h="1">
                  <a:moveTo>
                    <a:pt x="0" y="0"/>
                  </a:moveTo>
                  <a:lnTo>
                    <a:pt x="38" y="0"/>
                  </a:lnTo>
                  <a:lnTo>
                    <a:pt x="98" y="0"/>
                  </a:lnTo>
                  <a:lnTo>
                    <a:pt x="159"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73" name="Freeform 997">
              <a:extLst>
                <a:ext uri="{FF2B5EF4-FFF2-40B4-BE49-F238E27FC236}">
                  <a16:creationId xmlns:a16="http://schemas.microsoft.com/office/drawing/2014/main" id="{E931E39F-5D2A-4863-B352-684488718617}"/>
                </a:ext>
              </a:extLst>
            </p:cNvPr>
            <p:cNvSpPr>
              <a:spLocks noChangeArrowheads="1"/>
            </p:cNvSpPr>
            <p:nvPr/>
          </p:nvSpPr>
          <p:spPr bwMode="auto">
            <a:xfrm>
              <a:off x="1124" y="3249"/>
              <a:ext cx="38" cy="1"/>
            </a:xfrm>
            <a:custGeom>
              <a:avLst/>
              <a:gdLst>
                <a:gd name="T0" fmla="*/ 0 w 169"/>
                <a:gd name="T1" fmla="*/ 0 h 1"/>
                <a:gd name="T2" fmla="*/ 23 w 169"/>
                <a:gd name="T3" fmla="*/ 0 h 1"/>
                <a:gd name="T4" fmla="*/ 76 w 169"/>
                <a:gd name="T5" fmla="*/ 0 h 1"/>
                <a:gd name="T6" fmla="*/ 133 w 169"/>
                <a:gd name="T7" fmla="*/ 0 h 1"/>
                <a:gd name="T8" fmla="*/ 168 w 169"/>
                <a:gd name="T9" fmla="*/ 0 h 1"/>
              </a:gdLst>
              <a:ahLst/>
              <a:cxnLst>
                <a:cxn ang="0">
                  <a:pos x="T0" y="T1"/>
                </a:cxn>
                <a:cxn ang="0">
                  <a:pos x="T2" y="T3"/>
                </a:cxn>
                <a:cxn ang="0">
                  <a:pos x="T4" y="T5"/>
                </a:cxn>
                <a:cxn ang="0">
                  <a:pos x="T6" y="T7"/>
                </a:cxn>
                <a:cxn ang="0">
                  <a:pos x="T8" y="T9"/>
                </a:cxn>
              </a:cxnLst>
              <a:rect l="0" t="0" r="r" b="b"/>
              <a:pathLst>
                <a:path w="169" h="1">
                  <a:moveTo>
                    <a:pt x="0" y="0"/>
                  </a:moveTo>
                  <a:lnTo>
                    <a:pt x="23" y="0"/>
                  </a:lnTo>
                  <a:lnTo>
                    <a:pt x="76" y="0"/>
                  </a:lnTo>
                  <a:lnTo>
                    <a:pt x="133"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74" name="Freeform 998">
              <a:extLst>
                <a:ext uri="{FF2B5EF4-FFF2-40B4-BE49-F238E27FC236}">
                  <a16:creationId xmlns:a16="http://schemas.microsoft.com/office/drawing/2014/main" id="{A190631F-CB59-414F-BC8E-D42B3848C521}"/>
                </a:ext>
              </a:extLst>
            </p:cNvPr>
            <p:cNvSpPr>
              <a:spLocks noChangeArrowheads="1"/>
            </p:cNvSpPr>
            <p:nvPr/>
          </p:nvSpPr>
          <p:spPr bwMode="auto">
            <a:xfrm>
              <a:off x="1180" y="3249"/>
              <a:ext cx="38" cy="1"/>
            </a:xfrm>
            <a:custGeom>
              <a:avLst/>
              <a:gdLst>
                <a:gd name="T0" fmla="*/ 0 w 169"/>
                <a:gd name="T1" fmla="*/ 0 h 1"/>
                <a:gd name="T2" fmla="*/ 35 w 169"/>
                <a:gd name="T3" fmla="*/ 0 h 1"/>
                <a:gd name="T4" fmla="*/ 87 w 169"/>
                <a:gd name="T5" fmla="*/ 0 h 1"/>
                <a:gd name="T6" fmla="*/ 136 w 169"/>
                <a:gd name="T7" fmla="*/ 0 h 1"/>
                <a:gd name="T8" fmla="*/ 168 w 169"/>
                <a:gd name="T9" fmla="*/ 0 h 1"/>
              </a:gdLst>
              <a:ahLst/>
              <a:cxnLst>
                <a:cxn ang="0">
                  <a:pos x="T0" y="T1"/>
                </a:cxn>
                <a:cxn ang="0">
                  <a:pos x="T2" y="T3"/>
                </a:cxn>
                <a:cxn ang="0">
                  <a:pos x="T4" y="T5"/>
                </a:cxn>
                <a:cxn ang="0">
                  <a:pos x="T6" y="T7"/>
                </a:cxn>
                <a:cxn ang="0">
                  <a:pos x="T8" y="T9"/>
                </a:cxn>
              </a:cxnLst>
              <a:rect l="0" t="0" r="r" b="b"/>
              <a:pathLst>
                <a:path w="169" h="1">
                  <a:moveTo>
                    <a:pt x="0" y="0"/>
                  </a:moveTo>
                  <a:lnTo>
                    <a:pt x="35" y="0"/>
                  </a:lnTo>
                  <a:lnTo>
                    <a:pt x="87" y="0"/>
                  </a:lnTo>
                  <a:lnTo>
                    <a:pt x="136"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75" name="Freeform 999">
              <a:extLst>
                <a:ext uri="{FF2B5EF4-FFF2-40B4-BE49-F238E27FC236}">
                  <a16:creationId xmlns:a16="http://schemas.microsoft.com/office/drawing/2014/main" id="{9F0B12DB-5476-4F2D-9FA2-751F35F329A3}"/>
                </a:ext>
              </a:extLst>
            </p:cNvPr>
            <p:cNvSpPr>
              <a:spLocks noChangeArrowheads="1"/>
            </p:cNvSpPr>
            <p:nvPr/>
          </p:nvSpPr>
          <p:spPr bwMode="auto">
            <a:xfrm>
              <a:off x="1238" y="3249"/>
              <a:ext cx="37" cy="1"/>
            </a:xfrm>
            <a:custGeom>
              <a:avLst/>
              <a:gdLst>
                <a:gd name="T0" fmla="*/ 0 w 165"/>
                <a:gd name="T1" fmla="*/ 0 h 1"/>
                <a:gd name="T2" fmla="*/ 29 w 165"/>
                <a:gd name="T3" fmla="*/ 0 h 1"/>
                <a:gd name="T4" fmla="*/ 81 w 165"/>
                <a:gd name="T5" fmla="*/ 0 h 1"/>
                <a:gd name="T6" fmla="*/ 127 w 165"/>
                <a:gd name="T7" fmla="*/ 0 h 1"/>
                <a:gd name="T8" fmla="*/ 164 w 165"/>
                <a:gd name="T9" fmla="*/ 0 h 1"/>
              </a:gdLst>
              <a:ahLst/>
              <a:cxnLst>
                <a:cxn ang="0">
                  <a:pos x="T0" y="T1"/>
                </a:cxn>
                <a:cxn ang="0">
                  <a:pos x="T2" y="T3"/>
                </a:cxn>
                <a:cxn ang="0">
                  <a:pos x="T4" y="T5"/>
                </a:cxn>
                <a:cxn ang="0">
                  <a:pos x="T6" y="T7"/>
                </a:cxn>
                <a:cxn ang="0">
                  <a:pos x="T8" y="T9"/>
                </a:cxn>
              </a:cxnLst>
              <a:rect l="0" t="0" r="r" b="b"/>
              <a:pathLst>
                <a:path w="165" h="1">
                  <a:moveTo>
                    <a:pt x="0" y="0"/>
                  </a:moveTo>
                  <a:lnTo>
                    <a:pt x="29" y="0"/>
                  </a:lnTo>
                  <a:lnTo>
                    <a:pt x="81" y="0"/>
                  </a:lnTo>
                  <a:lnTo>
                    <a:pt x="127"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76" name="Freeform 1000">
              <a:extLst>
                <a:ext uri="{FF2B5EF4-FFF2-40B4-BE49-F238E27FC236}">
                  <a16:creationId xmlns:a16="http://schemas.microsoft.com/office/drawing/2014/main" id="{0D9D6188-3303-4F58-9563-085662FF9951}"/>
                </a:ext>
              </a:extLst>
            </p:cNvPr>
            <p:cNvSpPr>
              <a:spLocks noChangeArrowheads="1"/>
            </p:cNvSpPr>
            <p:nvPr/>
          </p:nvSpPr>
          <p:spPr bwMode="auto">
            <a:xfrm>
              <a:off x="1294" y="3249"/>
              <a:ext cx="38" cy="1"/>
            </a:xfrm>
            <a:custGeom>
              <a:avLst/>
              <a:gdLst>
                <a:gd name="T0" fmla="*/ 0 w 168"/>
                <a:gd name="T1" fmla="*/ 0 h 1"/>
                <a:gd name="T2" fmla="*/ 37 w 168"/>
                <a:gd name="T3" fmla="*/ 0 h 1"/>
                <a:gd name="T4" fmla="*/ 92 w 168"/>
                <a:gd name="T5" fmla="*/ 0 h 1"/>
                <a:gd name="T6" fmla="*/ 150 w 168"/>
                <a:gd name="T7" fmla="*/ 0 h 1"/>
                <a:gd name="T8" fmla="*/ 167 w 168"/>
                <a:gd name="T9" fmla="*/ 0 h 1"/>
              </a:gdLst>
              <a:ahLst/>
              <a:cxnLst>
                <a:cxn ang="0">
                  <a:pos x="T0" y="T1"/>
                </a:cxn>
                <a:cxn ang="0">
                  <a:pos x="T2" y="T3"/>
                </a:cxn>
                <a:cxn ang="0">
                  <a:pos x="T4" y="T5"/>
                </a:cxn>
                <a:cxn ang="0">
                  <a:pos x="T6" y="T7"/>
                </a:cxn>
                <a:cxn ang="0">
                  <a:pos x="T8" y="T9"/>
                </a:cxn>
              </a:cxnLst>
              <a:rect l="0" t="0" r="r" b="b"/>
              <a:pathLst>
                <a:path w="168" h="1">
                  <a:moveTo>
                    <a:pt x="0" y="0"/>
                  </a:moveTo>
                  <a:lnTo>
                    <a:pt x="37" y="0"/>
                  </a:lnTo>
                  <a:lnTo>
                    <a:pt x="92" y="0"/>
                  </a:lnTo>
                  <a:lnTo>
                    <a:pt x="150"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77" name="Freeform 1001">
              <a:extLst>
                <a:ext uri="{FF2B5EF4-FFF2-40B4-BE49-F238E27FC236}">
                  <a16:creationId xmlns:a16="http://schemas.microsoft.com/office/drawing/2014/main" id="{F4965061-69DE-478C-8CDA-E9CFC6B957B6}"/>
                </a:ext>
              </a:extLst>
            </p:cNvPr>
            <p:cNvSpPr>
              <a:spLocks noChangeArrowheads="1"/>
            </p:cNvSpPr>
            <p:nvPr/>
          </p:nvSpPr>
          <p:spPr bwMode="auto">
            <a:xfrm>
              <a:off x="1351" y="3249"/>
              <a:ext cx="38" cy="10"/>
            </a:xfrm>
            <a:custGeom>
              <a:avLst/>
              <a:gdLst>
                <a:gd name="T0" fmla="*/ 0 w 166"/>
                <a:gd name="T1" fmla="*/ 0 h 46"/>
                <a:gd name="T2" fmla="*/ 17 w 166"/>
                <a:gd name="T3" fmla="*/ 0 h 46"/>
                <a:gd name="T4" fmla="*/ 77 w 166"/>
                <a:gd name="T5" fmla="*/ 0 h 46"/>
                <a:gd name="T6" fmla="*/ 139 w 166"/>
                <a:gd name="T7" fmla="*/ 45 h 46"/>
                <a:gd name="T8" fmla="*/ 165 w 166"/>
                <a:gd name="T9" fmla="*/ 45 h 46"/>
              </a:gdLst>
              <a:ahLst/>
              <a:cxnLst>
                <a:cxn ang="0">
                  <a:pos x="T0" y="T1"/>
                </a:cxn>
                <a:cxn ang="0">
                  <a:pos x="T2" y="T3"/>
                </a:cxn>
                <a:cxn ang="0">
                  <a:pos x="T4" y="T5"/>
                </a:cxn>
                <a:cxn ang="0">
                  <a:pos x="T6" y="T7"/>
                </a:cxn>
                <a:cxn ang="0">
                  <a:pos x="T8" y="T9"/>
                </a:cxn>
              </a:cxnLst>
              <a:rect l="0" t="0" r="r" b="b"/>
              <a:pathLst>
                <a:path w="166" h="46">
                  <a:moveTo>
                    <a:pt x="0" y="0"/>
                  </a:moveTo>
                  <a:lnTo>
                    <a:pt x="17" y="0"/>
                  </a:lnTo>
                  <a:lnTo>
                    <a:pt x="77" y="0"/>
                  </a:lnTo>
                  <a:lnTo>
                    <a:pt x="139" y="45"/>
                  </a:lnTo>
                  <a:lnTo>
                    <a:pt x="165" y="4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78" name="Freeform 1002">
              <a:extLst>
                <a:ext uri="{FF2B5EF4-FFF2-40B4-BE49-F238E27FC236}">
                  <a16:creationId xmlns:a16="http://schemas.microsoft.com/office/drawing/2014/main" id="{A7DEB42C-D467-4B5B-8CDC-8B99DC12CAC1}"/>
                </a:ext>
              </a:extLst>
            </p:cNvPr>
            <p:cNvSpPr>
              <a:spLocks noChangeArrowheads="1"/>
            </p:cNvSpPr>
            <p:nvPr/>
          </p:nvSpPr>
          <p:spPr bwMode="auto">
            <a:xfrm>
              <a:off x="1407" y="3250"/>
              <a:ext cx="38" cy="11"/>
            </a:xfrm>
            <a:custGeom>
              <a:avLst/>
              <a:gdLst>
                <a:gd name="T0" fmla="*/ 0 w 168"/>
                <a:gd name="T1" fmla="*/ 0 h 47"/>
                <a:gd name="T2" fmla="*/ 8 w 168"/>
                <a:gd name="T3" fmla="*/ 0 h 47"/>
                <a:gd name="T4" fmla="*/ 69 w 168"/>
                <a:gd name="T5" fmla="*/ 0 h 47"/>
                <a:gd name="T6" fmla="*/ 132 w 168"/>
                <a:gd name="T7" fmla="*/ 46 h 47"/>
                <a:gd name="T8" fmla="*/ 167 w 168"/>
                <a:gd name="T9" fmla="*/ 46 h 47"/>
              </a:gdLst>
              <a:ahLst/>
              <a:cxnLst>
                <a:cxn ang="0">
                  <a:pos x="T0" y="T1"/>
                </a:cxn>
                <a:cxn ang="0">
                  <a:pos x="T2" y="T3"/>
                </a:cxn>
                <a:cxn ang="0">
                  <a:pos x="T4" y="T5"/>
                </a:cxn>
                <a:cxn ang="0">
                  <a:pos x="T6" y="T7"/>
                </a:cxn>
                <a:cxn ang="0">
                  <a:pos x="T8" y="T9"/>
                </a:cxn>
              </a:cxnLst>
              <a:rect l="0" t="0" r="r" b="b"/>
              <a:pathLst>
                <a:path w="168" h="47">
                  <a:moveTo>
                    <a:pt x="0" y="0"/>
                  </a:moveTo>
                  <a:lnTo>
                    <a:pt x="8" y="0"/>
                  </a:lnTo>
                  <a:lnTo>
                    <a:pt x="69" y="0"/>
                  </a:lnTo>
                  <a:lnTo>
                    <a:pt x="132" y="46"/>
                  </a:lnTo>
                  <a:lnTo>
                    <a:pt x="167"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79" name="Freeform 1003">
              <a:extLst>
                <a:ext uri="{FF2B5EF4-FFF2-40B4-BE49-F238E27FC236}">
                  <a16:creationId xmlns:a16="http://schemas.microsoft.com/office/drawing/2014/main" id="{278EBEB4-28C2-44CE-AE89-B62053A59A51}"/>
                </a:ext>
              </a:extLst>
            </p:cNvPr>
            <p:cNvSpPr>
              <a:spLocks noChangeArrowheads="1"/>
            </p:cNvSpPr>
            <p:nvPr/>
          </p:nvSpPr>
          <p:spPr bwMode="auto">
            <a:xfrm>
              <a:off x="1463" y="3251"/>
              <a:ext cx="38" cy="11"/>
            </a:xfrm>
            <a:custGeom>
              <a:avLst/>
              <a:gdLst>
                <a:gd name="T0" fmla="*/ 0 w 169"/>
                <a:gd name="T1" fmla="*/ 0 h 48"/>
                <a:gd name="T2" fmla="*/ 58 w 169"/>
                <a:gd name="T3" fmla="*/ 23 h 48"/>
                <a:gd name="T4" fmla="*/ 113 w 169"/>
                <a:gd name="T5" fmla="*/ 23 h 48"/>
                <a:gd name="T6" fmla="*/ 168 w 169"/>
                <a:gd name="T7" fmla="*/ 47 h 48"/>
              </a:gdLst>
              <a:ahLst/>
              <a:cxnLst>
                <a:cxn ang="0">
                  <a:pos x="T0" y="T1"/>
                </a:cxn>
                <a:cxn ang="0">
                  <a:pos x="T2" y="T3"/>
                </a:cxn>
                <a:cxn ang="0">
                  <a:pos x="T4" y="T5"/>
                </a:cxn>
                <a:cxn ang="0">
                  <a:pos x="T6" y="T7"/>
                </a:cxn>
              </a:cxnLst>
              <a:rect l="0" t="0" r="r" b="b"/>
              <a:pathLst>
                <a:path w="169" h="48">
                  <a:moveTo>
                    <a:pt x="0" y="0"/>
                  </a:moveTo>
                  <a:lnTo>
                    <a:pt x="58" y="23"/>
                  </a:lnTo>
                  <a:lnTo>
                    <a:pt x="113" y="23"/>
                  </a:lnTo>
                  <a:lnTo>
                    <a:pt x="168"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80" name="Freeform 1004">
              <a:extLst>
                <a:ext uri="{FF2B5EF4-FFF2-40B4-BE49-F238E27FC236}">
                  <a16:creationId xmlns:a16="http://schemas.microsoft.com/office/drawing/2014/main" id="{777BDD65-EFF0-4518-BCA5-9496603E1E18}"/>
                </a:ext>
              </a:extLst>
            </p:cNvPr>
            <p:cNvSpPr>
              <a:spLocks noChangeArrowheads="1"/>
            </p:cNvSpPr>
            <p:nvPr/>
          </p:nvSpPr>
          <p:spPr bwMode="auto">
            <a:xfrm>
              <a:off x="1520" y="3252"/>
              <a:ext cx="38" cy="11"/>
            </a:xfrm>
            <a:custGeom>
              <a:avLst/>
              <a:gdLst>
                <a:gd name="T0" fmla="*/ 0 w 169"/>
                <a:gd name="T1" fmla="*/ 0 h 48"/>
                <a:gd name="T2" fmla="*/ 26 w 169"/>
                <a:gd name="T3" fmla="*/ 0 h 48"/>
                <a:gd name="T4" fmla="*/ 78 w 169"/>
                <a:gd name="T5" fmla="*/ 0 h 48"/>
                <a:gd name="T6" fmla="*/ 130 w 169"/>
                <a:gd name="T7" fmla="*/ 47 h 48"/>
                <a:gd name="T8" fmla="*/ 168 w 169"/>
                <a:gd name="T9" fmla="*/ 47 h 48"/>
              </a:gdLst>
              <a:ahLst/>
              <a:cxnLst>
                <a:cxn ang="0">
                  <a:pos x="T0" y="T1"/>
                </a:cxn>
                <a:cxn ang="0">
                  <a:pos x="T2" y="T3"/>
                </a:cxn>
                <a:cxn ang="0">
                  <a:pos x="T4" y="T5"/>
                </a:cxn>
                <a:cxn ang="0">
                  <a:pos x="T6" y="T7"/>
                </a:cxn>
                <a:cxn ang="0">
                  <a:pos x="T8" y="T9"/>
                </a:cxn>
              </a:cxnLst>
              <a:rect l="0" t="0" r="r" b="b"/>
              <a:pathLst>
                <a:path w="169" h="48">
                  <a:moveTo>
                    <a:pt x="0" y="0"/>
                  </a:moveTo>
                  <a:lnTo>
                    <a:pt x="26" y="0"/>
                  </a:lnTo>
                  <a:lnTo>
                    <a:pt x="78" y="0"/>
                  </a:lnTo>
                  <a:lnTo>
                    <a:pt x="130" y="47"/>
                  </a:lnTo>
                  <a:lnTo>
                    <a:pt x="168"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81" name="Freeform 1005">
              <a:extLst>
                <a:ext uri="{FF2B5EF4-FFF2-40B4-BE49-F238E27FC236}">
                  <a16:creationId xmlns:a16="http://schemas.microsoft.com/office/drawing/2014/main" id="{8EE3BC91-1769-44E7-8AC9-FAAD21AA0249}"/>
                </a:ext>
              </a:extLst>
            </p:cNvPr>
            <p:cNvSpPr>
              <a:spLocks noChangeArrowheads="1"/>
            </p:cNvSpPr>
            <p:nvPr/>
          </p:nvSpPr>
          <p:spPr bwMode="auto">
            <a:xfrm>
              <a:off x="1577" y="3253"/>
              <a:ext cx="38" cy="11"/>
            </a:xfrm>
            <a:custGeom>
              <a:avLst/>
              <a:gdLst>
                <a:gd name="T0" fmla="*/ 0 w 168"/>
                <a:gd name="T1" fmla="*/ 0 h 47"/>
                <a:gd name="T2" fmla="*/ 29 w 168"/>
                <a:gd name="T3" fmla="*/ 23 h 47"/>
                <a:gd name="T4" fmla="*/ 77 w 168"/>
                <a:gd name="T5" fmla="*/ 23 h 47"/>
                <a:gd name="T6" fmla="*/ 124 w 168"/>
                <a:gd name="T7" fmla="*/ 46 h 47"/>
                <a:gd name="T8" fmla="*/ 167 w 168"/>
                <a:gd name="T9" fmla="*/ 46 h 47"/>
              </a:gdLst>
              <a:ahLst/>
              <a:cxnLst>
                <a:cxn ang="0">
                  <a:pos x="T0" y="T1"/>
                </a:cxn>
                <a:cxn ang="0">
                  <a:pos x="T2" y="T3"/>
                </a:cxn>
                <a:cxn ang="0">
                  <a:pos x="T4" y="T5"/>
                </a:cxn>
                <a:cxn ang="0">
                  <a:pos x="T6" y="T7"/>
                </a:cxn>
                <a:cxn ang="0">
                  <a:pos x="T8" y="T9"/>
                </a:cxn>
              </a:cxnLst>
              <a:rect l="0" t="0" r="r" b="b"/>
              <a:pathLst>
                <a:path w="168" h="47">
                  <a:moveTo>
                    <a:pt x="0" y="0"/>
                  </a:moveTo>
                  <a:lnTo>
                    <a:pt x="29" y="23"/>
                  </a:lnTo>
                  <a:lnTo>
                    <a:pt x="77" y="23"/>
                  </a:lnTo>
                  <a:lnTo>
                    <a:pt x="124" y="46"/>
                  </a:lnTo>
                  <a:lnTo>
                    <a:pt x="167"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82" name="Freeform 1006">
              <a:extLst>
                <a:ext uri="{FF2B5EF4-FFF2-40B4-BE49-F238E27FC236}">
                  <a16:creationId xmlns:a16="http://schemas.microsoft.com/office/drawing/2014/main" id="{8CA3F1EC-0AA8-404A-8191-EA4F9A95B3CA}"/>
                </a:ext>
              </a:extLst>
            </p:cNvPr>
            <p:cNvSpPr>
              <a:spLocks noChangeArrowheads="1"/>
            </p:cNvSpPr>
            <p:nvPr/>
          </p:nvSpPr>
          <p:spPr bwMode="auto">
            <a:xfrm>
              <a:off x="1633" y="3256"/>
              <a:ext cx="37" cy="11"/>
            </a:xfrm>
            <a:custGeom>
              <a:avLst/>
              <a:gdLst>
                <a:gd name="T0" fmla="*/ 0 w 165"/>
                <a:gd name="T1" fmla="*/ 0 h 47"/>
                <a:gd name="T2" fmla="*/ 14 w 165"/>
                <a:gd name="T3" fmla="*/ 0 h 47"/>
                <a:gd name="T4" fmla="*/ 58 w 165"/>
                <a:gd name="T5" fmla="*/ 23 h 47"/>
                <a:gd name="T6" fmla="*/ 100 w 165"/>
                <a:gd name="T7" fmla="*/ 23 h 47"/>
                <a:gd name="T8" fmla="*/ 141 w 165"/>
                <a:gd name="T9" fmla="*/ 46 h 47"/>
                <a:gd name="T10" fmla="*/ 164 w 165"/>
                <a:gd name="T11" fmla="*/ 46 h 47"/>
              </a:gdLst>
              <a:ahLst/>
              <a:cxnLst>
                <a:cxn ang="0">
                  <a:pos x="T0" y="T1"/>
                </a:cxn>
                <a:cxn ang="0">
                  <a:pos x="T2" y="T3"/>
                </a:cxn>
                <a:cxn ang="0">
                  <a:pos x="T4" y="T5"/>
                </a:cxn>
                <a:cxn ang="0">
                  <a:pos x="T6" y="T7"/>
                </a:cxn>
                <a:cxn ang="0">
                  <a:pos x="T8" y="T9"/>
                </a:cxn>
                <a:cxn ang="0">
                  <a:pos x="T10" y="T11"/>
                </a:cxn>
              </a:cxnLst>
              <a:rect l="0" t="0" r="r" b="b"/>
              <a:pathLst>
                <a:path w="165" h="47">
                  <a:moveTo>
                    <a:pt x="0" y="0"/>
                  </a:moveTo>
                  <a:lnTo>
                    <a:pt x="14" y="0"/>
                  </a:lnTo>
                  <a:lnTo>
                    <a:pt x="58" y="23"/>
                  </a:lnTo>
                  <a:lnTo>
                    <a:pt x="100" y="23"/>
                  </a:lnTo>
                  <a:lnTo>
                    <a:pt x="141" y="46"/>
                  </a:lnTo>
                  <a:lnTo>
                    <a:pt x="164"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83" name="Freeform 1007">
              <a:extLst>
                <a:ext uri="{FF2B5EF4-FFF2-40B4-BE49-F238E27FC236}">
                  <a16:creationId xmlns:a16="http://schemas.microsoft.com/office/drawing/2014/main" id="{8189171E-7D23-497B-8C77-9BD3FC68339F}"/>
                </a:ext>
              </a:extLst>
            </p:cNvPr>
            <p:cNvSpPr>
              <a:spLocks noChangeArrowheads="1"/>
            </p:cNvSpPr>
            <p:nvPr/>
          </p:nvSpPr>
          <p:spPr bwMode="auto">
            <a:xfrm>
              <a:off x="1689" y="3261"/>
              <a:ext cx="37" cy="11"/>
            </a:xfrm>
            <a:custGeom>
              <a:avLst/>
              <a:gdLst>
                <a:gd name="T0" fmla="*/ 0 w 163"/>
                <a:gd name="T1" fmla="*/ 0 h 47"/>
                <a:gd name="T2" fmla="*/ 5 w 163"/>
                <a:gd name="T3" fmla="*/ 0 h 47"/>
                <a:gd name="T4" fmla="*/ 37 w 163"/>
                <a:gd name="T5" fmla="*/ 5 h 47"/>
                <a:gd name="T6" fmla="*/ 67 w 163"/>
                <a:gd name="T7" fmla="*/ 10 h 47"/>
                <a:gd name="T8" fmla="*/ 93 w 163"/>
                <a:gd name="T9" fmla="*/ 17 h 47"/>
                <a:gd name="T10" fmla="*/ 115 w 163"/>
                <a:gd name="T11" fmla="*/ 25 h 47"/>
                <a:gd name="T12" fmla="*/ 139 w 163"/>
                <a:gd name="T13" fmla="*/ 31 h 47"/>
                <a:gd name="T14" fmla="*/ 159 w 163"/>
                <a:gd name="T15" fmla="*/ 46 h 47"/>
                <a:gd name="T16" fmla="*/ 162 w 163"/>
                <a:gd name="T17" fmla="*/ 4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47">
                  <a:moveTo>
                    <a:pt x="0" y="0"/>
                  </a:moveTo>
                  <a:lnTo>
                    <a:pt x="5" y="0"/>
                  </a:lnTo>
                  <a:lnTo>
                    <a:pt x="37" y="5"/>
                  </a:lnTo>
                  <a:lnTo>
                    <a:pt x="67" y="10"/>
                  </a:lnTo>
                  <a:lnTo>
                    <a:pt x="93" y="17"/>
                  </a:lnTo>
                  <a:lnTo>
                    <a:pt x="115" y="25"/>
                  </a:lnTo>
                  <a:lnTo>
                    <a:pt x="139" y="31"/>
                  </a:lnTo>
                  <a:lnTo>
                    <a:pt x="159" y="46"/>
                  </a:lnTo>
                  <a:lnTo>
                    <a:pt x="162"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84" name="Freeform 1008">
              <a:extLst>
                <a:ext uri="{FF2B5EF4-FFF2-40B4-BE49-F238E27FC236}">
                  <a16:creationId xmlns:a16="http://schemas.microsoft.com/office/drawing/2014/main" id="{D993D589-DB74-4794-8B2B-767C2A94313D}"/>
                </a:ext>
              </a:extLst>
            </p:cNvPr>
            <p:cNvSpPr>
              <a:spLocks noChangeArrowheads="1"/>
            </p:cNvSpPr>
            <p:nvPr/>
          </p:nvSpPr>
          <p:spPr bwMode="auto">
            <a:xfrm>
              <a:off x="1743" y="3278"/>
              <a:ext cx="25" cy="28"/>
            </a:xfrm>
            <a:custGeom>
              <a:avLst/>
              <a:gdLst>
                <a:gd name="T0" fmla="*/ 0 w 110"/>
                <a:gd name="T1" fmla="*/ 0 h 123"/>
                <a:gd name="T2" fmla="*/ 16 w 110"/>
                <a:gd name="T3" fmla="*/ 11 h 123"/>
                <a:gd name="T4" fmla="*/ 30 w 110"/>
                <a:gd name="T5" fmla="*/ 23 h 123"/>
                <a:gd name="T6" fmla="*/ 51 w 110"/>
                <a:gd name="T7" fmla="*/ 41 h 123"/>
                <a:gd name="T8" fmla="*/ 63 w 110"/>
                <a:gd name="T9" fmla="*/ 55 h 123"/>
                <a:gd name="T10" fmla="*/ 77 w 110"/>
                <a:gd name="T11" fmla="*/ 70 h 123"/>
                <a:gd name="T12" fmla="*/ 91 w 110"/>
                <a:gd name="T13" fmla="*/ 89 h 123"/>
                <a:gd name="T14" fmla="*/ 103 w 110"/>
                <a:gd name="T15" fmla="*/ 107 h 123"/>
                <a:gd name="T16" fmla="*/ 109 w 110"/>
                <a:gd name="T17" fmla="*/ 12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23">
                  <a:moveTo>
                    <a:pt x="0" y="0"/>
                  </a:moveTo>
                  <a:lnTo>
                    <a:pt x="16" y="11"/>
                  </a:lnTo>
                  <a:lnTo>
                    <a:pt x="30" y="23"/>
                  </a:lnTo>
                  <a:lnTo>
                    <a:pt x="51" y="41"/>
                  </a:lnTo>
                  <a:lnTo>
                    <a:pt x="63" y="55"/>
                  </a:lnTo>
                  <a:lnTo>
                    <a:pt x="77" y="70"/>
                  </a:lnTo>
                  <a:lnTo>
                    <a:pt x="91" y="89"/>
                  </a:lnTo>
                  <a:lnTo>
                    <a:pt x="103" y="107"/>
                  </a:lnTo>
                  <a:lnTo>
                    <a:pt x="109" y="12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85" name="Freeform 1009">
              <a:extLst>
                <a:ext uri="{FF2B5EF4-FFF2-40B4-BE49-F238E27FC236}">
                  <a16:creationId xmlns:a16="http://schemas.microsoft.com/office/drawing/2014/main" id="{AFDDEA4B-8F67-427D-BA0E-0F845F73F07F}"/>
                </a:ext>
              </a:extLst>
            </p:cNvPr>
            <p:cNvSpPr>
              <a:spLocks noChangeArrowheads="1"/>
            </p:cNvSpPr>
            <p:nvPr/>
          </p:nvSpPr>
          <p:spPr bwMode="auto">
            <a:xfrm>
              <a:off x="1774" y="3323"/>
              <a:ext cx="11" cy="38"/>
            </a:xfrm>
            <a:custGeom>
              <a:avLst/>
              <a:gdLst>
                <a:gd name="T0" fmla="*/ 0 w 47"/>
                <a:gd name="T1" fmla="*/ 0 h 169"/>
                <a:gd name="T2" fmla="*/ 23 w 47"/>
                <a:gd name="T3" fmla="*/ 21 h 169"/>
                <a:gd name="T4" fmla="*/ 34 w 47"/>
                <a:gd name="T5" fmla="*/ 44 h 169"/>
                <a:gd name="T6" fmla="*/ 46 w 47"/>
                <a:gd name="T7" fmla="*/ 67 h 169"/>
                <a:gd name="T8" fmla="*/ 46 w 47"/>
                <a:gd name="T9" fmla="*/ 90 h 169"/>
                <a:gd name="T10" fmla="*/ 46 w 47"/>
                <a:gd name="T11" fmla="*/ 110 h 169"/>
                <a:gd name="T12" fmla="*/ 34 w 47"/>
                <a:gd name="T13" fmla="*/ 131 h 169"/>
                <a:gd name="T14" fmla="*/ 23 w 47"/>
                <a:gd name="T15" fmla="*/ 150 h 169"/>
                <a:gd name="T16" fmla="*/ 11 w 47"/>
                <a:gd name="T17" fmla="*/ 16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69">
                  <a:moveTo>
                    <a:pt x="0" y="0"/>
                  </a:moveTo>
                  <a:lnTo>
                    <a:pt x="23" y="21"/>
                  </a:lnTo>
                  <a:lnTo>
                    <a:pt x="34" y="44"/>
                  </a:lnTo>
                  <a:lnTo>
                    <a:pt x="46" y="67"/>
                  </a:lnTo>
                  <a:lnTo>
                    <a:pt x="46" y="90"/>
                  </a:lnTo>
                  <a:lnTo>
                    <a:pt x="46" y="110"/>
                  </a:lnTo>
                  <a:lnTo>
                    <a:pt x="34" y="131"/>
                  </a:lnTo>
                  <a:lnTo>
                    <a:pt x="23" y="150"/>
                  </a:lnTo>
                  <a:lnTo>
                    <a:pt x="11" y="16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86" name="Freeform 1010">
              <a:extLst>
                <a:ext uri="{FF2B5EF4-FFF2-40B4-BE49-F238E27FC236}">
                  <a16:creationId xmlns:a16="http://schemas.microsoft.com/office/drawing/2014/main" id="{91D6B275-494D-434D-8297-7D2B300D5025}"/>
                </a:ext>
              </a:extLst>
            </p:cNvPr>
            <p:cNvSpPr>
              <a:spLocks noChangeArrowheads="1"/>
            </p:cNvSpPr>
            <p:nvPr/>
          </p:nvSpPr>
          <p:spPr bwMode="auto">
            <a:xfrm>
              <a:off x="1746" y="3378"/>
              <a:ext cx="22" cy="30"/>
            </a:xfrm>
            <a:custGeom>
              <a:avLst/>
              <a:gdLst>
                <a:gd name="T0" fmla="*/ 98 w 99"/>
                <a:gd name="T1" fmla="*/ 0 h 134"/>
                <a:gd name="T2" fmla="*/ 95 w 99"/>
                <a:gd name="T3" fmla="*/ 11 h 134"/>
                <a:gd name="T4" fmla="*/ 81 w 99"/>
                <a:gd name="T5" fmla="*/ 32 h 134"/>
                <a:gd name="T6" fmla="*/ 69 w 99"/>
                <a:gd name="T7" fmla="*/ 55 h 134"/>
                <a:gd name="T8" fmla="*/ 52 w 99"/>
                <a:gd name="T9" fmla="*/ 75 h 134"/>
                <a:gd name="T10" fmla="*/ 37 w 99"/>
                <a:gd name="T11" fmla="*/ 96 h 134"/>
                <a:gd name="T12" fmla="*/ 17 w 99"/>
                <a:gd name="T13" fmla="*/ 115 h 134"/>
                <a:gd name="T14" fmla="*/ 0 w 99"/>
                <a:gd name="T15" fmla="*/ 133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34">
                  <a:moveTo>
                    <a:pt x="98" y="0"/>
                  </a:moveTo>
                  <a:lnTo>
                    <a:pt x="95" y="11"/>
                  </a:lnTo>
                  <a:lnTo>
                    <a:pt x="81" y="32"/>
                  </a:lnTo>
                  <a:lnTo>
                    <a:pt x="69" y="55"/>
                  </a:lnTo>
                  <a:lnTo>
                    <a:pt x="52" y="75"/>
                  </a:lnTo>
                  <a:lnTo>
                    <a:pt x="37" y="96"/>
                  </a:lnTo>
                  <a:lnTo>
                    <a:pt x="17" y="115"/>
                  </a:lnTo>
                  <a:lnTo>
                    <a:pt x="0" y="13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87" name="Freeform 1011">
              <a:extLst>
                <a:ext uri="{FF2B5EF4-FFF2-40B4-BE49-F238E27FC236}">
                  <a16:creationId xmlns:a16="http://schemas.microsoft.com/office/drawing/2014/main" id="{AB2B4B35-3709-41A2-9DE2-3A5176C0FBFD}"/>
                </a:ext>
              </a:extLst>
            </p:cNvPr>
            <p:cNvSpPr>
              <a:spLocks noChangeArrowheads="1"/>
            </p:cNvSpPr>
            <p:nvPr/>
          </p:nvSpPr>
          <p:spPr bwMode="auto">
            <a:xfrm>
              <a:off x="1696" y="3419"/>
              <a:ext cx="34" cy="17"/>
            </a:xfrm>
            <a:custGeom>
              <a:avLst/>
              <a:gdLst>
                <a:gd name="T0" fmla="*/ 151 w 152"/>
                <a:gd name="T1" fmla="*/ 0 h 76"/>
                <a:gd name="T2" fmla="*/ 149 w 152"/>
                <a:gd name="T3" fmla="*/ 0 h 76"/>
                <a:gd name="T4" fmla="*/ 123 w 152"/>
                <a:gd name="T5" fmla="*/ 17 h 76"/>
                <a:gd name="T6" fmla="*/ 93 w 152"/>
                <a:gd name="T7" fmla="*/ 32 h 76"/>
                <a:gd name="T8" fmla="*/ 67 w 152"/>
                <a:gd name="T9" fmla="*/ 47 h 76"/>
                <a:gd name="T10" fmla="*/ 36 w 152"/>
                <a:gd name="T11" fmla="*/ 64 h 76"/>
                <a:gd name="T12" fmla="*/ 0 w 152"/>
                <a:gd name="T13" fmla="*/ 75 h 76"/>
              </a:gdLst>
              <a:ahLst/>
              <a:cxnLst>
                <a:cxn ang="0">
                  <a:pos x="T0" y="T1"/>
                </a:cxn>
                <a:cxn ang="0">
                  <a:pos x="T2" y="T3"/>
                </a:cxn>
                <a:cxn ang="0">
                  <a:pos x="T4" y="T5"/>
                </a:cxn>
                <a:cxn ang="0">
                  <a:pos x="T6" y="T7"/>
                </a:cxn>
                <a:cxn ang="0">
                  <a:pos x="T8" y="T9"/>
                </a:cxn>
                <a:cxn ang="0">
                  <a:pos x="T10" y="T11"/>
                </a:cxn>
                <a:cxn ang="0">
                  <a:pos x="T12" y="T13"/>
                </a:cxn>
              </a:cxnLst>
              <a:rect l="0" t="0" r="r" b="b"/>
              <a:pathLst>
                <a:path w="152" h="76">
                  <a:moveTo>
                    <a:pt x="151" y="0"/>
                  </a:moveTo>
                  <a:lnTo>
                    <a:pt x="149" y="0"/>
                  </a:lnTo>
                  <a:lnTo>
                    <a:pt x="123" y="17"/>
                  </a:lnTo>
                  <a:lnTo>
                    <a:pt x="93" y="32"/>
                  </a:lnTo>
                  <a:lnTo>
                    <a:pt x="67" y="47"/>
                  </a:lnTo>
                  <a:lnTo>
                    <a:pt x="36" y="64"/>
                  </a:lnTo>
                  <a:lnTo>
                    <a:pt x="0" y="7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88" name="Freeform 1012">
              <a:extLst>
                <a:ext uri="{FF2B5EF4-FFF2-40B4-BE49-F238E27FC236}">
                  <a16:creationId xmlns:a16="http://schemas.microsoft.com/office/drawing/2014/main" id="{D866EDF2-7972-40A0-89ED-4E8749573990}"/>
                </a:ext>
              </a:extLst>
            </p:cNvPr>
            <p:cNvSpPr>
              <a:spLocks noChangeArrowheads="1"/>
            </p:cNvSpPr>
            <p:nvPr/>
          </p:nvSpPr>
          <p:spPr bwMode="auto">
            <a:xfrm>
              <a:off x="1644" y="3444"/>
              <a:ext cx="36" cy="13"/>
            </a:xfrm>
            <a:custGeom>
              <a:avLst/>
              <a:gdLst>
                <a:gd name="T0" fmla="*/ 157 w 158"/>
                <a:gd name="T1" fmla="*/ 0 h 58"/>
                <a:gd name="T2" fmla="*/ 128 w 158"/>
                <a:gd name="T3" fmla="*/ 9 h 58"/>
                <a:gd name="T4" fmla="*/ 93 w 158"/>
                <a:gd name="T5" fmla="*/ 23 h 58"/>
                <a:gd name="T6" fmla="*/ 52 w 158"/>
                <a:gd name="T7" fmla="*/ 38 h 58"/>
                <a:gd name="T8" fmla="*/ 11 w 158"/>
                <a:gd name="T9" fmla="*/ 52 h 58"/>
                <a:gd name="T10" fmla="*/ 0 w 158"/>
                <a:gd name="T11" fmla="*/ 57 h 58"/>
              </a:gdLst>
              <a:ahLst/>
              <a:cxnLst>
                <a:cxn ang="0">
                  <a:pos x="T0" y="T1"/>
                </a:cxn>
                <a:cxn ang="0">
                  <a:pos x="T2" y="T3"/>
                </a:cxn>
                <a:cxn ang="0">
                  <a:pos x="T4" y="T5"/>
                </a:cxn>
                <a:cxn ang="0">
                  <a:pos x="T6" y="T7"/>
                </a:cxn>
                <a:cxn ang="0">
                  <a:pos x="T8" y="T9"/>
                </a:cxn>
                <a:cxn ang="0">
                  <a:pos x="T10" y="T11"/>
                </a:cxn>
              </a:cxnLst>
              <a:rect l="0" t="0" r="r" b="b"/>
              <a:pathLst>
                <a:path w="158" h="58">
                  <a:moveTo>
                    <a:pt x="157" y="0"/>
                  </a:moveTo>
                  <a:lnTo>
                    <a:pt x="128" y="9"/>
                  </a:lnTo>
                  <a:lnTo>
                    <a:pt x="93" y="23"/>
                  </a:lnTo>
                  <a:lnTo>
                    <a:pt x="52" y="38"/>
                  </a:lnTo>
                  <a:lnTo>
                    <a:pt x="11" y="52"/>
                  </a:lnTo>
                  <a:lnTo>
                    <a:pt x="0" y="5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89" name="Freeform 1013">
              <a:extLst>
                <a:ext uri="{FF2B5EF4-FFF2-40B4-BE49-F238E27FC236}">
                  <a16:creationId xmlns:a16="http://schemas.microsoft.com/office/drawing/2014/main" id="{4EBBA863-3185-4CAF-82F8-8CA94FEC6E1E}"/>
                </a:ext>
              </a:extLst>
            </p:cNvPr>
            <p:cNvSpPr>
              <a:spLocks noChangeArrowheads="1"/>
            </p:cNvSpPr>
            <p:nvPr/>
          </p:nvSpPr>
          <p:spPr bwMode="auto">
            <a:xfrm>
              <a:off x="1590" y="3463"/>
              <a:ext cx="36" cy="11"/>
            </a:xfrm>
            <a:custGeom>
              <a:avLst/>
              <a:gdLst>
                <a:gd name="T0" fmla="*/ 159 w 160"/>
                <a:gd name="T1" fmla="*/ 0 h 48"/>
                <a:gd name="T2" fmla="*/ 125 w 160"/>
                <a:gd name="T3" fmla="*/ 12 h 48"/>
                <a:gd name="T4" fmla="*/ 78 w 160"/>
                <a:gd name="T5" fmla="*/ 24 h 48"/>
                <a:gd name="T6" fmla="*/ 32 w 160"/>
                <a:gd name="T7" fmla="*/ 35 h 48"/>
                <a:gd name="T8" fmla="*/ 0 w 160"/>
                <a:gd name="T9" fmla="*/ 47 h 48"/>
              </a:gdLst>
              <a:ahLst/>
              <a:cxnLst>
                <a:cxn ang="0">
                  <a:pos x="T0" y="T1"/>
                </a:cxn>
                <a:cxn ang="0">
                  <a:pos x="T2" y="T3"/>
                </a:cxn>
                <a:cxn ang="0">
                  <a:pos x="T4" y="T5"/>
                </a:cxn>
                <a:cxn ang="0">
                  <a:pos x="T6" y="T7"/>
                </a:cxn>
                <a:cxn ang="0">
                  <a:pos x="T8" y="T9"/>
                </a:cxn>
              </a:cxnLst>
              <a:rect l="0" t="0" r="r" b="b"/>
              <a:pathLst>
                <a:path w="160" h="48">
                  <a:moveTo>
                    <a:pt x="159" y="0"/>
                  </a:moveTo>
                  <a:lnTo>
                    <a:pt x="125" y="12"/>
                  </a:lnTo>
                  <a:lnTo>
                    <a:pt x="78" y="24"/>
                  </a:lnTo>
                  <a:lnTo>
                    <a:pt x="32" y="35"/>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90" name="Freeform 1014">
              <a:extLst>
                <a:ext uri="{FF2B5EF4-FFF2-40B4-BE49-F238E27FC236}">
                  <a16:creationId xmlns:a16="http://schemas.microsoft.com/office/drawing/2014/main" id="{EFC501C0-F092-43AB-83F0-13B3F4DD001E}"/>
                </a:ext>
              </a:extLst>
            </p:cNvPr>
            <p:cNvSpPr>
              <a:spLocks noChangeArrowheads="1"/>
            </p:cNvSpPr>
            <p:nvPr/>
          </p:nvSpPr>
          <p:spPr bwMode="auto">
            <a:xfrm>
              <a:off x="1535" y="3478"/>
              <a:ext cx="37" cy="11"/>
            </a:xfrm>
            <a:custGeom>
              <a:avLst/>
              <a:gdLst>
                <a:gd name="T0" fmla="*/ 161 w 162"/>
                <a:gd name="T1" fmla="*/ 0 h 47"/>
                <a:gd name="T2" fmla="*/ 127 w 162"/>
                <a:gd name="T3" fmla="*/ 8 h 47"/>
                <a:gd name="T4" fmla="*/ 77 w 162"/>
                <a:gd name="T5" fmla="*/ 22 h 47"/>
                <a:gd name="T6" fmla="*/ 23 w 162"/>
                <a:gd name="T7" fmla="*/ 38 h 47"/>
                <a:gd name="T8" fmla="*/ 0 w 162"/>
                <a:gd name="T9" fmla="*/ 46 h 47"/>
              </a:gdLst>
              <a:ahLst/>
              <a:cxnLst>
                <a:cxn ang="0">
                  <a:pos x="T0" y="T1"/>
                </a:cxn>
                <a:cxn ang="0">
                  <a:pos x="T2" y="T3"/>
                </a:cxn>
                <a:cxn ang="0">
                  <a:pos x="T4" y="T5"/>
                </a:cxn>
                <a:cxn ang="0">
                  <a:pos x="T6" y="T7"/>
                </a:cxn>
                <a:cxn ang="0">
                  <a:pos x="T8" y="T9"/>
                </a:cxn>
              </a:cxnLst>
              <a:rect l="0" t="0" r="r" b="b"/>
              <a:pathLst>
                <a:path w="162" h="47">
                  <a:moveTo>
                    <a:pt x="161" y="0"/>
                  </a:moveTo>
                  <a:lnTo>
                    <a:pt x="127" y="8"/>
                  </a:lnTo>
                  <a:lnTo>
                    <a:pt x="77" y="22"/>
                  </a:lnTo>
                  <a:lnTo>
                    <a:pt x="23" y="38"/>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91" name="Freeform 1015">
              <a:extLst>
                <a:ext uri="{FF2B5EF4-FFF2-40B4-BE49-F238E27FC236}">
                  <a16:creationId xmlns:a16="http://schemas.microsoft.com/office/drawing/2014/main" id="{8341F01F-BCED-465D-B6A0-FCCE90BE5963}"/>
                </a:ext>
              </a:extLst>
            </p:cNvPr>
            <p:cNvSpPr>
              <a:spLocks noChangeArrowheads="1"/>
            </p:cNvSpPr>
            <p:nvPr/>
          </p:nvSpPr>
          <p:spPr bwMode="auto">
            <a:xfrm>
              <a:off x="1479" y="3490"/>
              <a:ext cx="38" cy="11"/>
            </a:xfrm>
            <a:custGeom>
              <a:avLst/>
              <a:gdLst>
                <a:gd name="T0" fmla="*/ 167 w 168"/>
                <a:gd name="T1" fmla="*/ 0 h 48"/>
                <a:gd name="T2" fmla="*/ 158 w 168"/>
                <a:gd name="T3" fmla="*/ 3 h 48"/>
                <a:gd name="T4" fmla="*/ 98 w 168"/>
                <a:gd name="T5" fmla="*/ 20 h 48"/>
                <a:gd name="T6" fmla="*/ 36 w 168"/>
                <a:gd name="T7" fmla="*/ 34 h 48"/>
                <a:gd name="T8" fmla="*/ 0 w 168"/>
                <a:gd name="T9" fmla="*/ 47 h 48"/>
              </a:gdLst>
              <a:ahLst/>
              <a:cxnLst>
                <a:cxn ang="0">
                  <a:pos x="T0" y="T1"/>
                </a:cxn>
                <a:cxn ang="0">
                  <a:pos x="T2" y="T3"/>
                </a:cxn>
                <a:cxn ang="0">
                  <a:pos x="T4" y="T5"/>
                </a:cxn>
                <a:cxn ang="0">
                  <a:pos x="T6" y="T7"/>
                </a:cxn>
                <a:cxn ang="0">
                  <a:pos x="T8" y="T9"/>
                </a:cxn>
              </a:cxnLst>
              <a:rect l="0" t="0" r="r" b="b"/>
              <a:pathLst>
                <a:path w="168" h="48">
                  <a:moveTo>
                    <a:pt x="167" y="0"/>
                  </a:moveTo>
                  <a:lnTo>
                    <a:pt x="158" y="3"/>
                  </a:lnTo>
                  <a:lnTo>
                    <a:pt x="98" y="20"/>
                  </a:lnTo>
                  <a:lnTo>
                    <a:pt x="36" y="34"/>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92" name="Freeform 1016">
              <a:extLst>
                <a:ext uri="{FF2B5EF4-FFF2-40B4-BE49-F238E27FC236}">
                  <a16:creationId xmlns:a16="http://schemas.microsoft.com/office/drawing/2014/main" id="{CEF77BAA-F96C-4710-8D84-4F4F02543660}"/>
                </a:ext>
              </a:extLst>
            </p:cNvPr>
            <p:cNvSpPr>
              <a:spLocks noChangeArrowheads="1"/>
            </p:cNvSpPr>
            <p:nvPr/>
          </p:nvSpPr>
          <p:spPr bwMode="auto">
            <a:xfrm>
              <a:off x="1424" y="3499"/>
              <a:ext cx="37" cy="11"/>
            </a:xfrm>
            <a:custGeom>
              <a:avLst/>
              <a:gdLst>
                <a:gd name="T0" fmla="*/ 164 w 165"/>
                <a:gd name="T1" fmla="*/ 0 h 48"/>
                <a:gd name="T2" fmla="*/ 158 w 165"/>
                <a:gd name="T3" fmla="*/ 6 h 48"/>
                <a:gd name="T4" fmla="*/ 95 w 165"/>
                <a:gd name="T5" fmla="*/ 17 h 48"/>
                <a:gd name="T6" fmla="*/ 31 w 165"/>
                <a:gd name="T7" fmla="*/ 38 h 48"/>
                <a:gd name="T8" fmla="*/ 0 w 165"/>
                <a:gd name="T9" fmla="*/ 47 h 48"/>
              </a:gdLst>
              <a:ahLst/>
              <a:cxnLst>
                <a:cxn ang="0">
                  <a:pos x="T0" y="T1"/>
                </a:cxn>
                <a:cxn ang="0">
                  <a:pos x="T2" y="T3"/>
                </a:cxn>
                <a:cxn ang="0">
                  <a:pos x="T4" y="T5"/>
                </a:cxn>
                <a:cxn ang="0">
                  <a:pos x="T6" y="T7"/>
                </a:cxn>
                <a:cxn ang="0">
                  <a:pos x="T8" y="T9"/>
                </a:cxn>
              </a:cxnLst>
              <a:rect l="0" t="0" r="r" b="b"/>
              <a:pathLst>
                <a:path w="165" h="48">
                  <a:moveTo>
                    <a:pt x="164" y="0"/>
                  </a:moveTo>
                  <a:lnTo>
                    <a:pt x="158" y="6"/>
                  </a:lnTo>
                  <a:lnTo>
                    <a:pt x="95" y="17"/>
                  </a:lnTo>
                  <a:lnTo>
                    <a:pt x="31" y="38"/>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93" name="Freeform 1017">
              <a:extLst>
                <a:ext uri="{FF2B5EF4-FFF2-40B4-BE49-F238E27FC236}">
                  <a16:creationId xmlns:a16="http://schemas.microsoft.com/office/drawing/2014/main" id="{DCBF86DB-3F1F-4DDD-9127-3EFB310F6A17}"/>
                </a:ext>
              </a:extLst>
            </p:cNvPr>
            <p:cNvSpPr>
              <a:spLocks noChangeArrowheads="1"/>
            </p:cNvSpPr>
            <p:nvPr/>
          </p:nvSpPr>
          <p:spPr bwMode="auto">
            <a:xfrm>
              <a:off x="1367" y="3505"/>
              <a:ext cx="38" cy="11"/>
            </a:xfrm>
            <a:custGeom>
              <a:avLst/>
              <a:gdLst>
                <a:gd name="T0" fmla="*/ 168 w 169"/>
                <a:gd name="T1" fmla="*/ 0 h 47"/>
                <a:gd name="T2" fmla="*/ 159 w 169"/>
                <a:gd name="T3" fmla="*/ 0 h 47"/>
                <a:gd name="T4" fmla="*/ 96 w 169"/>
                <a:gd name="T5" fmla="*/ 17 h 47"/>
                <a:gd name="T6" fmla="*/ 34 w 169"/>
                <a:gd name="T7" fmla="*/ 35 h 47"/>
                <a:gd name="T8" fmla="*/ 0 w 169"/>
                <a:gd name="T9" fmla="*/ 46 h 47"/>
              </a:gdLst>
              <a:ahLst/>
              <a:cxnLst>
                <a:cxn ang="0">
                  <a:pos x="T0" y="T1"/>
                </a:cxn>
                <a:cxn ang="0">
                  <a:pos x="T2" y="T3"/>
                </a:cxn>
                <a:cxn ang="0">
                  <a:pos x="T4" y="T5"/>
                </a:cxn>
                <a:cxn ang="0">
                  <a:pos x="T6" y="T7"/>
                </a:cxn>
                <a:cxn ang="0">
                  <a:pos x="T8" y="T9"/>
                </a:cxn>
              </a:cxnLst>
              <a:rect l="0" t="0" r="r" b="b"/>
              <a:pathLst>
                <a:path w="169" h="47">
                  <a:moveTo>
                    <a:pt x="168" y="0"/>
                  </a:moveTo>
                  <a:lnTo>
                    <a:pt x="159" y="0"/>
                  </a:lnTo>
                  <a:lnTo>
                    <a:pt x="96" y="17"/>
                  </a:lnTo>
                  <a:lnTo>
                    <a:pt x="34" y="35"/>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94" name="Freeform 1018">
              <a:extLst>
                <a:ext uri="{FF2B5EF4-FFF2-40B4-BE49-F238E27FC236}">
                  <a16:creationId xmlns:a16="http://schemas.microsoft.com/office/drawing/2014/main" id="{FF536E60-D2A2-4815-937D-1821C666C539}"/>
                </a:ext>
              </a:extLst>
            </p:cNvPr>
            <p:cNvSpPr>
              <a:spLocks noChangeArrowheads="1"/>
            </p:cNvSpPr>
            <p:nvPr/>
          </p:nvSpPr>
          <p:spPr bwMode="auto">
            <a:xfrm>
              <a:off x="1311" y="3510"/>
              <a:ext cx="38" cy="11"/>
            </a:xfrm>
            <a:custGeom>
              <a:avLst/>
              <a:gdLst>
                <a:gd name="T0" fmla="*/ 165 w 166"/>
                <a:gd name="T1" fmla="*/ 0 h 47"/>
                <a:gd name="T2" fmla="*/ 162 w 166"/>
                <a:gd name="T3" fmla="*/ 0 h 47"/>
                <a:gd name="T4" fmla="*/ 107 w 166"/>
                <a:gd name="T5" fmla="*/ 15 h 47"/>
                <a:gd name="T6" fmla="*/ 49 w 166"/>
                <a:gd name="T7" fmla="*/ 29 h 47"/>
                <a:gd name="T8" fmla="*/ 0 w 166"/>
                <a:gd name="T9" fmla="*/ 46 h 47"/>
              </a:gdLst>
              <a:ahLst/>
              <a:cxnLst>
                <a:cxn ang="0">
                  <a:pos x="T0" y="T1"/>
                </a:cxn>
                <a:cxn ang="0">
                  <a:pos x="T2" y="T3"/>
                </a:cxn>
                <a:cxn ang="0">
                  <a:pos x="T4" y="T5"/>
                </a:cxn>
                <a:cxn ang="0">
                  <a:pos x="T6" y="T7"/>
                </a:cxn>
                <a:cxn ang="0">
                  <a:pos x="T8" y="T9"/>
                </a:cxn>
              </a:cxnLst>
              <a:rect l="0" t="0" r="r" b="b"/>
              <a:pathLst>
                <a:path w="166" h="47">
                  <a:moveTo>
                    <a:pt x="165" y="0"/>
                  </a:moveTo>
                  <a:lnTo>
                    <a:pt x="162" y="0"/>
                  </a:lnTo>
                  <a:lnTo>
                    <a:pt x="107" y="15"/>
                  </a:lnTo>
                  <a:lnTo>
                    <a:pt x="49" y="29"/>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95" name="Freeform 1019">
              <a:extLst>
                <a:ext uri="{FF2B5EF4-FFF2-40B4-BE49-F238E27FC236}">
                  <a16:creationId xmlns:a16="http://schemas.microsoft.com/office/drawing/2014/main" id="{A292BFCF-E121-456F-91C7-1FD364C171FB}"/>
                </a:ext>
              </a:extLst>
            </p:cNvPr>
            <p:cNvSpPr>
              <a:spLocks noChangeArrowheads="1"/>
            </p:cNvSpPr>
            <p:nvPr/>
          </p:nvSpPr>
          <p:spPr bwMode="auto">
            <a:xfrm>
              <a:off x="1254" y="3512"/>
              <a:ext cx="38" cy="11"/>
            </a:xfrm>
            <a:custGeom>
              <a:avLst/>
              <a:gdLst>
                <a:gd name="T0" fmla="*/ 168 w 169"/>
                <a:gd name="T1" fmla="*/ 0 h 48"/>
                <a:gd name="T2" fmla="*/ 147 w 169"/>
                <a:gd name="T3" fmla="*/ 47 h 48"/>
                <a:gd name="T4" fmla="*/ 95 w 169"/>
                <a:gd name="T5" fmla="*/ 47 h 48"/>
                <a:gd name="T6" fmla="*/ 46 w 169"/>
                <a:gd name="T7" fmla="*/ 47 h 48"/>
                <a:gd name="T8" fmla="*/ 0 w 169"/>
                <a:gd name="T9" fmla="*/ 47 h 48"/>
              </a:gdLst>
              <a:ahLst/>
              <a:cxnLst>
                <a:cxn ang="0">
                  <a:pos x="T0" y="T1"/>
                </a:cxn>
                <a:cxn ang="0">
                  <a:pos x="T2" y="T3"/>
                </a:cxn>
                <a:cxn ang="0">
                  <a:pos x="T4" y="T5"/>
                </a:cxn>
                <a:cxn ang="0">
                  <a:pos x="T6" y="T7"/>
                </a:cxn>
                <a:cxn ang="0">
                  <a:pos x="T8" y="T9"/>
                </a:cxn>
              </a:cxnLst>
              <a:rect l="0" t="0" r="r" b="b"/>
              <a:pathLst>
                <a:path w="169" h="48">
                  <a:moveTo>
                    <a:pt x="168" y="0"/>
                  </a:moveTo>
                  <a:lnTo>
                    <a:pt x="147" y="47"/>
                  </a:lnTo>
                  <a:lnTo>
                    <a:pt x="95" y="47"/>
                  </a:lnTo>
                  <a:lnTo>
                    <a:pt x="46" y="47"/>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96" name="Freeform 1020">
              <a:extLst>
                <a:ext uri="{FF2B5EF4-FFF2-40B4-BE49-F238E27FC236}">
                  <a16:creationId xmlns:a16="http://schemas.microsoft.com/office/drawing/2014/main" id="{A3E6C4D7-C802-4E3E-9651-4946AFE3F5D3}"/>
                </a:ext>
              </a:extLst>
            </p:cNvPr>
            <p:cNvSpPr>
              <a:spLocks noChangeArrowheads="1"/>
            </p:cNvSpPr>
            <p:nvPr/>
          </p:nvSpPr>
          <p:spPr bwMode="auto">
            <a:xfrm>
              <a:off x="1197" y="3513"/>
              <a:ext cx="38" cy="1"/>
            </a:xfrm>
            <a:custGeom>
              <a:avLst/>
              <a:gdLst>
                <a:gd name="T0" fmla="*/ 168 w 169"/>
                <a:gd name="T1" fmla="*/ 0 h 1"/>
                <a:gd name="T2" fmla="*/ 156 w 169"/>
                <a:gd name="T3" fmla="*/ 0 h 1"/>
                <a:gd name="T4" fmla="*/ 110 w 169"/>
                <a:gd name="T5" fmla="*/ 0 h 1"/>
                <a:gd name="T6" fmla="*/ 63 w 169"/>
                <a:gd name="T7" fmla="*/ 0 h 1"/>
                <a:gd name="T8" fmla="*/ 17 w 169"/>
                <a:gd name="T9" fmla="*/ 0 h 1"/>
                <a:gd name="T10" fmla="*/ 0 w 169"/>
                <a:gd name="T11" fmla="*/ 0 h 1"/>
              </a:gdLst>
              <a:ahLst/>
              <a:cxnLst>
                <a:cxn ang="0">
                  <a:pos x="T0" y="T1"/>
                </a:cxn>
                <a:cxn ang="0">
                  <a:pos x="T2" y="T3"/>
                </a:cxn>
                <a:cxn ang="0">
                  <a:pos x="T4" y="T5"/>
                </a:cxn>
                <a:cxn ang="0">
                  <a:pos x="T6" y="T7"/>
                </a:cxn>
                <a:cxn ang="0">
                  <a:pos x="T8" y="T9"/>
                </a:cxn>
                <a:cxn ang="0">
                  <a:pos x="T10" y="T11"/>
                </a:cxn>
              </a:cxnLst>
              <a:rect l="0" t="0" r="r" b="b"/>
              <a:pathLst>
                <a:path w="169" h="1">
                  <a:moveTo>
                    <a:pt x="168" y="0"/>
                  </a:moveTo>
                  <a:lnTo>
                    <a:pt x="156" y="0"/>
                  </a:lnTo>
                  <a:lnTo>
                    <a:pt x="110" y="0"/>
                  </a:lnTo>
                  <a:lnTo>
                    <a:pt x="63" y="0"/>
                  </a:lnTo>
                  <a:lnTo>
                    <a:pt x="17"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97" name="Freeform 1021">
              <a:extLst>
                <a:ext uri="{FF2B5EF4-FFF2-40B4-BE49-F238E27FC236}">
                  <a16:creationId xmlns:a16="http://schemas.microsoft.com/office/drawing/2014/main" id="{7160FB38-A42B-4F74-B54B-0AF429B07BD1}"/>
                </a:ext>
              </a:extLst>
            </p:cNvPr>
            <p:cNvSpPr>
              <a:spLocks noChangeArrowheads="1"/>
            </p:cNvSpPr>
            <p:nvPr/>
          </p:nvSpPr>
          <p:spPr bwMode="auto">
            <a:xfrm>
              <a:off x="1141" y="3512"/>
              <a:ext cx="38" cy="11"/>
            </a:xfrm>
            <a:custGeom>
              <a:avLst/>
              <a:gdLst>
                <a:gd name="T0" fmla="*/ 165 w 166"/>
                <a:gd name="T1" fmla="*/ 46 h 47"/>
                <a:gd name="T2" fmla="*/ 124 w 166"/>
                <a:gd name="T3" fmla="*/ 46 h 47"/>
                <a:gd name="T4" fmla="*/ 71 w 166"/>
                <a:gd name="T5" fmla="*/ 46 h 47"/>
                <a:gd name="T6" fmla="*/ 23 w 166"/>
                <a:gd name="T7" fmla="*/ 22 h 47"/>
                <a:gd name="T8" fmla="*/ 0 w 166"/>
                <a:gd name="T9" fmla="*/ 0 h 47"/>
              </a:gdLst>
              <a:ahLst/>
              <a:cxnLst>
                <a:cxn ang="0">
                  <a:pos x="T0" y="T1"/>
                </a:cxn>
                <a:cxn ang="0">
                  <a:pos x="T2" y="T3"/>
                </a:cxn>
                <a:cxn ang="0">
                  <a:pos x="T4" y="T5"/>
                </a:cxn>
                <a:cxn ang="0">
                  <a:pos x="T6" y="T7"/>
                </a:cxn>
                <a:cxn ang="0">
                  <a:pos x="T8" y="T9"/>
                </a:cxn>
              </a:cxnLst>
              <a:rect l="0" t="0" r="r" b="b"/>
              <a:pathLst>
                <a:path w="166" h="47">
                  <a:moveTo>
                    <a:pt x="165" y="46"/>
                  </a:moveTo>
                  <a:lnTo>
                    <a:pt x="124" y="46"/>
                  </a:lnTo>
                  <a:lnTo>
                    <a:pt x="71" y="46"/>
                  </a:lnTo>
                  <a:lnTo>
                    <a:pt x="23" y="22"/>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98" name="Freeform 1022">
              <a:extLst>
                <a:ext uri="{FF2B5EF4-FFF2-40B4-BE49-F238E27FC236}">
                  <a16:creationId xmlns:a16="http://schemas.microsoft.com/office/drawing/2014/main" id="{1D65254B-A4BD-4C6A-A686-56D9128AA487}"/>
                </a:ext>
              </a:extLst>
            </p:cNvPr>
            <p:cNvSpPr>
              <a:spLocks noChangeArrowheads="1"/>
            </p:cNvSpPr>
            <p:nvPr/>
          </p:nvSpPr>
          <p:spPr bwMode="auto">
            <a:xfrm>
              <a:off x="1054" y="3571"/>
              <a:ext cx="37" cy="11"/>
            </a:xfrm>
            <a:custGeom>
              <a:avLst/>
              <a:gdLst>
                <a:gd name="T0" fmla="*/ 164 w 165"/>
                <a:gd name="T1" fmla="*/ 46 h 47"/>
                <a:gd name="T2" fmla="*/ 94 w 165"/>
                <a:gd name="T3" fmla="*/ 35 h 47"/>
                <a:gd name="T4" fmla="*/ 24 w 165"/>
                <a:gd name="T5" fmla="*/ 0 h 47"/>
                <a:gd name="T6" fmla="*/ 0 w 165"/>
                <a:gd name="T7" fmla="*/ 0 h 47"/>
              </a:gdLst>
              <a:ahLst/>
              <a:cxnLst>
                <a:cxn ang="0">
                  <a:pos x="T0" y="T1"/>
                </a:cxn>
                <a:cxn ang="0">
                  <a:pos x="T2" y="T3"/>
                </a:cxn>
                <a:cxn ang="0">
                  <a:pos x="T4" y="T5"/>
                </a:cxn>
                <a:cxn ang="0">
                  <a:pos x="T6" y="T7"/>
                </a:cxn>
              </a:cxnLst>
              <a:rect l="0" t="0" r="r" b="b"/>
              <a:pathLst>
                <a:path w="165" h="47">
                  <a:moveTo>
                    <a:pt x="164" y="46"/>
                  </a:moveTo>
                  <a:lnTo>
                    <a:pt x="94" y="35"/>
                  </a:lnTo>
                  <a:lnTo>
                    <a:pt x="24"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199" name="Freeform 1023">
              <a:extLst>
                <a:ext uri="{FF2B5EF4-FFF2-40B4-BE49-F238E27FC236}">
                  <a16:creationId xmlns:a16="http://schemas.microsoft.com/office/drawing/2014/main" id="{50133765-55F7-4B99-AFA9-C4D6551D53D1}"/>
                </a:ext>
              </a:extLst>
            </p:cNvPr>
            <p:cNvSpPr>
              <a:spLocks noChangeArrowheads="1"/>
            </p:cNvSpPr>
            <p:nvPr/>
          </p:nvSpPr>
          <p:spPr bwMode="auto">
            <a:xfrm>
              <a:off x="998" y="3564"/>
              <a:ext cx="37" cy="11"/>
            </a:xfrm>
            <a:custGeom>
              <a:avLst/>
              <a:gdLst>
                <a:gd name="T0" fmla="*/ 164 w 165"/>
                <a:gd name="T1" fmla="*/ 47 h 48"/>
                <a:gd name="T2" fmla="*/ 127 w 165"/>
                <a:gd name="T3" fmla="*/ 38 h 48"/>
                <a:gd name="T4" fmla="*/ 55 w 165"/>
                <a:gd name="T5" fmla="*/ 12 h 48"/>
                <a:gd name="T6" fmla="*/ 0 w 165"/>
                <a:gd name="T7" fmla="*/ 0 h 48"/>
              </a:gdLst>
              <a:ahLst/>
              <a:cxnLst>
                <a:cxn ang="0">
                  <a:pos x="T0" y="T1"/>
                </a:cxn>
                <a:cxn ang="0">
                  <a:pos x="T2" y="T3"/>
                </a:cxn>
                <a:cxn ang="0">
                  <a:pos x="T4" y="T5"/>
                </a:cxn>
                <a:cxn ang="0">
                  <a:pos x="T6" y="T7"/>
                </a:cxn>
              </a:cxnLst>
              <a:rect l="0" t="0" r="r" b="b"/>
              <a:pathLst>
                <a:path w="165" h="48">
                  <a:moveTo>
                    <a:pt x="164" y="47"/>
                  </a:moveTo>
                  <a:lnTo>
                    <a:pt x="127" y="38"/>
                  </a:lnTo>
                  <a:lnTo>
                    <a:pt x="55" y="12"/>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00" name="Freeform 0">
              <a:extLst>
                <a:ext uri="{FF2B5EF4-FFF2-40B4-BE49-F238E27FC236}">
                  <a16:creationId xmlns:a16="http://schemas.microsoft.com/office/drawing/2014/main" id="{BA661B91-67E0-433F-97F0-9A0F19CF18B3}"/>
                </a:ext>
              </a:extLst>
            </p:cNvPr>
            <p:cNvSpPr>
              <a:spLocks noChangeArrowheads="1"/>
            </p:cNvSpPr>
            <p:nvPr/>
          </p:nvSpPr>
          <p:spPr bwMode="auto">
            <a:xfrm>
              <a:off x="942" y="3555"/>
              <a:ext cx="38" cy="11"/>
            </a:xfrm>
            <a:custGeom>
              <a:avLst/>
              <a:gdLst>
                <a:gd name="T0" fmla="*/ 165 w 166"/>
                <a:gd name="T1" fmla="*/ 47 h 48"/>
                <a:gd name="T2" fmla="*/ 160 w 166"/>
                <a:gd name="T3" fmla="*/ 41 h 48"/>
                <a:gd name="T4" fmla="*/ 87 w 166"/>
                <a:gd name="T5" fmla="*/ 21 h 48"/>
                <a:gd name="T6" fmla="*/ 15 w 166"/>
                <a:gd name="T7" fmla="*/ 0 h 48"/>
                <a:gd name="T8" fmla="*/ 0 w 166"/>
                <a:gd name="T9" fmla="*/ 0 h 48"/>
              </a:gdLst>
              <a:ahLst/>
              <a:cxnLst>
                <a:cxn ang="0">
                  <a:pos x="T0" y="T1"/>
                </a:cxn>
                <a:cxn ang="0">
                  <a:pos x="T2" y="T3"/>
                </a:cxn>
                <a:cxn ang="0">
                  <a:pos x="T4" y="T5"/>
                </a:cxn>
                <a:cxn ang="0">
                  <a:pos x="T6" y="T7"/>
                </a:cxn>
                <a:cxn ang="0">
                  <a:pos x="T8" y="T9"/>
                </a:cxn>
              </a:cxnLst>
              <a:rect l="0" t="0" r="r" b="b"/>
              <a:pathLst>
                <a:path w="166" h="48">
                  <a:moveTo>
                    <a:pt x="165" y="47"/>
                  </a:moveTo>
                  <a:lnTo>
                    <a:pt x="160" y="41"/>
                  </a:lnTo>
                  <a:lnTo>
                    <a:pt x="87" y="21"/>
                  </a:lnTo>
                  <a:lnTo>
                    <a:pt x="15"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01" name="Freeform 1">
              <a:extLst>
                <a:ext uri="{FF2B5EF4-FFF2-40B4-BE49-F238E27FC236}">
                  <a16:creationId xmlns:a16="http://schemas.microsoft.com/office/drawing/2014/main" id="{4A5E48AB-A590-412A-88E3-E248779CF982}"/>
                </a:ext>
              </a:extLst>
            </p:cNvPr>
            <p:cNvSpPr>
              <a:spLocks noChangeArrowheads="1"/>
            </p:cNvSpPr>
            <p:nvPr/>
          </p:nvSpPr>
          <p:spPr bwMode="auto">
            <a:xfrm>
              <a:off x="887" y="3542"/>
              <a:ext cx="37" cy="11"/>
            </a:xfrm>
            <a:custGeom>
              <a:avLst/>
              <a:gdLst>
                <a:gd name="T0" fmla="*/ 161 w 162"/>
                <a:gd name="T1" fmla="*/ 46 h 47"/>
                <a:gd name="T2" fmla="*/ 114 w 162"/>
                <a:gd name="T3" fmla="*/ 32 h 47"/>
                <a:gd name="T4" fmla="*/ 45 w 162"/>
                <a:gd name="T5" fmla="*/ 9 h 47"/>
                <a:gd name="T6" fmla="*/ 0 w 162"/>
                <a:gd name="T7" fmla="*/ 0 h 47"/>
              </a:gdLst>
              <a:ahLst/>
              <a:cxnLst>
                <a:cxn ang="0">
                  <a:pos x="T0" y="T1"/>
                </a:cxn>
                <a:cxn ang="0">
                  <a:pos x="T2" y="T3"/>
                </a:cxn>
                <a:cxn ang="0">
                  <a:pos x="T4" y="T5"/>
                </a:cxn>
                <a:cxn ang="0">
                  <a:pos x="T6" y="T7"/>
                </a:cxn>
              </a:cxnLst>
              <a:rect l="0" t="0" r="r" b="b"/>
              <a:pathLst>
                <a:path w="162" h="47">
                  <a:moveTo>
                    <a:pt x="161" y="46"/>
                  </a:moveTo>
                  <a:lnTo>
                    <a:pt x="114" y="32"/>
                  </a:lnTo>
                  <a:lnTo>
                    <a:pt x="45" y="9"/>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02" name="Freeform 2">
              <a:extLst>
                <a:ext uri="{FF2B5EF4-FFF2-40B4-BE49-F238E27FC236}">
                  <a16:creationId xmlns:a16="http://schemas.microsoft.com/office/drawing/2014/main" id="{20D63EAD-8465-4EF1-BDF0-1B6F2F3810CE}"/>
                </a:ext>
              </a:extLst>
            </p:cNvPr>
            <p:cNvSpPr>
              <a:spLocks noChangeArrowheads="1"/>
            </p:cNvSpPr>
            <p:nvPr/>
          </p:nvSpPr>
          <p:spPr bwMode="auto">
            <a:xfrm>
              <a:off x="833" y="3527"/>
              <a:ext cx="36" cy="11"/>
            </a:xfrm>
            <a:custGeom>
              <a:avLst/>
              <a:gdLst>
                <a:gd name="T0" fmla="*/ 158 w 159"/>
                <a:gd name="T1" fmla="*/ 47 h 48"/>
                <a:gd name="T2" fmla="*/ 156 w 159"/>
                <a:gd name="T3" fmla="*/ 44 h 48"/>
                <a:gd name="T4" fmla="*/ 92 w 159"/>
                <a:gd name="T5" fmla="*/ 29 h 48"/>
                <a:gd name="T6" fmla="*/ 32 w 159"/>
                <a:gd name="T7" fmla="*/ 8 h 48"/>
                <a:gd name="T8" fmla="*/ 0 w 159"/>
                <a:gd name="T9" fmla="*/ 0 h 48"/>
              </a:gdLst>
              <a:ahLst/>
              <a:cxnLst>
                <a:cxn ang="0">
                  <a:pos x="T0" y="T1"/>
                </a:cxn>
                <a:cxn ang="0">
                  <a:pos x="T2" y="T3"/>
                </a:cxn>
                <a:cxn ang="0">
                  <a:pos x="T4" y="T5"/>
                </a:cxn>
                <a:cxn ang="0">
                  <a:pos x="T6" y="T7"/>
                </a:cxn>
                <a:cxn ang="0">
                  <a:pos x="T8" y="T9"/>
                </a:cxn>
              </a:cxnLst>
              <a:rect l="0" t="0" r="r" b="b"/>
              <a:pathLst>
                <a:path w="159" h="48">
                  <a:moveTo>
                    <a:pt x="158" y="47"/>
                  </a:moveTo>
                  <a:lnTo>
                    <a:pt x="156" y="44"/>
                  </a:lnTo>
                  <a:lnTo>
                    <a:pt x="92" y="29"/>
                  </a:lnTo>
                  <a:lnTo>
                    <a:pt x="32" y="8"/>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03" name="Freeform 3">
              <a:extLst>
                <a:ext uri="{FF2B5EF4-FFF2-40B4-BE49-F238E27FC236}">
                  <a16:creationId xmlns:a16="http://schemas.microsoft.com/office/drawing/2014/main" id="{1B18AA92-1C94-4302-81E4-72EC63C6B23A}"/>
                </a:ext>
              </a:extLst>
            </p:cNvPr>
            <p:cNvSpPr>
              <a:spLocks noChangeArrowheads="1"/>
            </p:cNvSpPr>
            <p:nvPr/>
          </p:nvSpPr>
          <p:spPr bwMode="auto">
            <a:xfrm>
              <a:off x="779" y="3508"/>
              <a:ext cx="37" cy="13"/>
            </a:xfrm>
            <a:custGeom>
              <a:avLst/>
              <a:gdLst>
                <a:gd name="T0" fmla="*/ 160 w 161"/>
                <a:gd name="T1" fmla="*/ 58 h 59"/>
                <a:gd name="T2" fmla="*/ 107 w 161"/>
                <a:gd name="T3" fmla="*/ 41 h 59"/>
                <a:gd name="T4" fmla="*/ 58 w 161"/>
                <a:gd name="T5" fmla="*/ 21 h 59"/>
                <a:gd name="T6" fmla="*/ 9 w 161"/>
                <a:gd name="T7" fmla="*/ 3 h 59"/>
                <a:gd name="T8" fmla="*/ 0 w 161"/>
                <a:gd name="T9" fmla="*/ 0 h 59"/>
              </a:gdLst>
              <a:ahLst/>
              <a:cxnLst>
                <a:cxn ang="0">
                  <a:pos x="T0" y="T1"/>
                </a:cxn>
                <a:cxn ang="0">
                  <a:pos x="T2" y="T3"/>
                </a:cxn>
                <a:cxn ang="0">
                  <a:pos x="T4" y="T5"/>
                </a:cxn>
                <a:cxn ang="0">
                  <a:pos x="T6" y="T7"/>
                </a:cxn>
                <a:cxn ang="0">
                  <a:pos x="T8" y="T9"/>
                </a:cxn>
              </a:cxnLst>
              <a:rect l="0" t="0" r="r" b="b"/>
              <a:pathLst>
                <a:path w="161" h="59">
                  <a:moveTo>
                    <a:pt x="160" y="58"/>
                  </a:moveTo>
                  <a:lnTo>
                    <a:pt x="107" y="41"/>
                  </a:lnTo>
                  <a:lnTo>
                    <a:pt x="58" y="21"/>
                  </a:lnTo>
                  <a:lnTo>
                    <a:pt x="9"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04" name="Freeform 4">
              <a:extLst>
                <a:ext uri="{FF2B5EF4-FFF2-40B4-BE49-F238E27FC236}">
                  <a16:creationId xmlns:a16="http://schemas.microsoft.com/office/drawing/2014/main" id="{1A0E18B4-6DEF-4C41-AD9E-0B0928F70CD2}"/>
                </a:ext>
              </a:extLst>
            </p:cNvPr>
            <p:cNvSpPr>
              <a:spLocks noChangeArrowheads="1"/>
            </p:cNvSpPr>
            <p:nvPr/>
          </p:nvSpPr>
          <p:spPr bwMode="auto">
            <a:xfrm>
              <a:off x="730" y="3483"/>
              <a:ext cx="34" cy="18"/>
            </a:xfrm>
            <a:custGeom>
              <a:avLst/>
              <a:gdLst>
                <a:gd name="T0" fmla="*/ 147 w 148"/>
                <a:gd name="T1" fmla="*/ 78 h 79"/>
                <a:gd name="T2" fmla="*/ 133 w 148"/>
                <a:gd name="T3" fmla="*/ 72 h 79"/>
                <a:gd name="T4" fmla="*/ 90 w 148"/>
                <a:gd name="T5" fmla="*/ 49 h 79"/>
                <a:gd name="T6" fmla="*/ 46 w 148"/>
                <a:gd name="T7" fmla="*/ 28 h 79"/>
                <a:gd name="T8" fmla="*/ 6 w 148"/>
                <a:gd name="T9" fmla="*/ 2 h 79"/>
                <a:gd name="T10" fmla="*/ 0 w 148"/>
                <a:gd name="T11" fmla="*/ 0 h 79"/>
              </a:gdLst>
              <a:ahLst/>
              <a:cxnLst>
                <a:cxn ang="0">
                  <a:pos x="T0" y="T1"/>
                </a:cxn>
                <a:cxn ang="0">
                  <a:pos x="T2" y="T3"/>
                </a:cxn>
                <a:cxn ang="0">
                  <a:pos x="T4" y="T5"/>
                </a:cxn>
                <a:cxn ang="0">
                  <a:pos x="T6" y="T7"/>
                </a:cxn>
                <a:cxn ang="0">
                  <a:pos x="T8" y="T9"/>
                </a:cxn>
                <a:cxn ang="0">
                  <a:pos x="T10" y="T11"/>
                </a:cxn>
              </a:cxnLst>
              <a:rect l="0" t="0" r="r" b="b"/>
              <a:pathLst>
                <a:path w="148" h="79">
                  <a:moveTo>
                    <a:pt x="147" y="78"/>
                  </a:moveTo>
                  <a:lnTo>
                    <a:pt x="133" y="72"/>
                  </a:lnTo>
                  <a:lnTo>
                    <a:pt x="90" y="49"/>
                  </a:lnTo>
                  <a:lnTo>
                    <a:pt x="46" y="28"/>
                  </a:lnTo>
                  <a:lnTo>
                    <a:pt x="6" y="2"/>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05" name="Freeform 5">
              <a:extLst>
                <a:ext uri="{FF2B5EF4-FFF2-40B4-BE49-F238E27FC236}">
                  <a16:creationId xmlns:a16="http://schemas.microsoft.com/office/drawing/2014/main" id="{98B580A2-6570-4BC7-9F78-FD7F6DBD7C9E}"/>
                </a:ext>
              </a:extLst>
            </p:cNvPr>
            <p:cNvSpPr>
              <a:spLocks noChangeArrowheads="1"/>
            </p:cNvSpPr>
            <p:nvPr/>
          </p:nvSpPr>
          <p:spPr bwMode="auto">
            <a:xfrm>
              <a:off x="684" y="3449"/>
              <a:ext cx="30" cy="24"/>
            </a:xfrm>
            <a:custGeom>
              <a:avLst/>
              <a:gdLst>
                <a:gd name="T0" fmla="*/ 131 w 132"/>
                <a:gd name="T1" fmla="*/ 105 h 106"/>
                <a:gd name="T2" fmla="*/ 128 w 132"/>
                <a:gd name="T3" fmla="*/ 102 h 106"/>
                <a:gd name="T4" fmla="*/ 90 w 132"/>
                <a:gd name="T5" fmla="*/ 76 h 106"/>
                <a:gd name="T6" fmla="*/ 58 w 132"/>
                <a:gd name="T7" fmla="*/ 49 h 106"/>
                <a:gd name="T8" fmla="*/ 24 w 132"/>
                <a:gd name="T9" fmla="*/ 21 h 106"/>
                <a:gd name="T10" fmla="*/ 0 w 132"/>
                <a:gd name="T11" fmla="*/ 0 h 106"/>
              </a:gdLst>
              <a:ahLst/>
              <a:cxnLst>
                <a:cxn ang="0">
                  <a:pos x="T0" y="T1"/>
                </a:cxn>
                <a:cxn ang="0">
                  <a:pos x="T2" y="T3"/>
                </a:cxn>
                <a:cxn ang="0">
                  <a:pos x="T4" y="T5"/>
                </a:cxn>
                <a:cxn ang="0">
                  <a:pos x="T6" y="T7"/>
                </a:cxn>
                <a:cxn ang="0">
                  <a:pos x="T8" y="T9"/>
                </a:cxn>
                <a:cxn ang="0">
                  <a:pos x="T10" y="T11"/>
                </a:cxn>
              </a:cxnLst>
              <a:rect l="0" t="0" r="r" b="b"/>
              <a:pathLst>
                <a:path w="132" h="106">
                  <a:moveTo>
                    <a:pt x="131" y="105"/>
                  </a:moveTo>
                  <a:lnTo>
                    <a:pt x="128" y="102"/>
                  </a:lnTo>
                  <a:lnTo>
                    <a:pt x="90" y="76"/>
                  </a:lnTo>
                  <a:lnTo>
                    <a:pt x="58" y="49"/>
                  </a:lnTo>
                  <a:lnTo>
                    <a:pt x="24" y="2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06" name="Freeform 6">
              <a:extLst>
                <a:ext uri="{FF2B5EF4-FFF2-40B4-BE49-F238E27FC236}">
                  <a16:creationId xmlns:a16="http://schemas.microsoft.com/office/drawing/2014/main" id="{37B7D14E-E2DF-41D0-B432-03358D6036A6}"/>
                </a:ext>
              </a:extLst>
            </p:cNvPr>
            <p:cNvSpPr>
              <a:spLocks noChangeArrowheads="1"/>
            </p:cNvSpPr>
            <p:nvPr/>
          </p:nvSpPr>
          <p:spPr bwMode="auto">
            <a:xfrm>
              <a:off x="653" y="3403"/>
              <a:ext cx="19" cy="32"/>
            </a:xfrm>
            <a:custGeom>
              <a:avLst/>
              <a:gdLst>
                <a:gd name="T0" fmla="*/ 83 w 84"/>
                <a:gd name="T1" fmla="*/ 138 h 139"/>
                <a:gd name="T2" fmla="*/ 81 w 84"/>
                <a:gd name="T3" fmla="*/ 138 h 139"/>
                <a:gd name="T4" fmla="*/ 57 w 84"/>
                <a:gd name="T5" fmla="*/ 106 h 139"/>
                <a:gd name="T6" fmla="*/ 38 w 84"/>
                <a:gd name="T7" fmla="*/ 74 h 139"/>
                <a:gd name="T8" fmla="*/ 23 w 84"/>
                <a:gd name="T9" fmla="*/ 45 h 139"/>
                <a:gd name="T10" fmla="*/ 5 w 84"/>
                <a:gd name="T11" fmla="*/ 11 h 139"/>
                <a:gd name="T12" fmla="*/ 0 w 84"/>
                <a:gd name="T13" fmla="*/ 0 h 139"/>
              </a:gdLst>
              <a:ahLst/>
              <a:cxnLst>
                <a:cxn ang="0">
                  <a:pos x="T0" y="T1"/>
                </a:cxn>
                <a:cxn ang="0">
                  <a:pos x="T2" y="T3"/>
                </a:cxn>
                <a:cxn ang="0">
                  <a:pos x="T4" y="T5"/>
                </a:cxn>
                <a:cxn ang="0">
                  <a:pos x="T6" y="T7"/>
                </a:cxn>
                <a:cxn ang="0">
                  <a:pos x="T8" y="T9"/>
                </a:cxn>
                <a:cxn ang="0">
                  <a:pos x="T10" y="T11"/>
                </a:cxn>
                <a:cxn ang="0">
                  <a:pos x="T12" y="T13"/>
                </a:cxn>
              </a:cxnLst>
              <a:rect l="0" t="0" r="r" b="b"/>
              <a:pathLst>
                <a:path w="84" h="139">
                  <a:moveTo>
                    <a:pt x="83" y="138"/>
                  </a:moveTo>
                  <a:lnTo>
                    <a:pt x="81" y="138"/>
                  </a:lnTo>
                  <a:lnTo>
                    <a:pt x="57" y="106"/>
                  </a:lnTo>
                  <a:lnTo>
                    <a:pt x="38" y="74"/>
                  </a:lnTo>
                  <a:lnTo>
                    <a:pt x="23" y="45"/>
                  </a:lnTo>
                  <a:lnTo>
                    <a:pt x="5" y="1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07" name="Freeform 7">
              <a:extLst>
                <a:ext uri="{FF2B5EF4-FFF2-40B4-BE49-F238E27FC236}">
                  <a16:creationId xmlns:a16="http://schemas.microsoft.com/office/drawing/2014/main" id="{7DD92BC6-7FC5-49FC-8538-E619E4A24D58}"/>
                </a:ext>
              </a:extLst>
            </p:cNvPr>
            <p:cNvSpPr>
              <a:spLocks noChangeArrowheads="1"/>
            </p:cNvSpPr>
            <p:nvPr/>
          </p:nvSpPr>
          <p:spPr bwMode="auto">
            <a:xfrm>
              <a:off x="643" y="3348"/>
              <a:ext cx="11" cy="37"/>
            </a:xfrm>
            <a:custGeom>
              <a:avLst/>
              <a:gdLst>
                <a:gd name="T0" fmla="*/ 46 w 47"/>
                <a:gd name="T1" fmla="*/ 164 h 165"/>
                <a:gd name="T2" fmla="*/ 38 w 47"/>
                <a:gd name="T3" fmla="*/ 158 h 165"/>
                <a:gd name="T4" fmla="*/ 26 w 47"/>
                <a:gd name="T5" fmla="*/ 126 h 165"/>
                <a:gd name="T6" fmla="*/ 11 w 47"/>
                <a:gd name="T7" fmla="*/ 93 h 165"/>
                <a:gd name="T8" fmla="*/ 0 w 47"/>
                <a:gd name="T9" fmla="*/ 58 h 165"/>
                <a:gd name="T10" fmla="*/ 0 w 47"/>
                <a:gd name="T11" fmla="*/ 25 h 165"/>
                <a:gd name="T12" fmla="*/ 0 w 47"/>
                <a:gd name="T13" fmla="*/ 0 h 165"/>
              </a:gdLst>
              <a:ahLst/>
              <a:cxnLst>
                <a:cxn ang="0">
                  <a:pos x="T0" y="T1"/>
                </a:cxn>
                <a:cxn ang="0">
                  <a:pos x="T2" y="T3"/>
                </a:cxn>
                <a:cxn ang="0">
                  <a:pos x="T4" y="T5"/>
                </a:cxn>
                <a:cxn ang="0">
                  <a:pos x="T6" y="T7"/>
                </a:cxn>
                <a:cxn ang="0">
                  <a:pos x="T8" y="T9"/>
                </a:cxn>
                <a:cxn ang="0">
                  <a:pos x="T10" y="T11"/>
                </a:cxn>
                <a:cxn ang="0">
                  <a:pos x="T12" y="T13"/>
                </a:cxn>
              </a:cxnLst>
              <a:rect l="0" t="0" r="r" b="b"/>
              <a:pathLst>
                <a:path w="47" h="165">
                  <a:moveTo>
                    <a:pt x="46" y="164"/>
                  </a:moveTo>
                  <a:lnTo>
                    <a:pt x="38" y="158"/>
                  </a:lnTo>
                  <a:lnTo>
                    <a:pt x="26" y="126"/>
                  </a:lnTo>
                  <a:lnTo>
                    <a:pt x="11" y="93"/>
                  </a:lnTo>
                  <a:lnTo>
                    <a:pt x="0" y="58"/>
                  </a:lnTo>
                  <a:lnTo>
                    <a:pt x="0" y="25"/>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08" name="Freeform 8">
              <a:extLst>
                <a:ext uri="{FF2B5EF4-FFF2-40B4-BE49-F238E27FC236}">
                  <a16:creationId xmlns:a16="http://schemas.microsoft.com/office/drawing/2014/main" id="{C6CFC0C9-2EA2-436A-83B1-6B0C23BDAB64}"/>
                </a:ext>
              </a:extLst>
            </p:cNvPr>
            <p:cNvSpPr>
              <a:spLocks noChangeArrowheads="1"/>
            </p:cNvSpPr>
            <p:nvPr/>
          </p:nvSpPr>
          <p:spPr bwMode="auto">
            <a:xfrm>
              <a:off x="643" y="3294"/>
              <a:ext cx="11" cy="36"/>
            </a:xfrm>
            <a:custGeom>
              <a:avLst/>
              <a:gdLst>
                <a:gd name="T0" fmla="*/ 0 w 47"/>
                <a:gd name="T1" fmla="*/ 158 h 159"/>
                <a:gd name="T2" fmla="*/ 3 w 47"/>
                <a:gd name="T3" fmla="*/ 141 h 159"/>
                <a:gd name="T4" fmla="*/ 8 w 47"/>
                <a:gd name="T5" fmla="*/ 115 h 159"/>
                <a:gd name="T6" fmla="*/ 14 w 47"/>
                <a:gd name="T7" fmla="*/ 89 h 159"/>
                <a:gd name="T8" fmla="*/ 22 w 47"/>
                <a:gd name="T9" fmla="*/ 63 h 159"/>
                <a:gd name="T10" fmla="*/ 29 w 47"/>
                <a:gd name="T11" fmla="*/ 40 h 159"/>
                <a:gd name="T12" fmla="*/ 38 w 47"/>
                <a:gd name="T13" fmla="*/ 14 h 159"/>
                <a:gd name="T14" fmla="*/ 46 w 47"/>
                <a:gd name="T15" fmla="*/ 0 h 1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159">
                  <a:moveTo>
                    <a:pt x="0" y="158"/>
                  </a:moveTo>
                  <a:lnTo>
                    <a:pt x="3" y="141"/>
                  </a:lnTo>
                  <a:lnTo>
                    <a:pt x="8" y="115"/>
                  </a:lnTo>
                  <a:lnTo>
                    <a:pt x="14" y="89"/>
                  </a:lnTo>
                  <a:lnTo>
                    <a:pt x="22" y="63"/>
                  </a:lnTo>
                  <a:lnTo>
                    <a:pt x="29" y="40"/>
                  </a:lnTo>
                  <a:lnTo>
                    <a:pt x="38" y="14"/>
                  </a:lnTo>
                  <a:lnTo>
                    <a:pt x="4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09" name="Freeform 9">
              <a:extLst>
                <a:ext uri="{FF2B5EF4-FFF2-40B4-BE49-F238E27FC236}">
                  <a16:creationId xmlns:a16="http://schemas.microsoft.com/office/drawing/2014/main" id="{CB7B7583-FDE1-4B0A-97DA-6959B7B66FEF}"/>
                </a:ext>
              </a:extLst>
            </p:cNvPr>
            <p:cNvSpPr>
              <a:spLocks noChangeArrowheads="1"/>
            </p:cNvSpPr>
            <p:nvPr/>
          </p:nvSpPr>
          <p:spPr bwMode="auto">
            <a:xfrm>
              <a:off x="664" y="3254"/>
              <a:ext cx="29" cy="24"/>
            </a:xfrm>
            <a:custGeom>
              <a:avLst/>
              <a:gdLst>
                <a:gd name="T0" fmla="*/ 0 w 128"/>
                <a:gd name="T1" fmla="*/ 105 h 106"/>
                <a:gd name="T2" fmla="*/ 11 w 128"/>
                <a:gd name="T3" fmla="*/ 93 h 106"/>
                <a:gd name="T4" fmla="*/ 22 w 128"/>
                <a:gd name="T5" fmla="*/ 76 h 106"/>
                <a:gd name="T6" fmla="*/ 40 w 128"/>
                <a:gd name="T7" fmla="*/ 61 h 106"/>
                <a:gd name="T8" fmla="*/ 57 w 128"/>
                <a:gd name="T9" fmla="*/ 46 h 106"/>
                <a:gd name="T10" fmla="*/ 75 w 128"/>
                <a:gd name="T11" fmla="*/ 32 h 106"/>
                <a:gd name="T12" fmla="*/ 92 w 128"/>
                <a:gd name="T13" fmla="*/ 21 h 106"/>
                <a:gd name="T14" fmla="*/ 113 w 128"/>
                <a:gd name="T15" fmla="*/ 6 h 106"/>
                <a:gd name="T16" fmla="*/ 127 w 128"/>
                <a:gd name="T1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06">
                  <a:moveTo>
                    <a:pt x="0" y="105"/>
                  </a:moveTo>
                  <a:lnTo>
                    <a:pt x="11" y="93"/>
                  </a:lnTo>
                  <a:lnTo>
                    <a:pt x="22" y="76"/>
                  </a:lnTo>
                  <a:lnTo>
                    <a:pt x="40" y="61"/>
                  </a:lnTo>
                  <a:lnTo>
                    <a:pt x="57" y="46"/>
                  </a:lnTo>
                  <a:lnTo>
                    <a:pt x="75" y="32"/>
                  </a:lnTo>
                  <a:lnTo>
                    <a:pt x="92" y="21"/>
                  </a:lnTo>
                  <a:lnTo>
                    <a:pt x="113" y="6"/>
                  </a:lnTo>
                  <a:lnTo>
                    <a:pt x="12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10" name="Freeform 10">
              <a:extLst>
                <a:ext uri="{FF2B5EF4-FFF2-40B4-BE49-F238E27FC236}">
                  <a16:creationId xmlns:a16="http://schemas.microsoft.com/office/drawing/2014/main" id="{9B8DD900-B27E-4DC6-8B1B-B9D3351B71C4}"/>
                </a:ext>
              </a:extLst>
            </p:cNvPr>
            <p:cNvSpPr>
              <a:spLocks noChangeArrowheads="1"/>
            </p:cNvSpPr>
            <p:nvPr/>
          </p:nvSpPr>
          <p:spPr bwMode="auto">
            <a:xfrm>
              <a:off x="709" y="3236"/>
              <a:ext cx="36" cy="11"/>
            </a:xfrm>
            <a:custGeom>
              <a:avLst/>
              <a:gdLst>
                <a:gd name="T0" fmla="*/ 0 w 160"/>
                <a:gd name="T1" fmla="*/ 47 h 48"/>
                <a:gd name="T2" fmla="*/ 12 w 160"/>
                <a:gd name="T3" fmla="*/ 40 h 48"/>
                <a:gd name="T4" fmla="*/ 32 w 160"/>
                <a:gd name="T5" fmla="*/ 35 h 48"/>
                <a:gd name="T6" fmla="*/ 52 w 160"/>
                <a:gd name="T7" fmla="*/ 26 h 48"/>
                <a:gd name="T8" fmla="*/ 72 w 160"/>
                <a:gd name="T9" fmla="*/ 21 h 48"/>
                <a:gd name="T10" fmla="*/ 93 w 160"/>
                <a:gd name="T11" fmla="*/ 14 h 48"/>
                <a:gd name="T12" fmla="*/ 113 w 160"/>
                <a:gd name="T13" fmla="*/ 9 h 48"/>
                <a:gd name="T14" fmla="*/ 137 w 160"/>
                <a:gd name="T15" fmla="*/ 3 h 48"/>
                <a:gd name="T16" fmla="*/ 159 w 160"/>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48">
                  <a:moveTo>
                    <a:pt x="0" y="47"/>
                  </a:moveTo>
                  <a:lnTo>
                    <a:pt x="12" y="40"/>
                  </a:lnTo>
                  <a:lnTo>
                    <a:pt x="32" y="35"/>
                  </a:lnTo>
                  <a:lnTo>
                    <a:pt x="52" y="26"/>
                  </a:lnTo>
                  <a:lnTo>
                    <a:pt x="72" y="21"/>
                  </a:lnTo>
                  <a:lnTo>
                    <a:pt x="93" y="14"/>
                  </a:lnTo>
                  <a:lnTo>
                    <a:pt x="113" y="9"/>
                  </a:lnTo>
                  <a:lnTo>
                    <a:pt x="137" y="3"/>
                  </a:lnTo>
                  <a:lnTo>
                    <a:pt x="15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11" name="Freeform 11">
              <a:extLst>
                <a:ext uri="{FF2B5EF4-FFF2-40B4-BE49-F238E27FC236}">
                  <a16:creationId xmlns:a16="http://schemas.microsoft.com/office/drawing/2014/main" id="{7BE33A10-DDF9-4833-A5D4-352BAEE3CBBC}"/>
                </a:ext>
              </a:extLst>
            </p:cNvPr>
            <p:cNvSpPr>
              <a:spLocks noChangeArrowheads="1"/>
            </p:cNvSpPr>
            <p:nvPr/>
          </p:nvSpPr>
          <p:spPr bwMode="auto">
            <a:xfrm>
              <a:off x="764" y="3231"/>
              <a:ext cx="38" cy="11"/>
            </a:xfrm>
            <a:custGeom>
              <a:avLst/>
              <a:gdLst>
                <a:gd name="T0" fmla="*/ 0 w 168"/>
                <a:gd name="T1" fmla="*/ 46 h 47"/>
                <a:gd name="T2" fmla="*/ 17 w 168"/>
                <a:gd name="T3" fmla="*/ 46 h 47"/>
                <a:gd name="T4" fmla="*/ 58 w 168"/>
                <a:gd name="T5" fmla="*/ 15 h 47"/>
                <a:gd name="T6" fmla="*/ 104 w 168"/>
                <a:gd name="T7" fmla="*/ 0 h 47"/>
                <a:gd name="T8" fmla="*/ 165 w 168"/>
                <a:gd name="T9" fmla="*/ 0 h 47"/>
                <a:gd name="T10" fmla="*/ 167 w 168"/>
                <a:gd name="T11" fmla="*/ 0 h 47"/>
              </a:gdLst>
              <a:ahLst/>
              <a:cxnLst>
                <a:cxn ang="0">
                  <a:pos x="T0" y="T1"/>
                </a:cxn>
                <a:cxn ang="0">
                  <a:pos x="T2" y="T3"/>
                </a:cxn>
                <a:cxn ang="0">
                  <a:pos x="T4" y="T5"/>
                </a:cxn>
                <a:cxn ang="0">
                  <a:pos x="T6" y="T7"/>
                </a:cxn>
                <a:cxn ang="0">
                  <a:pos x="T8" y="T9"/>
                </a:cxn>
                <a:cxn ang="0">
                  <a:pos x="T10" y="T11"/>
                </a:cxn>
              </a:cxnLst>
              <a:rect l="0" t="0" r="r" b="b"/>
              <a:pathLst>
                <a:path w="168" h="47">
                  <a:moveTo>
                    <a:pt x="0" y="46"/>
                  </a:moveTo>
                  <a:lnTo>
                    <a:pt x="17" y="46"/>
                  </a:lnTo>
                  <a:lnTo>
                    <a:pt x="58" y="15"/>
                  </a:lnTo>
                  <a:lnTo>
                    <a:pt x="104" y="0"/>
                  </a:lnTo>
                  <a:lnTo>
                    <a:pt x="165"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12" name="Freeform 12">
              <a:extLst>
                <a:ext uri="{FF2B5EF4-FFF2-40B4-BE49-F238E27FC236}">
                  <a16:creationId xmlns:a16="http://schemas.microsoft.com/office/drawing/2014/main" id="{7F7461F4-D7C4-4CC3-9ACA-72C8EFB378E8}"/>
                </a:ext>
              </a:extLst>
            </p:cNvPr>
            <p:cNvSpPr>
              <a:spLocks noChangeArrowheads="1"/>
            </p:cNvSpPr>
            <p:nvPr/>
          </p:nvSpPr>
          <p:spPr bwMode="auto">
            <a:xfrm>
              <a:off x="820" y="3230"/>
              <a:ext cx="37" cy="11"/>
            </a:xfrm>
            <a:custGeom>
              <a:avLst/>
              <a:gdLst>
                <a:gd name="T0" fmla="*/ 0 w 165"/>
                <a:gd name="T1" fmla="*/ 47 h 48"/>
                <a:gd name="T2" fmla="*/ 66 w 165"/>
                <a:gd name="T3" fmla="*/ 0 h 48"/>
                <a:gd name="T4" fmla="*/ 164 w 165"/>
                <a:gd name="T5" fmla="*/ 0 h 48"/>
              </a:gdLst>
              <a:ahLst/>
              <a:cxnLst>
                <a:cxn ang="0">
                  <a:pos x="T0" y="T1"/>
                </a:cxn>
                <a:cxn ang="0">
                  <a:pos x="T2" y="T3"/>
                </a:cxn>
                <a:cxn ang="0">
                  <a:pos x="T4" y="T5"/>
                </a:cxn>
              </a:cxnLst>
              <a:rect l="0" t="0" r="r" b="b"/>
              <a:pathLst>
                <a:path w="165" h="48">
                  <a:moveTo>
                    <a:pt x="0" y="47"/>
                  </a:moveTo>
                  <a:lnTo>
                    <a:pt x="66"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13" name="Freeform 13">
              <a:extLst>
                <a:ext uri="{FF2B5EF4-FFF2-40B4-BE49-F238E27FC236}">
                  <a16:creationId xmlns:a16="http://schemas.microsoft.com/office/drawing/2014/main" id="{40572C59-0B4C-4B5D-B017-F329D8F91519}"/>
                </a:ext>
              </a:extLst>
            </p:cNvPr>
            <p:cNvSpPr>
              <a:spLocks noChangeArrowheads="1"/>
            </p:cNvSpPr>
            <p:nvPr/>
          </p:nvSpPr>
          <p:spPr bwMode="auto">
            <a:xfrm>
              <a:off x="876" y="3228"/>
              <a:ext cx="38" cy="11"/>
            </a:xfrm>
            <a:custGeom>
              <a:avLst/>
              <a:gdLst>
                <a:gd name="T0" fmla="*/ 0 w 169"/>
                <a:gd name="T1" fmla="*/ 46 h 47"/>
                <a:gd name="T2" fmla="*/ 40 w 169"/>
                <a:gd name="T3" fmla="*/ 46 h 47"/>
                <a:gd name="T4" fmla="*/ 168 w 169"/>
                <a:gd name="T5" fmla="*/ 0 h 47"/>
              </a:gdLst>
              <a:ahLst/>
              <a:cxnLst>
                <a:cxn ang="0">
                  <a:pos x="T0" y="T1"/>
                </a:cxn>
                <a:cxn ang="0">
                  <a:pos x="T2" y="T3"/>
                </a:cxn>
                <a:cxn ang="0">
                  <a:pos x="T4" y="T5"/>
                </a:cxn>
              </a:cxnLst>
              <a:rect l="0" t="0" r="r" b="b"/>
              <a:pathLst>
                <a:path w="169" h="47">
                  <a:moveTo>
                    <a:pt x="0" y="46"/>
                  </a:moveTo>
                  <a:lnTo>
                    <a:pt x="40" y="46"/>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14" name="Freeform 14">
              <a:extLst>
                <a:ext uri="{FF2B5EF4-FFF2-40B4-BE49-F238E27FC236}">
                  <a16:creationId xmlns:a16="http://schemas.microsoft.com/office/drawing/2014/main" id="{0E1784D3-228B-48F2-A8E0-2844AD5D3CA2}"/>
                </a:ext>
              </a:extLst>
            </p:cNvPr>
            <p:cNvSpPr>
              <a:spLocks noChangeArrowheads="1"/>
            </p:cNvSpPr>
            <p:nvPr/>
          </p:nvSpPr>
          <p:spPr bwMode="auto">
            <a:xfrm>
              <a:off x="933" y="3228"/>
              <a:ext cx="37" cy="1"/>
            </a:xfrm>
            <a:custGeom>
              <a:avLst/>
              <a:gdLst>
                <a:gd name="T0" fmla="*/ 0 w 165"/>
                <a:gd name="T1" fmla="*/ 0 h 1"/>
                <a:gd name="T2" fmla="*/ 87 w 165"/>
                <a:gd name="T3" fmla="*/ 0 h 1"/>
                <a:gd name="T4" fmla="*/ 164 w 165"/>
                <a:gd name="T5" fmla="*/ 0 h 1"/>
              </a:gdLst>
              <a:ahLst/>
              <a:cxnLst>
                <a:cxn ang="0">
                  <a:pos x="T0" y="T1"/>
                </a:cxn>
                <a:cxn ang="0">
                  <a:pos x="T2" y="T3"/>
                </a:cxn>
                <a:cxn ang="0">
                  <a:pos x="T4" y="T5"/>
                </a:cxn>
              </a:cxnLst>
              <a:rect l="0" t="0" r="r" b="b"/>
              <a:pathLst>
                <a:path w="165" h="1">
                  <a:moveTo>
                    <a:pt x="0" y="0"/>
                  </a:moveTo>
                  <a:lnTo>
                    <a:pt x="87"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15" name="Freeform 15">
              <a:extLst>
                <a:ext uri="{FF2B5EF4-FFF2-40B4-BE49-F238E27FC236}">
                  <a16:creationId xmlns:a16="http://schemas.microsoft.com/office/drawing/2014/main" id="{73E9F2DE-1956-4A87-88DF-8CDA745BD074}"/>
                </a:ext>
              </a:extLst>
            </p:cNvPr>
            <p:cNvSpPr>
              <a:spLocks noChangeArrowheads="1"/>
            </p:cNvSpPr>
            <p:nvPr/>
          </p:nvSpPr>
          <p:spPr bwMode="auto">
            <a:xfrm>
              <a:off x="990" y="3228"/>
              <a:ext cx="37" cy="1"/>
            </a:xfrm>
            <a:custGeom>
              <a:avLst/>
              <a:gdLst>
                <a:gd name="T0" fmla="*/ 0 w 165"/>
                <a:gd name="T1" fmla="*/ 0 h 1"/>
                <a:gd name="T2" fmla="*/ 14 w 165"/>
                <a:gd name="T3" fmla="*/ 0 h 1"/>
                <a:gd name="T4" fmla="*/ 164 w 165"/>
                <a:gd name="T5" fmla="*/ 0 h 1"/>
              </a:gdLst>
              <a:ahLst/>
              <a:cxnLst>
                <a:cxn ang="0">
                  <a:pos x="T0" y="T1"/>
                </a:cxn>
                <a:cxn ang="0">
                  <a:pos x="T2" y="T3"/>
                </a:cxn>
                <a:cxn ang="0">
                  <a:pos x="T4" y="T5"/>
                </a:cxn>
              </a:cxnLst>
              <a:rect l="0" t="0" r="r" b="b"/>
              <a:pathLst>
                <a:path w="165" h="1">
                  <a:moveTo>
                    <a:pt x="0" y="0"/>
                  </a:moveTo>
                  <a:lnTo>
                    <a:pt x="14"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16" name="Freeform 16">
              <a:extLst>
                <a:ext uri="{FF2B5EF4-FFF2-40B4-BE49-F238E27FC236}">
                  <a16:creationId xmlns:a16="http://schemas.microsoft.com/office/drawing/2014/main" id="{389EF7AC-61A6-4B5A-BF83-456D26064769}"/>
                </a:ext>
              </a:extLst>
            </p:cNvPr>
            <p:cNvSpPr>
              <a:spLocks noChangeArrowheads="1"/>
            </p:cNvSpPr>
            <p:nvPr/>
          </p:nvSpPr>
          <p:spPr bwMode="auto">
            <a:xfrm>
              <a:off x="1046" y="3228"/>
              <a:ext cx="38" cy="1"/>
            </a:xfrm>
            <a:custGeom>
              <a:avLst/>
              <a:gdLst>
                <a:gd name="T0" fmla="*/ 0 w 166"/>
                <a:gd name="T1" fmla="*/ 0 h 1"/>
                <a:gd name="T2" fmla="*/ 154 w 166"/>
                <a:gd name="T3" fmla="*/ 0 h 1"/>
                <a:gd name="T4" fmla="*/ 165 w 166"/>
                <a:gd name="T5" fmla="*/ 0 h 1"/>
              </a:gdLst>
              <a:ahLst/>
              <a:cxnLst>
                <a:cxn ang="0">
                  <a:pos x="T0" y="T1"/>
                </a:cxn>
                <a:cxn ang="0">
                  <a:pos x="T2" y="T3"/>
                </a:cxn>
                <a:cxn ang="0">
                  <a:pos x="T4" y="T5"/>
                </a:cxn>
              </a:cxnLst>
              <a:rect l="0" t="0" r="r" b="b"/>
              <a:pathLst>
                <a:path w="166" h="1">
                  <a:moveTo>
                    <a:pt x="0" y="0"/>
                  </a:moveTo>
                  <a:lnTo>
                    <a:pt x="154"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17" name="Freeform 17">
              <a:extLst>
                <a:ext uri="{FF2B5EF4-FFF2-40B4-BE49-F238E27FC236}">
                  <a16:creationId xmlns:a16="http://schemas.microsoft.com/office/drawing/2014/main" id="{29F6667E-1264-42C4-84A3-80411E69224C}"/>
                </a:ext>
              </a:extLst>
            </p:cNvPr>
            <p:cNvSpPr>
              <a:spLocks noChangeArrowheads="1"/>
            </p:cNvSpPr>
            <p:nvPr/>
          </p:nvSpPr>
          <p:spPr bwMode="auto">
            <a:xfrm>
              <a:off x="1102" y="3228"/>
              <a:ext cx="38" cy="1"/>
            </a:xfrm>
            <a:custGeom>
              <a:avLst/>
              <a:gdLst>
                <a:gd name="T0" fmla="*/ 0 w 169"/>
                <a:gd name="T1" fmla="*/ 0 h 1"/>
                <a:gd name="T2" fmla="*/ 113 w 169"/>
                <a:gd name="T3" fmla="*/ 0 h 1"/>
                <a:gd name="T4" fmla="*/ 168 w 169"/>
                <a:gd name="T5" fmla="*/ 0 h 1"/>
              </a:gdLst>
              <a:ahLst/>
              <a:cxnLst>
                <a:cxn ang="0">
                  <a:pos x="T0" y="T1"/>
                </a:cxn>
                <a:cxn ang="0">
                  <a:pos x="T2" y="T3"/>
                </a:cxn>
                <a:cxn ang="0">
                  <a:pos x="T4" y="T5"/>
                </a:cxn>
              </a:cxnLst>
              <a:rect l="0" t="0" r="r" b="b"/>
              <a:pathLst>
                <a:path w="169" h="1">
                  <a:moveTo>
                    <a:pt x="0" y="0"/>
                  </a:moveTo>
                  <a:lnTo>
                    <a:pt x="113"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18" name="Freeform 18">
              <a:extLst>
                <a:ext uri="{FF2B5EF4-FFF2-40B4-BE49-F238E27FC236}">
                  <a16:creationId xmlns:a16="http://schemas.microsoft.com/office/drawing/2014/main" id="{156738CC-ACC7-404A-9D07-F9679AB03125}"/>
                </a:ext>
              </a:extLst>
            </p:cNvPr>
            <p:cNvSpPr>
              <a:spLocks noChangeArrowheads="1"/>
            </p:cNvSpPr>
            <p:nvPr/>
          </p:nvSpPr>
          <p:spPr bwMode="auto">
            <a:xfrm>
              <a:off x="1159" y="3228"/>
              <a:ext cx="38" cy="1"/>
            </a:xfrm>
            <a:custGeom>
              <a:avLst/>
              <a:gdLst>
                <a:gd name="T0" fmla="*/ 0 w 166"/>
                <a:gd name="T1" fmla="*/ 0 h 1"/>
                <a:gd name="T2" fmla="*/ 72 w 166"/>
                <a:gd name="T3" fmla="*/ 0 h 1"/>
                <a:gd name="T4" fmla="*/ 165 w 166"/>
                <a:gd name="T5" fmla="*/ 0 h 1"/>
              </a:gdLst>
              <a:ahLst/>
              <a:cxnLst>
                <a:cxn ang="0">
                  <a:pos x="T0" y="T1"/>
                </a:cxn>
                <a:cxn ang="0">
                  <a:pos x="T2" y="T3"/>
                </a:cxn>
                <a:cxn ang="0">
                  <a:pos x="T4" y="T5"/>
                </a:cxn>
              </a:cxnLst>
              <a:rect l="0" t="0" r="r" b="b"/>
              <a:pathLst>
                <a:path w="166" h="1">
                  <a:moveTo>
                    <a:pt x="0" y="0"/>
                  </a:moveTo>
                  <a:lnTo>
                    <a:pt x="72"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19" name="Freeform 19">
              <a:extLst>
                <a:ext uri="{FF2B5EF4-FFF2-40B4-BE49-F238E27FC236}">
                  <a16:creationId xmlns:a16="http://schemas.microsoft.com/office/drawing/2014/main" id="{1AE749C4-5F81-4B05-975B-B27FFB4B6CF6}"/>
                </a:ext>
              </a:extLst>
            </p:cNvPr>
            <p:cNvSpPr>
              <a:spLocks noChangeArrowheads="1"/>
            </p:cNvSpPr>
            <p:nvPr/>
          </p:nvSpPr>
          <p:spPr bwMode="auto">
            <a:xfrm>
              <a:off x="1215" y="3228"/>
              <a:ext cx="38" cy="1"/>
            </a:xfrm>
            <a:custGeom>
              <a:avLst/>
              <a:gdLst>
                <a:gd name="T0" fmla="*/ 0 w 168"/>
                <a:gd name="T1" fmla="*/ 0 h 1"/>
                <a:gd name="T2" fmla="*/ 37 w 168"/>
                <a:gd name="T3" fmla="*/ 0 h 1"/>
                <a:gd name="T4" fmla="*/ 167 w 168"/>
                <a:gd name="T5" fmla="*/ 0 h 1"/>
              </a:gdLst>
              <a:ahLst/>
              <a:cxnLst>
                <a:cxn ang="0">
                  <a:pos x="T0" y="T1"/>
                </a:cxn>
                <a:cxn ang="0">
                  <a:pos x="T2" y="T3"/>
                </a:cxn>
                <a:cxn ang="0">
                  <a:pos x="T4" y="T5"/>
                </a:cxn>
              </a:cxnLst>
              <a:rect l="0" t="0" r="r" b="b"/>
              <a:pathLst>
                <a:path w="168" h="1">
                  <a:moveTo>
                    <a:pt x="0" y="0"/>
                  </a:moveTo>
                  <a:lnTo>
                    <a:pt x="37"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20" name="Freeform 20">
              <a:extLst>
                <a:ext uri="{FF2B5EF4-FFF2-40B4-BE49-F238E27FC236}">
                  <a16:creationId xmlns:a16="http://schemas.microsoft.com/office/drawing/2014/main" id="{BFB768EC-FE83-409E-8EF2-E09A4EA4CAE8}"/>
                </a:ext>
              </a:extLst>
            </p:cNvPr>
            <p:cNvSpPr>
              <a:spLocks noChangeArrowheads="1"/>
            </p:cNvSpPr>
            <p:nvPr/>
          </p:nvSpPr>
          <p:spPr bwMode="auto">
            <a:xfrm>
              <a:off x="1271" y="3228"/>
              <a:ext cx="38" cy="1"/>
            </a:xfrm>
            <a:custGeom>
              <a:avLst/>
              <a:gdLst>
                <a:gd name="T0" fmla="*/ 0 w 166"/>
                <a:gd name="T1" fmla="*/ 0 h 1"/>
                <a:gd name="T2" fmla="*/ 3 w 166"/>
                <a:gd name="T3" fmla="*/ 0 h 1"/>
                <a:gd name="T4" fmla="*/ 165 w 166"/>
                <a:gd name="T5" fmla="*/ 0 h 1"/>
              </a:gdLst>
              <a:ahLst/>
              <a:cxnLst>
                <a:cxn ang="0">
                  <a:pos x="T0" y="T1"/>
                </a:cxn>
                <a:cxn ang="0">
                  <a:pos x="T2" y="T3"/>
                </a:cxn>
                <a:cxn ang="0">
                  <a:pos x="T4" y="T5"/>
                </a:cxn>
              </a:cxnLst>
              <a:rect l="0" t="0" r="r" b="b"/>
              <a:pathLst>
                <a:path w="166" h="1">
                  <a:moveTo>
                    <a:pt x="0" y="0"/>
                  </a:moveTo>
                  <a:lnTo>
                    <a:pt x="3"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21" name="Line 21">
              <a:extLst>
                <a:ext uri="{FF2B5EF4-FFF2-40B4-BE49-F238E27FC236}">
                  <a16:creationId xmlns:a16="http://schemas.microsoft.com/office/drawing/2014/main" id="{F886E0D5-785D-469F-8688-9081C43023B8}"/>
                </a:ext>
              </a:extLst>
            </p:cNvPr>
            <p:cNvSpPr>
              <a:spLocks noChangeShapeType="1"/>
            </p:cNvSpPr>
            <p:nvPr/>
          </p:nvSpPr>
          <p:spPr bwMode="auto">
            <a:xfrm>
              <a:off x="1327" y="3228"/>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22" name="Freeform 22">
              <a:extLst>
                <a:ext uri="{FF2B5EF4-FFF2-40B4-BE49-F238E27FC236}">
                  <a16:creationId xmlns:a16="http://schemas.microsoft.com/office/drawing/2014/main" id="{06AA931B-170C-47D6-BC7F-B278C0B5CD53}"/>
                </a:ext>
              </a:extLst>
            </p:cNvPr>
            <p:cNvSpPr>
              <a:spLocks noChangeArrowheads="1"/>
            </p:cNvSpPr>
            <p:nvPr/>
          </p:nvSpPr>
          <p:spPr bwMode="auto">
            <a:xfrm>
              <a:off x="1384" y="3228"/>
              <a:ext cx="38" cy="1"/>
            </a:xfrm>
            <a:custGeom>
              <a:avLst/>
              <a:gdLst>
                <a:gd name="T0" fmla="*/ 0 w 166"/>
                <a:gd name="T1" fmla="*/ 0 h 1"/>
                <a:gd name="T2" fmla="*/ 119 w 166"/>
                <a:gd name="T3" fmla="*/ 0 h 1"/>
                <a:gd name="T4" fmla="*/ 165 w 166"/>
                <a:gd name="T5" fmla="*/ 0 h 1"/>
              </a:gdLst>
              <a:ahLst/>
              <a:cxnLst>
                <a:cxn ang="0">
                  <a:pos x="T0" y="T1"/>
                </a:cxn>
                <a:cxn ang="0">
                  <a:pos x="T2" y="T3"/>
                </a:cxn>
                <a:cxn ang="0">
                  <a:pos x="T4" y="T5"/>
                </a:cxn>
              </a:cxnLst>
              <a:rect l="0" t="0" r="r" b="b"/>
              <a:pathLst>
                <a:path w="166" h="1">
                  <a:moveTo>
                    <a:pt x="0" y="0"/>
                  </a:moveTo>
                  <a:lnTo>
                    <a:pt x="119"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23" name="Freeform 23">
              <a:extLst>
                <a:ext uri="{FF2B5EF4-FFF2-40B4-BE49-F238E27FC236}">
                  <a16:creationId xmlns:a16="http://schemas.microsoft.com/office/drawing/2014/main" id="{939B0C3D-9728-4177-BA1F-B7328EBC5D8A}"/>
                </a:ext>
              </a:extLst>
            </p:cNvPr>
            <p:cNvSpPr>
              <a:spLocks noChangeArrowheads="1"/>
            </p:cNvSpPr>
            <p:nvPr/>
          </p:nvSpPr>
          <p:spPr bwMode="auto">
            <a:xfrm>
              <a:off x="1440" y="3228"/>
              <a:ext cx="37" cy="1"/>
            </a:xfrm>
            <a:custGeom>
              <a:avLst/>
              <a:gdLst>
                <a:gd name="T0" fmla="*/ 0 w 165"/>
                <a:gd name="T1" fmla="*/ 0 h 1"/>
                <a:gd name="T2" fmla="*/ 58 w 165"/>
                <a:gd name="T3" fmla="*/ 0 h 1"/>
                <a:gd name="T4" fmla="*/ 164 w 165"/>
                <a:gd name="T5" fmla="*/ 0 h 1"/>
              </a:gdLst>
              <a:ahLst/>
              <a:cxnLst>
                <a:cxn ang="0">
                  <a:pos x="T0" y="T1"/>
                </a:cxn>
                <a:cxn ang="0">
                  <a:pos x="T2" y="T3"/>
                </a:cxn>
                <a:cxn ang="0">
                  <a:pos x="T4" y="T5"/>
                </a:cxn>
              </a:cxnLst>
              <a:rect l="0" t="0" r="r" b="b"/>
              <a:pathLst>
                <a:path w="165" h="1">
                  <a:moveTo>
                    <a:pt x="0" y="0"/>
                  </a:moveTo>
                  <a:lnTo>
                    <a:pt x="58"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24" name="Freeform 24">
              <a:extLst>
                <a:ext uri="{FF2B5EF4-FFF2-40B4-BE49-F238E27FC236}">
                  <a16:creationId xmlns:a16="http://schemas.microsoft.com/office/drawing/2014/main" id="{2DEEE9AD-CBC7-458B-98A0-D55D254DA6AC}"/>
                </a:ext>
              </a:extLst>
            </p:cNvPr>
            <p:cNvSpPr>
              <a:spLocks noChangeArrowheads="1"/>
            </p:cNvSpPr>
            <p:nvPr/>
          </p:nvSpPr>
          <p:spPr bwMode="auto">
            <a:xfrm>
              <a:off x="1497" y="3228"/>
              <a:ext cx="37" cy="1"/>
            </a:xfrm>
            <a:custGeom>
              <a:avLst/>
              <a:gdLst>
                <a:gd name="T0" fmla="*/ 0 w 165"/>
                <a:gd name="T1" fmla="*/ 0 h 1"/>
                <a:gd name="T2" fmla="*/ 142 w 165"/>
                <a:gd name="T3" fmla="*/ 0 h 1"/>
                <a:gd name="T4" fmla="*/ 164 w 165"/>
                <a:gd name="T5" fmla="*/ 0 h 1"/>
              </a:gdLst>
              <a:ahLst/>
              <a:cxnLst>
                <a:cxn ang="0">
                  <a:pos x="T0" y="T1"/>
                </a:cxn>
                <a:cxn ang="0">
                  <a:pos x="T2" y="T3"/>
                </a:cxn>
                <a:cxn ang="0">
                  <a:pos x="T4" y="T5"/>
                </a:cxn>
              </a:cxnLst>
              <a:rect l="0" t="0" r="r" b="b"/>
              <a:pathLst>
                <a:path w="165" h="1">
                  <a:moveTo>
                    <a:pt x="0" y="0"/>
                  </a:moveTo>
                  <a:lnTo>
                    <a:pt x="142"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25" name="Freeform 25">
              <a:extLst>
                <a:ext uri="{FF2B5EF4-FFF2-40B4-BE49-F238E27FC236}">
                  <a16:creationId xmlns:a16="http://schemas.microsoft.com/office/drawing/2014/main" id="{88D3C74B-4C57-4907-9366-18815B9F06B9}"/>
                </a:ext>
              </a:extLst>
            </p:cNvPr>
            <p:cNvSpPr>
              <a:spLocks noChangeArrowheads="1"/>
            </p:cNvSpPr>
            <p:nvPr/>
          </p:nvSpPr>
          <p:spPr bwMode="auto">
            <a:xfrm>
              <a:off x="1553" y="3229"/>
              <a:ext cx="38" cy="11"/>
            </a:xfrm>
            <a:custGeom>
              <a:avLst/>
              <a:gdLst>
                <a:gd name="T0" fmla="*/ 0 w 169"/>
                <a:gd name="T1" fmla="*/ 0 h 47"/>
                <a:gd name="T2" fmla="*/ 38 w 169"/>
                <a:gd name="T3" fmla="*/ 0 h 47"/>
                <a:gd name="T4" fmla="*/ 160 w 169"/>
                <a:gd name="T5" fmla="*/ 46 h 47"/>
                <a:gd name="T6" fmla="*/ 168 w 169"/>
                <a:gd name="T7" fmla="*/ 46 h 47"/>
              </a:gdLst>
              <a:ahLst/>
              <a:cxnLst>
                <a:cxn ang="0">
                  <a:pos x="T0" y="T1"/>
                </a:cxn>
                <a:cxn ang="0">
                  <a:pos x="T2" y="T3"/>
                </a:cxn>
                <a:cxn ang="0">
                  <a:pos x="T4" y="T5"/>
                </a:cxn>
                <a:cxn ang="0">
                  <a:pos x="T6" y="T7"/>
                </a:cxn>
              </a:cxnLst>
              <a:rect l="0" t="0" r="r" b="b"/>
              <a:pathLst>
                <a:path w="169" h="47">
                  <a:moveTo>
                    <a:pt x="0" y="0"/>
                  </a:moveTo>
                  <a:lnTo>
                    <a:pt x="38" y="0"/>
                  </a:lnTo>
                  <a:lnTo>
                    <a:pt x="160" y="46"/>
                  </a:lnTo>
                  <a:lnTo>
                    <a:pt x="168"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26" name="Freeform 26">
              <a:extLst>
                <a:ext uri="{FF2B5EF4-FFF2-40B4-BE49-F238E27FC236}">
                  <a16:creationId xmlns:a16="http://schemas.microsoft.com/office/drawing/2014/main" id="{A1639F88-1C99-45DF-8343-6415E33A1C76}"/>
                </a:ext>
              </a:extLst>
            </p:cNvPr>
            <p:cNvSpPr>
              <a:spLocks noChangeArrowheads="1"/>
            </p:cNvSpPr>
            <p:nvPr/>
          </p:nvSpPr>
          <p:spPr bwMode="auto">
            <a:xfrm>
              <a:off x="1610" y="3230"/>
              <a:ext cx="37" cy="11"/>
            </a:xfrm>
            <a:custGeom>
              <a:avLst/>
              <a:gdLst>
                <a:gd name="T0" fmla="*/ 0 w 165"/>
                <a:gd name="T1" fmla="*/ 0 h 48"/>
                <a:gd name="T2" fmla="*/ 6 w 165"/>
                <a:gd name="T3" fmla="*/ 0 h 48"/>
                <a:gd name="T4" fmla="*/ 93 w 165"/>
                <a:gd name="T5" fmla="*/ 23 h 48"/>
                <a:gd name="T6" fmla="*/ 162 w 165"/>
                <a:gd name="T7" fmla="*/ 47 h 48"/>
                <a:gd name="T8" fmla="*/ 164 w 165"/>
                <a:gd name="T9" fmla="*/ 47 h 48"/>
              </a:gdLst>
              <a:ahLst/>
              <a:cxnLst>
                <a:cxn ang="0">
                  <a:pos x="T0" y="T1"/>
                </a:cxn>
                <a:cxn ang="0">
                  <a:pos x="T2" y="T3"/>
                </a:cxn>
                <a:cxn ang="0">
                  <a:pos x="T4" y="T5"/>
                </a:cxn>
                <a:cxn ang="0">
                  <a:pos x="T6" y="T7"/>
                </a:cxn>
                <a:cxn ang="0">
                  <a:pos x="T8" y="T9"/>
                </a:cxn>
              </a:cxnLst>
              <a:rect l="0" t="0" r="r" b="b"/>
              <a:pathLst>
                <a:path w="165" h="48">
                  <a:moveTo>
                    <a:pt x="0" y="0"/>
                  </a:moveTo>
                  <a:lnTo>
                    <a:pt x="6" y="0"/>
                  </a:lnTo>
                  <a:lnTo>
                    <a:pt x="93" y="23"/>
                  </a:lnTo>
                  <a:lnTo>
                    <a:pt x="162" y="47"/>
                  </a:lnTo>
                  <a:lnTo>
                    <a:pt x="164"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27" name="Freeform 27">
              <a:extLst>
                <a:ext uri="{FF2B5EF4-FFF2-40B4-BE49-F238E27FC236}">
                  <a16:creationId xmlns:a16="http://schemas.microsoft.com/office/drawing/2014/main" id="{B12044F9-060D-407F-9660-1678509C53A7}"/>
                </a:ext>
              </a:extLst>
            </p:cNvPr>
            <p:cNvSpPr>
              <a:spLocks noChangeArrowheads="1"/>
            </p:cNvSpPr>
            <p:nvPr/>
          </p:nvSpPr>
          <p:spPr bwMode="auto">
            <a:xfrm>
              <a:off x="1666" y="3231"/>
              <a:ext cx="38" cy="11"/>
            </a:xfrm>
            <a:custGeom>
              <a:avLst/>
              <a:gdLst>
                <a:gd name="T0" fmla="*/ 0 w 166"/>
                <a:gd name="T1" fmla="*/ 0 h 48"/>
                <a:gd name="T2" fmla="*/ 20 w 166"/>
                <a:gd name="T3" fmla="*/ 0 h 48"/>
                <a:gd name="T4" fmla="*/ 61 w 166"/>
                <a:gd name="T5" fmla="*/ 15 h 48"/>
                <a:gd name="T6" fmla="*/ 95 w 166"/>
                <a:gd name="T7" fmla="*/ 24 h 48"/>
                <a:gd name="T8" fmla="*/ 124 w 166"/>
                <a:gd name="T9" fmla="*/ 29 h 48"/>
                <a:gd name="T10" fmla="*/ 153 w 166"/>
                <a:gd name="T11" fmla="*/ 47 h 48"/>
                <a:gd name="T12" fmla="*/ 165 w 166"/>
                <a:gd name="T13" fmla="*/ 47 h 48"/>
              </a:gdLst>
              <a:ahLst/>
              <a:cxnLst>
                <a:cxn ang="0">
                  <a:pos x="T0" y="T1"/>
                </a:cxn>
                <a:cxn ang="0">
                  <a:pos x="T2" y="T3"/>
                </a:cxn>
                <a:cxn ang="0">
                  <a:pos x="T4" y="T5"/>
                </a:cxn>
                <a:cxn ang="0">
                  <a:pos x="T6" y="T7"/>
                </a:cxn>
                <a:cxn ang="0">
                  <a:pos x="T8" y="T9"/>
                </a:cxn>
                <a:cxn ang="0">
                  <a:pos x="T10" y="T11"/>
                </a:cxn>
                <a:cxn ang="0">
                  <a:pos x="T12" y="T13"/>
                </a:cxn>
              </a:cxnLst>
              <a:rect l="0" t="0" r="r" b="b"/>
              <a:pathLst>
                <a:path w="166" h="48">
                  <a:moveTo>
                    <a:pt x="0" y="0"/>
                  </a:moveTo>
                  <a:lnTo>
                    <a:pt x="20" y="0"/>
                  </a:lnTo>
                  <a:lnTo>
                    <a:pt x="61" y="15"/>
                  </a:lnTo>
                  <a:lnTo>
                    <a:pt x="95" y="24"/>
                  </a:lnTo>
                  <a:lnTo>
                    <a:pt x="124" y="29"/>
                  </a:lnTo>
                  <a:lnTo>
                    <a:pt x="153" y="47"/>
                  </a:lnTo>
                  <a:lnTo>
                    <a:pt x="165"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28" name="Freeform 28">
              <a:extLst>
                <a:ext uri="{FF2B5EF4-FFF2-40B4-BE49-F238E27FC236}">
                  <a16:creationId xmlns:a16="http://schemas.microsoft.com/office/drawing/2014/main" id="{588FDC6E-B8AD-4110-AB54-7433B594C0EB}"/>
                </a:ext>
              </a:extLst>
            </p:cNvPr>
            <p:cNvSpPr>
              <a:spLocks noChangeArrowheads="1"/>
            </p:cNvSpPr>
            <p:nvPr/>
          </p:nvSpPr>
          <p:spPr bwMode="auto">
            <a:xfrm>
              <a:off x="1722" y="3240"/>
              <a:ext cx="35" cy="15"/>
            </a:xfrm>
            <a:custGeom>
              <a:avLst/>
              <a:gdLst>
                <a:gd name="T0" fmla="*/ 0 w 153"/>
                <a:gd name="T1" fmla="*/ 0 h 65"/>
                <a:gd name="T2" fmla="*/ 19 w 153"/>
                <a:gd name="T3" fmla="*/ 5 h 65"/>
                <a:gd name="T4" fmla="*/ 40 w 153"/>
                <a:gd name="T5" fmla="*/ 14 h 65"/>
                <a:gd name="T6" fmla="*/ 59 w 153"/>
                <a:gd name="T7" fmla="*/ 20 h 65"/>
                <a:gd name="T8" fmla="*/ 80 w 153"/>
                <a:gd name="T9" fmla="*/ 29 h 65"/>
                <a:gd name="T10" fmla="*/ 97 w 153"/>
                <a:gd name="T11" fmla="*/ 38 h 65"/>
                <a:gd name="T12" fmla="*/ 121 w 153"/>
                <a:gd name="T13" fmla="*/ 46 h 65"/>
                <a:gd name="T14" fmla="*/ 140 w 153"/>
                <a:gd name="T15" fmla="*/ 56 h 65"/>
                <a:gd name="T16" fmla="*/ 152 w 153"/>
                <a:gd name="T17" fmla="*/ 6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65">
                  <a:moveTo>
                    <a:pt x="0" y="0"/>
                  </a:moveTo>
                  <a:lnTo>
                    <a:pt x="19" y="5"/>
                  </a:lnTo>
                  <a:lnTo>
                    <a:pt x="40" y="14"/>
                  </a:lnTo>
                  <a:lnTo>
                    <a:pt x="59" y="20"/>
                  </a:lnTo>
                  <a:lnTo>
                    <a:pt x="80" y="29"/>
                  </a:lnTo>
                  <a:lnTo>
                    <a:pt x="97" y="38"/>
                  </a:lnTo>
                  <a:lnTo>
                    <a:pt x="121" y="46"/>
                  </a:lnTo>
                  <a:lnTo>
                    <a:pt x="140" y="56"/>
                  </a:lnTo>
                  <a:lnTo>
                    <a:pt x="152" y="6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29" name="Freeform 29">
              <a:extLst>
                <a:ext uri="{FF2B5EF4-FFF2-40B4-BE49-F238E27FC236}">
                  <a16:creationId xmlns:a16="http://schemas.microsoft.com/office/drawing/2014/main" id="{9516A422-D043-4B1B-A15E-C5381DF81F05}"/>
                </a:ext>
              </a:extLst>
            </p:cNvPr>
            <p:cNvSpPr>
              <a:spLocks noChangeArrowheads="1"/>
            </p:cNvSpPr>
            <p:nvPr/>
          </p:nvSpPr>
          <p:spPr bwMode="auto">
            <a:xfrm>
              <a:off x="1772" y="3265"/>
              <a:ext cx="22" cy="30"/>
            </a:xfrm>
            <a:custGeom>
              <a:avLst/>
              <a:gdLst>
                <a:gd name="T0" fmla="*/ 0 w 99"/>
                <a:gd name="T1" fmla="*/ 0 h 133"/>
                <a:gd name="T2" fmla="*/ 11 w 99"/>
                <a:gd name="T3" fmla="*/ 11 h 133"/>
                <a:gd name="T4" fmla="*/ 28 w 99"/>
                <a:gd name="T5" fmla="*/ 25 h 133"/>
                <a:gd name="T6" fmla="*/ 41 w 99"/>
                <a:gd name="T7" fmla="*/ 43 h 133"/>
                <a:gd name="T8" fmla="*/ 58 w 99"/>
                <a:gd name="T9" fmla="*/ 59 h 133"/>
                <a:gd name="T10" fmla="*/ 69 w 99"/>
                <a:gd name="T11" fmla="*/ 80 h 133"/>
                <a:gd name="T12" fmla="*/ 84 w 99"/>
                <a:gd name="T13" fmla="*/ 100 h 133"/>
                <a:gd name="T14" fmla="*/ 96 w 99"/>
                <a:gd name="T15" fmla="*/ 120 h 133"/>
                <a:gd name="T16" fmla="*/ 98 w 99"/>
                <a:gd name="T17" fmla="*/ 13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33">
                  <a:moveTo>
                    <a:pt x="0" y="0"/>
                  </a:moveTo>
                  <a:lnTo>
                    <a:pt x="11" y="11"/>
                  </a:lnTo>
                  <a:lnTo>
                    <a:pt x="28" y="25"/>
                  </a:lnTo>
                  <a:lnTo>
                    <a:pt x="41" y="43"/>
                  </a:lnTo>
                  <a:lnTo>
                    <a:pt x="58" y="59"/>
                  </a:lnTo>
                  <a:lnTo>
                    <a:pt x="69" y="80"/>
                  </a:lnTo>
                  <a:lnTo>
                    <a:pt x="84" y="100"/>
                  </a:lnTo>
                  <a:lnTo>
                    <a:pt x="96" y="120"/>
                  </a:lnTo>
                  <a:lnTo>
                    <a:pt x="98" y="13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30" name="Freeform 30">
              <a:extLst>
                <a:ext uri="{FF2B5EF4-FFF2-40B4-BE49-F238E27FC236}">
                  <a16:creationId xmlns:a16="http://schemas.microsoft.com/office/drawing/2014/main" id="{9D7852FB-3FC1-44F9-BDF2-F09013FCC353}"/>
                </a:ext>
              </a:extLst>
            </p:cNvPr>
            <p:cNvSpPr>
              <a:spLocks noChangeArrowheads="1"/>
            </p:cNvSpPr>
            <p:nvPr/>
          </p:nvSpPr>
          <p:spPr bwMode="auto">
            <a:xfrm>
              <a:off x="1800" y="3312"/>
              <a:ext cx="11" cy="38"/>
            </a:xfrm>
            <a:custGeom>
              <a:avLst/>
              <a:gdLst>
                <a:gd name="T0" fmla="*/ 0 w 48"/>
                <a:gd name="T1" fmla="*/ 0 h 169"/>
                <a:gd name="T2" fmla="*/ 6 w 48"/>
                <a:gd name="T3" fmla="*/ 8 h 169"/>
                <a:gd name="T4" fmla="*/ 24 w 48"/>
                <a:gd name="T5" fmla="*/ 34 h 169"/>
                <a:gd name="T6" fmla="*/ 39 w 48"/>
                <a:gd name="T7" fmla="*/ 60 h 169"/>
                <a:gd name="T8" fmla="*/ 47 w 48"/>
                <a:gd name="T9" fmla="*/ 92 h 169"/>
                <a:gd name="T10" fmla="*/ 47 w 48"/>
                <a:gd name="T11" fmla="*/ 121 h 169"/>
                <a:gd name="T12" fmla="*/ 47 w 48"/>
                <a:gd name="T13" fmla="*/ 153 h 169"/>
                <a:gd name="T14" fmla="*/ 47 w 48"/>
                <a:gd name="T15" fmla="*/ 168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69">
                  <a:moveTo>
                    <a:pt x="0" y="0"/>
                  </a:moveTo>
                  <a:lnTo>
                    <a:pt x="6" y="8"/>
                  </a:lnTo>
                  <a:lnTo>
                    <a:pt x="24" y="34"/>
                  </a:lnTo>
                  <a:lnTo>
                    <a:pt x="39" y="60"/>
                  </a:lnTo>
                  <a:lnTo>
                    <a:pt x="47" y="92"/>
                  </a:lnTo>
                  <a:lnTo>
                    <a:pt x="47" y="121"/>
                  </a:lnTo>
                  <a:lnTo>
                    <a:pt x="47" y="153"/>
                  </a:lnTo>
                  <a:lnTo>
                    <a:pt x="47" y="16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31" name="Freeform 31">
              <a:extLst>
                <a:ext uri="{FF2B5EF4-FFF2-40B4-BE49-F238E27FC236}">
                  <a16:creationId xmlns:a16="http://schemas.microsoft.com/office/drawing/2014/main" id="{C379BA0C-1E89-4553-9424-D7F542C0FAF7}"/>
                </a:ext>
              </a:extLst>
            </p:cNvPr>
            <p:cNvSpPr>
              <a:spLocks noChangeArrowheads="1"/>
            </p:cNvSpPr>
            <p:nvPr/>
          </p:nvSpPr>
          <p:spPr bwMode="auto">
            <a:xfrm>
              <a:off x="1794" y="3368"/>
              <a:ext cx="11" cy="37"/>
            </a:xfrm>
            <a:custGeom>
              <a:avLst/>
              <a:gdLst>
                <a:gd name="T0" fmla="*/ 46 w 47"/>
                <a:gd name="T1" fmla="*/ 0 h 161"/>
                <a:gd name="T2" fmla="*/ 40 w 47"/>
                <a:gd name="T3" fmla="*/ 3 h 161"/>
                <a:gd name="T4" fmla="*/ 35 w 47"/>
                <a:gd name="T5" fmla="*/ 36 h 161"/>
                <a:gd name="T6" fmla="*/ 28 w 47"/>
                <a:gd name="T7" fmla="*/ 68 h 161"/>
                <a:gd name="T8" fmla="*/ 20 w 47"/>
                <a:gd name="T9" fmla="*/ 103 h 161"/>
                <a:gd name="T10" fmla="*/ 9 w 47"/>
                <a:gd name="T11" fmla="*/ 134 h 161"/>
                <a:gd name="T12" fmla="*/ 0 w 47"/>
                <a:gd name="T13" fmla="*/ 160 h 161"/>
              </a:gdLst>
              <a:ahLst/>
              <a:cxnLst>
                <a:cxn ang="0">
                  <a:pos x="T0" y="T1"/>
                </a:cxn>
                <a:cxn ang="0">
                  <a:pos x="T2" y="T3"/>
                </a:cxn>
                <a:cxn ang="0">
                  <a:pos x="T4" y="T5"/>
                </a:cxn>
                <a:cxn ang="0">
                  <a:pos x="T6" y="T7"/>
                </a:cxn>
                <a:cxn ang="0">
                  <a:pos x="T8" y="T9"/>
                </a:cxn>
                <a:cxn ang="0">
                  <a:pos x="T10" y="T11"/>
                </a:cxn>
                <a:cxn ang="0">
                  <a:pos x="T12" y="T13"/>
                </a:cxn>
              </a:cxnLst>
              <a:rect l="0" t="0" r="r" b="b"/>
              <a:pathLst>
                <a:path w="47" h="161">
                  <a:moveTo>
                    <a:pt x="46" y="0"/>
                  </a:moveTo>
                  <a:lnTo>
                    <a:pt x="40" y="3"/>
                  </a:lnTo>
                  <a:lnTo>
                    <a:pt x="35" y="36"/>
                  </a:lnTo>
                  <a:lnTo>
                    <a:pt x="28" y="68"/>
                  </a:lnTo>
                  <a:lnTo>
                    <a:pt x="20" y="103"/>
                  </a:lnTo>
                  <a:lnTo>
                    <a:pt x="9" y="134"/>
                  </a:lnTo>
                  <a:lnTo>
                    <a:pt x="0" y="16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32" name="Freeform 32">
              <a:extLst>
                <a:ext uri="{FF2B5EF4-FFF2-40B4-BE49-F238E27FC236}">
                  <a16:creationId xmlns:a16="http://schemas.microsoft.com/office/drawing/2014/main" id="{119E8697-1458-4A91-929D-2D9F54B3D1D3}"/>
                </a:ext>
              </a:extLst>
            </p:cNvPr>
            <p:cNvSpPr>
              <a:spLocks noChangeArrowheads="1"/>
            </p:cNvSpPr>
            <p:nvPr/>
          </p:nvSpPr>
          <p:spPr bwMode="auto">
            <a:xfrm>
              <a:off x="1761" y="3421"/>
              <a:ext cx="24" cy="30"/>
            </a:xfrm>
            <a:custGeom>
              <a:avLst/>
              <a:gdLst>
                <a:gd name="T0" fmla="*/ 104 w 105"/>
                <a:gd name="T1" fmla="*/ 0 h 132"/>
                <a:gd name="T2" fmla="*/ 87 w 105"/>
                <a:gd name="T3" fmla="*/ 29 h 132"/>
                <a:gd name="T4" fmla="*/ 63 w 105"/>
                <a:gd name="T5" fmla="*/ 61 h 132"/>
                <a:gd name="T6" fmla="*/ 37 w 105"/>
                <a:gd name="T7" fmla="*/ 87 h 132"/>
                <a:gd name="T8" fmla="*/ 11 w 105"/>
                <a:gd name="T9" fmla="*/ 118 h 132"/>
                <a:gd name="T10" fmla="*/ 0 w 105"/>
                <a:gd name="T11" fmla="*/ 131 h 132"/>
              </a:gdLst>
              <a:ahLst/>
              <a:cxnLst>
                <a:cxn ang="0">
                  <a:pos x="T0" y="T1"/>
                </a:cxn>
                <a:cxn ang="0">
                  <a:pos x="T2" y="T3"/>
                </a:cxn>
                <a:cxn ang="0">
                  <a:pos x="T4" y="T5"/>
                </a:cxn>
                <a:cxn ang="0">
                  <a:pos x="T6" y="T7"/>
                </a:cxn>
                <a:cxn ang="0">
                  <a:pos x="T8" y="T9"/>
                </a:cxn>
                <a:cxn ang="0">
                  <a:pos x="T10" y="T11"/>
                </a:cxn>
              </a:cxnLst>
              <a:rect l="0" t="0" r="r" b="b"/>
              <a:pathLst>
                <a:path w="105" h="132">
                  <a:moveTo>
                    <a:pt x="104" y="0"/>
                  </a:moveTo>
                  <a:lnTo>
                    <a:pt x="87" y="29"/>
                  </a:lnTo>
                  <a:lnTo>
                    <a:pt x="63" y="61"/>
                  </a:lnTo>
                  <a:lnTo>
                    <a:pt x="37" y="87"/>
                  </a:lnTo>
                  <a:lnTo>
                    <a:pt x="11" y="118"/>
                  </a:lnTo>
                  <a:lnTo>
                    <a:pt x="0" y="13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33" name="Freeform 33">
              <a:extLst>
                <a:ext uri="{FF2B5EF4-FFF2-40B4-BE49-F238E27FC236}">
                  <a16:creationId xmlns:a16="http://schemas.microsoft.com/office/drawing/2014/main" id="{E9A09099-A9A9-43AC-A5A6-8E9A1BDEA5A9}"/>
                </a:ext>
              </a:extLst>
            </p:cNvPr>
            <p:cNvSpPr>
              <a:spLocks noChangeArrowheads="1"/>
            </p:cNvSpPr>
            <p:nvPr/>
          </p:nvSpPr>
          <p:spPr bwMode="auto">
            <a:xfrm>
              <a:off x="1716" y="3463"/>
              <a:ext cx="31" cy="22"/>
            </a:xfrm>
            <a:custGeom>
              <a:avLst/>
              <a:gdLst>
                <a:gd name="T0" fmla="*/ 136 w 137"/>
                <a:gd name="T1" fmla="*/ 0 h 96"/>
                <a:gd name="T2" fmla="*/ 116 w 137"/>
                <a:gd name="T3" fmla="*/ 14 h 96"/>
                <a:gd name="T4" fmla="*/ 78 w 137"/>
                <a:gd name="T5" fmla="*/ 40 h 96"/>
                <a:gd name="T6" fmla="*/ 40 w 137"/>
                <a:gd name="T7" fmla="*/ 66 h 96"/>
                <a:gd name="T8" fmla="*/ 0 w 137"/>
                <a:gd name="T9" fmla="*/ 92 h 96"/>
                <a:gd name="T10" fmla="*/ 0 w 137"/>
                <a:gd name="T11" fmla="*/ 95 h 96"/>
              </a:gdLst>
              <a:ahLst/>
              <a:cxnLst>
                <a:cxn ang="0">
                  <a:pos x="T0" y="T1"/>
                </a:cxn>
                <a:cxn ang="0">
                  <a:pos x="T2" y="T3"/>
                </a:cxn>
                <a:cxn ang="0">
                  <a:pos x="T4" y="T5"/>
                </a:cxn>
                <a:cxn ang="0">
                  <a:pos x="T6" y="T7"/>
                </a:cxn>
                <a:cxn ang="0">
                  <a:pos x="T8" y="T9"/>
                </a:cxn>
                <a:cxn ang="0">
                  <a:pos x="T10" y="T11"/>
                </a:cxn>
              </a:cxnLst>
              <a:rect l="0" t="0" r="r" b="b"/>
              <a:pathLst>
                <a:path w="137" h="96">
                  <a:moveTo>
                    <a:pt x="136" y="0"/>
                  </a:moveTo>
                  <a:lnTo>
                    <a:pt x="116" y="14"/>
                  </a:lnTo>
                  <a:lnTo>
                    <a:pt x="78" y="40"/>
                  </a:lnTo>
                  <a:lnTo>
                    <a:pt x="40" y="66"/>
                  </a:lnTo>
                  <a:lnTo>
                    <a:pt x="0" y="92"/>
                  </a:lnTo>
                  <a:lnTo>
                    <a:pt x="0" y="9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34" name="Freeform 34">
              <a:extLst>
                <a:ext uri="{FF2B5EF4-FFF2-40B4-BE49-F238E27FC236}">
                  <a16:creationId xmlns:a16="http://schemas.microsoft.com/office/drawing/2014/main" id="{D84D7184-1681-402B-871B-75D436BC9CD5}"/>
                </a:ext>
              </a:extLst>
            </p:cNvPr>
            <p:cNvSpPr>
              <a:spLocks noChangeArrowheads="1"/>
            </p:cNvSpPr>
            <p:nvPr/>
          </p:nvSpPr>
          <p:spPr bwMode="auto">
            <a:xfrm>
              <a:off x="1665" y="3493"/>
              <a:ext cx="34" cy="17"/>
            </a:xfrm>
            <a:custGeom>
              <a:avLst/>
              <a:gdLst>
                <a:gd name="T0" fmla="*/ 150 w 151"/>
                <a:gd name="T1" fmla="*/ 0 h 74"/>
                <a:gd name="T2" fmla="*/ 141 w 151"/>
                <a:gd name="T3" fmla="*/ 6 h 74"/>
                <a:gd name="T4" fmla="*/ 97 w 151"/>
                <a:gd name="T5" fmla="*/ 29 h 74"/>
                <a:gd name="T6" fmla="*/ 52 w 151"/>
                <a:gd name="T7" fmla="*/ 52 h 74"/>
                <a:gd name="T8" fmla="*/ 2 w 151"/>
                <a:gd name="T9" fmla="*/ 73 h 74"/>
                <a:gd name="T10" fmla="*/ 0 w 151"/>
                <a:gd name="T11" fmla="*/ 73 h 74"/>
              </a:gdLst>
              <a:ahLst/>
              <a:cxnLst>
                <a:cxn ang="0">
                  <a:pos x="T0" y="T1"/>
                </a:cxn>
                <a:cxn ang="0">
                  <a:pos x="T2" y="T3"/>
                </a:cxn>
                <a:cxn ang="0">
                  <a:pos x="T4" y="T5"/>
                </a:cxn>
                <a:cxn ang="0">
                  <a:pos x="T6" y="T7"/>
                </a:cxn>
                <a:cxn ang="0">
                  <a:pos x="T8" y="T9"/>
                </a:cxn>
                <a:cxn ang="0">
                  <a:pos x="T10" y="T11"/>
                </a:cxn>
              </a:cxnLst>
              <a:rect l="0" t="0" r="r" b="b"/>
              <a:pathLst>
                <a:path w="151" h="74">
                  <a:moveTo>
                    <a:pt x="150" y="0"/>
                  </a:moveTo>
                  <a:lnTo>
                    <a:pt x="141" y="6"/>
                  </a:lnTo>
                  <a:lnTo>
                    <a:pt x="97" y="29"/>
                  </a:lnTo>
                  <a:lnTo>
                    <a:pt x="52" y="52"/>
                  </a:lnTo>
                  <a:lnTo>
                    <a:pt x="2" y="73"/>
                  </a:lnTo>
                  <a:lnTo>
                    <a:pt x="0" y="7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35" name="Freeform 35">
              <a:extLst>
                <a:ext uri="{FF2B5EF4-FFF2-40B4-BE49-F238E27FC236}">
                  <a16:creationId xmlns:a16="http://schemas.microsoft.com/office/drawing/2014/main" id="{71A45B0A-FD6D-4203-8AFA-902F9193AFAF}"/>
                </a:ext>
              </a:extLst>
            </p:cNvPr>
            <p:cNvSpPr>
              <a:spLocks noChangeArrowheads="1"/>
            </p:cNvSpPr>
            <p:nvPr/>
          </p:nvSpPr>
          <p:spPr bwMode="auto">
            <a:xfrm>
              <a:off x="1613" y="3516"/>
              <a:ext cx="35" cy="13"/>
            </a:xfrm>
            <a:custGeom>
              <a:avLst/>
              <a:gdLst>
                <a:gd name="T0" fmla="*/ 155 w 156"/>
                <a:gd name="T1" fmla="*/ 0 h 56"/>
                <a:gd name="T2" fmla="*/ 135 w 156"/>
                <a:gd name="T3" fmla="*/ 8 h 56"/>
                <a:gd name="T4" fmla="*/ 83 w 156"/>
                <a:gd name="T5" fmla="*/ 26 h 56"/>
                <a:gd name="T6" fmla="*/ 29 w 156"/>
                <a:gd name="T7" fmla="*/ 46 h 56"/>
                <a:gd name="T8" fmla="*/ 0 w 156"/>
                <a:gd name="T9" fmla="*/ 55 h 56"/>
              </a:gdLst>
              <a:ahLst/>
              <a:cxnLst>
                <a:cxn ang="0">
                  <a:pos x="T0" y="T1"/>
                </a:cxn>
                <a:cxn ang="0">
                  <a:pos x="T2" y="T3"/>
                </a:cxn>
                <a:cxn ang="0">
                  <a:pos x="T4" y="T5"/>
                </a:cxn>
                <a:cxn ang="0">
                  <a:pos x="T6" y="T7"/>
                </a:cxn>
                <a:cxn ang="0">
                  <a:pos x="T8" y="T9"/>
                </a:cxn>
              </a:cxnLst>
              <a:rect l="0" t="0" r="r" b="b"/>
              <a:pathLst>
                <a:path w="156" h="56">
                  <a:moveTo>
                    <a:pt x="155" y="0"/>
                  </a:moveTo>
                  <a:lnTo>
                    <a:pt x="135" y="8"/>
                  </a:lnTo>
                  <a:lnTo>
                    <a:pt x="83" y="26"/>
                  </a:lnTo>
                  <a:lnTo>
                    <a:pt x="29" y="46"/>
                  </a:lnTo>
                  <a:lnTo>
                    <a:pt x="0" y="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36" name="Freeform 36">
              <a:extLst>
                <a:ext uri="{FF2B5EF4-FFF2-40B4-BE49-F238E27FC236}">
                  <a16:creationId xmlns:a16="http://schemas.microsoft.com/office/drawing/2014/main" id="{51C490FA-B7B6-4646-AAE2-9703F7C66596}"/>
                </a:ext>
              </a:extLst>
            </p:cNvPr>
            <p:cNvSpPr>
              <a:spLocks noChangeArrowheads="1"/>
            </p:cNvSpPr>
            <p:nvPr/>
          </p:nvSpPr>
          <p:spPr bwMode="auto">
            <a:xfrm>
              <a:off x="1558" y="3533"/>
              <a:ext cx="37" cy="11"/>
            </a:xfrm>
            <a:custGeom>
              <a:avLst/>
              <a:gdLst>
                <a:gd name="T0" fmla="*/ 162 w 163"/>
                <a:gd name="T1" fmla="*/ 0 h 48"/>
                <a:gd name="T2" fmla="*/ 155 w 163"/>
                <a:gd name="T3" fmla="*/ 3 h 48"/>
                <a:gd name="T4" fmla="*/ 92 w 163"/>
                <a:gd name="T5" fmla="*/ 17 h 48"/>
                <a:gd name="T6" fmla="*/ 29 w 163"/>
                <a:gd name="T7" fmla="*/ 41 h 48"/>
                <a:gd name="T8" fmla="*/ 0 w 163"/>
                <a:gd name="T9" fmla="*/ 47 h 48"/>
              </a:gdLst>
              <a:ahLst/>
              <a:cxnLst>
                <a:cxn ang="0">
                  <a:pos x="T0" y="T1"/>
                </a:cxn>
                <a:cxn ang="0">
                  <a:pos x="T2" y="T3"/>
                </a:cxn>
                <a:cxn ang="0">
                  <a:pos x="T4" y="T5"/>
                </a:cxn>
                <a:cxn ang="0">
                  <a:pos x="T6" y="T7"/>
                </a:cxn>
                <a:cxn ang="0">
                  <a:pos x="T8" y="T9"/>
                </a:cxn>
              </a:cxnLst>
              <a:rect l="0" t="0" r="r" b="b"/>
              <a:pathLst>
                <a:path w="163" h="48">
                  <a:moveTo>
                    <a:pt x="162" y="0"/>
                  </a:moveTo>
                  <a:lnTo>
                    <a:pt x="155" y="3"/>
                  </a:lnTo>
                  <a:lnTo>
                    <a:pt x="92" y="17"/>
                  </a:lnTo>
                  <a:lnTo>
                    <a:pt x="29" y="41"/>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37" name="Freeform 37">
              <a:extLst>
                <a:ext uri="{FF2B5EF4-FFF2-40B4-BE49-F238E27FC236}">
                  <a16:creationId xmlns:a16="http://schemas.microsoft.com/office/drawing/2014/main" id="{62CCC766-9882-4CCD-A045-BE82887ED309}"/>
                </a:ext>
              </a:extLst>
            </p:cNvPr>
            <p:cNvSpPr>
              <a:spLocks noChangeArrowheads="1"/>
            </p:cNvSpPr>
            <p:nvPr/>
          </p:nvSpPr>
          <p:spPr bwMode="auto">
            <a:xfrm>
              <a:off x="1503" y="3547"/>
              <a:ext cx="37" cy="11"/>
            </a:xfrm>
            <a:custGeom>
              <a:avLst/>
              <a:gdLst>
                <a:gd name="T0" fmla="*/ 161 w 162"/>
                <a:gd name="T1" fmla="*/ 0 h 47"/>
                <a:gd name="T2" fmla="*/ 135 w 162"/>
                <a:gd name="T3" fmla="*/ 5 h 47"/>
                <a:gd name="T4" fmla="*/ 65 w 162"/>
                <a:gd name="T5" fmla="*/ 26 h 47"/>
                <a:gd name="T6" fmla="*/ 0 w 162"/>
                <a:gd name="T7" fmla="*/ 46 h 47"/>
              </a:gdLst>
              <a:ahLst/>
              <a:cxnLst>
                <a:cxn ang="0">
                  <a:pos x="T0" y="T1"/>
                </a:cxn>
                <a:cxn ang="0">
                  <a:pos x="T2" y="T3"/>
                </a:cxn>
                <a:cxn ang="0">
                  <a:pos x="T4" y="T5"/>
                </a:cxn>
                <a:cxn ang="0">
                  <a:pos x="T6" y="T7"/>
                </a:cxn>
              </a:cxnLst>
              <a:rect l="0" t="0" r="r" b="b"/>
              <a:pathLst>
                <a:path w="162" h="47">
                  <a:moveTo>
                    <a:pt x="161" y="0"/>
                  </a:moveTo>
                  <a:lnTo>
                    <a:pt x="135" y="5"/>
                  </a:lnTo>
                  <a:lnTo>
                    <a:pt x="65" y="26"/>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38" name="Freeform 38">
              <a:extLst>
                <a:ext uri="{FF2B5EF4-FFF2-40B4-BE49-F238E27FC236}">
                  <a16:creationId xmlns:a16="http://schemas.microsoft.com/office/drawing/2014/main" id="{C71DAF63-B1E8-45BA-81CD-942FA30B544A}"/>
                </a:ext>
              </a:extLst>
            </p:cNvPr>
            <p:cNvSpPr>
              <a:spLocks noChangeArrowheads="1"/>
            </p:cNvSpPr>
            <p:nvPr/>
          </p:nvSpPr>
          <p:spPr bwMode="auto">
            <a:xfrm>
              <a:off x="1448" y="3558"/>
              <a:ext cx="37" cy="11"/>
            </a:xfrm>
            <a:custGeom>
              <a:avLst/>
              <a:gdLst>
                <a:gd name="T0" fmla="*/ 161 w 162"/>
                <a:gd name="T1" fmla="*/ 0 h 47"/>
                <a:gd name="T2" fmla="*/ 95 w 162"/>
                <a:gd name="T3" fmla="*/ 14 h 47"/>
                <a:gd name="T4" fmla="*/ 23 w 162"/>
                <a:gd name="T5" fmla="*/ 40 h 47"/>
                <a:gd name="T6" fmla="*/ 0 w 162"/>
                <a:gd name="T7" fmla="*/ 46 h 47"/>
              </a:gdLst>
              <a:ahLst/>
              <a:cxnLst>
                <a:cxn ang="0">
                  <a:pos x="T0" y="T1"/>
                </a:cxn>
                <a:cxn ang="0">
                  <a:pos x="T2" y="T3"/>
                </a:cxn>
                <a:cxn ang="0">
                  <a:pos x="T4" y="T5"/>
                </a:cxn>
                <a:cxn ang="0">
                  <a:pos x="T6" y="T7"/>
                </a:cxn>
              </a:cxnLst>
              <a:rect l="0" t="0" r="r" b="b"/>
              <a:pathLst>
                <a:path w="162" h="47">
                  <a:moveTo>
                    <a:pt x="161" y="0"/>
                  </a:moveTo>
                  <a:lnTo>
                    <a:pt x="95" y="14"/>
                  </a:lnTo>
                  <a:lnTo>
                    <a:pt x="23" y="40"/>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39" name="Freeform 39">
              <a:extLst>
                <a:ext uri="{FF2B5EF4-FFF2-40B4-BE49-F238E27FC236}">
                  <a16:creationId xmlns:a16="http://schemas.microsoft.com/office/drawing/2014/main" id="{B6AF138F-D0B4-42F3-A5E6-4991C277D622}"/>
                </a:ext>
              </a:extLst>
            </p:cNvPr>
            <p:cNvSpPr>
              <a:spLocks noChangeArrowheads="1"/>
            </p:cNvSpPr>
            <p:nvPr/>
          </p:nvSpPr>
          <p:spPr bwMode="auto">
            <a:xfrm>
              <a:off x="1392" y="3567"/>
              <a:ext cx="38" cy="10"/>
            </a:xfrm>
            <a:custGeom>
              <a:avLst/>
              <a:gdLst>
                <a:gd name="T0" fmla="*/ 167 w 168"/>
                <a:gd name="T1" fmla="*/ 0 h 46"/>
                <a:gd name="T2" fmla="*/ 127 w 168"/>
                <a:gd name="T3" fmla="*/ 14 h 46"/>
                <a:gd name="T4" fmla="*/ 54 w 168"/>
                <a:gd name="T5" fmla="*/ 28 h 46"/>
                <a:gd name="T6" fmla="*/ 0 w 168"/>
                <a:gd name="T7" fmla="*/ 45 h 46"/>
              </a:gdLst>
              <a:ahLst/>
              <a:cxnLst>
                <a:cxn ang="0">
                  <a:pos x="T0" y="T1"/>
                </a:cxn>
                <a:cxn ang="0">
                  <a:pos x="T2" y="T3"/>
                </a:cxn>
                <a:cxn ang="0">
                  <a:pos x="T4" y="T5"/>
                </a:cxn>
                <a:cxn ang="0">
                  <a:pos x="T6" y="T7"/>
                </a:cxn>
              </a:cxnLst>
              <a:rect l="0" t="0" r="r" b="b"/>
              <a:pathLst>
                <a:path w="168" h="46">
                  <a:moveTo>
                    <a:pt x="167" y="0"/>
                  </a:moveTo>
                  <a:lnTo>
                    <a:pt x="127" y="14"/>
                  </a:lnTo>
                  <a:lnTo>
                    <a:pt x="54" y="28"/>
                  </a:lnTo>
                  <a:lnTo>
                    <a:pt x="0" y="4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40" name="Freeform 40">
              <a:extLst>
                <a:ext uri="{FF2B5EF4-FFF2-40B4-BE49-F238E27FC236}">
                  <a16:creationId xmlns:a16="http://schemas.microsoft.com/office/drawing/2014/main" id="{E7F7BC68-C1D2-45AB-9B05-5BCFFE871A78}"/>
                </a:ext>
              </a:extLst>
            </p:cNvPr>
            <p:cNvSpPr>
              <a:spLocks noChangeArrowheads="1"/>
            </p:cNvSpPr>
            <p:nvPr/>
          </p:nvSpPr>
          <p:spPr bwMode="auto">
            <a:xfrm>
              <a:off x="1335" y="3573"/>
              <a:ext cx="38" cy="10"/>
            </a:xfrm>
            <a:custGeom>
              <a:avLst/>
              <a:gdLst>
                <a:gd name="T0" fmla="*/ 167 w 168"/>
                <a:gd name="T1" fmla="*/ 0 h 46"/>
                <a:gd name="T2" fmla="*/ 161 w 168"/>
                <a:gd name="T3" fmla="*/ 0 h 46"/>
                <a:gd name="T4" fmla="*/ 91 w 168"/>
                <a:gd name="T5" fmla="*/ 11 h 46"/>
                <a:gd name="T6" fmla="*/ 22 w 168"/>
                <a:gd name="T7" fmla="*/ 45 h 46"/>
                <a:gd name="T8" fmla="*/ 0 w 168"/>
                <a:gd name="T9" fmla="*/ 45 h 46"/>
              </a:gdLst>
              <a:ahLst/>
              <a:cxnLst>
                <a:cxn ang="0">
                  <a:pos x="T0" y="T1"/>
                </a:cxn>
                <a:cxn ang="0">
                  <a:pos x="T2" y="T3"/>
                </a:cxn>
                <a:cxn ang="0">
                  <a:pos x="T4" y="T5"/>
                </a:cxn>
                <a:cxn ang="0">
                  <a:pos x="T6" y="T7"/>
                </a:cxn>
                <a:cxn ang="0">
                  <a:pos x="T8" y="T9"/>
                </a:cxn>
              </a:cxnLst>
              <a:rect l="0" t="0" r="r" b="b"/>
              <a:pathLst>
                <a:path w="168" h="46">
                  <a:moveTo>
                    <a:pt x="167" y="0"/>
                  </a:moveTo>
                  <a:lnTo>
                    <a:pt x="161" y="0"/>
                  </a:lnTo>
                  <a:lnTo>
                    <a:pt x="91" y="11"/>
                  </a:lnTo>
                  <a:lnTo>
                    <a:pt x="22" y="45"/>
                  </a:lnTo>
                  <a:lnTo>
                    <a:pt x="0" y="4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41" name="Freeform 41">
              <a:extLst>
                <a:ext uri="{FF2B5EF4-FFF2-40B4-BE49-F238E27FC236}">
                  <a16:creationId xmlns:a16="http://schemas.microsoft.com/office/drawing/2014/main" id="{B0EB7DF4-7E63-4F1A-A1CC-E47819DC886D}"/>
                </a:ext>
              </a:extLst>
            </p:cNvPr>
            <p:cNvSpPr>
              <a:spLocks noChangeArrowheads="1"/>
            </p:cNvSpPr>
            <p:nvPr/>
          </p:nvSpPr>
          <p:spPr bwMode="auto">
            <a:xfrm>
              <a:off x="1279" y="3576"/>
              <a:ext cx="38" cy="11"/>
            </a:xfrm>
            <a:custGeom>
              <a:avLst/>
              <a:gdLst>
                <a:gd name="T0" fmla="*/ 165 w 166"/>
                <a:gd name="T1" fmla="*/ 0 h 47"/>
                <a:gd name="T2" fmla="*/ 136 w 166"/>
                <a:gd name="T3" fmla="*/ 0 h 47"/>
                <a:gd name="T4" fmla="*/ 72 w 166"/>
                <a:gd name="T5" fmla="*/ 46 h 47"/>
                <a:gd name="T6" fmla="*/ 5 w 166"/>
                <a:gd name="T7" fmla="*/ 46 h 47"/>
                <a:gd name="T8" fmla="*/ 0 w 166"/>
                <a:gd name="T9" fmla="*/ 46 h 47"/>
              </a:gdLst>
              <a:ahLst/>
              <a:cxnLst>
                <a:cxn ang="0">
                  <a:pos x="T0" y="T1"/>
                </a:cxn>
                <a:cxn ang="0">
                  <a:pos x="T2" y="T3"/>
                </a:cxn>
                <a:cxn ang="0">
                  <a:pos x="T4" y="T5"/>
                </a:cxn>
                <a:cxn ang="0">
                  <a:pos x="T6" y="T7"/>
                </a:cxn>
                <a:cxn ang="0">
                  <a:pos x="T8" y="T9"/>
                </a:cxn>
              </a:cxnLst>
              <a:rect l="0" t="0" r="r" b="b"/>
              <a:pathLst>
                <a:path w="166" h="47">
                  <a:moveTo>
                    <a:pt x="165" y="0"/>
                  </a:moveTo>
                  <a:lnTo>
                    <a:pt x="136" y="0"/>
                  </a:lnTo>
                  <a:lnTo>
                    <a:pt x="72" y="46"/>
                  </a:lnTo>
                  <a:lnTo>
                    <a:pt x="5" y="46"/>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42" name="Freeform 42">
              <a:extLst>
                <a:ext uri="{FF2B5EF4-FFF2-40B4-BE49-F238E27FC236}">
                  <a16:creationId xmlns:a16="http://schemas.microsoft.com/office/drawing/2014/main" id="{07D50579-6741-43D9-9AF1-FA8DE19B8638}"/>
                </a:ext>
              </a:extLst>
            </p:cNvPr>
            <p:cNvSpPr>
              <a:spLocks noChangeArrowheads="1"/>
            </p:cNvSpPr>
            <p:nvPr/>
          </p:nvSpPr>
          <p:spPr bwMode="auto">
            <a:xfrm>
              <a:off x="1222" y="3578"/>
              <a:ext cx="38" cy="1"/>
            </a:xfrm>
            <a:custGeom>
              <a:avLst/>
              <a:gdLst>
                <a:gd name="T0" fmla="*/ 167 w 168"/>
                <a:gd name="T1" fmla="*/ 0 h 1"/>
                <a:gd name="T2" fmla="*/ 130 w 168"/>
                <a:gd name="T3" fmla="*/ 0 h 1"/>
                <a:gd name="T4" fmla="*/ 69 w 168"/>
                <a:gd name="T5" fmla="*/ 0 h 1"/>
                <a:gd name="T6" fmla="*/ 5 w 168"/>
                <a:gd name="T7" fmla="*/ 0 h 1"/>
                <a:gd name="T8" fmla="*/ 0 w 168"/>
                <a:gd name="T9" fmla="*/ 0 h 1"/>
              </a:gdLst>
              <a:ahLst/>
              <a:cxnLst>
                <a:cxn ang="0">
                  <a:pos x="T0" y="T1"/>
                </a:cxn>
                <a:cxn ang="0">
                  <a:pos x="T2" y="T3"/>
                </a:cxn>
                <a:cxn ang="0">
                  <a:pos x="T4" y="T5"/>
                </a:cxn>
                <a:cxn ang="0">
                  <a:pos x="T6" y="T7"/>
                </a:cxn>
                <a:cxn ang="0">
                  <a:pos x="T8" y="T9"/>
                </a:cxn>
              </a:cxnLst>
              <a:rect l="0" t="0" r="r" b="b"/>
              <a:pathLst>
                <a:path w="168" h="1">
                  <a:moveTo>
                    <a:pt x="167" y="0"/>
                  </a:moveTo>
                  <a:lnTo>
                    <a:pt x="130" y="0"/>
                  </a:lnTo>
                  <a:lnTo>
                    <a:pt x="69" y="0"/>
                  </a:lnTo>
                  <a:lnTo>
                    <a:pt x="5"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43" name="Freeform 43">
              <a:extLst>
                <a:ext uri="{FF2B5EF4-FFF2-40B4-BE49-F238E27FC236}">
                  <a16:creationId xmlns:a16="http://schemas.microsoft.com/office/drawing/2014/main" id="{1A5C2D30-807B-4325-806D-24724374E49A}"/>
                </a:ext>
              </a:extLst>
            </p:cNvPr>
            <p:cNvSpPr>
              <a:spLocks noChangeArrowheads="1"/>
            </p:cNvSpPr>
            <p:nvPr/>
          </p:nvSpPr>
          <p:spPr bwMode="auto">
            <a:xfrm>
              <a:off x="1167" y="3577"/>
              <a:ext cx="38" cy="11"/>
            </a:xfrm>
            <a:custGeom>
              <a:avLst/>
              <a:gdLst>
                <a:gd name="T0" fmla="*/ 165 w 166"/>
                <a:gd name="T1" fmla="*/ 47 h 48"/>
                <a:gd name="T2" fmla="*/ 126 w 166"/>
                <a:gd name="T3" fmla="*/ 47 h 48"/>
                <a:gd name="T4" fmla="*/ 61 w 166"/>
                <a:gd name="T5" fmla="*/ 47 h 48"/>
                <a:gd name="T6" fmla="*/ 0 w 166"/>
                <a:gd name="T7" fmla="*/ 0 h 48"/>
              </a:gdLst>
              <a:ahLst/>
              <a:cxnLst>
                <a:cxn ang="0">
                  <a:pos x="T0" y="T1"/>
                </a:cxn>
                <a:cxn ang="0">
                  <a:pos x="T2" y="T3"/>
                </a:cxn>
                <a:cxn ang="0">
                  <a:pos x="T4" y="T5"/>
                </a:cxn>
                <a:cxn ang="0">
                  <a:pos x="T6" y="T7"/>
                </a:cxn>
              </a:cxnLst>
              <a:rect l="0" t="0" r="r" b="b"/>
              <a:pathLst>
                <a:path w="166" h="48">
                  <a:moveTo>
                    <a:pt x="165" y="47"/>
                  </a:moveTo>
                  <a:lnTo>
                    <a:pt x="126" y="47"/>
                  </a:lnTo>
                  <a:lnTo>
                    <a:pt x="61" y="4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44" name="Freeform 44">
              <a:extLst>
                <a:ext uri="{FF2B5EF4-FFF2-40B4-BE49-F238E27FC236}">
                  <a16:creationId xmlns:a16="http://schemas.microsoft.com/office/drawing/2014/main" id="{367BD101-9999-4E38-9B65-74FDBB9A4995}"/>
                </a:ext>
              </a:extLst>
            </p:cNvPr>
            <p:cNvSpPr>
              <a:spLocks noChangeArrowheads="1"/>
            </p:cNvSpPr>
            <p:nvPr/>
          </p:nvSpPr>
          <p:spPr bwMode="auto">
            <a:xfrm>
              <a:off x="1110" y="3575"/>
              <a:ext cx="38" cy="11"/>
            </a:xfrm>
            <a:custGeom>
              <a:avLst/>
              <a:gdLst>
                <a:gd name="T0" fmla="*/ 167 w 168"/>
                <a:gd name="T1" fmla="*/ 46 h 47"/>
                <a:gd name="T2" fmla="*/ 117 w 168"/>
                <a:gd name="T3" fmla="*/ 23 h 47"/>
                <a:gd name="T4" fmla="*/ 54 w 168"/>
                <a:gd name="T5" fmla="*/ 23 h 47"/>
                <a:gd name="T6" fmla="*/ 0 w 168"/>
                <a:gd name="T7" fmla="*/ 0 h 47"/>
              </a:gdLst>
              <a:ahLst/>
              <a:cxnLst>
                <a:cxn ang="0">
                  <a:pos x="T0" y="T1"/>
                </a:cxn>
                <a:cxn ang="0">
                  <a:pos x="T2" y="T3"/>
                </a:cxn>
                <a:cxn ang="0">
                  <a:pos x="T4" y="T5"/>
                </a:cxn>
                <a:cxn ang="0">
                  <a:pos x="T6" y="T7"/>
                </a:cxn>
              </a:cxnLst>
              <a:rect l="0" t="0" r="r" b="b"/>
              <a:pathLst>
                <a:path w="168" h="47">
                  <a:moveTo>
                    <a:pt x="167" y="46"/>
                  </a:moveTo>
                  <a:lnTo>
                    <a:pt x="117" y="23"/>
                  </a:lnTo>
                  <a:lnTo>
                    <a:pt x="54" y="2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45" name="Freeform 45">
              <a:extLst>
                <a:ext uri="{FF2B5EF4-FFF2-40B4-BE49-F238E27FC236}">
                  <a16:creationId xmlns:a16="http://schemas.microsoft.com/office/drawing/2014/main" id="{F4888182-306B-44E2-90A9-304E5A81CF40}"/>
                </a:ext>
              </a:extLst>
            </p:cNvPr>
            <p:cNvSpPr>
              <a:spLocks noChangeArrowheads="1"/>
            </p:cNvSpPr>
            <p:nvPr/>
          </p:nvSpPr>
          <p:spPr bwMode="auto">
            <a:xfrm>
              <a:off x="1035" y="3642"/>
              <a:ext cx="38" cy="10"/>
            </a:xfrm>
            <a:custGeom>
              <a:avLst/>
              <a:gdLst>
                <a:gd name="T0" fmla="*/ 165 w 166"/>
                <a:gd name="T1" fmla="*/ 45 h 46"/>
                <a:gd name="T2" fmla="*/ 85 w 166"/>
                <a:gd name="T3" fmla="*/ 22 h 46"/>
                <a:gd name="T4" fmla="*/ 4 w 166"/>
                <a:gd name="T5" fmla="*/ 0 h 46"/>
                <a:gd name="T6" fmla="*/ 0 w 166"/>
                <a:gd name="T7" fmla="*/ 0 h 46"/>
              </a:gdLst>
              <a:ahLst/>
              <a:cxnLst>
                <a:cxn ang="0">
                  <a:pos x="T0" y="T1"/>
                </a:cxn>
                <a:cxn ang="0">
                  <a:pos x="T2" y="T3"/>
                </a:cxn>
                <a:cxn ang="0">
                  <a:pos x="T4" y="T5"/>
                </a:cxn>
                <a:cxn ang="0">
                  <a:pos x="T6" y="T7"/>
                </a:cxn>
              </a:cxnLst>
              <a:rect l="0" t="0" r="r" b="b"/>
              <a:pathLst>
                <a:path w="166" h="46">
                  <a:moveTo>
                    <a:pt x="165" y="45"/>
                  </a:moveTo>
                  <a:lnTo>
                    <a:pt x="85" y="22"/>
                  </a:lnTo>
                  <a:lnTo>
                    <a:pt x="4"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46" name="Freeform 46">
              <a:extLst>
                <a:ext uri="{FF2B5EF4-FFF2-40B4-BE49-F238E27FC236}">
                  <a16:creationId xmlns:a16="http://schemas.microsoft.com/office/drawing/2014/main" id="{B51D71B7-B3AA-46F2-97B1-078B7D90A891}"/>
                </a:ext>
              </a:extLst>
            </p:cNvPr>
            <p:cNvSpPr>
              <a:spLocks noChangeArrowheads="1"/>
            </p:cNvSpPr>
            <p:nvPr/>
          </p:nvSpPr>
          <p:spPr bwMode="auto">
            <a:xfrm>
              <a:off x="979" y="3634"/>
              <a:ext cx="38" cy="11"/>
            </a:xfrm>
            <a:custGeom>
              <a:avLst/>
              <a:gdLst>
                <a:gd name="T0" fmla="*/ 165 w 166"/>
                <a:gd name="T1" fmla="*/ 47 h 48"/>
                <a:gd name="T2" fmla="*/ 96 w 166"/>
                <a:gd name="T3" fmla="*/ 29 h 48"/>
                <a:gd name="T4" fmla="*/ 20 w 166"/>
                <a:gd name="T5" fmla="*/ 6 h 48"/>
                <a:gd name="T6" fmla="*/ 0 w 166"/>
                <a:gd name="T7" fmla="*/ 0 h 48"/>
              </a:gdLst>
              <a:ahLst/>
              <a:cxnLst>
                <a:cxn ang="0">
                  <a:pos x="T0" y="T1"/>
                </a:cxn>
                <a:cxn ang="0">
                  <a:pos x="T2" y="T3"/>
                </a:cxn>
                <a:cxn ang="0">
                  <a:pos x="T4" y="T5"/>
                </a:cxn>
                <a:cxn ang="0">
                  <a:pos x="T6" y="T7"/>
                </a:cxn>
              </a:cxnLst>
              <a:rect l="0" t="0" r="r" b="b"/>
              <a:pathLst>
                <a:path w="166" h="48">
                  <a:moveTo>
                    <a:pt x="165" y="47"/>
                  </a:moveTo>
                  <a:lnTo>
                    <a:pt x="96" y="29"/>
                  </a:lnTo>
                  <a:lnTo>
                    <a:pt x="20" y="6"/>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47" name="Freeform 47">
              <a:extLst>
                <a:ext uri="{FF2B5EF4-FFF2-40B4-BE49-F238E27FC236}">
                  <a16:creationId xmlns:a16="http://schemas.microsoft.com/office/drawing/2014/main" id="{2D88B7F9-9BC6-47A9-9E50-66D44D99F172}"/>
                </a:ext>
              </a:extLst>
            </p:cNvPr>
            <p:cNvSpPr>
              <a:spLocks noChangeArrowheads="1"/>
            </p:cNvSpPr>
            <p:nvPr/>
          </p:nvSpPr>
          <p:spPr bwMode="auto">
            <a:xfrm>
              <a:off x="923" y="3625"/>
              <a:ext cx="37" cy="11"/>
            </a:xfrm>
            <a:custGeom>
              <a:avLst/>
              <a:gdLst>
                <a:gd name="T0" fmla="*/ 162 w 163"/>
                <a:gd name="T1" fmla="*/ 46 h 47"/>
                <a:gd name="T2" fmla="*/ 118 w 163"/>
                <a:gd name="T3" fmla="*/ 40 h 47"/>
                <a:gd name="T4" fmla="*/ 49 w 163"/>
                <a:gd name="T5" fmla="*/ 14 h 47"/>
                <a:gd name="T6" fmla="*/ 0 w 163"/>
                <a:gd name="T7" fmla="*/ 0 h 47"/>
              </a:gdLst>
              <a:ahLst/>
              <a:cxnLst>
                <a:cxn ang="0">
                  <a:pos x="T0" y="T1"/>
                </a:cxn>
                <a:cxn ang="0">
                  <a:pos x="T2" y="T3"/>
                </a:cxn>
                <a:cxn ang="0">
                  <a:pos x="T4" y="T5"/>
                </a:cxn>
                <a:cxn ang="0">
                  <a:pos x="T6" y="T7"/>
                </a:cxn>
              </a:cxnLst>
              <a:rect l="0" t="0" r="r" b="b"/>
              <a:pathLst>
                <a:path w="163" h="47">
                  <a:moveTo>
                    <a:pt x="162" y="46"/>
                  </a:moveTo>
                  <a:lnTo>
                    <a:pt x="118" y="40"/>
                  </a:lnTo>
                  <a:lnTo>
                    <a:pt x="49" y="14"/>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48" name="Freeform 48">
              <a:extLst>
                <a:ext uri="{FF2B5EF4-FFF2-40B4-BE49-F238E27FC236}">
                  <a16:creationId xmlns:a16="http://schemas.microsoft.com/office/drawing/2014/main" id="{8792BE45-04F0-4C23-A65B-7EE03D1BBB02}"/>
                </a:ext>
              </a:extLst>
            </p:cNvPr>
            <p:cNvSpPr>
              <a:spLocks noChangeArrowheads="1"/>
            </p:cNvSpPr>
            <p:nvPr/>
          </p:nvSpPr>
          <p:spPr bwMode="auto">
            <a:xfrm>
              <a:off x="867" y="3612"/>
              <a:ext cx="37" cy="11"/>
            </a:xfrm>
            <a:custGeom>
              <a:avLst/>
              <a:gdLst>
                <a:gd name="T0" fmla="*/ 162 w 163"/>
                <a:gd name="T1" fmla="*/ 47 h 48"/>
                <a:gd name="T2" fmla="*/ 104 w 163"/>
                <a:gd name="T3" fmla="*/ 26 h 48"/>
                <a:gd name="T4" fmla="*/ 43 w 163"/>
                <a:gd name="T5" fmla="*/ 11 h 48"/>
                <a:gd name="T6" fmla="*/ 0 w 163"/>
                <a:gd name="T7" fmla="*/ 0 h 48"/>
              </a:gdLst>
              <a:ahLst/>
              <a:cxnLst>
                <a:cxn ang="0">
                  <a:pos x="T0" y="T1"/>
                </a:cxn>
                <a:cxn ang="0">
                  <a:pos x="T2" y="T3"/>
                </a:cxn>
                <a:cxn ang="0">
                  <a:pos x="T4" y="T5"/>
                </a:cxn>
                <a:cxn ang="0">
                  <a:pos x="T6" y="T7"/>
                </a:cxn>
              </a:cxnLst>
              <a:rect l="0" t="0" r="r" b="b"/>
              <a:pathLst>
                <a:path w="163" h="48">
                  <a:moveTo>
                    <a:pt x="162" y="47"/>
                  </a:moveTo>
                  <a:lnTo>
                    <a:pt x="104" y="26"/>
                  </a:lnTo>
                  <a:lnTo>
                    <a:pt x="43" y="1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49" name="Freeform 49">
              <a:extLst>
                <a:ext uri="{FF2B5EF4-FFF2-40B4-BE49-F238E27FC236}">
                  <a16:creationId xmlns:a16="http://schemas.microsoft.com/office/drawing/2014/main" id="{6748F966-4CF4-43BE-9580-C28E9FBD55D0}"/>
                </a:ext>
              </a:extLst>
            </p:cNvPr>
            <p:cNvSpPr>
              <a:spLocks noChangeArrowheads="1"/>
            </p:cNvSpPr>
            <p:nvPr/>
          </p:nvSpPr>
          <p:spPr bwMode="auto">
            <a:xfrm>
              <a:off x="813" y="3595"/>
              <a:ext cx="36" cy="12"/>
            </a:xfrm>
            <a:custGeom>
              <a:avLst/>
              <a:gdLst>
                <a:gd name="T0" fmla="*/ 159 w 160"/>
                <a:gd name="T1" fmla="*/ 53 h 54"/>
                <a:gd name="T2" fmla="*/ 112 w 160"/>
                <a:gd name="T3" fmla="*/ 38 h 54"/>
                <a:gd name="T4" fmla="*/ 57 w 160"/>
                <a:gd name="T5" fmla="*/ 17 h 54"/>
                <a:gd name="T6" fmla="*/ 3 w 160"/>
                <a:gd name="T7" fmla="*/ 0 h 54"/>
                <a:gd name="T8" fmla="*/ 0 w 160"/>
                <a:gd name="T9" fmla="*/ 0 h 54"/>
              </a:gdLst>
              <a:ahLst/>
              <a:cxnLst>
                <a:cxn ang="0">
                  <a:pos x="T0" y="T1"/>
                </a:cxn>
                <a:cxn ang="0">
                  <a:pos x="T2" y="T3"/>
                </a:cxn>
                <a:cxn ang="0">
                  <a:pos x="T4" y="T5"/>
                </a:cxn>
                <a:cxn ang="0">
                  <a:pos x="T6" y="T7"/>
                </a:cxn>
                <a:cxn ang="0">
                  <a:pos x="T8" y="T9"/>
                </a:cxn>
              </a:cxnLst>
              <a:rect l="0" t="0" r="r" b="b"/>
              <a:pathLst>
                <a:path w="160" h="54">
                  <a:moveTo>
                    <a:pt x="159" y="53"/>
                  </a:moveTo>
                  <a:lnTo>
                    <a:pt x="112" y="38"/>
                  </a:lnTo>
                  <a:lnTo>
                    <a:pt x="57" y="17"/>
                  </a:lnTo>
                  <a:lnTo>
                    <a:pt x="3"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50" name="Freeform 50">
              <a:extLst>
                <a:ext uri="{FF2B5EF4-FFF2-40B4-BE49-F238E27FC236}">
                  <a16:creationId xmlns:a16="http://schemas.microsoft.com/office/drawing/2014/main" id="{58BBA1BB-0EC3-4726-B698-D3E4AC33FAF3}"/>
                </a:ext>
              </a:extLst>
            </p:cNvPr>
            <p:cNvSpPr>
              <a:spLocks noChangeArrowheads="1"/>
            </p:cNvSpPr>
            <p:nvPr/>
          </p:nvSpPr>
          <p:spPr bwMode="auto">
            <a:xfrm>
              <a:off x="761" y="3574"/>
              <a:ext cx="35" cy="15"/>
            </a:xfrm>
            <a:custGeom>
              <a:avLst/>
              <a:gdLst>
                <a:gd name="T0" fmla="*/ 153 w 154"/>
                <a:gd name="T1" fmla="*/ 66 h 67"/>
                <a:gd name="T2" fmla="*/ 127 w 154"/>
                <a:gd name="T3" fmla="*/ 55 h 67"/>
                <a:gd name="T4" fmla="*/ 75 w 154"/>
                <a:gd name="T5" fmla="*/ 35 h 67"/>
                <a:gd name="T6" fmla="*/ 22 w 154"/>
                <a:gd name="T7" fmla="*/ 14 h 67"/>
                <a:gd name="T8" fmla="*/ 0 w 154"/>
                <a:gd name="T9" fmla="*/ 0 h 67"/>
              </a:gdLst>
              <a:ahLst/>
              <a:cxnLst>
                <a:cxn ang="0">
                  <a:pos x="T0" y="T1"/>
                </a:cxn>
                <a:cxn ang="0">
                  <a:pos x="T2" y="T3"/>
                </a:cxn>
                <a:cxn ang="0">
                  <a:pos x="T4" y="T5"/>
                </a:cxn>
                <a:cxn ang="0">
                  <a:pos x="T6" y="T7"/>
                </a:cxn>
                <a:cxn ang="0">
                  <a:pos x="T8" y="T9"/>
                </a:cxn>
              </a:cxnLst>
              <a:rect l="0" t="0" r="r" b="b"/>
              <a:pathLst>
                <a:path w="154" h="67">
                  <a:moveTo>
                    <a:pt x="153" y="66"/>
                  </a:moveTo>
                  <a:lnTo>
                    <a:pt x="127" y="55"/>
                  </a:lnTo>
                  <a:lnTo>
                    <a:pt x="75" y="35"/>
                  </a:lnTo>
                  <a:lnTo>
                    <a:pt x="22" y="14"/>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51" name="Freeform 51">
              <a:extLst>
                <a:ext uri="{FF2B5EF4-FFF2-40B4-BE49-F238E27FC236}">
                  <a16:creationId xmlns:a16="http://schemas.microsoft.com/office/drawing/2014/main" id="{59BACDBF-21D0-4A6D-9ECF-5F3DD3A6DE33}"/>
                </a:ext>
              </a:extLst>
            </p:cNvPr>
            <p:cNvSpPr>
              <a:spLocks noChangeArrowheads="1"/>
            </p:cNvSpPr>
            <p:nvPr/>
          </p:nvSpPr>
          <p:spPr bwMode="auto">
            <a:xfrm>
              <a:off x="711" y="3546"/>
              <a:ext cx="33" cy="20"/>
            </a:xfrm>
            <a:custGeom>
              <a:avLst/>
              <a:gdLst>
                <a:gd name="T0" fmla="*/ 144 w 145"/>
                <a:gd name="T1" fmla="*/ 87 h 88"/>
                <a:gd name="T2" fmla="*/ 104 w 145"/>
                <a:gd name="T3" fmla="*/ 63 h 88"/>
                <a:gd name="T4" fmla="*/ 60 w 145"/>
                <a:gd name="T5" fmla="*/ 37 h 88"/>
                <a:gd name="T6" fmla="*/ 20 w 145"/>
                <a:gd name="T7" fmla="*/ 11 h 88"/>
                <a:gd name="T8" fmla="*/ 0 w 145"/>
                <a:gd name="T9" fmla="*/ 0 h 88"/>
              </a:gdLst>
              <a:ahLst/>
              <a:cxnLst>
                <a:cxn ang="0">
                  <a:pos x="T0" y="T1"/>
                </a:cxn>
                <a:cxn ang="0">
                  <a:pos x="T2" y="T3"/>
                </a:cxn>
                <a:cxn ang="0">
                  <a:pos x="T4" y="T5"/>
                </a:cxn>
                <a:cxn ang="0">
                  <a:pos x="T6" y="T7"/>
                </a:cxn>
                <a:cxn ang="0">
                  <a:pos x="T8" y="T9"/>
                </a:cxn>
              </a:cxnLst>
              <a:rect l="0" t="0" r="r" b="b"/>
              <a:pathLst>
                <a:path w="145" h="88">
                  <a:moveTo>
                    <a:pt x="144" y="87"/>
                  </a:moveTo>
                  <a:lnTo>
                    <a:pt x="104" y="63"/>
                  </a:lnTo>
                  <a:lnTo>
                    <a:pt x="60" y="37"/>
                  </a:lnTo>
                  <a:lnTo>
                    <a:pt x="20" y="1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52" name="Freeform 52">
              <a:extLst>
                <a:ext uri="{FF2B5EF4-FFF2-40B4-BE49-F238E27FC236}">
                  <a16:creationId xmlns:a16="http://schemas.microsoft.com/office/drawing/2014/main" id="{EC94E655-7AE5-42DD-947E-78AFD5F9D714}"/>
                </a:ext>
              </a:extLst>
            </p:cNvPr>
            <p:cNvSpPr>
              <a:spLocks noChangeArrowheads="1"/>
            </p:cNvSpPr>
            <p:nvPr/>
          </p:nvSpPr>
          <p:spPr bwMode="auto">
            <a:xfrm>
              <a:off x="669" y="3509"/>
              <a:ext cx="28" cy="27"/>
            </a:xfrm>
            <a:custGeom>
              <a:avLst/>
              <a:gdLst>
                <a:gd name="T0" fmla="*/ 124 w 125"/>
                <a:gd name="T1" fmla="*/ 116 h 117"/>
                <a:gd name="T2" fmla="*/ 95 w 125"/>
                <a:gd name="T3" fmla="*/ 92 h 117"/>
                <a:gd name="T4" fmla="*/ 61 w 125"/>
                <a:gd name="T5" fmla="*/ 63 h 117"/>
                <a:gd name="T6" fmla="*/ 29 w 125"/>
                <a:gd name="T7" fmla="*/ 32 h 117"/>
                <a:gd name="T8" fmla="*/ 0 w 125"/>
                <a:gd name="T9" fmla="*/ 3 h 117"/>
                <a:gd name="T10" fmla="*/ 0 w 125"/>
                <a:gd name="T11" fmla="*/ 0 h 117"/>
              </a:gdLst>
              <a:ahLst/>
              <a:cxnLst>
                <a:cxn ang="0">
                  <a:pos x="T0" y="T1"/>
                </a:cxn>
                <a:cxn ang="0">
                  <a:pos x="T2" y="T3"/>
                </a:cxn>
                <a:cxn ang="0">
                  <a:pos x="T4" y="T5"/>
                </a:cxn>
                <a:cxn ang="0">
                  <a:pos x="T6" y="T7"/>
                </a:cxn>
                <a:cxn ang="0">
                  <a:pos x="T8" y="T9"/>
                </a:cxn>
                <a:cxn ang="0">
                  <a:pos x="T10" y="T11"/>
                </a:cxn>
              </a:cxnLst>
              <a:rect l="0" t="0" r="r" b="b"/>
              <a:pathLst>
                <a:path w="125" h="117">
                  <a:moveTo>
                    <a:pt x="124" y="116"/>
                  </a:moveTo>
                  <a:lnTo>
                    <a:pt x="95" y="92"/>
                  </a:lnTo>
                  <a:lnTo>
                    <a:pt x="61" y="63"/>
                  </a:lnTo>
                  <a:lnTo>
                    <a:pt x="29" y="32"/>
                  </a:lnTo>
                  <a:lnTo>
                    <a:pt x="0" y="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53" name="Freeform 53">
              <a:extLst>
                <a:ext uri="{FF2B5EF4-FFF2-40B4-BE49-F238E27FC236}">
                  <a16:creationId xmlns:a16="http://schemas.microsoft.com/office/drawing/2014/main" id="{156D9E35-1C07-409E-9C1E-247BADFAF243}"/>
                </a:ext>
              </a:extLst>
            </p:cNvPr>
            <p:cNvSpPr>
              <a:spLocks noChangeArrowheads="1"/>
            </p:cNvSpPr>
            <p:nvPr/>
          </p:nvSpPr>
          <p:spPr bwMode="auto">
            <a:xfrm>
              <a:off x="637" y="3463"/>
              <a:ext cx="20" cy="32"/>
            </a:xfrm>
            <a:custGeom>
              <a:avLst/>
              <a:gdLst>
                <a:gd name="T0" fmla="*/ 88 w 89"/>
                <a:gd name="T1" fmla="*/ 141 h 142"/>
                <a:gd name="T2" fmla="*/ 64 w 89"/>
                <a:gd name="T3" fmla="*/ 109 h 142"/>
                <a:gd name="T4" fmla="*/ 44 w 89"/>
                <a:gd name="T5" fmla="*/ 77 h 142"/>
                <a:gd name="T6" fmla="*/ 24 w 89"/>
                <a:gd name="T7" fmla="*/ 45 h 142"/>
                <a:gd name="T8" fmla="*/ 3 w 89"/>
                <a:gd name="T9" fmla="*/ 11 h 142"/>
                <a:gd name="T10" fmla="*/ 0 w 89"/>
                <a:gd name="T11" fmla="*/ 0 h 142"/>
              </a:gdLst>
              <a:ahLst/>
              <a:cxnLst>
                <a:cxn ang="0">
                  <a:pos x="T0" y="T1"/>
                </a:cxn>
                <a:cxn ang="0">
                  <a:pos x="T2" y="T3"/>
                </a:cxn>
                <a:cxn ang="0">
                  <a:pos x="T4" y="T5"/>
                </a:cxn>
                <a:cxn ang="0">
                  <a:pos x="T6" y="T7"/>
                </a:cxn>
                <a:cxn ang="0">
                  <a:pos x="T8" y="T9"/>
                </a:cxn>
                <a:cxn ang="0">
                  <a:pos x="T10" y="T11"/>
                </a:cxn>
              </a:cxnLst>
              <a:rect l="0" t="0" r="r" b="b"/>
              <a:pathLst>
                <a:path w="89" h="142">
                  <a:moveTo>
                    <a:pt x="88" y="141"/>
                  </a:moveTo>
                  <a:lnTo>
                    <a:pt x="64" y="109"/>
                  </a:lnTo>
                  <a:lnTo>
                    <a:pt x="44" y="77"/>
                  </a:lnTo>
                  <a:lnTo>
                    <a:pt x="24" y="45"/>
                  </a:lnTo>
                  <a:lnTo>
                    <a:pt x="3" y="1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54" name="Freeform 54">
              <a:extLst>
                <a:ext uri="{FF2B5EF4-FFF2-40B4-BE49-F238E27FC236}">
                  <a16:creationId xmlns:a16="http://schemas.microsoft.com/office/drawing/2014/main" id="{91A1204C-5395-460A-A68C-F0F1AF01524D}"/>
                </a:ext>
              </a:extLst>
            </p:cNvPr>
            <p:cNvSpPr>
              <a:spLocks noChangeArrowheads="1"/>
            </p:cNvSpPr>
            <p:nvPr/>
          </p:nvSpPr>
          <p:spPr bwMode="auto">
            <a:xfrm>
              <a:off x="619" y="3409"/>
              <a:ext cx="11" cy="36"/>
            </a:xfrm>
            <a:custGeom>
              <a:avLst/>
              <a:gdLst>
                <a:gd name="T0" fmla="*/ 46 w 47"/>
                <a:gd name="T1" fmla="*/ 157 h 158"/>
                <a:gd name="T2" fmla="*/ 43 w 47"/>
                <a:gd name="T3" fmla="*/ 146 h 158"/>
                <a:gd name="T4" fmla="*/ 32 w 47"/>
                <a:gd name="T5" fmla="*/ 112 h 158"/>
                <a:gd name="T6" fmla="*/ 20 w 47"/>
                <a:gd name="T7" fmla="*/ 77 h 158"/>
                <a:gd name="T8" fmla="*/ 11 w 47"/>
                <a:gd name="T9" fmla="*/ 43 h 158"/>
                <a:gd name="T10" fmla="*/ 3 w 47"/>
                <a:gd name="T11" fmla="*/ 8 h 158"/>
                <a:gd name="T12" fmla="*/ 0 w 47"/>
                <a:gd name="T13" fmla="*/ 0 h 158"/>
              </a:gdLst>
              <a:ahLst/>
              <a:cxnLst>
                <a:cxn ang="0">
                  <a:pos x="T0" y="T1"/>
                </a:cxn>
                <a:cxn ang="0">
                  <a:pos x="T2" y="T3"/>
                </a:cxn>
                <a:cxn ang="0">
                  <a:pos x="T4" y="T5"/>
                </a:cxn>
                <a:cxn ang="0">
                  <a:pos x="T6" y="T7"/>
                </a:cxn>
                <a:cxn ang="0">
                  <a:pos x="T8" y="T9"/>
                </a:cxn>
                <a:cxn ang="0">
                  <a:pos x="T10" y="T11"/>
                </a:cxn>
                <a:cxn ang="0">
                  <a:pos x="T12" y="T13"/>
                </a:cxn>
              </a:cxnLst>
              <a:rect l="0" t="0" r="r" b="b"/>
              <a:pathLst>
                <a:path w="47" h="158">
                  <a:moveTo>
                    <a:pt x="46" y="157"/>
                  </a:moveTo>
                  <a:lnTo>
                    <a:pt x="43" y="146"/>
                  </a:lnTo>
                  <a:lnTo>
                    <a:pt x="32" y="112"/>
                  </a:lnTo>
                  <a:lnTo>
                    <a:pt x="20" y="77"/>
                  </a:lnTo>
                  <a:lnTo>
                    <a:pt x="11" y="43"/>
                  </a:lnTo>
                  <a:lnTo>
                    <a:pt x="3" y="8"/>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55" name="Freeform 55">
              <a:extLst>
                <a:ext uri="{FF2B5EF4-FFF2-40B4-BE49-F238E27FC236}">
                  <a16:creationId xmlns:a16="http://schemas.microsoft.com/office/drawing/2014/main" id="{EFE5CCDF-413E-4033-9C65-EAB1E0C22E84}"/>
                </a:ext>
              </a:extLst>
            </p:cNvPr>
            <p:cNvSpPr>
              <a:spLocks noChangeArrowheads="1"/>
            </p:cNvSpPr>
            <p:nvPr/>
          </p:nvSpPr>
          <p:spPr bwMode="auto">
            <a:xfrm>
              <a:off x="614" y="3354"/>
              <a:ext cx="11" cy="37"/>
            </a:xfrm>
            <a:custGeom>
              <a:avLst/>
              <a:gdLst>
                <a:gd name="T0" fmla="*/ 47 w 48"/>
                <a:gd name="T1" fmla="*/ 164 h 165"/>
                <a:gd name="T2" fmla="*/ 47 w 48"/>
                <a:gd name="T3" fmla="*/ 158 h 165"/>
                <a:gd name="T4" fmla="*/ 29 w 48"/>
                <a:gd name="T5" fmla="*/ 126 h 165"/>
                <a:gd name="T6" fmla="*/ 0 w 48"/>
                <a:gd name="T7" fmla="*/ 95 h 165"/>
                <a:gd name="T8" fmla="*/ 0 w 48"/>
                <a:gd name="T9" fmla="*/ 64 h 165"/>
                <a:gd name="T10" fmla="*/ 0 w 48"/>
                <a:gd name="T11" fmla="*/ 32 h 165"/>
                <a:gd name="T12" fmla="*/ 0 w 48"/>
                <a:gd name="T13" fmla="*/ 0 h 165"/>
                <a:gd name="T14" fmla="*/ 0 w 4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65">
                  <a:moveTo>
                    <a:pt x="47" y="164"/>
                  </a:moveTo>
                  <a:lnTo>
                    <a:pt x="47" y="158"/>
                  </a:lnTo>
                  <a:lnTo>
                    <a:pt x="29" y="126"/>
                  </a:lnTo>
                  <a:lnTo>
                    <a:pt x="0" y="95"/>
                  </a:lnTo>
                  <a:lnTo>
                    <a:pt x="0" y="64"/>
                  </a:lnTo>
                  <a:lnTo>
                    <a:pt x="0" y="32"/>
                  </a:lnTo>
                  <a:lnTo>
                    <a:pt x="0"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56" name="Freeform 56">
              <a:extLst>
                <a:ext uri="{FF2B5EF4-FFF2-40B4-BE49-F238E27FC236}">
                  <a16:creationId xmlns:a16="http://schemas.microsoft.com/office/drawing/2014/main" id="{2DFCFAF7-FAB9-41FE-8E42-FB1DCCC5CEC6}"/>
                </a:ext>
              </a:extLst>
            </p:cNvPr>
            <p:cNvSpPr>
              <a:spLocks noChangeArrowheads="1"/>
            </p:cNvSpPr>
            <p:nvPr/>
          </p:nvSpPr>
          <p:spPr bwMode="auto">
            <a:xfrm>
              <a:off x="617" y="3298"/>
              <a:ext cx="11" cy="37"/>
            </a:xfrm>
            <a:custGeom>
              <a:avLst/>
              <a:gdLst>
                <a:gd name="T0" fmla="*/ 0 w 47"/>
                <a:gd name="T1" fmla="*/ 162 h 163"/>
                <a:gd name="T2" fmla="*/ 2 w 47"/>
                <a:gd name="T3" fmla="*/ 142 h 163"/>
                <a:gd name="T4" fmla="*/ 11 w 47"/>
                <a:gd name="T5" fmla="*/ 106 h 163"/>
                <a:gd name="T6" fmla="*/ 22 w 47"/>
                <a:gd name="T7" fmla="*/ 70 h 163"/>
                <a:gd name="T8" fmla="*/ 35 w 47"/>
                <a:gd name="T9" fmla="*/ 32 h 163"/>
                <a:gd name="T10" fmla="*/ 46 w 47"/>
                <a:gd name="T11" fmla="*/ 0 h 163"/>
              </a:gdLst>
              <a:ahLst/>
              <a:cxnLst>
                <a:cxn ang="0">
                  <a:pos x="T0" y="T1"/>
                </a:cxn>
                <a:cxn ang="0">
                  <a:pos x="T2" y="T3"/>
                </a:cxn>
                <a:cxn ang="0">
                  <a:pos x="T4" y="T5"/>
                </a:cxn>
                <a:cxn ang="0">
                  <a:pos x="T6" y="T7"/>
                </a:cxn>
                <a:cxn ang="0">
                  <a:pos x="T8" y="T9"/>
                </a:cxn>
                <a:cxn ang="0">
                  <a:pos x="T10" y="T11"/>
                </a:cxn>
              </a:cxnLst>
              <a:rect l="0" t="0" r="r" b="b"/>
              <a:pathLst>
                <a:path w="47" h="163">
                  <a:moveTo>
                    <a:pt x="0" y="162"/>
                  </a:moveTo>
                  <a:lnTo>
                    <a:pt x="2" y="142"/>
                  </a:lnTo>
                  <a:lnTo>
                    <a:pt x="11" y="106"/>
                  </a:lnTo>
                  <a:lnTo>
                    <a:pt x="22" y="70"/>
                  </a:lnTo>
                  <a:lnTo>
                    <a:pt x="35" y="32"/>
                  </a:lnTo>
                  <a:lnTo>
                    <a:pt x="4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57" name="Freeform 57">
              <a:extLst>
                <a:ext uri="{FF2B5EF4-FFF2-40B4-BE49-F238E27FC236}">
                  <a16:creationId xmlns:a16="http://schemas.microsoft.com/office/drawing/2014/main" id="{2A9ABA46-739A-4B7E-BE36-BE45B5173715}"/>
                </a:ext>
              </a:extLst>
            </p:cNvPr>
            <p:cNvSpPr>
              <a:spLocks noChangeArrowheads="1"/>
            </p:cNvSpPr>
            <p:nvPr/>
          </p:nvSpPr>
          <p:spPr bwMode="auto">
            <a:xfrm>
              <a:off x="634" y="3252"/>
              <a:ext cx="24" cy="29"/>
            </a:xfrm>
            <a:custGeom>
              <a:avLst/>
              <a:gdLst>
                <a:gd name="T0" fmla="*/ 0 w 105"/>
                <a:gd name="T1" fmla="*/ 127 h 128"/>
                <a:gd name="T2" fmla="*/ 21 w 105"/>
                <a:gd name="T3" fmla="*/ 95 h 128"/>
                <a:gd name="T4" fmla="*/ 41 w 105"/>
                <a:gd name="T5" fmla="*/ 66 h 128"/>
                <a:gd name="T6" fmla="*/ 64 w 105"/>
                <a:gd name="T7" fmla="*/ 37 h 128"/>
                <a:gd name="T8" fmla="*/ 90 w 105"/>
                <a:gd name="T9" fmla="*/ 11 h 128"/>
                <a:gd name="T10" fmla="*/ 104 w 105"/>
                <a:gd name="T11" fmla="*/ 0 h 128"/>
              </a:gdLst>
              <a:ahLst/>
              <a:cxnLst>
                <a:cxn ang="0">
                  <a:pos x="T0" y="T1"/>
                </a:cxn>
                <a:cxn ang="0">
                  <a:pos x="T2" y="T3"/>
                </a:cxn>
                <a:cxn ang="0">
                  <a:pos x="T4" y="T5"/>
                </a:cxn>
                <a:cxn ang="0">
                  <a:pos x="T6" y="T7"/>
                </a:cxn>
                <a:cxn ang="0">
                  <a:pos x="T8" y="T9"/>
                </a:cxn>
                <a:cxn ang="0">
                  <a:pos x="T10" y="T11"/>
                </a:cxn>
              </a:cxnLst>
              <a:rect l="0" t="0" r="r" b="b"/>
              <a:pathLst>
                <a:path w="105" h="128">
                  <a:moveTo>
                    <a:pt x="0" y="127"/>
                  </a:moveTo>
                  <a:lnTo>
                    <a:pt x="21" y="95"/>
                  </a:lnTo>
                  <a:lnTo>
                    <a:pt x="41" y="66"/>
                  </a:lnTo>
                  <a:lnTo>
                    <a:pt x="64" y="37"/>
                  </a:lnTo>
                  <a:lnTo>
                    <a:pt x="90" y="11"/>
                  </a:lnTo>
                  <a:lnTo>
                    <a:pt x="10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58" name="Freeform 58">
              <a:extLst>
                <a:ext uri="{FF2B5EF4-FFF2-40B4-BE49-F238E27FC236}">
                  <a16:creationId xmlns:a16="http://schemas.microsoft.com/office/drawing/2014/main" id="{DB6621D8-DE38-488C-8158-FCB63242D021}"/>
                </a:ext>
              </a:extLst>
            </p:cNvPr>
            <p:cNvSpPr>
              <a:spLocks noChangeArrowheads="1"/>
            </p:cNvSpPr>
            <p:nvPr/>
          </p:nvSpPr>
          <p:spPr bwMode="auto">
            <a:xfrm>
              <a:off x="673" y="3224"/>
              <a:ext cx="34" cy="17"/>
            </a:xfrm>
            <a:custGeom>
              <a:avLst/>
              <a:gdLst>
                <a:gd name="T0" fmla="*/ 0 w 151"/>
                <a:gd name="T1" fmla="*/ 75 h 76"/>
                <a:gd name="T2" fmla="*/ 3 w 151"/>
                <a:gd name="T3" fmla="*/ 73 h 76"/>
                <a:gd name="T4" fmla="*/ 32 w 151"/>
                <a:gd name="T5" fmla="*/ 55 h 76"/>
                <a:gd name="T6" fmla="*/ 61 w 151"/>
                <a:gd name="T7" fmla="*/ 37 h 76"/>
                <a:gd name="T8" fmla="*/ 92 w 151"/>
                <a:gd name="T9" fmla="*/ 20 h 76"/>
                <a:gd name="T10" fmla="*/ 124 w 151"/>
                <a:gd name="T11" fmla="*/ 8 h 76"/>
                <a:gd name="T12" fmla="*/ 150 w 151"/>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151" h="76">
                  <a:moveTo>
                    <a:pt x="0" y="75"/>
                  </a:moveTo>
                  <a:lnTo>
                    <a:pt x="3" y="73"/>
                  </a:lnTo>
                  <a:lnTo>
                    <a:pt x="32" y="55"/>
                  </a:lnTo>
                  <a:lnTo>
                    <a:pt x="61" y="37"/>
                  </a:lnTo>
                  <a:lnTo>
                    <a:pt x="92" y="20"/>
                  </a:lnTo>
                  <a:lnTo>
                    <a:pt x="124" y="8"/>
                  </a:lnTo>
                  <a:lnTo>
                    <a:pt x="15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59" name="Freeform 59">
              <a:extLst>
                <a:ext uri="{FF2B5EF4-FFF2-40B4-BE49-F238E27FC236}">
                  <a16:creationId xmlns:a16="http://schemas.microsoft.com/office/drawing/2014/main" id="{58FA8C3E-4FB6-4CA9-95D2-08CD8CF8EC51}"/>
                </a:ext>
              </a:extLst>
            </p:cNvPr>
            <p:cNvSpPr>
              <a:spLocks noChangeArrowheads="1"/>
            </p:cNvSpPr>
            <p:nvPr/>
          </p:nvSpPr>
          <p:spPr bwMode="auto">
            <a:xfrm>
              <a:off x="724" y="3213"/>
              <a:ext cx="38" cy="11"/>
            </a:xfrm>
            <a:custGeom>
              <a:avLst/>
              <a:gdLst>
                <a:gd name="T0" fmla="*/ 0 w 166"/>
                <a:gd name="T1" fmla="*/ 46 h 47"/>
                <a:gd name="T2" fmla="*/ 30 w 166"/>
                <a:gd name="T3" fmla="*/ 35 h 47"/>
                <a:gd name="T4" fmla="*/ 69 w 166"/>
                <a:gd name="T5" fmla="*/ 20 h 47"/>
                <a:gd name="T6" fmla="*/ 112 w 166"/>
                <a:gd name="T7" fmla="*/ 9 h 47"/>
                <a:gd name="T8" fmla="*/ 156 w 166"/>
                <a:gd name="T9" fmla="*/ 0 h 47"/>
                <a:gd name="T10" fmla="*/ 165 w 166"/>
                <a:gd name="T11" fmla="*/ 0 h 47"/>
              </a:gdLst>
              <a:ahLst/>
              <a:cxnLst>
                <a:cxn ang="0">
                  <a:pos x="T0" y="T1"/>
                </a:cxn>
                <a:cxn ang="0">
                  <a:pos x="T2" y="T3"/>
                </a:cxn>
                <a:cxn ang="0">
                  <a:pos x="T4" y="T5"/>
                </a:cxn>
                <a:cxn ang="0">
                  <a:pos x="T6" y="T7"/>
                </a:cxn>
                <a:cxn ang="0">
                  <a:pos x="T8" y="T9"/>
                </a:cxn>
                <a:cxn ang="0">
                  <a:pos x="T10" y="T11"/>
                </a:cxn>
              </a:cxnLst>
              <a:rect l="0" t="0" r="r" b="b"/>
              <a:pathLst>
                <a:path w="166" h="47">
                  <a:moveTo>
                    <a:pt x="0" y="46"/>
                  </a:moveTo>
                  <a:lnTo>
                    <a:pt x="30" y="35"/>
                  </a:lnTo>
                  <a:lnTo>
                    <a:pt x="69" y="20"/>
                  </a:lnTo>
                  <a:lnTo>
                    <a:pt x="112" y="9"/>
                  </a:lnTo>
                  <a:lnTo>
                    <a:pt x="156"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60" name="Freeform 60">
              <a:extLst>
                <a:ext uri="{FF2B5EF4-FFF2-40B4-BE49-F238E27FC236}">
                  <a16:creationId xmlns:a16="http://schemas.microsoft.com/office/drawing/2014/main" id="{9422ED51-3EF7-4015-AB55-6B6834372773}"/>
                </a:ext>
              </a:extLst>
            </p:cNvPr>
            <p:cNvSpPr>
              <a:spLocks noChangeArrowheads="1"/>
            </p:cNvSpPr>
            <p:nvPr/>
          </p:nvSpPr>
          <p:spPr bwMode="auto">
            <a:xfrm>
              <a:off x="781" y="3209"/>
              <a:ext cx="38" cy="11"/>
            </a:xfrm>
            <a:custGeom>
              <a:avLst/>
              <a:gdLst>
                <a:gd name="T0" fmla="*/ 0 w 166"/>
                <a:gd name="T1" fmla="*/ 46 h 47"/>
                <a:gd name="T2" fmla="*/ 11 w 166"/>
                <a:gd name="T3" fmla="*/ 29 h 47"/>
                <a:gd name="T4" fmla="*/ 78 w 166"/>
                <a:gd name="T5" fmla="*/ 29 h 47"/>
                <a:gd name="T6" fmla="*/ 152 w 166"/>
                <a:gd name="T7" fmla="*/ 0 h 47"/>
                <a:gd name="T8" fmla="*/ 165 w 166"/>
                <a:gd name="T9" fmla="*/ 0 h 47"/>
              </a:gdLst>
              <a:ahLst/>
              <a:cxnLst>
                <a:cxn ang="0">
                  <a:pos x="T0" y="T1"/>
                </a:cxn>
                <a:cxn ang="0">
                  <a:pos x="T2" y="T3"/>
                </a:cxn>
                <a:cxn ang="0">
                  <a:pos x="T4" y="T5"/>
                </a:cxn>
                <a:cxn ang="0">
                  <a:pos x="T6" y="T7"/>
                </a:cxn>
                <a:cxn ang="0">
                  <a:pos x="T8" y="T9"/>
                </a:cxn>
              </a:cxnLst>
              <a:rect l="0" t="0" r="r" b="b"/>
              <a:pathLst>
                <a:path w="166" h="47">
                  <a:moveTo>
                    <a:pt x="0" y="46"/>
                  </a:moveTo>
                  <a:lnTo>
                    <a:pt x="11" y="29"/>
                  </a:lnTo>
                  <a:lnTo>
                    <a:pt x="78" y="29"/>
                  </a:lnTo>
                  <a:lnTo>
                    <a:pt x="152"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61" name="Freeform 61">
              <a:extLst>
                <a:ext uri="{FF2B5EF4-FFF2-40B4-BE49-F238E27FC236}">
                  <a16:creationId xmlns:a16="http://schemas.microsoft.com/office/drawing/2014/main" id="{F00F8661-ED10-40FE-B159-2B4BB4399165}"/>
                </a:ext>
              </a:extLst>
            </p:cNvPr>
            <p:cNvSpPr>
              <a:spLocks noChangeArrowheads="1"/>
            </p:cNvSpPr>
            <p:nvPr/>
          </p:nvSpPr>
          <p:spPr bwMode="auto">
            <a:xfrm>
              <a:off x="837" y="3207"/>
              <a:ext cx="39" cy="11"/>
            </a:xfrm>
            <a:custGeom>
              <a:avLst/>
              <a:gdLst>
                <a:gd name="T0" fmla="*/ 0 w 171"/>
                <a:gd name="T1" fmla="*/ 47 h 48"/>
                <a:gd name="T2" fmla="*/ 103 w 171"/>
                <a:gd name="T3" fmla="*/ 0 h 48"/>
                <a:gd name="T4" fmla="*/ 170 w 171"/>
                <a:gd name="T5" fmla="*/ 0 h 48"/>
              </a:gdLst>
              <a:ahLst/>
              <a:cxnLst>
                <a:cxn ang="0">
                  <a:pos x="T0" y="T1"/>
                </a:cxn>
                <a:cxn ang="0">
                  <a:pos x="T2" y="T3"/>
                </a:cxn>
                <a:cxn ang="0">
                  <a:pos x="T4" y="T5"/>
                </a:cxn>
              </a:cxnLst>
              <a:rect l="0" t="0" r="r" b="b"/>
              <a:pathLst>
                <a:path w="171" h="48">
                  <a:moveTo>
                    <a:pt x="0" y="47"/>
                  </a:moveTo>
                  <a:lnTo>
                    <a:pt x="103" y="0"/>
                  </a:lnTo>
                  <a:lnTo>
                    <a:pt x="17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62" name="Freeform 62">
              <a:extLst>
                <a:ext uri="{FF2B5EF4-FFF2-40B4-BE49-F238E27FC236}">
                  <a16:creationId xmlns:a16="http://schemas.microsoft.com/office/drawing/2014/main" id="{09EB1C40-2B12-4178-897A-D441A2E40038}"/>
                </a:ext>
              </a:extLst>
            </p:cNvPr>
            <p:cNvSpPr>
              <a:spLocks noChangeArrowheads="1"/>
            </p:cNvSpPr>
            <p:nvPr/>
          </p:nvSpPr>
          <p:spPr bwMode="auto">
            <a:xfrm>
              <a:off x="894" y="3207"/>
              <a:ext cx="38" cy="11"/>
            </a:xfrm>
            <a:custGeom>
              <a:avLst/>
              <a:gdLst>
                <a:gd name="T0" fmla="*/ 0 w 166"/>
                <a:gd name="T1" fmla="*/ 46 h 47"/>
                <a:gd name="T2" fmla="*/ 116 w 166"/>
                <a:gd name="T3" fmla="*/ 46 h 47"/>
                <a:gd name="T4" fmla="*/ 165 w 166"/>
                <a:gd name="T5" fmla="*/ 0 h 47"/>
              </a:gdLst>
              <a:ahLst/>
              <a:cxnLst>
                <a:cxn ang="0">
                  <a:pos x="T0" y="T1"/>
                </a:cxn>
                <a:cxn ang="0">
                  <a:pos x="T2" y="T3"/>
                </a:cxn>
                <a:cxn ang="0">
                  <a:pos x="T4" y="T5"/>
                </a:cxn>
              </a:cxnLst>
              <a:rect l="0" t="0" r="r" b="b"/>
              <a:pathLst>
                <a:path w="166" h="47">
                  <a:moveTo>
                    <a:pt x="0" y="46"/>
                  </a:moveTo>
                  <a:lnTo>
                    <a:pt x="116" y="46"/>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63" name="Freeform 63">
              <a:extLst>
                <a:ext uri="{FF2B5EF4-FFF2-40B4-BE49-F238E27FC236}">
                  <a16:creationId xmlns:a16="http://schemas.microsoft.com/office/drawing/2014/main" id="{234F4896-B6A9-4A61-A592-2C009D66A2C7}"/>
                </a:ext>
              </a:extLst>
            </p:cNvPr>
            <p:cNvSpPr>
              <a:spLocks noChangeArrowheads="1"/>
            </p:cNvSpPr>
            <p:nvPr/>
          </p:nvSpPr>
          <p:spPr bwMode="auto">
            <a:xfrm>
              <a:off x="950" y="3207"/>
              <a:ext cx="38" cy="1"/>
            </a:xfrm>
            <a:custGeom>
              <a:avLst/>
              <a:gdLst>
                <a:gd name="T0" fmla="*/ 0 w 168"/>
                <a:gd name="T1" fmla="*/ 0 h 1"/>
                <a:gd name="T2" fmla="*/ 26 w 168"/>
                <a:gd name="T3" fmla="*/ 0 h 1"/>
                <a:gd name="T4" fmla="*/ 167 w 168"/>
                <a:gd name="T5" fmla="*/ 0 h 1"/>
              </a:gdLst>
              <a:ahLst/>
              <a:cxnLst>
                <a:cxn ang="0">
                  <a:pos x="T0" y="T1"/>
                </a:cxn>
                <a:cxn ang="0">
                  <a:pos x="T2" y="T3"/>
                </a:cxn>
                <a:cxn ang="0">
                  <a:pos x="T4" y="T5"/>
                </a:cxn>
              </a:cxnLst>
              <a:rect l="0" t="0" r="r" b="b"/>
              <a:pathLst>
                <a:path w="168" h="1">
                  <a:moveTo>
                    <a:pt x="0" y="0"/>
                  </a:moveTo>
                  <a:lnTo>
                    <a:pt x="26"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64" name="Freeform 64">
              <a:extLst>
                <a:ext uri="{FF2B5EF4-FFF2-40B4-BE49-F238E27FC236}">
                  <a16:creationId xmlns:a16="http://schemas.microsoft.com/office/drawing/2014/main" id="{821434C8-08FD-4510-9451-D9FC2CE24010}"/>
                </a:ext>
              </a:extLst>
            </p:cNvPr>
            <p:cNvSpPr>
              <a:spLocks noChangeArrowheads="1"/>
            </p:cNvSpPr>
            <p:nvPr/>
          </p:nvSpPr>
          <p:spPr bwMode="auto">
            <a:xfrm>
              <a:off x="1007" y="3207"/>
              <a:ext cx="38" cy="1"/>
            </a:xfrm>
            <a:custGeom>
              <a:avLst/>
              <a:gdLst>
                <a:gd name="T0" fmla="*/ 0 w 166"/>
                <a:gd name="T1" fmla="*/ 0 h 1"/>
                <a:gd name="T2" fmla="*/ 137 w 166"/>
                <a:gd name="T3" fmla="*/ 0 h 1"/>
                <a:gd name="T4" fmla="*/ 165 w 166"/>
                <a:gd name="T5" fmla="*/ 0 h 1"/>
              </a:gdLst>
              <a:ahLst/>
              <a:cxnLst>
                <a:cxn ang="0">
                  <a:pos x="T0" y="T1"/>
                </a:cxn>
                <a:cxn ang="0">
                  <a:pos x="T2" y="T3"/>
                </a:cxn>
                <a:cxn ang="0">
                  <a:pos x="T4" y="T5"/>
                </a:cxn>
              </a:cxnLst>
              <a:rect l="0" t="0" r="r" b="b"/>
              <a:pathLst>
                <a:path w="166" h="1">
                  <a:moveTo>
                    <a:pt x="0" y="0"/>
                  </a:moveTo>
                  <a:lnTo>
                    <a:pt x="137"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65" name="Freeform 65">
              <a:extLst>
                <a:ext uri="{FF2B5EF4-FFF2-40B4-BE49-F238E27FC236}">
                  <a16:creationId xmlns:a16="http://schemas.microsoft.com/office/drawing/2014/main" id="{E0BD4FE4-FC9C-46FC-AE79-6BA9E28DAA46}"/>
                </a:ext>
              </a:extLst>
            </p:cNvPr>
            <p:cNvSpPr>
              <a:spLocks noChangeArrowheads="1"/>
            </p:cNvSpPr>
            <p:nvPr/>
          </p:nvSpPr>
          <p:spPr bwMode="auto">
            <a:xfrm>
              <a:off x="1063" y="3207"/>
              <a:ext cx="38" cy="1"/>
            </a:xfrm>
            <a:custGeom>
              <a:avLst/>
              <a:gdLst>
                <a:gd name="T0" fmla="*/ 0 w 169"/>
                <a:gd name="T1" fmla="*/ 0 h 1"/>
                <a:gd name="T2" fmla="*/ 84 w 169"/>
                <a:gd name="T3" fmla="*/ 0 h 1"/>
                <a:gd name="T4" fmla="*/ 168 w 169"/>
                <a:gd name="T5" fmla="*/ 0 h 1"/>
              </a:gdLst>
              <a:ahLst/>
              <a:cxnLst>
                <a:cxn ang="0">
                  <a:pos x="T0" y="T1"/>
                </a:cxn>
                <a:cxn ang="0">
                  <a:pos x="T2" y="T3"/>
                </a:cxn>
                <a:cxn ang="0">
                  <a:pos x="T4" y="T5"/>
                </a:cxn>
              </a:cxnLst>
              <a:rect l="0" t="0" r="r" b="b"/>
              <a:pathLst>
                <a:path w="169" h="1">
                  <a:moveTo>
                    <a:pt x="0" y="0"/>
                  </a:moveTo>
                  <a:lnTo>
                    <a:pt x="84"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66" name="Freeform 66">
              <a:extLst>
                <a:ext uri="{FF2B5EF4-FFF2-40B4-BE49-F238E27FC236}">
                  <a16:creationId xmlns:a16="http://schemas.microsoft.com/office/drawing/2014/main" id="{41E0E670-E964-4B14-85D6-B9A2791214A0}"/>
                </a:ext>
              </a:extLst>
            </p:cNvPr>
            <p:cNvSpPr>
              <a:spLocks noChangeArrowheads="1"/>
            </p:cNvSpPr>
            <p:nvPr/>
          </p:nvSpPr>
          <p:spPr bwMode="auto">
            <a:xfrm>
              <a:off x="1120" y="3207"/>
              <a:ext cx="38" cy="1"/>
            </a:xfrm>
            <a:custGeom>
              <a:avLst/>
              <a:gdLst>
                <a:gd name="T0" fmla="*/ 0 w 169"/>
                <a:gd name="T1" fmla="*/ 0 h 1"/>
                <a:gd name="T2" fmla="*/ 35 w 169"/>
                <a:gd name="T3" fmla="*/ 0 h 1"/>
                <a:gd name="T4" fmla="*/ 168 w 169"/>
                <a:gd name="T5" fmla="*/ 0 h 1"/>
              </a:gdLst>
              <a:ahLst/>
              <a:cxnLst>
                <a:cxn ang="0">
                  <a:pos x="T0" y="T1"/>
                </a:cxn>
                <a:cxn ang="0">
                  <a:pos x="T2" y="T3"/>
                </a:cxn>
                <a:cxn ang="0">
                  <a:pos x="T4" y="T5"/>
                </a:cxn>
              </a:cxnLst>
              <a:rect l="0" t="0" r="r" b="b"/>
              <a:pathLst>
                <a:path w="169" h="1">
                  <a:moveTo>
                    <a:pt x="0" y="0"/>
                  </a:moveTo>
                  <a:lnTo>
                    <a:pt x="35"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67" name="Line 67">
              <a:extLst>
                <a:ext uri="{FF2B5EF4-FFF2-40B4-BE49-F238E27FC236}">
                  <a16:creationId xmlns:a16="http://schemas.microsoft.com/office/drawing/2014/main" id="{647103E8-4930-4F35-979B-D3809228EE5F}"/>
                </a:ext>
              </a:extLst>
            </p:cNvPr>
            <p:cNvSpPr>
              <a:spLocks noChangeShapeType="1"/>
            </p:cNvSpPr>
            <p:nvPr/>
          </p:nvSpPr>
          <p:spPr bwMode="auto">
            <a:xfrm>
              <a:off x="1177" y="3207"/>
              <a:ext cx="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68" name="Line 68">
              <a:extLst>
                <a:ext uri="{FF2B5EF4-FFF2-40B4-BE49-F238E27FC236}">
                  <a16:creationId xmlns:a16="http://schemas.microsoft.com/office/drawing/2014/main" id="{11F37179-AD52-4C65-A6F6-A0F77A544080}"/>
                </a:ext>
              </a:extLst>
            </p:cNvPr>
            <p:cNvSpPr>
              <a:spLocks noChangeShapeType="1"/>
            </p:cNvSpPr>
            <p:nvPr/>
          </p:nvSpPr>
          <p:spPr bwMode="auto">
            <a:xfrm>
              <a:off x="1233" y="3207"/>
              <a:ext cx="3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69" name="Freeform 69">
              <a:extLst>
                <a:ext uri="{FF2B5EF4-FFF2-40B4-BE49-F238E27FC236}">
                  <a16:creationId xmlns:a16="http://schemas.microsoft.com/office/drawing/2014/main" id="{DDD261BF-348D-47EE-9365-CB324D850222}"/>
                </a:ext>
              </a:extLst>
            </p:cNvPr>
            <p:cNvSpPr>
              <a:spLocks noChangeArrowheads="1"/>
            </p:cNvSpPr>
            <p:nvPr/>
          </p:nvSpPr>
          <p:spPr bwMode="auto">
            <a:xfrm>
              <a:off x="1290" y="3207"/>
              <a:ext cx="38" cy="1"/>
            </a:xfrm>
            <a:custGeom>
              <a:avLst/>
              <a:gdLst>
                <a:gd name="T0" fmla="*/ 0 w 168"/>
                <a:gd name="T1" fmla="*/ 0 h 1"/>
                <a:gd name="T2" fmla="*/ 127 w 168"/>
                <a:gd name="T3" fmla="*/ 0 h 1"/>
                <a:gd name="T4" fmla="*/ 167 w 168"/>
                <a:gd name="T5" fmla="*/ 0 h 1"/>
              </a:gdLst>
              <a:ahLst/>
              <a:cxnLst>
                <a:cxn ang="0">
                  <a:pos x="T0" y="T1"/>
                </a:cxn>
                <a:cxn ang="0">
                  <a:pos x="T2" y="T3"/>
                </a:cxn>
                <a:cxn ang="0">
                  <a:pos x="T4" y="T5"/>
                </a:cxn>
              </a:cxnLst>
              <a:rect l="0" t="0" r="r" b="b"/>
              <a:pathLst>
                <a:path w="168" h="1">
                  <a:moveTo>
                    <a:pt x="0" y="0"/>
                  </a:moveTo>
                  <a:lnTo>
                    <a:pt x="127"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70" name="Freeform 70">
              <a:extLst>
                <a:ext uri="{FF2B5EF4-FFF2-40B4-BE49-F238E27FC236}">
                  <a16:creationId xmlns:a16="http://schemas.microsoft.com/office/drawing/2014/main" id="{F4DDB33B-4403-44C1-BFCC-5098A8C75A7E}"/>
                </a:ext>
              </a:extLst>
            </p:cNvPr>
            <p:cNvSpPr>
              <a:spLocks noChangeArrowheads="1"/>
            </p:cNvSpPr>
            <p:nvPr/>
          </p:nvSpPr>
          <p:spPr bwMode="auto">
            <a:xfrm>
              <a:off x="1347" y="3207"/>
              <a:ext cx="38" cy="1"/>
            </a:xfrm>
            <a:custGeom>
              <a:avLst/>
              <a:gdLst>
                <a:gd name="T0" fmla="*/ 0 w 168"/>
                <a:gd name="T1" fmla="*/ 0 h 1"/>
                <a:gd name="T2" fmla="*/ 77 w 168"/>
                <a:gd name="T3" fmla="*/ 0 h 1"/>
                <a:gd name="T4" fmla="*/ 167 w 168"/>
                <a:gd name="T5" fmla="*/ 0 h 1"/>
              </a:gdLst>
              <a:ahLst/>
              <a:cxnLst>
                <a:cxn ang="0">
                  <a:pos x="T0" y="T1"/>
                </a:cxn>
                <a:cxn ang="0">
                  <a:pos x="T2" y="T3"/>
                </a:cxn>
                <a:cxn ang="0">
                  <a:pos x="T4" y="T5"/>
                </a:cxn>
              </a:cxnLst>
              <a:rect l="0" t="0" r="r" b="b"/>
              <a:pathLst>
                <a:path w="168" h="1">
                  <a:moveTo>
                    <a:pt x="0" y="0"/>
                  </a:moveTo>
                  <a:lnTo>
                    <a:pt x="77"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71" name="Freeform 71">
              <a:extLst>
                <a:ext uri="{FF2B5EF4-FFF2-40B4-BE49-F238E27FC236}">
                  <a16:creationId xmlns:a16="http://schemas.microsoft.com/office/drawing/2014/main" id="{70EE3BD5-120E-495B-8D8A-14F5AFB9B0A0}"/>
                </a:ext>
              </a:extLst>
            </p:cNvPr>
            <p:cNvSpPr>
              <a:spLocks noChangeArrowheads="1"/>
            </p:cNvSpPr>
            <p:nvPr/>
          </p:nvSpPr>
          <p:spPr bwMode="auto">
            <a:xfrm>
              <a:off x="1403" y="3207"/>
              <a:ext cx="38" cy="1"/>
            </a:xfrm>
            <a:custGeom>
              <a:avLst/>
              <a:gdLst>
                <a:gd name="T0" fmla="*/ 0 w 168"/>
                <a:gd name="T1" fmla="*/ 0 h 1"/>
                <a:gd name="T2" fmla="*/ 25 w 168"/>
                <a:gd name="T3" fmla="*/ 0 h 1"/>
                <a:gd name="T4" fmla="*/ 167 w 168"/>
                <a:gd name="T5" fmla="*/ 0 h 1"/>
              </a:gdLst>
              <a:ahLst/>
              <a:cxnLst>
                <a:cxn ang="0">
                  <a:pos x="T0" y="T1"/>
                </a:cxn>
                <a:cxn ang="0">
                  <a:pos x="T2" y="T3"/>
                </a:cxn>
                <a:cxn ang="0">
                  <a:pos x="T4" y="T5"/>
                </a:cxn>
              </a:cxnLst>
              <a:rect l="0" t="0" r="r" b="b"/>
              <a:pathLst>
                <a:path w="168" h="1">
                  <a:moveTo>
                    <a:pt x="0" y="0"/>
                  </a:moveTo>
                  <a:lnTo>
                    <a:pt x="25"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72" name="Freeform 72">
              <a:extLst>
                <a:ext uri="{FF2B5EF4-FFF2-40B4-BE49-F238E27FC236}">
                  <a16:creationId xmlns:a16="http://schemas.microsoft.com/office/drawing/2014/main" id="{D5B676FD-8D71-4167-9180-3E1437360BAD}"/>
                </a:ext>
              </a:extLst>
            </p:cNvPr>
            <p:cNvSpPr>
              <a:spLocks noChangeArrowheads="1"/>
            </p:cNvSpPr>
            <p:nvPr/>
          </p:nvSpPr>
          <p:spPr bwMode="auto">
            <a:xfrm>
              <a:off x="1460" y="3207"/>
              <a:ext cx="37" cy="1"/>
            </a:xfrm>
            <a:custGeom>
              <a:avLst/>
              <a:gdLst>
                <a:gd name="T0" fmla="*/ 0 w 165"/>
                <a:gd name="T1" fmla="*/ 0 h 1"/>
                <a:gd name="T2" fmla="*/ 136 w 165"/>
                <a:gd name="T3" fmla="*/ 0 h 1"/>
                <a:gd name="T4" fmla="*/ 164 w 165"/>
                <a:gd name="T5" fmla="*/ 0 h 1"/>
              </a:gdLst>
              <a:ahLst/>
              <a:cxnLst>
                <a:cxn ang="0">
                  <a:pos x="T0" y="T1"/>
                </a:cxn>
                <a:cxn ang="0">
                  <a:pos x="T2" y="T3"/>
                </a:cxn>
                <a:cxn ang="0">
                  <a:pos x="T4" y="T5"/>
                </a:cxn>
              </a:cxnLst>
              <a:rect l="0" t="0" r="r" b="b"/>
              <a:pathLst>
                <a:path w="165" h="1">
                  <a:moveTo>
                    <a:pt x="0" y="0"/>
                  </a:moveTo>
                  <a:lnTo>
                    <a:pt x="136"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73" name="Freeform 73">
              <a:extLst>
                <a:ext uri="{FF2B5EF4-FFF2-40B4-BE49-F238E27FC236}">
                  <a16:creationId xmlns:a16="http://schemas.microsoft.com/office/drawing/2014/main" id="{F01B736C-50AF-435C-BE1B-508E2DDDBAFA}"/>
                </a:ext>
              </a:extLst>
            </p:cNvPr>
            <p:cNvSpPr>
              <a:spLocks noChangeArrowheads="1"/>
            </p:cNvSpPr>
            <p:nvPr/>
          </p:nvSpPr>
          <p:spPr bwMode="auto">
            <a:xfrm>
              <a:off x="1517" y="3207"/>
              <a:ext cx="38" cy="11"/>
            </a:xfrm>
            <a:custGeom>
              <a:avLst/>
              <a:gdLst>
                <a:gd name="T0" fmla="*/ 0 w 169"/>
                <a:gd name="T1" fmla="*/ 0 h 47"/>
                <a:gd name="T2" fmla="*/ 43 w 169"/>
                <a:gd name="T3" fmla="*/ 46 h 47"/>
                <a:gd name="T4" fmla="*/ 168 w 169"/>
                <a:gd name="T5" fmla="*/ 46 h 47"/>
              </a:gdLst>
              <a:ahLst/>
              <a:cxnLst>
                <a:cxn ang="0">
                  <a:pos x="T0" y="T1"/>
                </a:cxn>
                <a:cxn ang="0">
                  <a:pos x="T2" y="T3"/>
                </a:cxn>
                <a:cxn ang="0">
                  <a:pos x="T4" y="T5"/>
                </a:cxn>
              </a:cxnLst>
              <a:rect l="0" t="0" r="r" b="b"/>
              <a:pathLst>
                <a:path w="169" h="47">
                  <a:moveTo>
                    <a:pt x="0" y="0"/>
                  </a:moveTo>
                  <a:lnTo>
                    <a:pt x="43" y="46"/>
                  </a:lnTo>
                  <a:lnTo>
                    <a:pt x="168"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74" name="Freeform 74">
              <a:extLst>
                <a:ext uri="{FF2B5EF4-FFF2-40B4-BE49-F238E27FC236}">
                  <a16:creationId xmlns:a16="http://schemas.microsoft.com/office/drawing/2014/main" id="{AAD36172-AF02-4DB9-9D09-A9F3A34AE402}"/>
                </a:ext>
              </a:extLst>
            </p:cNvPr>
            <p:cNvSpPr>
              <a:spLocks noChangeArrowheads="1"/>
            </p:cNvSpPr>
            <p:nvPr/>
          </p:nvSpPr>
          <p:spPr bwMode="auto">
            <a:xfrm>
              <a:off x="1574" y="3207"/>
              <a:ext cx="38" cy="11"/>
            </a:xfrm>
            <a:custGeom>
              <a:avLst/>
              <a:gdLst>
                <a:gd name="T0" fmla="*/ 0 w 166"/>
                <a:gd name="T1" fmla="*/ 0 h 48"/>
                <a:gd name="T2" fmla="*/ 58 w 166"/>
                <a:gd name="T3" fmla="*/ 0 h 48"/>
                <a:gd name="T4" fmla="*/ 162 w 166"/>
                <a:gd name="T5" fmla="*/ 47 h 48"/>
                <a:gd name="T6" fmla="*/ 165 w 166"/>
                <a:gd name="T7" fmla="*/ 47 h 48"/>
              </a:gdLst>
              <a:ahLst/>
              <a:cxnLst>
                <a:cxn ang="0">
                  <a:pos x="T0" y="T1"/>
                </a:cxn>
                <a:cxn ang="0">
                  <a:pos x="T2" y="T3"/>
                </a:cxn>
                <a:cxn ang="0">
                  <a:pos x="T4" y="T5"/>
                </a:cxn>
                <a:cxn ang="0">
                  <a:pos x="T6" y="T7"/>
                </a:cxn>
              </a:cxnLst>
              <a:rect l="0" t="0" r="r" b="b"/>
              <a:pathLst>
                <a:path w="166" h="48">
                  <a:moveTo>
                    <a:pt x="0" y="0"/>
                  </a:moveTo>
                  <a:lnTo>
                    <a:pt x="58" y="0"/>
                  </a:lnTo>
                  <a:lnTo>
                    <a:pt x="162" y="47"/>
                  </a:lnTo>
                  <a:lnTo>
                    <a:pt x="165"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75" name="Freeform 75">
              <a:extLst>
                <a:ext uri="{FF2B5EF4-FFF2-40B4-BE49-F238E27FC236}">
                  <a16:creationId xmlns:a16="http://schemas.microsoft.com/office/drawing/2014/main" id="{291336E8-EAE5-49AB-B935-559B4713A8C3}"/>
                </a:ext>
              </a:extLst>
            </p:cNvPr>
            <p:cNvSpPr>
              <a:spLocks noChangeArrowheads="1"/>
            </p:cNvSpPr>
            <p:nvPr/>
          </p:nvSpPr>
          <p:spPr bwMode="auto">
            <a:xfrm>
              <a:off x="1630" y="3209"/>
              <a:ext cx="38" cy="11"/>
            </a:xfrm>
            <a:custGeom>
              <a:avLst/>
              <a:gdLst>
                <a:gd name="T0" fmla="*/ 0 w 169"/>
                <a:gd name="T1" fmla="*/ 0 h 47"/>
                <a:gd name="T2" fmla="*/ 4 w 169"/>
                <a:gd name="T3" fmla="*/ 0 h 47"/>
                <a:gd name="T4" fmla="*/ 80 w 169"/>
                <a:gd name="T5" fmla="*/ 29 h 47"/>
                <a:gd name="T6" fmla="*/ 147 w 169"/>
                <a:gd name="T7" fmla="*/ 29 h 47"/>
                <a:gd name="T8" fmla="*/ 168 w 169"/>
                <a:gd name="T9" fmla="*/ 46 h 47"/>
              </a:gdLst>
              <a:ahLst/>
              <a:cxnLst>
                <a:cxn ang="0">
                  <a:pos x="T0" y="T1"/>
                </a:cxn>
                <a:cxn ang="0">
                  <a:pos x="T2" y="T3"/>
                </a:cxn>
                <a:cxn ang="0">
                  <a:pos x="T4" y="T5"/>
                </a:cxn>
                <a:cxn ang="0">
                  <a:pos x="T6" y="T7"/>
                </a:cxn>
                <a:cxn ang="0">
                  <a:pos x="T8" y="T9"/>
                </a:cxn>
              </a:cxnLst>
              <a:rect l="0" t="0" r="r" b="b"/>
              <a:pathLst>
                <a:path w="169" h="47">
                  <a:moveTo>
                    <a:pt x="0" y="0"/>
                  </a:moveTo>
                  <a:lnTo>
                    <a:pt x="4" y="0"/>
                  </a:lnTo>
                  <a:lnTo>
                    <a:pt x="80" y="29"/>
                  </a:lnTo>
                  <a:lnTo>
                    <a:pt x="147" y="29"/>
                  </a:lnTo>
                  <a:lnTo>
                    <a:pt x="168"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76" name="Freeform 76">
              <a:extLst>
                <a:ext uri="{FF2B5EF4-FFF2-40B4-BE49-F238E27FC236}">
                  <a16:creationId xmlns:a16="http://schemas.microsoft.com/office/drawing/2014/main" id="{72E752CE-1F4B-4C28-9F46-684DDDDED499}"/>
                </a:ext>
              </a:extLst>
            </p:cNvPr>
            <p:cNvSpPr>
              <a:spLocks noChangeArrowheads="1"/>
            </p:cNvSpPr>
            <p:nvPr/>
          </p:nvSpPr>
          <p:spPr bwMode="auto">
            <a:xfrm>
              <a:off x="1686" y="3213"/>
              <a:ext cx="37" cy="11"/>
            </a:xfrm>
            <a:custGeom>
              <a:avLst/>
              <a:gdLst>
                <a:gd name="T0" fmla="*/ 0 w 165"/>
                <a:gd name="T1" fmla="*/ 0 h 47"/>
                <a:gd name="T2" fmla="*/ 4 w 165"/>
                <a:gd name="T3" fmla="*/ 0 h 47"/>
                <a:gd name="T4" fmla="*/ 48 w 165"/>
                <a:gd name="T5" fmla="*/ 9 h 47"/>
                <a:gd name="T6" fmla="*/ 89 w 165"/>
                <a:gd name="T7" fmla="*/ 20 h 47"/>
                <a:gd name="T8" fmla="*/ 127 w 165"/>
                <a:gd name="T9" fmla="*/ 35 h 47"/>
                <a:gd name="T10" fmla="*/ 164 w 165"/>
                <a:gd name="T11" fmla="*/ 46 h 47"/>
              </a:gdLst>
              <a:ahLst/>
              <a:cxnLst>
                <a:cxn ang="0">
                  <a:pos x="T0" y="T1"/>
                </a:cxn>
                <a:cxn ang="0">
                  <a:pos x="T2" y="T3"/>
                </a:cxn>
                <a:cxn ang="0">
                  <a:pos x="T4" y="T5"/>
                </a:cxn>
                <a:cxn ang="0">
                  <a:pos x="T6" y="T7"/>
                </a:cxn>
                <a:cxn ang="0">
                  <a:pos x="T8" y="T9"/>
                </a:cxn>
                <a:cxn ang="0">
                  <a:pos x="T10" y="T11"/>
                </a:cxn>
              </a:cxnLst>
              <a:rect l="0" t="0" r="r" b="b"/>
              <a:pathLst>
                <a:path w="165" h="47">
                  <a:moveTo>
                    <a:pt x="0" y="0"/>
                  </a:moveTo>
                  <a:lnTo>
                    <a:pt x="4" y="0"/>
                  </a:lnTo>
                  <a:lnTo>
                    <a:pt x="48" y="9"/>
                  </a:lnTo>
                  <a:lnTo>
                    <a:pt x="89" y="20"/>
                  </a:lnTo>
                  <a:lnTo>
                    <a:pt x="127" y="35"/>
                  </a:lnTo>
                  <a:lnTo>
                    <a:pt x="164"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77" name="Freeform 77">
              <a:extLst>
                <a:ext uri="{FF2B5EF4-FFF2-40B4-BE49-F238E27FC236}">
                  <a16:creationId xmlns:a16="http://schemas.microsoft.com/office/drawing/2014/main" id="{B10B8972-A1B7-4D11-81FD-A6C195FAE97E}"/>
                </a:ext>
              </a:extLst>
            </p:cNvPr>
            <p:cNvSpPr>
              <a:spLocks noChangeArrowheads="1"/>
            </p:cNvSpPr>
            <p:nvPr/>
          </p:nvSpPr>
          <p:spPr bwMode="auto">
            <a:xfrm>
              <a:off x="1741" y="3224"/>
              <a:ext cx="35" cy="18"/>
            </a:xfrm>
            <a:custGeom>
              <a:avLst/>
              <a:gdLst>
                <a:gd name="T0" fmla="*/ 0 w 153"/>
                <a:gd name="T1" fmla="*/ 0 h 79"/>
                <a:gd name="T2" fmla="*/ 23 w 153"/>
                <a:gd name="T3" fmla="*/ 8 h 79"/>
                <a:gd name="T4" fmla="*/ 54 w 153"/>
                <a:gd name="T5" fmla="*/ 20 h 79"/>
                <a:gd name="T6" fmla="*/ 86 w 153"/>
                <a:gd name="T7" fmla="*/ 38 h 79"/>
                <a:gd name="T8" fmla="*/ 115 w 153"/>
                <a:gd name="T9" fmla="*/ 55 h 79"/>
                <a:gd name="T10" fmla="*/ 144 w 153"/>
                <a:gd name="T11" fmla="*/ 73 h 79"/>
                <a:gd name="T12" fmla="*/ 152 w 153"/>
                <a:gd name="T13" fmla="*/ 78 h 79"/>
              </a:gdLst>
              <a:ahLst/>
              <a:cxnLst>
                <a:cxn ang="0">
                  <a:pos x="T0" y="T1"/>
                </a:cxn>
                <a:cxn ang="0">
                  <a:pos x="T2" y="T3"/>
                </a:cxn>
                <a:cxn ang="0">
                  <a:pos x="T4" y="T5"/>
                </a:cxn>
                <a:cxn ang="0">
                  <a:pos x="T6" y="T7"/>
                </a:cxn>
                <a:cxn ang="0">
                  <a:pos x="T8" y="T9"/>
                </a:cxn>
                <a:cxn ang="0">
                  <a:pos x="T10" y="T11"/>
                </a:cxn>
                <a:cxn ang="0">
                  <a:pos x="T12" y="T13"/>
                </a:cxn>
              </a:cxnLst>
              <a:rect l="0" t="0" r="r" b="b"/>
              <a:pathLst>
                <a:path w="153" h="79">
                  <a:moveTo>
                    <a:pt x="0" y="0"/>
                  </a:moveTo>
                  <a:lnTo>
                    <a:pt x="23" y="8"/>
                  </a:lnTo>
                  <a:lnTo>
                    <a:pt x="54" y="20"/>
                  </a:lnTo>
                  <a:lnTo>
                    <a:pt x="86" y="38"/>
                  </a:lnTo>
                  <a:lnTo>
                    <a:pt x="115" y="55"/>
                  </a:lnTo>
                  <a:lnTo>
                    <a:pt x="144" y="73"/>
                  </a:lnTo>
                  <a:lnTo>
                    <a:pt x="152" y="7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78" name="Freeform 78">
              <a:extLst>
                <a:ext uri="{FF2B5EF4-FFF2-40B4-BE49-F238E27FC236}">
                  <a16:creationId xmlns:a16="http://schemas.microsoft.com/office/drawing/2014/main" id="{86C2A0AC-7E21-44B2-AA7B-B31C3583B44B}"/>
                </a:ext>
              </a:extLst>
            </p:cNvPr>
            <p:cNvSpPr>
              <a:spLocks noChangeArrowheads="1"/>
            </p:cNvSpPr>
            <p:nvPr/>
          </p:nvSpPr>
          <p:spPr bwMode="auto">
            <a:xfrm>
              <a:off x="1790" y="3253"/>
              <a:ext cx="24" cy="29"/>
            </a:xfrm>
            <a:custGeom>
              <a:avLst/>
              <a:gdLst>
                <a:gd name="T0" fmla="*/ 0 w 105"/>
                <a:gd name="T1" fmla="*/ 0 h 130"/>
                <a:gd name="T2" fmla="*/ 11 w 105"/>
                <a:gd name="T3" fmla="*/ 8 h 130"/>
                <a:gd name="T4" fmla="*/ 37 w 105"/>
                <a:gd name="T5" fmla="*/ 34 h 130"/>
                <a:gd name="T6" fmla="*/ 60 w 105"/>
                <a:gd name="T7" fmla="*/ 63 h 130"/>
                <a:gd name="T8" fmla="*/ 81 w 105"/>
                <a:gd name="T9" fmla="*/ 92 h 130"/>
                <a:gd name="T10" fmla="*/ 98 w 105"/>
                <a:gd name="T11" fmla="*/ 124 h 130"/>
                <a:gd name="T12" fmla="*/ 104 w 105"/>
                <a:gd name="T13" fmla="*/ 129 h 130"/>
              </a:gdLst>
              <a:ahLst/>
              <a:cxnLst>
                <a:cxn ang="0">
                  <a:pos x="T0" y="T1"/>
                </a:cxn>
                <a:cxn ang="0">
                  <a:pos x="T2" y="T3"/>
                </a:cxn>
                <a:cxn ang="0">
                  <a:pos x="T4" y="T5"/>
                </a:cxn>
                <a:cxn ang="0">
                  <a:pos x="T6" y="T7"/>
                </a:cxn>
                <a:cxn ang="0">
                  <a:pos x="T8" y="T9"/>
                </a:cxn>
                <a:cxn ang="0">
                  <a:pos x="T10" y="T11"/>
                </a:cxn>
                <a:cxn ang="0">
                  <a:pos x="T12" y="T13"/>
                </a:cxn>
              </a:cxnLst>
              <a:rect l="0" t="0" r="r" b="b"/>
              <a:pathLst>
                <a:path w="105" h="130">
                  <a:moveTo>
                    <a:pt x="0" y="0"/>
                  </a:moveTo>
                  <a:lnTo>
                    <a:pt x="11" y="8"/>
                  </a:lnTo>
                  <a:lnTo>
                    <a:pt x="37" y="34"/>
                  </a:lnTo>
                  <a:lnTo>
                    <a:pt x="60" y="63"/>
                  </a:lnTo>
                  <a:lnTo>
                    <a:pt x="81" y="92"/>
                  </a:lnTo>
                  <a:lnTo>
                    <a:pt x="98" y="124"/>
                  </a:lnTo>
                  <a:lnTo>
                    <a:pt x="104" y="12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79" name="Freeform 79">
              <a:extLst>
                <a:ext uri="{FF2B5EF4-FFF2-40B4-BE49-F238E27FC236}">
                  <a16:creationId xmlns:a16="http://schemas.microsoft.com/office/drawing/2014/main" id="{B752D69D-B3CE-4B38-9E5E-7E6DD08BA4AF}"/>
                </a:ext>
              </a:extLst>
            </p:cNvPr>
            <p:cNvSpPr>
              <a:spLocks noChangeArrowheads="1"/>
            </p:cNvSpPr>
            <p:nvPr/>
          </p:nvSpPr>
          <p:spPr bwMode="auto">
            <a:xfrm>
              <a:off x="1821" y="3299"/>
              <a:ext cx="11" cy="37"/>
            </a:xfrm>
            <a:custGeom>
              <a:avLst/>
              <a:gdLst>
                <a:gd name="T0" fmla="*/ 0 w 48"/>
                <a:gd name="T1" fmla="*/ 0 h 163"/>
                <a:gd name="T2" fmla="*/ 8 w 48"/>
                <a:gd name="T3" fmla="*/ 29 h 163"/>
                <a:gd name="T4" fmla="*/ 20 w 48"/>
                <a:gd name="T5" fmla="*/ 67 h 163"/>
                <a:gd name="T6" fmla="*/ 33 w 48"/>
                <a:gd name="T7" fmla="*/ 103 h 163"/>
                <a:gd name="T8" fmla="*/ 41 w 48"/>
                <a:gd name="T9" fmla="*/ 139 h 163"/>
                <a:gd name="T10" fmla="*/ 47 w 48"/>
                <a:gd name="T11" fmla="*/ 162 h 163"/>
              </a:gdLst>
              <a:ahLst/>
              <a:cxnLst>
                <a:cxn ang="0">
                  <a:pos x="T0" y="T1"/>
                </a:cxn>
                <a:cxn ang="0">
                  <a:pos x="T2" y="T3"/>
                </a:cxn>
                <a:cxn ang="0">
                  <a:pos x="T4" y="T5"/>
                </a:cxn>
                <a:cxn ang="0">
                  <a:pos x="T6" y="T7"/>
                </a:cxn>
                <a:cxn ang="0">
                  <a:pos x="T8" y="T9"/>
                </a:cxn>
                <a:cxn ang="0">
                  <a:pos x="T10" y="T11"/>
                </a:cxn>
              </a:cxnLst>
              <a:rect l="0" t="0" r="r" b="b"/>
              <a:pathLst>
                <a:path w="48" h="163">
                  <a:moveTo>
                    <a:pt x="0" y="0"/>
                  </a:moveTo>
                  <a:lnTo>
                    <a:pt x="8" y="29"/>
                  </a:lnTo>
                  <a:lnTo>
                    <a:pt x="20" y="67"/>
                  </a:lnTo>
                  <a:lnTo>
                    <a:pt x="33" y="103"/>
                  </a:lnTo>
                  <a:lnTo>
                    <a:pt x="41" y="139"/>
                  </a:lnTo>
                  <a:lnTo>
                    <a:pt x="47" y="16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80" name="Freeform 80">
              <a:extLst>
                <a:ext uri="{FF2B5EF4-FFF2-40B4-BE49-F238E27FC236}">
                  <a16:creationId xmlns:a16="http://schemas.microsoft.com/office/drawing/2014/main" id="{685E9BB8-C424-42C3-AB4D-F94CEB9E1C05}"/>
                </a:ext>
              </a:extLst>
            </p:cNvPr>
            <p:cNvSpPr>
              <a:spLocks noChangeArrowheads="1"/>
            </p:cNvSpPr>
            <p:nvPr/>
          </p:nvSpPr>
          <p:spPr bwMode="auto">
            <a:xfrm>
              <a:off x="1831" y="3354"/>
              <a:ext cx="10" cy="38"/>
            </a:xfrm>
            <a:custGeom>
              <a:avLst/>
              <a:gdLst>
                <a:gd name="T0" fmla="*/ 45 w 46"/>
                <a:gd name="T1" fmla="*/ 0 h 167"/>
                <a:gd name="T2" fmla="*/ 45 w 46"/>
                <a:gd name="T3" fmla="*/ 29 h 167"/>
                <a:gd name="T4" fmla="*/ 45 w 46"/>
                <a:gd name="T5" fmla="*/ 60 h 167"/>
                <a:gd name="T6" fmla="*/ 34 w 46"/>
                <a:gd name="T7" fmla="*/ 92 h 167"/>
                <a:gd name="T8" fmla="*/ 22 w 46"/>
                <a:gd name="T9" fmla="*/ 123 h 167"/>
                <a:gd name="T10" fmla="*/ 10 w 46"/>
                <a:gd name="T11" fmla="*/ 155 h 167"/>
                <a:gd name="T12" fmla="*/ 0 w 46"/>
                <a:gd name="T13" fmla="*/ 166 h 167"/>
              </a:gdLst>
              <a:ahLst/>
              <a:cxnLst>
                <a:cxn ang="0">
                  <a:pos x="T0" y="T1"/>
                </a:cxn>
                <a:cxn ang="0">
                  <a:pos x="T2" y="T3"/>
                </a:cxn>
                <a:cxn ang="0">
                  <a:pos x="T4" y="T5"/>
                </a:cxn>
                <a:cxn ang="0">
                  <a:pos x="T6" y="T7"/>
                </a:cxn>
                <a:cxn ang="0">
                  <a:pos x="T8" y="T9"/>
                </a:cxn>
                <a:cxn ang="0">
                  <a:pos x="T10" y="T11"/>
                </a:cxn>
                <a:cxn ang="0">
                  <a:pos x="T12" y="T13"/>
                </a:cxn>
              </a:cxnLst>
              <a:rect l="0" t="0" r="r" b="b"/>
              <a:pathLst>
                <a:path w="46" h="167">
                  <a:moveTo>
                    <a:pt x="45" y="0"/>
                  </a:moveTo>
                  <a:lnTo>
                    <a:pt x="45" y="29"/>
                  </a:lnTo>
                  <a:lnTo>
                    <a:pt x="45" y="60"/>
                  </a:lnTo>
                  <a:lnTo>
                    <a:pt x="34" y="92"/>
                  </a:lnTo>
                  <a:lnTo>
                    <a:pt x="22" y="123"/>
                  </a:lnTo>
                  <a:lnTo>
                    <a:pt x="10" y="155"/>
                  </a:lnTo>
                  <a:lnTo>
                    <a:pt x="0" y="16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81" name="Freeform 81">
              <a:extLst>
                <a:ext uri="{FF2B5EF4-FFF2-40B4-BE49-F238E27FC236}">
                  <a16:creationId xmlns:a16="http://schemas.microsoft.com/office/drawing/2014/main" id="{D0694572-6CA1-400C-A663-D708B56C767A}"/>
                </a:ext>
              </a:extLst>
            </p:cNvPr>
            <p:cNvSpPr>
              <a:spLocks noChangeArrowheads="1"/>
            </p:cNvSpPr>
            <p:nvPr/>
          </p:nvSpPr>
          <p:spPr bwMode="auto">
            <a:xfrm>
              <a:off x="1817" y="3411"/>
              <a:ext cx="12" cy="36"/>
            </a:xfrm>
            <a:custGeom>
              <a:avLst/>
              <a:gdLst>
                <a:gd name="T0" fmla="*/ 50 w 51"/>
                <a:gd name="T1" fmla="*/ 0 h 157"/>
                <a:gd name="T2" fmla="*/ 47 w 51"/>
                <a:gd name="T3" fmla="*/ 0 h 157"/>
                <a:gd name="T4" fmla="*/ 37 w 51"/>
                <a:gd name="T5" fmla="*/ 35 h 157"/>
                <a:gd name="T6" fmla="*/ 29 w 51"/>
                <a:gd name="T7" fmla="*/ 69 h 157"/>
                <a:gd name="T8" fmla="*/ 17 w 51"/>
                <a:gd name="T9" fmla="*/ 104 h 157"/>
                <a:gd name="T10" fmla="*/ 6 w 51"/>
                <a:gd name="T11" fmla="*/ 138 h 157"/>
                <a:gd name="T12" fmla="*/ 0 w 51"/>
                <a:gd name="T13" fmla="*/ 156 h 157"/>
              </a:gdLst>
              <a:ahLst/>
              <a:cxnLst>
                <a:cxn ang="0">
                  <a:pos x="T0" y="T1"/>
                </a:cxn>
                <a:cxn ang="0">
                  <a:pos x="T2" y="T3"/>
                </a:cxn>
                <a:cxn ang="0">
                  <a:pos x="T4" y="T5"/>
                </a:cxn>
                <a:cxn ang="0">
                  <a:pos x="T6" y="T7"/>
                </a:cxn>
                <a:cxn ang="0">
                  <a:pos x="T8" y="T9"/>
                </a:cxn>
                <a:cxn ang="0">
                  <a:pos x="T10" y="T11"/>
                </a:cxn>
                <a:cxn ang="0">
                  <a:pos x="T12" y="T13"/>
                </a:cxn>
              </a:cxnLst>
              <a:rect l="0" t="0" r="r" b="b"/>
              <a:pathLst>
                <a:path w="51" h="157">
                  <a:moveTo>
                    <a:pt x="50" y="0"/>
                  </a:moveTo>
                  <a:lnTo>
                    <a:pt x="47" y="0"/>
                  </a:lnTo>
                  <a:lnTo>
                    <a:pt x="37" y="35"/>
                  </a:lnTo>
                  <a:lnTo>
                    <a:pt x="29" y="69"/>
                  </a:lnTo>
                  <a:lnTo>
                    <a:pt x="17" y="104"/>
                  </a:lnTo>
                  <a:lnTo>
                    <a:pt x="6" y="138"/>
                  </a:lnTo>
                  <a:lnTo>
                    <a:pt x="0" y="15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82" name="Freeform 82">
              <a:extLst>
                <a:ext uri="{FF2B5EF4-FFF2-40B4-BE49-F238E27FC236}">
                  <a16:creationId xmlns:a16="http://schemas.microsoft.com/office/drawing/2014/main" id="{6440C455-B28B-459F-A182-5A517F05C2AC}"/>
                </a:ext>
              </a:extLst>
            </p:cNvPr>
            <p:cNvSpPr>
              <a:spLocks noChangeArrowheads="1"/>
            </p:cNvSpPr>
            <p:nvPr/>
          </p:nvSpPr>
          <p:spPr bwMode="auto">
            <a:xfrm>
              <a:off x="1789" y="3463"/>
              <a:ext cx="20" cy="32"/>
            </a:xfrm>
            <a:custGeom>
              <a:avLst/>
              <a:gdLst>
                <a:gd name="T0" fmla="*/ 89 w 90"/>
                <a:gd name="T1" fmla="*/ 0 h 143"/>
                <a:gd name="T2" fmla="*/ 87 w 90"/>
                <a:gd name="T3" fmla="*/ 9 h 143"/>
                <a:gd name="T4" fmla="*/ 66 w 90"/>
                <a:gd name="T5" fmla="*/ 43 h 143"/>
                <a:gd name="T6" fmla="*/ 47 w 90"/>
                <a:gd name="T7" fmla="*/ 75 h 143"/>
                <a:gd name="T8" fmla="*/ 25 w 90"/>
                <a:gd name="T9" fmla="*/ 107 h 143"/>
                <a:gd name="T10" fmla="*/ 3 w 90"/>
                <a:gd name="T11" fmla="*/ 139 h 143"/>
                <a:gd name="T12" fmla="*/ 0 w 90"/>
                <a:gd name="T13" fmla="*/ 142 h 143"/>
              </a:gdLst>
              <a:ahLst/>
              <a:cxnLst>
                <a:cxn ang="0">
                  <a:pos x="T0" y="T1"/>
                </a:cxn>
                <a:cxn ang="0">
                  <a:pos x="T2" y="T3"/>
                </a:cxn>
                <a:cxn ang="0">
                  <a:pos x="T4" y="T5"/>
                </a:cxn>
                <a:cxn ang="0">
                  <a:pos x="T6" y="T7"/>
                </a:cxn>
                <a:cxn ang="0">
                  <a:pos x="T8" y="T9"/>
                </a:cxn>
                <a:cxn ang="0">
                  <a:pos x="T10" y="T11"/>
                </a:cxn>
                <a:cxn ang="0">
                  <a:pos x="T12" y="T13"/>
                </a:cxn>
              </a:cxnLst>
              <a:rect l="0" t="0" r="r" b="b"/>
              <a:pathLst>
                <a:path w="90" h="143">
                  <a:moveTo>
                    <a:pt x="89" y="0"/>
                  </a:moveTo>
                  <a:lnTo>
                    <a:pt x="87" y="9"/>
                  </a:lnTo>
                  <a:lnTo>
                    <a:pt x="66" y="43"/>
                  </a:lnTo>
                  <a:lnTo>
                    <a:pt x="47" y="75"/>
                  </a:lnTo>
                  <a:lnTo>
                    <a:pt x="25" y="107"/>
                  </a:lnTo>
                  <a:lnTo>
                    <a:pt x="3" y="139"/>
                  </a:lnTo>
                  <a:lnTo>
                    <a:pt x="0" y="14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83" name="Freeform 83">
              <a:extLst>
                <a:ext uri="{FF2B5EF4-FFF2-40B4-BE49-F238E27FC236}">
                  <a16:creationId xmlns:a16="http://schemas.microsoft.com/office/drawing/2014/main" id="{10307182-2528-4C4A-8F1C-161AE5655021}"/>
                </a:ext>
              </a:extLst>
            </p:cNvPr>
            <p:cNvSpPr>
              <a:spLocks noChangeArrowheads="1"/>
            </p:cNvSpPr>
            <p:nvPr/>
          </p:nvSpPr>
          <p:spPr bwMode="auto">
            <a:xfrm>
              <a:off x="1750" y="3510"/>
              <a:ext cx="28" cy="26"/>
            </a:xfrm>
            <a:custGeom>
              <a:avLst/>
              <a:gdLst>
                <a:gd name="T0" fmla="*/ 122 w 123"/>
                <a:gd name="T1" fmla="*/ 0 h 113"/>
                <a:gd name="T2" fmla="*/ 98 w 123"/>
                <a:gd name="T3" fmla="*/ 26 h 113"/>
                <a:gd name="T4" fmla="*/ 67 w 123"/>
                <a:gd name="T5" fmla="*/ 57 h 113"/>
                <a:gd name="T6" fmla="*/ 31 w 123"/>
                <a:gd name="T7" fmla="*/ 86 h 113"/>
                <a:gd name="T8" fmla="*/ 0 w 123"/>
                <a:gd name="T9" fmla="*/ 112 h 113"/>
              </a:gdLst>
              <a:ahLst/>
              <a:cxnLst>
                <a:cxn ang="0">
                  <a:pos x="T0" y="T1"/>
                </a:cxn>
                <a:cxn ang="0">
                  <a:pos x="T2" y="T3"/>
                </a:cxn>
                <a:cxn ang="0">
                  <a:pos x="T4" y="T5"/>
                </a:cxn>
                <a:cxn ang="0">
                  <a:pos x="T6" y="T7"/>
                </a:cxn>
                <a:cxn ang="0">
                  <a:pos x="T8" y="T9"/>
                </a:cxn>
              </a:cxnLst>
              <a:rect l="0" t="0" r="r" b="b"/>
              <a:pathLst>
                <a:path w="123" h="113">
                  <a:moveTo>
                    <a:pt x="122" y="0"/>
                  </a:moveTo>
                  <a:lnTo>
                    <a:pt x="98" y="26"/>
                  </a:lnTo>
                  <a:lnTo>
                    <a:pt x="67" y="57"/>
                  </a:lnTo>
                  <a:lnTo>
                    <a:pt x="31" y="86"/>
                  </a:lnTo>
                  <a:lnTo>
                    <a:pt x="0" y="11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84" name="Freeform 84">
              <a:extLst>
                <a:ext uri="{FF2B5EF4-FFF2-40B4-BE49-F238E27FC236}">
                  <a16:creationId xmlns:a16="http://schemas.microsoft.com/office/drawing/2014/main" id="{9DF35D90-73BD-4F4C-904F-26CE1ECD1190}"/>
                </a:ext>
              </a:extLst>
            </p:cNvPr>
            <p:cNvSpPr>
              <a:spLocks noChangeArrowheads="1"/>
            </p:cNvSpPr>
            <p:nvPr/>
          </p:nvSpPr>
          <p:spPr bwMode="auto">
            <a:xfrm>
              <a:off x="1702" y="3547"/>
              <a:ext cx="33" cy="20"/>
            </a:xfrm>
            <a:custGeom>
              <a:avLst/>
              <a:gdLst>
                <a:gd name="T0" fmla="*/ 143 w 144"/>
                <a:gd name="T1" fmla="*/ 0 h 88"/>
                <a:gd name="T2" fmla="*/ 130 w 144"/>
                <a:gd name="T3" fmla="*/ 8 h 88"/>
                <a:gd name="T4" fmla="*/ 90 w 144"/>
                <a:gd name="T5" fmla="*/ 34 h 88"/>
                <a:gd name="T6" fmla="*/ 47 w 144"/>
                <a:gd name="T7" fmla="*/ 60 h 88"/>
                <a:gd name="T8" fmla="*/ 0 w 144"/>
                <a:gd name="T9" fmla="*/ 85 h 88"/>
                <a:gd name="T10" fmla="*/ 0 w 144"/>
                <a:gd name="T11" fmla="*/ 87 h 88"/>
              </a:gdLst>
              <a:ahLst/>
              <a:cxnLst>
                <a:cxn ang="0">
                  <a:pos x="T0" y="T1"/>
                </a:cxn>
                <a:cxn ang="0">
                  <a:pos x="T2" y="T3"/>
                </a:cxn>
                <a:cxn ang="0">
                  <a:pos x="T4" y="T5"/>
                </a:cxn>
                <a:cxn ang="0">
                  <a:pos x="T6" y="T7"/>
                </a:cxn>
                <a:cxn ang="0">
                  <a:pos x="T8" y="T9"/>
                </a:cxn>
                <a:cxn ang="0">
                  <a:pos x="T10" y="T11"/>
                </a:cxn>
              </a:cxnLst>
              <a:rect l="0" t="0" r="r" b="b"/>
              <a:pathLst>
                <a:path w="144" h="88">
                  <a:moveTo>
                    <a:pt x="143" y="0"/>
                  </a:moveTo>
                  <a:lnTo>
                    <a:pt x="130" y="8"/>
                  </a:lnTo>
                  <a:lnTo>
                    <a:pt x="90" y="34"/>
                  </a:lnTo>
                  <a:lnTo>
                    <a:pt x="47" y="60"/>
                  </a:lnTo>
                  <a:lnTo>
                    <a:pt x="0" y="85"/>
                  </a:lnTo>
                  <a:lnTo>
                    <a:pt x="0" y="8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85" name="Freeform 85">
              <a:extLst>
                <a:ext uri="{FF2B5EF4-FFF2-40B4-BE49-F238E27FC236}">
                  <a16:creationId xmlns:a16="http://schemas.microsoft.com/office/drawing/2014/main" id="{F69AC57E-D240-44A5-9F26-66FCA5F601B2}"/>
                </a:ext>
              </a:extLst>
            </p:cNvPr>
            <p:cNvSpPr>
              <a:spLocks noChangeArrowheads="1"/>
            </p:cNvSpPr>
            <p:nvPr/>
          </p:nvSpPr>
          <p:spPr bwMode="auto">
            <a:xfrm>
              <a:off x="1650" y="3575"/>
              <a:ext cx="35" cy="14"/>
            </a:xfrm>
            <a:custGeom>
              <a:avLst/>
              <a:gdLst>
                <a:gd name="T0" fmla="*/ 153 w 154"/>
                <a:gd name="T1" fmla="*/ 0 h 61"/>
                <a:gd name="T2" fmla="*/ 136 w 154"/>
                <a:gd name="T3" fmla="*/ 8 h 61"/>
                <a:gd name="T4" fmla="*/ 81 w 154"/>
                <a:gd name="T5" fmla="*/ 29 h 61"/>
                <a:gd name="T6" fmla="*/ 32 w 154"/>
                <a:gd name="T7" fmla="*/ 49 h 61"/>
                <a:gd name="T8" fmla="*/ 0 w 154"/>
                <a:gd name="T9" fmla="*/ 60 h 61"/>
              </a:gdLst>
              <a:ahLst/>
              <a:cxnLst>
                <a:cxn ang="0">
                  <a:pos x="T0" y="T1"/>
                </a:cxn>
                <a:cxn ang="0">
                  <a:pos x="T2" y="T3"/>
                </a:cxn>
                <a:cxn ang="0">
                  <a:pos x="T4" y="T5"/>
                </a:cxn>
                <a:cxn ang="0">
                  <a:pos x="T6" y="T7"/>
                </a:cxn>
                <a:cxn ang="0">
                  <a:pos x="T8" y="T9"/>
                </a:cxn>
              </a:cxnLst>
              <a:rect l="0" t="0" r="r" b="b"/>
              <a:pathLst>
                <a:path w="154" h="61">
                  <a:moveTo>
                    <a:pt x="153" y="0"/>
                  </a:moveTo>
                  <a:lnTo>
                    <a:pt x="136" y="8"/>
                  </a:lnTo>
                  <a:lnTo>
                    <a:pt x="81" y="29"/>
                  </a:lnTo>
                  <a:lnTo>
                    <a:pt x="32" y="49"/>
                  </a:lnTo>
                  <a:lnTo>
                    <a:pt x="0" y="6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86" name="Freeform 86">
              <a:extLst>
                <a:ext uri="{FF2B5EF4-FFF2-40B4-BE49-F238E27FC236}">
                  <a16:creationId xmlns:a16="http://schemas.microsoft.com/office/drawing/2014/main" id="{AE9D976B-EDD9-42D5-8918-45B19EB29183}"/>
                </a:ext>
              </a:extLst>
            </p:cNvPr>
            <p:cNvSpPr>
              <a:spLocks noChangeArrowheads="1"/>
            </p:cNvSpPr>
            <p:nvPr/>
          </p:nvSpPr>
          <p:spPr bwMode="auto">
            <a:xfrm>
              <a:off x="1596" y="3596"/>
              <a:ext cx="36" cy="12"/>
            </a:xfrm>
            <a:custGeom>
              <a:avLst/>
              <a:gdLst>
                <a:gd name="T0" fmla="*/ 159 w 160"/>
                <a:gd name="T1" fmla="*/ 0 h 51"/>
                <a:gd name="T2" fmla="*/ 107 w 160"/>
                <a:gd name="T3" fmla="*/ 14 h 51"/>
                <a:gd name="T4" fmla="*/ 52 w 160"/>
                <a:gd name="T5" fmla="*/ 35 h 51"/>
                <a:gd name="T6" fmla="*/ 0 w 160"/>
                <a:gd name="T7" fmla="*/ 50 h 51"/>
              </a:gdLst>
              <a:ahLst/>
              <a:cxnLst>
                <a:cxn ang="0">
                  <a:pos x="T0" y="T1"/>
                </a:cxn>
                <a:cxn ang="0">
                  <a:pos x="T2" y="T3"/>
                </a:cxn>
                <a:cxn ang="0">
                  <a:pos x="T4" y="T5"/>
                </a:cxn>
                <a:cxn ang="0">
                  <a:pos x="T6" y="T7"/>
                </a:cxn>
              </a:cxnLst>
              <a:rect l="0" t="0" r="r" b="b"/>
              <a:pathLst>
                <a:path w="160" h="51">
                  <a:moveTo>
                    <a:pt x="159" y="0"/>
                  </a:moveTo>
                  <a:lnTo>
                    <a:pt x="107" y="14"/>
                  </a:lnTo>
                  <a:lnTo>
                    <a:pt x="52" y="35"/>
                  </a:lnTo>
                  <a:lnTo>
                    <a:pt x="0" y="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87" name="Freeform 87">
              <a:extLst>
                <a:ext uri="{FF2B5EF4-FFF2-40B4-BE49-F238E27FC236}">
                  <a16:creationId xmlns:a16="http://schemas.microsoft.com/office/drawing/2014/main" id="{8D9A6724-20AE-48F4-81DF-A240391EA179}"/>
                </a:ext>
              </a:extLst>
            </p:cNvPr>
            <p:cNvSpPr>
              <a:spLocks noChangeArrowheads="1"/>
            </p:cNvSpPr>
            <p:nvPr/>
          </p:nvSpPr>
          <p:spPr bwMode="auto">
            <a:xfrm>
              <a:off x="1542" y="3612"/>
              <a:ext cx="37" cy="11"/>
            </a:xfrm>
            <a:custGeom>
              <a:avLst/>
              <a:gdLst>
                <a:gd name="T0" fmla="*/ 164 w 165"/>
                <a:gd name="T1" fmla="*/ 0 h 48"/>
                <a:gd name="T2" fmla="*/ 124 w 165"/>
                <a:gd name="T3" fmla="*/ 11 h 48"/>
                <a:gd name="T4" fmla="*/ 63 w 165"/>
                <a:gd name="T5" fmla="*/ 26 h 48"/>
                <a:gd name="T6" fmla="*/ 3 w 165"/>
                <a:gd name="T7" fmla="*/ 47 h 48"/>
                <a:gd name="T8" fmla="*/ 0 w 165"/>
                <a:gd name="T9" fmla="*/ 47 h 48"/>
              </a:gdLst>
              <a:ahLst/>
              <a:cxnLst>
                <a:cxn ang="0">
                  <a:pos x="T0" y="T1"/>
                </a:cxn>
                <a:cxn ang="0">
                  <a:pos x="T2" y="T3"/>
                </a:cxn>
                <a:cxn ang="0">
                  <a:pos x="T4" y="T5"/>
                </a:cxn>
                <a:cxn ang="0">
                  <a:pos x="T6" y="T7"/>
                </a:cxn>
                <a:cxn ang="0">
                  <a:pos x="T8" y="T9"/>
                </a:cxn>
              </a:cxnLst>
              <a:rect l="0" t="0" r="r" b="b"/>
              <a:pathLst>
                <a:path w="165" h="48">
                  <a:moveTo>
                    <a:pt x="164" y="0"/>
                  </a:moveTo>
                  <a:lnTo>
                    <a:pt x="124" y="11"/>
                  </a:lnTo>
                  <a:lnTo>
                    <a:pt x="63" y="26"/>
                  </a:lnTo>
                  <a:lnTo>
                    <a:pt x="3" y="47"/>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88" name="Freeform 88">
              <a:extLst>
                <a:ext uri="{FF2B5EF4-FFF2-40B4-BE49-F238E27FC236}">
                  <a16:creationId xmlns:a16="http://schemas.microsoft.com/office/drawing/2014/main" id="{B1C35EB7-9A3D-4C31-ACAD-D4D2309F2202}"/>
                </a:ext>
              </a:extLst>
            </p:cNvPr>
            <p:cNvSpPr>
              <a:spLocks noChangeArrowheads="1"/>
            </p:cNvSpPr>
            <p:nvPr/>
          </p:nvSpPr>
          <p:spPr bwMode="auto">
            <a:xfrm>
              <a:off x="1486" y="3625"/>
              <a:ext cx="38" cy="11"/>
            </a:xfrm>
            <a:custGeom>
              <a:avLst/>
              <a:gdLst>
                <a:gd name="T0" fmla="*/ 165 w 166"/>
                <a:gd name="T1" fmla="*/ 0 h 47"/>
                <a:gd name="T2" fmla="*/ 118 w 166"/>
                <a:gd name="T3" fmla="*/ 11 h 47"/>
                <a:gd name="T4" fmla="*/ 49 w 166"/>
                <a:gd name="T5" fmla="*/ 34 h 47"/>
                <a:gd name="T6" fmla="*/ 0 w 166"/>
                <a:gd name="T7" fmla="*/ 46 h 47"/>
              </a:gdLst>
              <a:ahLst/>
              <a:cxnLst>
                <a:cxn ang="0">
                  <a:pos x="T0" y="T1"/>
                </a:cxn>
                <a:cxn ang="0">
                  <a:pos x="T2" y="T3"/>
                </a:cxn>
                <a:cxn ang="0">
                  <a:pos x="T4" y="T5"/>
                </a:cxn>
                <a:cxn ang="0">
                  <a:pos x="T6" y="T7"/>
                </a:cxn>
              </a:cxnLst>
              <a:rect l="0" t="0" r="r" b="b"/>
              <a:pathLst>
                <a:path w="166" h="47">
                  <a:moveTo>
                    <a:pt x="165" y="0"/>
                  </a:moveTo>
                  <a:lnTo>
                    <a:pt x="118" y="11"/>
                  </a:lnTo>
                  <a:lnTo>
                    <a:pt x="49" y="34"/>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89" name="Freeform 89">
              <a:extLst>
                <a:ext uri="{FF2B5EF4-FFF2-40B4-BE49-F238E27FC236}">
                  <a16:creationId xmlns:a16="http://schemas.microsoft.com/office/drawing/2014/main" id="{7760460B-E1CC-45FB-8A88-66305D9AD416}"/>
                </a:ext>
              </a:extLst>
            </p:cNvPr>
            <p:cNvSpPr>
              <a:spLocks noChangeArrowheads="1"/>
            </p:cNvSpPr>
            <p:nvPr/>
          </p:nvSpPr>
          <p:spPr bwMode="auto">
            <a:xfrm>
              <a:off x="1430" y="3635"/>
              <a:ext cx="38" cy="11"/>
            </a:xfrm>
            <a:custGeom>
              <a:avLst/>
              <a:gdLst>
                <a:gd name="T0" fmla="*/ 166 w 167"/>
                <a:gd name="T1" fmla="*/ 0 h 47"/>
                <a:gd name="T2" fmla="*/ 150 w 167"/>
                <a:gd name="T3" fmla="*/ 0 h 47"/>
                <a:gd name="T4" fmla="*/ 74 w 167"/>
                <a:gd name="T5" fmla="*/ 26 h 47"/>
                <a:gd name="T6" fmla="*/ 0 w 167"/>
                <a:gd name="T7" fmla="*/ 46 h 47"/>
              </a:gdLst>
              <a:ahLst/>
              <a:cxnLst>
                <a:cxn ang="0">
                  <a:pos x="T0" y="T1"/>
                </a:cxn>
                <a:cxn ang="0">
                  <a:pos x="T2" y="T3"/>
                </a:cxn>
                <a:cxn ang="0">
                  <a:pos x="T4" y="T5"/>
                </a:cxn>
                <a:cxn ang="0">
                  <a:pos x="T6" y="T7"/>
                </a:cxn>
              </a:cxnLst>
              <a:rect l="0" t="0" r="r" b="b"/>
              <a:pathLst>
                <a:path w="167" h="47">
                  <a:moveTo>
                    <a:pt x="166" y="0"/>
                  </a:moveTo>
                  <a:lnTo>
                    <a:pt x="150" y="0"/>
                  </a:lnTo>
                  <a:lnTo>
                    <a:pt x="74" y="26"/>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90" name="Freeform 90">
              <a:extLst>
                <a:ext uri="{FF2B5EF4-FFF2-40B4-BE49-F238E27FC236}">
                  <a16:creationId xmlns:a16="http://schemas.microsoft.com/office/drawing/2014/main" id="{199553A0-0EBD-45D9-BD02-9B7D4BB1D600}"/>
                </a:ext>
              </a:extLst>
            </p:cNvPr>
            <p:cNvSpPr>
              <a:spLocks noChangeArrowheads="1"/>
            </p:cNvSpPr>
            <p:nvPr/>
          </p:nvSpPr>
          <p:spPr bwMode="auto">
            <a:xfrm>
              <a:off x="1374" y="3642"/>
              <a:ext cx="38" cy="10"/>
            </a:xfrm>
            <a:custGeom>
              <a:avLst/>
              <a:gdLst>
                <a:gd name="T0" fmla="*/ 166 w 167"/>
                <a:gd name="T1" fmla="*/ 0 h 46"/>
                <a:gd name="T2" fmla="*/ 166 w 167"/>
                <a:gd name="T3" fmla="*/ 0 h 46"/>
                <a:gd name="T4" fmla="*/ 84 w 167"/>
                <a:gd name="T5" fmla="*/ 22 h 46"/>
                <a:gd name="T6" fmla="*/ 5 w 167"/>
                <a:gd name="T7" fmla="*/ 45 h 46"/>
                <a:gd name="T8" fmla="*/ 0 w 167"/>
                <a:gd name="T9" fmla="*/ 45 h 46"/>
              </a:gdLst>
              <a:ahLst/>
              <a:cxnLst>
                <a:cxn ang="0">
                  <a:pos x="T0" y="T1"/>
                </a:cxn>
                <a:cxn ang="0">
                  <a:pos x="T2" y="T3"/>
                </a:cxn>
                <a:cxn ang="0">
                  <a:pos x="T4" y="T5"/>
                </a:cxn>
                <a:cxn ang="0">
                  <a:pos x="T6" y="T7"/>
                </a:cxn>
                <a:cxn ang="0">
                  <a:pos x="T8" y="T9"/>
                </a:cxn>
              </a:cxnLst>
              <a:rect l="0" t="0" r="r" b="b"/>
              <a:pathLst>
                <a:path w="167" h="46">
                  <a:moveTo>
                    <a:pt x="166" y="0"/>
                  </a:moveTo>
                  <a:lnTo>
                    <a:pt x="166" y="0"/>
                  </a:lnTo>
                  <a:lnTo>
                    <a:pt x="84" y="22"/>
                  </a:lnTo>
                  <a:lnTo>
                    <a:pt x="5" y="45"/>
                  </a:lnTo>
                  <a:lnTo>
                    <a:pt x="0" y="4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91" name="Freeform 91">
              <a:extLst>
                <a:ext uri="{FF2B5EF4-FFF2-40B4-BE49-F238E27FC236}">
                  <a16:creationId xmlns:a16="http://schemas.microsoft.com/office/drawing/2014/main" id="{11F28E83-42D4-4055-98E8-7DC58DD35BB9}"/>
                </a:ext>
              </a:extLst>
            </p:cNvPr>
            <p:cNvSpPr>
              <a:spLocks noChangeArrowheads="1"/>
            </p:cNvSpPr>
            <p:nvPr/>
          </p:nvSpPr>
          <p:spPr bwMode="auto">
            <a:xfrm>
              <a:off x="1317" y="3647"/>
              <a:ext cx="38" cy="11"/>
            </a:xfrm>
            <a:custGeom>
              <a:avLst/>
              <a:gdLst>
                <a:gd name="T0" fmla="*/ 167 w 168"/>
                <a:gd name="T1" fmla="*/ 0 h 48"/>
                <a:gd name="T2" fmla="*/ 100 w 168"/>
                <a:gd name="T3" fmla="*/ 29 h 48"/>
                <a:gd name="T4" fmla="*/ 22 w 168"/>
                <a:gd name="T5" fmla="*/ 47 h 48"/>
                <a:gd name="T6" fmla="*/ 0 w 168"/>
                <a:gd name="T7" fmla="*/ 47 h 48"/>
              </a:gdLst>
              <a:ahLst/>
              <a:cxnLst>
                <a:cxn ang="0">
                  <a:pos x="T0" y="T1"/>
                </a:cxn>
                <a:cxn ang="0">
                  <a:pos x="T2" y="T3"/>
                </a:cxn>
                <a:cxn ang="0">
                  <a:pos x="T4" y="T5"/>
                </a:cxn>
                <a:cxn ang="0">
                  <a:pos x="T6" y="T7"/>
                </a:cxn>
              </a:cxnLst>
              <a:rect l="0" t="0" r="r" b="b"/>
              <a:pathLst>
                <a:path w="168" h="48">
                  <a:moveTo>
                    <a:pt x="167" y="0"/>
                  </a:moveTo>
                  <a:lnTo>
                    <a:pt x="100" y="29"/>
                  </a:lnTo>
                  <a:lnTo>
                    <a:pt x="22" y="47"/>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92" name="Freeform 92">
              <a:extLst>
                <a:ext uri="{FF2B5EF4-FFF2-40B4-BE49-F238E27FC236}">
                  <a16:creationId xmlns:a16="http://schemas.microsoft.com/office/drawing/2014/main" id="{1CC0DE0C-EF4E-4786-98AE-E4DC6B8AB5C2}"/>
                </a:ext>
              </a:extLst>
            </p:cNvPr>
            <p:cNvSpPr>
              <a:spLocks noChangeArrowheads="1"/>
            </p:cNvSpPr>
            <p:nvPr/>
          </p:nvSpPr>
          <p:spPr bwMode="auto">
            <a:xfrm>
              <a:off x="1261" y="3650"/>
              <a:ext cx="38" cy="11"/>
            </a:xfrm>
            <a:custGeom>
              <a:avLst/>
              <a:gdLst>
                <a:gd name="T0" fmla="*/ 165 w 166"/>
                <a:gd name="T1" fmla="*/ 0 h 48"/>
                <a:gd name="T2" fmla="*/ 124 w 166"/>
                <a:gd name="T3" fmla="*/ 23 h 48"/>
                <a:gd name="T4" fmla="*/ 49 w 166"/>
                <a:gd name="T5" fmla="*/ 47 h 48"/>
                <a:gd name="T6" fmla="*/ 0 w 166"/>
                <a:gd name="T7" fmla="*/ 47 h 48"/>
              </a:gdLst>
              <a:ahLst/>
              <a:cxnLst>
                <a:cxn ang="0">
                  <a:pos x="T0" y="T1"/>
                </a:cxn>
                <a:cxn ang="0">
                  <a:pos x="T2" y="T3"/>
                </a:cxn>
                <a:cxn ang="0">
                  <a:pos x="T4" y="T5"/>
                </a:cxn>
                <a:cxn ang="0">
                  <a:pos x="T6" y="T7"/>
                </a:cxn>
              </a:cxnLst>
              <a:rect l="0" t="0" r="r" b="b"/>
              <a:pathLst>
                <a:path w="166" h="48">
                  <a:moveTo>
                    <a:pt x="165" y="0"/>
                  </a:moveTo>
                  <a:lnTo>
                    <a:pt x="124" y="23"/>
                  </a:lnTo>
                  <a:lnTo>
                    <a:pt x="49" y="47"/>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93" name="Freeform 93">
              <a:extLst>
                <a:ext uri="{FF2B5EF4-FFF2-40B4-BE49-F238E27FC236}">
                  <a16:creationId xmlns:a16="http://schemas.microsoft.com/office/drawing/2014/main" id="{05F1CAB0-F59F-437B-93D9-539DB4E05B43}"/>
                </a:ext>
              </a:extLst>
            </p:cNvPr>
            <p:cNvSpPr>
              <a:spLocks noChangeArrowheads="1"/>
            </p:cNvSpPr>
            <p:nvPr/>
          </p:nvSpPr>
          <p:spPr bwMode="auto">
            <a:xfrm>
              <a:off x="1204" y="3651"/>
              <a:ext cx="38" cy="11"/>
            </a:xfrm>
            <a:custGeom>
              <a:avLst/>
              <a:gdLst>
                <a:gd name="T0" fmla="*/ 168 w 169"/>
                <a:gd name="T1" fmla="*/ 0 h 47"/>
                <a:gd name="T2" fmla="*/ 158 w 169"/>
                <a:gd name="T3" fmla="*/ 0 h 47"/>
                <a:gd name="T4" fmla="*/ 86 w 169"/>
                <a:gd name="T5" fmla="*/ 46 h 47"/>
                <a:gd name="T6" fmla="*/ 15 w 169"/>
                <a:gd name="T7" fmla="*/ 0 h 47"/>
                <a:gd name="T8" fmla="*/ 0 w 169"/>
                <a:gd name="T9" fmla="*/ 0 h 47"/>
              </a:gdLst>
              <a:ahLst/>
              <a:cxnLst>
                <a:cxn ang="0">
                  <a:pos x="T0" y="T1"/>
                </a:cxn>
                <a:cxn ang="0">
                  <a:pos x="T2" y="T3"/>
                </a:cxn>
                <a:cxn ang="0">
                  <a:pos x="T4" y="T5"/>
                </a:cxn>
                <a:cxn ang="0">
                  <a:pos x="T6" y="T7"/>
                </a:cxn>
                <a:cxn ang="0">
                  <a:pos x="T8" y="T9"/>
                </a:cxn>
              </a:cxnLst>
              <a:rect l="0" t="0" r="r" b="b"/>
              <a:pathLst>
                <a:path w="169" h="47">
                  <a:moveTo>
                    <a:pt x="168" y="0"/>
                  </a:moveTo>
                  <a:lnTo>
                    <a:pt x="158" y="0"/>
                  </a:lnTo>
                  <a:lnTo>
                    <a:pt x="86" y="46"/>
                  </a:lnTo>
                  <a:lnTo>
                    <a:pt x="15"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94" name="Freeform 94">
              <a:extLst>
                <a:ext uri="{FF2B5EF4-FFF2-40B4-BE49-F238E27FC236}">
                  <a16:creationId xmlns:a16="http://schemas.microsoft.com/office/drawing/2014/main" id="{A9D5B866-E422-4A00-9D64-6D9DC85B996E}"/>
                </a:ext>
              </a:extLst>
            </p:cNvPr>
            <p:cNvSpPr>
              <a:spLocks noChangeArrowheads="1"/>
            </p:cNvSpPr>
            <p:nvPr/>
          </p:nvSpPr>
          <p:spPr bwMode="auto">
            <a:xfrm>
              <a:off x="1147" y="3650"/>
              <a:ext cx="39" cy="11"/>
            </a:xfrm>
            <a:custGeom>
              <a:avLst/>
              <a:gdLst>
                <a:gd name="T0" fmla="*/ 169 w 170"/>
                <a:gd name="T1" fmla="*/ 47 h 48"/>
                <a:gd name="T2" fmla="*/ 121 w 170"/>
                <a:gd name="T3" fmla="*/ 47 h 48"/>
                <a:gd name="T4" fmla="*/ 49 w 170"/>
                <a:gd name="T5" fmla="*/ 23 h 48"/>
                <a:gd name="T6" fmla="*/ 0 w 170"/>
                <a:gd name="T7" fmla="*/ 0 h 48"/>
              </a:gdLst>
              <a:ahLst/>
              <a:cxnLst>
                <a:cxn ang="0">
                  <a:pos x="T0" y="T1"/>
                </a:cxn>
                <a:cxn ang="0">
                  <a:pos x="T2" y="T3"/>
                </a:cxn>
                <a:cxn ang="0">
                  <a:pos x="T4" y="T5"/>
                </a:cxn>
                <a:cxn ang="0">
                  <a:pos x="T6" y="T7"/>
                </a:cxn>
              </a:cxnLst>
              <a:rect l="0" t="0" r="r" b="b"/>
              <a:pathLst>
                <a:path w="170" h="48">
                  <a:moveTo>
                    <a:pt x="169" y="47"/>
                  </a:moveTo>
                  <a:lnTo>
                    <a:pt x="121" y="47"/>
                  </a:lnTo>
                  <a:lnTo>
                    <a:pt x="49" y="2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95" name="Freeform 95">
              <a:extLst>
                <a:ext uri="{FF2B5EF4-FFF2-40B4-BE49-F238E27FC236}">
                  <a16:creationId xmlns:a16="http://schemas.microsoft.com/office/drawing/2014/main" id="{F1B30FFF-F635-49E5-BF9D-5317B9A14AB3}"/>
                </a:ext>
              </a:extLst>
            </p:cNvPr>
            <p:cNvSpPr>
              <a:spLocks noChangeArrowheads="1"/>
            </p:cNvSpPr>
            <p:nvPr/>
          </p:nvSpPr>
          <p:spPr bwMode="auto">
            <a:xfrm>
              <a:off x="1091" y="3647"/>
              <a:ext cx="38" cy="11"/>
            </a:xfrm>
            <a:custGeom>
              <a:avLst/>
              <a:gdLst>
                <a:gd name="T0" fmla="*/ 168 w 169"/>
                <a:gd name="T1" fmla="*/ 47 h 48"/>
                <a:gd name="T2" fmla="*/ 150 w 169"/>
                <a:gd name="T3" fmla="*/ 47 h 48"/>
                <a:gd name="T4" fmla="*/ 72 w 169"/>
                <a:gd name="T5" fmla="*/ 29 h 48"/>
                <a:gd name="T6" fmla="*/ 0 w 169"/>
                <a:gd name="T7" fmla="*/ 0 h 48"/>
              </a:gdLst>
              <a:ahLst/>
              <a:cxnLst>
                <a:cxn ang="0">
                  <a:pos x="T0" y="T1"/>
                </a:cxn>
                <a:cxn ang="0">
                  <a:pos x="T2" y="T3"/>
                </a:cxn>
                <a:cxn ang="0">
                  <a:pos x="T4" y="T5"/>
                </a:cxn>
                <a:cxn ang="0">
                  <a:pos x="T6" y="T7"/>
                </a:cxn>
              </a:cxnLst>
              <a:rect l="0" t="0" r="r" b="b"/>
              <a:pathLst>
                <a:path w="169" h="48">
                  <a:moveTo>
                    <a:pt x="168" y="47"/>
                  </a:moveTo>
                  <a:lnTo>
                    <a:pt x="150" y="47"/>
                  </a:lnTo>
                  <a:lnTo>
                    <a:pt x="72" y="29"/>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96" name="Freeform 96">
              <a:extLst>
                <a:ext uri="{FF2B5EF4-FFF2-40B4-BE49-F238E27FC236}">
                  <a16:creationId xmlns:a16="http://schemas.microsoft.com/office/drawing/2014/main" id="{49EC4BA8-0819-4196-B251-742E3668B99E}"/>
                </a:ext>
              </a:extLst>
            </p:cNvPr>
            <p:cNvSpPr>
              <a:spLocks noChangeArrowheads="1"/>
            </p:cNvSpPr>
            <p:nvPr/>
          </p:nvSpPr>
          <p:spPr bwMode="auto">
            <a:xfrm>
              <a:off x="1018" y="3715"/>
              <a:ext cx="37" cy="11"/>
            </a:xfrm>
            <a:custGeom>
              <a:avLst/>
              <a:gdLst>
                <a:gd name="T0" fmla="*/ 164 w 165"/>
                <a:gd name="T1" fmla="*/ 46 h 47"/>
                <a:gd name="T2" fmla="*/ 77 w 165"/>
                <a:gd name="T3" fmla="*/ 23 h 47"/>
                <a:gd name="T4" fmla="*/ 0 w 165"/>
                <a:gd name="T5" fmla="*/ 0 h 47"/>
              </a:gdLst>
              <a:ahLst/>
              <a:cxnLst>
                <a:cxn ang="0">
                  <a:pos x="T0" y="T1"/>
                </a:cxn>
                <a:cxn ang="0">
                  <a:pos x="T2" y="T3"/>
                </a:cxn>
                <a:cxn ang="0">
                  <a:pos x="T4" y="T5"/>
                </a:cxn>
              </a:cxnLst>
              <a:rect l="0" t="0" r="r" b="b"/>
              <a:pathLst>
                <a:path w="165" h="47">
                  <a:moveTo>
                    <a:pt x="164" y="46"/>
                  </a:moveTo>
                  <a:lnTo>
                    <a:pt x="77" y="2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97" name="Freeform 97">
              <a:extLst>
                <a:ext uri="{FF2B5EF4-FFF2-40B4-BE49-F238E27FC236}">
                  <a16:creationId xmlns:a16="http://schemas.microsoft.com/office/drawing/2014/main" id="{B4CDE75B-F91C-4D60-984B-426940029111}"/>
                </a:ext>
              </a:extLst>
            </p:cNvPr>
            <p:cNvSpPr>
              <a:spLocks noChangeArrowheads="1"/>
            </p:cNvSpPr>
            <p:nvPr/>
          </p:nvSpPr>
          <p:spPr bwMode="auto">
            <a:xfrm>
              <a:off x="963" y="3705"/>
              <a:ext cx="37" cy="11"/>
            </a:xfrm>
            <a:custGeom>
              <a:avLst/>
              <a:gdLst>
                <a:gd name="T0" fmla="*/ 163 w 164"/>
                <a:gd name="T1" fmla="*/ 46 h 47"/>
                <a:gd name="T2" fmla="*/ 151 w 164"/>
                <a:gd name="T3" fmla="*/ 46 h 47"/>
                <a:gd name="T4" fmla="*/ 67 w 164"/>
                <a:gd name="T5" fmla="*/ 23 h 47"/>
                <a:gd name="T6" fmla="*/ 0 w 164"/>
                <a:gd name="T7" fmla="*/ 0 h 47"/>
              </a:gdLst>
              <a:ahLst/>
              <a:cxnLst>
                <a:cxn ang="0">
                  <a:pos x="T0" y="T1"/>
                </a:cxn>
                <a:cxn ang="0">
                  <a:pos x="T2" y="T3"/>
                </a:cxn>
                <a:cxn ang="0">
                  <a:pos x="T4" y="T5"/>
                </a:cxn>
                <a:cxn ang="0">
                  <a:pos x="T6" y="T7"/>
                </a:cxn>
              </a:cxnLst>
              <a:rect l="0" t="0" r="r" b="b"/>
              <a:pathLst>
                <a:path w="164" h="47">
                  <a:moveTo>
                    <a:pt x="163" y="46"/>
                  </a:moveTo>
                  <a:lnTo>
                    <a:pt x="151" y="46"/>
                  </a:lnTo>
                  <a:lnTo>
                    <a:pt x="67" y="23"/>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98" name="Freeform 98">
              <a:extLst>
                <a:ext uri="{FF2B5EF4-FFF2-40B4-BE49-F238E27FC236}">
                  <a16:creationId xmlns:a16="http://schemas.microsoft.com/office/drawing/2014/main" id="{9D1DD9B8-5E19-4AA7-9EC4-DC046111DB92}"/>
                </a:ext>
              </a:extLst>
            </p:cNvPr>
            <p:cNvSpPr>
              <a:spLocks noChangeArrowheads="1"/>
            </p:cNvSpPr>
            <p:nvPr/>
          </p:nvSpPr>
          <p:spPr bwMode="auto">
            <a:xfrm>
              <a:off x="909" y="3693"/>
              <a:ext cx="37" cy="11"/>
            </a:xfrm>
            <a:custGeom>
              <a:avLst/>
              <a:gdLst>
                <a:gd name="T0" fmla="*/ 161 w 162"/>
                <a:gd name="T1" fmla="*/ 46 h 47"/>
                <a:gd name="T2" fmla="*/ 144 w 162"/>
                <a:gd name="T3" fmla="*/ 40 h 47"/>
                <a:gd name="T4" fmla="*/ 66 w 162"/>
                <a:gd name="T5" fmla="*/ 17 h 47"/>
                <a:gd name="T6" fmla="*/ 0 w 162"/>
                <a:gd name="T7" fmla="*/ 0 h 47"/>
              </a:gdLst>
              <a:ahLst/>
              <a:cxnLst>
                <a:cxn ang="0">
                  <a:pos x="T0" y="T1"/>
                </a:cxn>
                <a:cxn ang="0">
                  <a:pos x="T2" y="T3"/>
                </a:cxn>
                <a:cxn ang="0">
                  <a:pos x="T4" y="T5"/>
                </a:cxn>
                <a:cxn ang="0">
                  <a:pos x="T6" y="T7"/>
                </a:cxn>
              </a:cxnLst>
              <a:rect l="0" t="0" r="r" b="b"/>
              <a:pathLst>
                <a:path w="162" h="47">
                  <a:moveTo>
                    <a:pt x="161" y="46"/>
                  </a:moveTo>
                  <a:lnTo>
                    <a:pt x="144" y="40"/>
                  </a:lnTo>
                  <a:lnTo>
                    <a:pt x="66" y="1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99" name="Freeform 99">
              <a:extLst>
                <a:ext uri="{FF2B5EF4-FFF2-40B4-BE49-F238E27FC236}">
                  <a16:creationId xmlns:a16="http://schemas.microsoft.com/office/drawing/2014/main" id="{8816B6DE-B11A-4A6A-A989-86239B00F6C8}"/>
                </a:ext>
              </a:extLst>
            </p:cNvPr>
            <p:cNvSpPr>
              <a:spLocks noChangeArrowheads="1"/>
            </p:cNvSpPr>
            <p:nvPr/>
          </p:nvSpPr>
          <p:spPr bwMode="auto">
            <a:xfrm>
              <a:off x="855" y="3676"/>
              <a:ext cx="36" cy="12"/>
            </a:xfrm>
            <a:custGeom>
              <a:avLst/>
              <a:gdLst>
                <a:gd name="T0" fmla="*/ 157 w 158"/>
                <a:gd name="T1" fmla="*/ 52 h 53"/>
                <a:gd name="T2" fmla="*/ 150 w 158"/>
                <a:gd name="T3" fmla="*/ 49 h 53"/>
                <a:gd name="T4" fmla="*/ 81 w 158"/>
                <a:gd name="T5" fmla="*/ 26 h 53"/>
                <a:gd name="T6" fmla="*/ 11 w 158"/>
                <a:gd name="T7" fmla="*/ 4 h 53"/>
                <a:gd name="T8" fmla="*/ 0 w 158"/>
                <a:gd name="T9" fmla="*/ 0 h 53"/>
              </a:gdLst>
              <a:ahLst/>
              <a:cxnLst>
                <a:cxn ang="0">
                  <a:pos x="T0" y="T1"/>
                </a:cxn>
                <a:cxn ang="0">
                  <a:pos x="T2" y="T3"/>
                </a:cxn>
                <a:cxn ang="0">
                  <a:pos x="T4" y="T5"/>
                </a:cxn>
                <a:cxn ang="0">
                  <a:pos x="T6" y="T7"/>
                </a:cxn>
                <a:cxn ang="0">
                  <a:pos x="T8" y="T9"/>
                </a:cxn>
              </a:cxnLst>
              <a:rect l="0" t="0" r="r" b="b"/>
              <a:pathLst>
                <a:path w="158" h="53">
                  <a:moveTo>
                    <a:pt x="157" y="52"/>
                  </a:moveTo>
                  <a:lnTo>
                    <a:pt x="150" y="49"/>
                  </a:lnTo>
                  <a:lnTo>
                    <a:pt x="81" y="26"/>
                  </a:lnTo>
                  <a:lnTo>
                    <a:pt x="11" y="4"/>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00" name="Freeform 100">
              <a:extLst>
                <a:ext uri="{FF2B5EF4-FFF2-40B4-BE49-F238E27FC236}">
                  <a16:creationId xmlns:a16="http://schemas.microsoft.com/office/drawing/2014/main" id="{1DCD2EEA-FD7B-4120-860D-8041C783A3BD}"/>
                </a:ext>
              </a:extLst>
            </p:cNvPr>
            <p:cNvSpPr>
              <a:spLocks noChangeArrowheads="1"/>
            </p:cNvSpPr>
            <p:nvPr/>
          </p:nvSpPr>
          <p:spPr bwMode="auto">
            <a:xfrm>
              <a:off x="803" y="3657"/>
              <a:ext cx="34" cy="14"/>
            </a:xfrm>
            <a:custGeom>
              <a:avLst/>
              <a:gdLst>
                <a:gd name="T0" fmla="*/ 149 w 150"/>
                <a:gd name="T1" fmla="*/ 60 h 61"/>
                <a:gd name="T2" fmla="*/ 112 w 150"/>
                <a:gd name="T3" fmla="*/ 46 h 61"/>
                <a:gd name="T4" fmla="*/ 45 w 150"/>
                <a:gd name="T5" fmla="*/ 20 h 61"/>
                <a:gd name="T6" fmla="*/ 0 w 150"/>
                <a:gd name="T7" fmla="*/ 0 h 61"/>
              </a:gdLst>
              <a:ahLst/>
              <a:cxnLst>
                <a:cxn ang="0">
                  <a:pos x="T0" y="T1"/>
                </a:cxn>
                <a:cxn ang="0">
                  <a:pos x="T2" y="T3"/>
                </a:cxn>
                <a:cxn ang="0">
                  <a:pos x="T4" y="T5"/>
                </a:cxn>
                <a:cxn ang="0">
                  <a:pos x="T6" y="T7"/>
                </a:cxn>
              </a:cxnLst>
              <a:rect l="0" t="0" r="r" b="b"/>
              <a:pathLst>
                <a:path w="150" h="61">
                  <a:moveTo>
                    <a:pt x="149" y="60"/>
                  </a:moveTo>
                  <a:lnTo>
                    <a:pt x="112" y="46"/>
                  </a:lnTo>
                  <a:lnTo>
                    <a:pt x="45" y="2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01" name="Freeform 101">
              <a:extLst>
                <a:ext uri="{FF2B5EF4-FFF2-40B4-BE49-F238E27FC236}">
                  <a16:creationId xmlns:a16="http://schemas.microsoft.com/office/drawing/2014/main" id="{C3CF155C-9371-4485-A5DD-EDF577F32DC7}"/>
                </a:ext>
              </a:extLst>
            </p:cNvPr>
            <p:cNvSpPr>
              <a:spLocks noChangeArrowheads="1"/>
            </p:cNvSpPr>
            <p:nvPr/>
          </p:nvSpPr>
          <p:spPr bwMode="auto">
            <a:xfrm>
              <a:off x="753" y="3631"/>
              <a:ext cx="33" cy="18"/>
            </a:xfrm>
            <a:custGeom>
              <a:avLst/>
              <a:gdLst>
                <a:gd name="T0" fmla="*/ 143 w 144"/>
                <a:gd name="T1" fmla="*/ 77 h 78"/>
                <a:gd name="T2" fmla="*/ 98 w 144"/>
                <a:gd name="T3" fmla="*/ 55 h 78"/>
                <a:gd name="T4" fmla="*/ 43 w 144"/>
                <a:gd name="T5" fmla="*/ 25 h 78"/>
                <a:gd name="T6" fmla="*/ 0 w 144"/>
                <a:gd name="T7" fmla="*/ 0 h 78"/>
              </a:gdLst>
              <a:ahLst/>
              <a:cxnLst>
                <a:cxn ang="0">
                  <a:pos x="T0" y="T1"/>
                </a:cxn>
                <a:cxn ang="0">
                  <a:pos x="T2" y="T3"/>
                </a:cxn>
                <a:cxn ang="0">
                  <a:pos x="T4" y="T5"/>
                </a:cxn>
                <a:cxn ang="0">
                  <a:pos x="T6" y="T7"/>
                </a:cxn>
              </a:cxnLst>
              <a:rect l="0" t="0" r="r" b="b"/>
              <a:pathLst>
                <a:path w="144" h="78">
                  <a:moveTo>
                    <a:pt x="143" y="77"/>
                  </a:moveTo>
                  <a:lnTo>
                    <a:pt x="98" y="55"/>
                  </a:lnTo>
                  <a:lnTo>
                    <a:pt x="43" y="25"/>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02" name="Freeform 102">
              <a:extLst>
                <a:ext uri="{FF2B5EF4-FFF2-40B4-BE49-F238E27FC236}">
                  <a16:creationId xmlns:a16="http://schemas.microsoft.com/office/drawing/2014/main" id="{542D0E5A-2365-4440-BB5B-1CB43079CC7B}"/>
                </a:ext>
              </a:extLst>
            </p:cNvPr>
            <p:cNvSpPr>
              <a:spLocks noChangeArrowheads="1"/>
            </p:cNvSpPr>
            <p:nvPr/>
          </p:nvSpPr>
          <p:spPr bwMode="auto">
            <a:xfrm>
              <a:off x="705" y="3601"/>
              <a:ext cx="31" cy="21"/>
            </a:xfrm>
            <a:custGeom>
              <a:avLst/>
              <a:gdLst>
                <a:gd name="T0" fmla="*/ 135 w 136"/>
                <a:gd name="T1" fmla="*/ 93 h 94"/>
                <a:gd name="T2" fmla="*/ 100 w 136"/>
                <a:gd name="T3" fmla="*/ 72 h 94"/>
                <a:gd name="T4" fmla="*/ 54 w 136"/>
                <a:gd name="T5" fmla="*/ 37 h 94"/>
                <a:gd name="T6" fmla="*/ 8 w 136"/>
                <a:gd name="T7" fmla="*/ 5 h 94"/>
                <a:gd name="T8" fmla="*/ 0 w 136"/>
                <a:gd name="T9" fmla="*/ 0 h 94"/>
              </a:gdLst>
              <a:ahLst/>
              <a:cxnLst>
                <a:cxn ang="0">
                  <a:pos x="T0" y="T1"/>
                </a:cxn>
                <a:cxn ang="0">
                  <a:pos x="T2" y="T3"/>
                </a:cxn>
                <a:cxn ang="0">
                  <a:pos x="T4" y="T5"/>
                </a:cxn>
                <a:cxn ang="0">
                  <a:pos x="T6" y="T7"/>
                </a:cxn>
                <a:cxn ang="0">
                  <a:pos x="T8" y="T9"/>
                </a:cxn>
              </a:cxnLst>
              <a:rect l="0" t="0" r="r" b="b"/>
              <a:pathLst>
                <a:path w="136" h="94">
                  <a:moveTo>
                    <a:pt x="135" y="93"/>
                  </a:moveTo>
                  <a:lnTo>
                    <a:pt x="100" y="72"/>
                  </a:lnTo>
                  <a:lnTo>
                    <a:pt x="54" y="37"/>
                  </a:lnTo>
                  <a:lnTo>
                    <a:pt x="8" y="5"/>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03" name="Freeform 103">
              <a:extLst>
                <a:ext uri="{FF2B5EF4-FFF2-40B4-BE49-F238E27FC236}">
                  <a16:creationId xmlns:a16="http://schemas.microsoft.com/office/drawing/2014/main" id="{FCF1951F-8745-4C31-BE03-90969A7369F3}"/>
                </a:ext>
              </a:extLst>
            </p:cNvPr>
            <p:cNvSpPr>
              <a:spLocks noChangeArrowheads="1"/>
            </p:cNvSpPr>
            <p:nvPr/>
          </p:nvSpPr>
          <p:spPr bwMode="auto">
            <a:xfrm>
              <a:off x="664" y="3563"/>
              <a:ext cx="27" cy="26"/>
            </a:xfrm>
            <a:custGeom>
              <a:avLst/>
              <a:gdLst>
                <a:gd name="T0" fmla="*/ 118 w 119"/>
                <a:gd name="T1" fmla="*/ 112 h 113"/>
                <a:gd name="T2" fmla="*/ 110 w 119"/>
                <a:gd name="T3" fmla="*/ 104 h 113"/>
                <a:gd name="T4" fmla="*/ 69 w 119"/>
                <a:gd name="T5" fmla="*/ 70 h 113"/>
                <a:gd name="T6" fmla="*/ 35 w 119"/>
                <a:gd name="T7" fmla="*/ 31 h 113"/>
                <a:gd name="T8" fmla="*/ 0 w 119"/>
                <a:gd name="T9" fmla="*/ 0 h 113"/>
              </a:gdLst>
              <a:ahLst/>
              <a:cxnLst>
                <a:cxn ang="0">
                  <a:pos x="T0" y="T1"/>
                </a:cxn>
                <a:cxn ang="0">
                  <a:pos x="T2" y="T3"/>
                </a:cxn>
                <a:cxn ang="0">
                  <a:pos x="T4" y="T5"/>
                </a:cxn>
                <a:cxn ang="0">
                  <a:pos x="T6" y="T7"/>
                </a:cxn>
                <a:cxn ang="0">
                  <a:pos x="T8" y="T9"/>
                </a:cxn>
              </a:cxnLst>
              <a:rect l="0" t="0" r="r" b="b"/>
              <a:pathLst>
                <a:path w="119" h="113">
                  <a:moveTo>
                    <a:pt x="118" y="112"/>
                  </a:moveTo>
                  <a:lnTo>
                    <a:pt x="110" y="104"/>
                  </a:lnTo>
                  <a:lnTo>
                    <a:pt x="69" y="70"/>
                  </a:lnTo>
                  <a:lnTo>
                    <a:pt x="35" y="3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04" name="Freeform 104">
              <a:extLst>
                <a:ext uri="{FF2B5EF4-FFF2-40B4-BE49-F238E27FC236}">
                  <a16:creationId xmlns:a16="http://schemas.microsoft.com/office/drawing/2014/main" id="{A65F45B1-7C88-41C1-8D73-6977D93D0AA8}"/>
                </a:ext>
              </a:extLst>
            </p:cNvPr>
            <p:cNvSpPr>
              <a:spLocks noChangeArrowheads="1"/>
            </p:cNvSpPr>
            <p:nvPr/>
          </p:nvSpPr>
          <p:spPr bwMode="auto">
            <a:xfrm>
              <a:off x="630" y="3518"/>
              <a:ext cx="22" cy="31"/>
            </a:xfrm>
            <a:custGeom>
              <a:avLst/>
              <a:gdLst>
                <a:gd name="T0" fmla="*/ 95 w 96"/>
                <a:gd name="T1" fmla="*/ 136 h 137"/>
                <a:gd name="T2" fmla="*/ 81 w 96"/>
                <a:gd name="T3" fmla="*/ 116 h 137"/>
                <a:gd name="T4" fmla="*/ 51 w 96"/>
                <a:gd name="T5" fmla="*/ 78 h 137"/>
                <a:gd name="T6" fmla="*/ 23 w 96"/>
                <a:gd name="T7" fmla="*/ 37 h 137"/>
                <a:gd name="T8" fmla="*/ 0 w 96"/>
                <a:gd name="T9" fmla="*/ 0 h 137"/>
              </a:gdLst>
              <a:ahLst/>
              <a:cxnLst>
                <a:cxn ang="0">
                  <a:pos x="T0" y="T1"/>
                </a:cxn>
                <a:cxn ang="0">
                  <a:pos x="T2" y="T3"/>
                </a:cxn>
                <a:cxn ang="0">
                  <a:pos x="T4" y="T5"/>
                </a:cxn>
                <a:cxn ang="0">
                  <a:pos x="T6" y="T7"/>
                </a:cxn>
                <a:cxn ang="0">
                  <a:pos x="T8" y="T9"/>
                </a:cxn>
              </a:cxnLst>
              <a:rect l="0" t="0" r="r" b="b"/>
              <a:pathLst>
                <a:path w="96" h="137">
                  <a:moveTo>
                    <a:pt x="95" y="136"/>
                  </a:moveTo>
                  <a:lnTo>
                    <a:pt x="81" y="116"/>
                  </a:lnTo>
                  <a:lnTo>
                    <a:pt x="51" y="78"/>
                  </a:lnTo>
                  <a:lnTo>
                    <a:pt x="23" y="3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05" name="Freeform 105">
              <a:extLst>
                <a:ext uri="{FF2B5EF4-FFF2-40B4-BE49-F238E27FC236}">
                  <a16:creationId xmlns:a16="http://schemas.microsoft.com/office/drawing/2014/main" id="{599D932B-DB09-4D89-B051-C9111FFBFB14}"/>
                </a:ext>
              </a:extLst>
            </p:cNvPr>
            <p:cNvSpPr>
              <a:spLocks noChangeArrowheads="1"/>
            </p:cNvSpPr>
            <p:nvPr/>
          </p:nvSpPr>
          <p:spPr bwMode="auto">
            <a:xfrm>
              <a:off x="607" y="3467"/>
              <a:ext cx="15" cy="35"/>
            </a:xfrm>
            <a:custGeom>
              <a:avLst/>
              <a:gdLst>
                <a:gd name="T0" fmla="*/ 64 w 65"/>
                <a:gd name="T1" fmla="*/ 153 h 154"/>
                <a:gd name="T2" fmla="*/ 59 w 65"/>
                <a:gd name="T3" fmla="*/ 145 h 154"/>
                <a:gd name="T4" fmla="*/ 41 w 65"/>
                <a:gd name="T5" fmla="*/ 98 h 154"/>
                <a:gd name="T6" fmla="*/ 23 w 65"/>
                <a:gd name="T7" fmla="*/ 58 h 154"/>
                <a:gd name="T8" fmla="*/ 6 w 65"/>
                <a:gd name="T9" fmla="*/ 18 h 154"/>
                <a:gd name="T10" fmla="*/ 0 w 65"/>
                <a:gd name="T11" fmla="*/ 0 h 154"/>
              </a:gdLst>
              <a:ahLst/>
              <a:cxnLst>
                <a:cxn ang="0">
                  <a:pos x="T0" y="T1"/>
                </a:cxn>
                <a:cxn ang="0">
                  <a:pos x="T2" y="T3"/>
                </a:cxn>
                <a:cxn ang="0">
                  <a:pos x="T4" y="T5"/>
                </a:cxn>
                <a:cxn ang="0">
                  <a:pos x="T6" y="T7"/>
                </a:cxn>
                <a:cxn ang="0">
                  <a:pos x="T8" y="T9"/>
                </a:cxn>
                <a:cxn ang="0">
                  <a:pos x="T10" y="T11"/>
                </a:cxn>
              </a:cxnLst>
              <a:rect l="0" t="0" r="r" b="b"/>
              <a:pathLst>
                <a:path w="65" h="154">
                  <a:moveTo>
                    <a:pt x="64" y="153"/>
                  </a:moveTo>
                  <a:lnTo>
                    <a:pt x="59" y="145"/>
                  </a:lnTo>
                  <a:lnTo>
                    <a:pt x="41" y="98"/>
                  </a:lnTo>
                  <a:lnTo>
                    <a:pt x="23" y="58"/>
                  </a:lnTo>
                  <a:lnTo>
                    <a:pt x="6" y="18"/>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06" name="Freeform 106">
              <a:extLst>
                <a:ext uri="{FF2B5EF4-FFF2-40B4-BE49-F238E27FC236}">
                  <a16:creationId xmlns:a16="http://schemas.microsoft.com/office/drawing/2014/main" id="{D5CDA0CE-6258-4507-8CA4-ABA278A302F3}"/>
                </a:ext>
              </a:extLst>
            </p:cNvPr>
            <p:cNvSpPr>
              <a:spLocks noChangeArrowheads="1"/>
            </p:cNvSpPr>
            <p:nvPr/>
          </p:nvSpPr>
          <p:spPr bwMode="auto">
            <a:xfrm>
              <a:off x="594" y="3413"/>
              <a:ext cx="11" cy="37"/>
            </a:xfrm>
            <a:custGeom>
              <a:avLst/>
              <a:gdLst>
                <a:gd name="T0" fmla="*/ 46 w 47"/>
                <a:gd name="T1" fmla="*/ 161 h 162"/>
                <a:gd name="T2" fmla="*/ 35 w 47"/>
                <a:gd name="T3" fmla="*/ 129 h 162"/>
                <a:gd name="T4" fmla="*/ 23 w 47"/>
                <a:gd name="T5" fmla="*/ 86 h 162"/>
                <a:gd name="T6" fmla="*/ 11 w 47"/>
                <a:gd name="T7" fmla="*/ 45 h 162"/>
                <a:gd name="T8" fmla="*/ 0 w 47"/>
                <a:gd name="T9" fmla="*/ 2 h 162"/>
                <a:gd name="T10" fmla="*/ 0 w 47"/>
                <a:gd name="T11" fmla="*/ 0 h 162"/>
              </a:gdLst>
              <a:ahLst/>
              <a:cxnLst>
                <a:cxn ang="0">
                  <a:pos x="T0" y="T1"/>
                </a:cxn>
                <a:cxn ang="0">
                  <a:pos x="T2" y="T3"/>
                </a:cxn>
                <a:cxn ang="0">
                  <a:pos x="T4" y="T5"/>
                </a:cxn>
                <a:cxn ang="0">
                  <a:pos x="T6" y="T7"/>
                </a:cxn>
                <a:cxn ang="0">
                  <a:pos x="T8" y="T9"/>
                </a:cxn>
                <a:cxn ang="0">
                  <a:pos x="T10" y="T11"/>
                </a:cxn>
              </a:cxnLst>
              <a:rect l="0" t="0" r="r" b="b"/>
              <a:pathLst>
                <a:path w="47" h="162">
                  <a:moveTo>
                    <a:pt x="46" y="161"/>
                  </a:moveTo>
                  <a:lnTo>
                    <a:pt x="35" y="129"/>
                  </a:lnTo>
                  <a:lnTo>
                    <a:pt x="23" y="86"/>
                  </a:lnTo>
                  <a:lnTo>
                    <a:pt x="11" y="45"/>
                  </a:lnTo>
                  <a:lnTo>
                    <a:pt x="0" y="2"/>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07" name="Freeform 107">
              <a:extLst>
                <a:ext uri="{FF2B5EF4-FFF2-40B4-BE49-F238E27FC236}">
                  <a16:creationId xmlns:a16="http://schemas.microsoft.com/office/drawing/2014/main" id="{733AA455-458B-406B-96D0-C1E30379E9F4}"/>
                </a:ext>
              </a:extLst>
            </p:cNvPr>
            <p:cNvSpPr>
              <a:spLocks noChangeArrowheads="1"/>
            </p:cNvSpPr>
            <p:nvPr/>
          </p:nvSpPr>
          <p:spPr bwMode="auto">
            <a:xfrm>
              <a:off x="592" y="3356"/>
              <a:ext cx="11" cy="38"/>
            </a:xfrm>
            <a:custGeom>
              <a:avLst/>
              <a:gdLst>
                <a:gd name="T0" fmla="*/ 47 w 48"/>
                <a:gd name="T1" fmla="*/ 167 h 168"/>
                <a:gd name="T2" fmla="*/ 0 w 48"/>
                <a:gd name="T3" fmla="*/ 138 h 168"/>
                <a:gd name="T4" fmla="*/ 0 w 48"/>
                <a:gd name="T5" fmla="*/ 103 h 168"/>
                <a:gd name="T6" fmla="*/ 0 w 48"/>
                <a:gd name="T7" fmla="*/ 68 h 168"/>
                <a:gd name="T8" fmla="*/ 0 w 48"/>
                <a:gd name="T9" fmla="*/ 34 h 168"/>
                <a:gd name="T10" fmla="*/ 47 w 48"/>
                <a:gd name="T11" fmla="*/ 2 h 168"/>
                <a:gd name="T12" fmla="*/ 47 w 48"/>
                <a:gd name="T13" fmla="*/ 0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47" y="167"/>
                  </a:moveTo>
                  <a:lnTo>
                    <a:pt x="0" y="138"/>
                  </a:lnTo>
                  <a:lnTo>
                    <a:pt x="0" y="103"/>
                  </a:lnTo>
                  <a:lnTo>
                    <a:pt x="0" y="68"/>
                  </a:lnTo>
                  <a:lnTo>
                    <a:pt x="0" y="34"/>
                  </a:lnTo>
                  <a:lnTo>
                    <a:pt x="47" y="2"/>
                  </a:lnTo>
                  <a:lnTo>
                    <a:pt x="4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08" name="Freeform 108">
              <a:extLst>
                <a:ext uri="{FF2B5EF4-FFF2-40B4-BE49-F238E27FC236}">
                  <a16:creationId xmlns:a16="http://schemas.microsoft.com/office/drawing/2014/main" id="{3AC2C9C0-B58C-4130-A883-580C061215D3}"/>
                </a:ext>
              </a:extLst>
            </p:cNvPr>
            <p:cNvSpPr>
              <a:spLocks noChangeArrowheads="1"/>
            </p:cNvSpPr>
            <p:nvPr/>
          </p:nvSpPr>
          <p:spPr bwMode="auto">
            <a:xfrm>
              <a:off x="596" y="3302"/>
              <a:ext cx="11" cy="36"/>
            </a:xfrm>
            <a:custGeom>
              <a:avLst/>
              <a:gdLst>
                <a:gd name="T0" fmla="*/ 0 w 47"/>
                <a:gd name="T1" fmla="*/ 158 h 159"/>
                <a:gd name="T2" fmla="*/ 0 w 47"/>
                <a:gd name="T3" fmla="*/ 146 h 159"/>
                <a:gd name="T4" fmla="*/ 8 w 47"/>
                <a:gd name="T5" fmla="*/ 117 h 159"/>
                <a:gd name="T6" fmla="*/ 11 w 47"/>
                <a:gd name="T7" fmla="*/ 83 h 159"/>
                <a:gd name="T8" fmla="*/ 26 w 47"/>
                <a:gd name="T9" fmla="*/ 54 h 159"/>
                <a:gd name="T10" fmla="*/ 38 w 47"/>
                <a:gd name="T11" fmla="*/ 19 h 159"/>
                <a:gd name="T12" fmla="*/ 46 w 47"/>
                <a:gd name="T13" fmla="*/ 0 h 159"/>
              </a:gdLst>
              <a:ahLst/>
              <a:cxnLst>
                <a:cxn ang="0">
                  <a:pos x="T0" y="T1"/>
                </a:cxn>
                <a:cxn ang="0">
                  <a:pos x="T2" y="T3"/>
                </a:cxn>
                <a:cxn ang="0">
                  <a:pos x="T4" y="T5"/>
                </a:cxn>
                <a:cxn ang="0">
                  <a:pos x="T6" y="T7"/>
                </a:cxn>
                <a:cxn ang="0">
                  <a:pos x="T8" y="T9"/>
                </a:cxn>
                <a:cxn ang="0">
                  <a:pos x="T10" y="T11"/>
                </a:cxn>
                <a:cxn ang="0">
                  <a:pos x="T12" y="T13"/>
                </a:cxn>
              </a:cxnLst>
              <a:rect l="0" t="0" r="r" b="b"/>
              <a:pathLst>
                <a:path w="47" h="159">
                  <a:moveTo>
                    <a:pt x="0" y="158"/>
                  </a:moveTo>
                  <a:lnTo>
                    <a:pt x="0" y="146"/>
                  </a:lnTo>
                  <a:lnTo>
                    <a:pt x="8" y="117"/>
                  </a:lnTo>
                  <a:lnTo>
                    <a:pt x="11" y="83"/>
                  </a:lnTo>
                  <a:lnTo>
                    <a:pt x="26" y="54"/>
                  </a:lnTo>
                  <a:lnTo>
                    <a:pt x="38" y="19"/>
                  </a:lnTo>
                  <a:lnTo>
                    <a:pt x="4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09" name="Freeform 109">
              <a:extLst>
                <a:ext uri="{FF2B5EF4-FFF2-40B4-BE49-F238E27FC236}">
                  <a16:creationId xmlns:a16="http://schemas.microsoft.com/office/drawing/2014/main" id="{EF2E7CB0-A68B-4C8A-9014-A880F9A76618}"/>
                </a:ext>
              </a:extLst>
            </p:cNvPr>
            <p:cNvSpPr>
              <a:spLocks noChangeArrowheads="1"/>
            </p:cNvSpPr>
            <p:nvPr/>
          </p:nvSpPr>
          <p:spPr bwMode="auto">
            <a:xfrm>
              <a:off x="611" y="3253"/>
              <a:ext cx="19" cy="32"/>
            </a:xfrm>
            <a:custGeom>
              <a:avLst/>
              <a:gdLst>
                <a:gd name="T0" fmla="*/ 0 w 84"/>
                <a:gd name="T1" fmla="*/ 141 h 142"/>
                <a:gd name="T2" fmla="*/ 8 w 84"/>
                <a:gd name="T3" fmla="*/ 124 h 142"/>
                <a:gd name="T4" fmla="*/ 20 w 84"/>
                <a:gd name="T5" fmla="*/ 95 h 142"/>
                <a:gd name="T6" fmla="*/ 34 w 84"/>
                <a:gd name="T7" fmla="*/ 69 h 142"/>
                <a:gd name="T8" fmla="*/ 48 w 84"/>
                <a:gd name="T9" fmla="*/ 46 h 142"/>
                <a:gd name="T10" fmla="*/ 63 w 84"/>
                <a:gd name="T11" fmla="*/ 25 h 142"/>
                <a:gd name="T12" fmla="*/ 80 w 84"/>
                <a:gd name="T13" fmla="*/ 5 h 142"/>
                <a:gd name="T14" fmla="*/ 83 w 84"/>
                <a:gd name="T15" fmla="*/ 0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42">
                  <a:moveTo>
                    <a:pt x="0" y="141"/>
                  </a:moveTo>
                  <a:lnTo>
                    <a:pt x="8" y="124"/>
                  </a:lnTo>
                  <a:lnTo>
                    <a:pt x="20" y="95"/>
                  </a:lnTo>
                  <a:lnTo>
                    <a:pt x="34" y="69"/>
                  </a:lnTo>
                  <a:lnTo>
                    <a:pt x="48" y="46"/>
                  </a:lnTo>
                  <a:lnTo>
                    <a:pt x="63" y="25"/>
                  </a:lnTo>
                  <a:lnTo>
                    <a:pt x="80" y="5"/>
                  </a:lnTo>
                  <a:lnTo>
                    <a:pt x="8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10" name="Freeform 110">
              <a:extLst>
                <a:ext uri="{FF2B5EF4-FFF2-40B4-BE49-F238E27FC236}">
                  <a16:creationId xmlns:a16="http://schemas.microsoft.com/office/drawing/2014/main" id="{E0C29F03-8A2C-4DF8-B2D6-115FC51BA48D}"/>
                </a:ext>
              </a:extLst>
            </p:cNvPr>
            <p:cNvSpPr>
              <a:spLocks noChangeArrowheads="1"/>
            </p:cNvSpPr>
            <p:nvPr/>
          </p:nvSpPr>
          <p:spPr bwMode="auto">
            <a:xfrm>
              <a:off x="643" y="3221"/>
              <a:ext cx="32" cy="20"/>
            </a:xfrm>
            <a:custGeom>
              <a:avLst/>
              <a:gdLst>
                <a:gd name="T0" fmla="*/ 0 w 142"/>
                <a:gd name="T1" fmla="*/ 87 h 88"/>
                <a:gd name="T2" fmla="*/ 19 w 142"/>
                <a:gd name="T3" fmla="*/ 72 h 88"/>
                <a:gd name="T4" fmla="*/ 43 w 142"/>
                <a:gd name="T5" fmla="*/ 54 h 88"/>
                <a:gd name="T6" fmla="*/ 69 w 142"/>
                <a:gd name="T7" fmla="*/ 40 h 88"/>
                <a:gd name="T8" fmla="*/ 97 w 142"/>
                <a:gd name="T9" fmla="*/ 22 h 88"/>
                <a:gd name="T10" fmla="*/ 124 w 142"/>
                <a:gd name="T11" fmla="*/ 5 h 88"/>
                <a:gd name="T12" fmla="*/ 141 w 142"/>
                <a:gd name="T13" fmla="*/ 0 h 88"/>
              </a:gdLst>
              <a:ahLst/>
              <a:cxnLst>
                <a:cxn ang="0">
                  <a:pos x="T0" y="T1"/>
                </a:cxn>
                <a:cxn ang="0">
                  <a:pos x="T2" y="T3"/>
                </a:cxn>
                <a:cxn ang="0">
                  <a:pos x="T4" y="T5"/>
                </a:cxn>
                <a:cxn ang="0">
                  <a:pos x="T6" y="T7"/>
                </a:cxn>
                <a:cxn ang="0">
                  <a:pos x="T8" y="T9"/>
                </a:cxn>
                <a:cxn ang="0">
                  <a:pos x="T10" y="T11"/>
                </a:cxn>
                <a:cxn ang="0">
                  <a:pos x="T12" y="T13"/>
                </a:cxn>
              </a:cxnLst>
              <a:rect l="0" t="0" r="r" b="b"/>
              <a:pathLst>
                <a:path w="142" h="88">
                  <a:moveTo>
                    <a:pt x="0" y="87"/>
                  </a:moveTo>
                  <a:lnTo>
                    <a:pt x="19" y="72"/>
                  </a:lnTo>
                  <a:lnTo>
                    <a:pt x="43" y="54"/>
                  </a:lnTo>
                  <a:lnTo>
                    <a:pt x="69" y="40"/>
                  </a:lnTo>
                  <a:lnTo>
                    <a:pt x="97" y="22"/>
                  </a:lnTo>
                  <a:lnTo>
                    <a:pt x="124" y="5"/>
                  </a:lnTo>
                  <a:lnTo>
                    <a:pt x="14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11" name="Freeform 111">
              <a:extLst>
                <a:ext uri="{FF2B5EF4-FFF2-40B4-BE49-F238E27FC236}">
                  <a16:creationId xmlns:a16="http://schemas.microsoft.com/office/drawing/2014/main" id="{FB7D9D62-487A-4A18-88B9-C0161D188739}"/>
                </a:ext>
              </a:extLst>
            </p:cNvPr>
            <p:cNvSpPr>
              <a:spLocks noChangeArrowheads="1"/>
            </p:cNvSpPr>
            <p:nvPr/>
          </p:nvSpPr>
          <p:spPr bwMode="auto">
            <a:xfrm>
              <a:off x="692" y="3203"/>
              <a:ext cx="36" cy="11"/>
            </a:xfrm>
            <a:custGeom>
              <a:avLst/>
              <a:gdLst>
                <a:gd name="T0" fmla="*/ 0 w 159"/>
                <a:gd name="T1" fmla="*/ 46 h 47"/>
                <a:gd name="T2" fmla="*/ 25 w 159"/>
                <a:gd name="T3" fmla="*/ 32 h 47"/>
                <a:gd name="T4" fmla="*/ 51 w 159"/>
                <a:gd name="T5" fmla="*/ 23 h 47"/>
                <a:gd name="T6" fmla="*/ 80 w 159"/>
                <a:gd name="T7" fmla="*/ 15 h 47"/>
                <a:gd name="T8" fmla="*/ 106 w 159"/>
                <a:gd name="T9" fmla="*/ 8 h 47"/>
                <a:gd name="T10" fmla="*/ 135 w 159"/>
                <a:gd name="T11" fmla="*/ 2 h 47"/>
                <a:gd name="T12" fmla="*/ 158 w 159"/>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59" h="47">
                  <a:moveTo>
                    <a:pt x="0" y="46"/>
                  </a:moveTo>
                  <a:lnTo>
                    <a:pt x="25" y="32"/>
                  </a:lnTo>
                  <a:lnTo>
                    <a:pt x="51" y="23"/>
                  </a:lnTo>
                  <a:lnTo>
                    <a:pt x="80" y="15"/>
                  </a:lnTo>
                  <a:lnTo>
                    <a:pt x="106" y="8"/>
                  </a:lnTo>
                  <a:lnTo>
                    <a:pt x="135" y="2"/>
                  </a:lnTo>
                  <a:lnTo>
                    <a:pt x="15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12" name="Freeform 112">
              <a:extLst>
                <a:ext uri="{FF2B5EF4-FFF2-40B4-BE49-F238E27FC236}">
                  <a16:creationId xmlns:a16="http://schemas.microsoft.com/office/drawing/2014/main" id="{364D9D01-F0E4-47C5-8155-7103387C3DDA}"/>
                </a:ext>
              </a:extLst>
            </p:cNvPr>
            <p:cNvSpPr>
              <a:spLocks noChangeArrowheads="1"/>
            </p:cNvSpPr>
            <p:nvPr/>
          </p:nvSpPr>
          <p:spPr bwMode="auto">
            <a:xfrm>
              <a:off x="747" y="3198"/>
              <a:ext cx="38" cy="11"/>
            </a:xfrm>
            <a:custGeom>
              <a:avLst/>
              <a:gdLst>
                <a:gd name="T0" fmla="*/ 0 w 169"/>
                <a:gd name="T1" fmla="*/ 47 h 48"/>
                <a:gd name="T2" fmla="*/ 8 w 169"/>
                <a:gd name="T3" fmla="*/ 35 h 48"/>
                <a:gd name="T4" fmla="*/ 41 w 169"/>
                <a:gd name="T5" fmla="*/ 35 h 48"/>
                <a:gd name="T6" fmla="*/ 78 w 169"/>
                <a:gd name="T7" fmla="*/ 23 h 48"/>
                <a:gd name="T8" fmla="*/ 122 w 169"/>
                <a:gd name="T9" fmla="*/ 23 h 48"/>
                <a:gd name="T10" fmla="*/ 168 w 169"/>
                <a:gd name="T11" fmla="*/ 0 h 48"/>
              </a:gdLst>
              <a:ahLst/>
              <a:cxnLst>
                <a:cxn ang="0">
                  <a:pos x="T0" y="T1"/>
                </a:cxn>
                <a:cxn ang="0">
                  <a:pos x="T2" y="T3"/>
                </a:cxn>
                <a:cxn ang="0">
                  <a:pos x="T4" y="T5"/>
                </a:cxn>
                <a:cxn ang="0">
                  <a:pos x="T6" y="T7"/>
                </a:cxn>
                <a:cxn ang="0">
                  <a:pos x="T8" y="T9"/>
                </a:cxn>
                <a:cxn ang="0">
                  <a:pos x="T10" y="T11"/>
                </a:cxn>
              </a:cxnLst>
              <a:rect l="0" t="0" r="r" b="b"/>
              <a:pathLst>
                <a:path w="169" h="48">
                  <a:moveTo>
                    <a:pt x="0" y="47"/>
                  </a:moveTo>
                  <a:lnTo>
                    <a:pt x="8" y="35"/>
                  </a:lnTo>
                  <a:lnTo>
                    <a:pt x="41" y="35"/>
                  </a:lnTo>
                  <a:lnTo>
                    <a:pt x="78" y="23"/>
                  </a:lnTo>
                  <a:lnTo>
                    <a:pt x="122" y="23"/>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13" name="Freeform 113">
              <a:extLst>
                <a:ext uri="{FF2B5EF4-FFF2-40B4-BE49-F238E27FC236}">
                  <a16:creationId xmlns:a16="http://schemas.microsoft.com/office/drawing/2014/main" id="{F272C62A-A1D6-47CA-BBB7-0BC26624E838}"/>
                </a:ext>
              </a:extLst>
            </p:cNvPr>
            <p:cNvSpPr>
              <a:spLocks noChangeArrowheads="1"/>
            </p:cNvSpPr>
            <p:nvPr/>
          </p:nvSpPr>
          <p:spPr bwMode="auto">
            <a:xfrm>
              <a:off x="803" y="3197"/>
              <a:ext cx="37" cy="11"/>
            </a:xfrm>
            <a:custGeom>
              <a:avLst/>
              <a:gdLst>
                <a:gd name="T0" fmla="*/ 0 w 165"/>
                <a:gd name="T1" fmla="*/ 47 h 48"/>
                <a:gd name="T2" fmla="*/ 68 w 165"/>
                <a:gd name="T3" fmla="*/ 0 h 48"/>
                <a:gd name="T4" fmla="*/ 164 w 165"/>
                <a:gd name="T5" fmla="*/ 0 h 48"/>
              </a:gdLst>
              <a:ahLst/>
              <a:cxnLst>
                <a:cxn ang="0">
                  <a:pos x="T0" y="T1"/>
                </a:cxn>
                <a:cxn ang="0">
                  <a:pos x="T2" y="T3"/>
                </a:cxn>
                <a:cxn ang="0">
                  <a:pos x="T4" y="T5"/>
                </a:cxn>
              </a:cxnLst>
              <a:rect l="0" t="0" r="r" b="b"/>
              <a:pathLst>
                <a:path w="165" h="48">
                  <a:moveTo>
                    <a:pt x="0" y="47"/>
                  </a:moveTo>
                  <a:lnTo>
                    <a:pt x="68"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14" name="Freeform 114">
              <a:extLst>
                <a:ext uri="{FF2B5EF4-FFF2-40B4-BE49-F238E27FC236}">
                  <a16:creationId xmlns:a16="http://schemas.microsoft.com/office/drawing/2014/main" id="{DA79B835-DBDB-426E-AF33-14D54CFF92B2}"/>
                </a:ext>
              </a:extLst>
            </p:cNvPr>
            <p:cNvSpPr>
              <a:spLocks noChangeArrowheads="1"/>
            </p:cNvSpPr>
            <p:nvPr/>
          </p:nvSpPr>
          <p:spPr bwMode="auto">
            <a:xfrm>
              <a:off x="859" y="3197"/>
              <a:ext cx="38" cy="1"/>
            </a:xfrm>
            <a:custGeom>
              <a:avLst/>
              <a:gdLst>
                <a:gd name="T0" fmla="*/ 0 w 166"/>
                <a:gd name="T1" fmla="*/ 0 h 1"/>
                <a:gd name="T2" fmla="*/ 41 w 166"/>
                <a:gd name="T3" fmla="*/ 0 h 1"/>
                <a:gd name="T4" fmla="*/ 165 w 166"/>
                <a:gd name="T5" fmla="*/ 0 h 1"/>
              </a:gdLst>
              <a:ahLst/>
              <a:cxnLst>
                <a:cxn ang="0">
                  <a:pos x="T0" y="T1"/>
                </a:cxn>
                <a:cxn ang="0">
                  <a:pos x="T2" y="T3"/>
                </a:cxn>
                <a:cxn ang="0">
                  <a:pos x="T4" y="T5"/>
                </a:cxn>
              </a:cxnLst>
              <a:rect l="0" t="0" r="r" b="b"/>
              <a:pathLst>
                <a:path w="166" h="1">
                  <a:moveTo>
                    <a:pt x="0" y="0"/>
                  </a:moveTo>
                  <a:lnTo>
                    <a:pt x="41"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15" name="Freeform 115">
              <a:extLst>
                <a:ext uri="{FF2B5EF4-FFF2-40B4-BE49-F238E27FC236}">
                  <a16:creationId xmlns:a16="http://schemas.microsoft.com/office/drawing/2014/main" id="{E3713D8C-DEDB-4480-A5C0-0B1FC7C8C7F3}"/>
                </a:ext>
              </a:extLst>
            </p:cNvPr>
            <p:cNvSpPr>
              <a:spLocks noChangeArrowheads="1"/>
            </p:cNvSpPr>
            <p:nvPr/>
          </p:nvSpPr>
          <p:spPr bwMode="auto">
            <a:xfrm>
              <a:off x="915" y="3196"/>
              <a:ext cx="37" cy="11"/>
            </a:xfrm>
            <a:custGeom>
              <a:avLst/>
              <a:gdLst>
                <a:gd name="T0" fmla="*/ 0 w 165"/>
                <a:gd name="T1" fmla="*/ 46 h 47"/>
                <a:gd name="T2" fmla="*/ 100 w 165"/>
                <a:gd name="T3" fmla="*/ 46 h 47"/>
                <a:gd name="T4" fmla="*/ 164 w 165"/>
                <a:gd name="T5" fmla="*/ 0 h 47"/>
              </a:gdLst>
              <a:ahLst/>
              <a:cxnLst>
                <a:cxn ang="0">
                  <a:pos x="T0" y="T1"/>
                </a:cxn>
                <a:cxn ang="0">
                  <a:pos x="T2" y="T3"/>
                </a:cxn>
                <a:cxn ang="0">
                  <a:pos x="T4" y="T5"/>
                </a:cxn>
              </a:cxnLst>
              <a:rect l="0" t="0" r="r" b="b"/>
              <a:pathLst>
                <a:path w="165" h="47">
                  <a:moveTo>
                    <a:pt x="0" y="46"/>
                  </a:moveTo>
                  <a:lnTo>
                    <a:pt x="100" y="46"/>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16" name="Freeform 116">
              <a:extLst>
                <a:ext uri="{FF2B5EF4-FFF2-40B4-BE49-F238E27FC236}">
                  <a16:creationId xmlns:a16="http://schemas.microsoft.com/office/drawing/2014/main" id="{0AAE3F29-5147-498B-A5E4-99A43AB66ED4}"/>
                </a:ext>
              </a:extLst>
            </p:cNvPr>
            <p:cNvSpPr>
              <a:spLocks noChangeArrowheads="1"/>
            </p:cNvSpPr>
            <p:nvPr/>
          </p:nvSpPr>
          <p:spPr bwMode="auto">
            <a:xfrm>
              <a:off x="971" y="3196"/>
              <a:ext cx="38" cy="1"/>
            </a:xfrm>
            <a:custGeom>
              <a:avLst/>
              <a:gdLst>
                <a:gd name="T0" fmla="*/ 0 w 169"/>
                <a:gd name="T1" fmla="*/ 0 h 1"/>
                <a:gd name="T2" fmla="*/ 37 w 169"/>
                <a:gd name="T3" fmla="*/ 0 h 1"/>
                <a:gd name="T4" fmla="*/ 168 w 169"/>
                <a:gd name="T5" fmla="*/ 0 h 1"/>
              </a:gdLst>
              <a:ahLst/>
              <a:cxnLst>
                <a:cxn ang="0">
                  <a:pos x="T0" y="T1"/>
                </a:cxn>
                <a:cxn ang="0">
                  <a:pos x="T2" y="T3"/>
                </a:cxn>
                <a:cxn ang="0">
                  <a:pos x="T4" y="T5"/>
                </a:cxn>
              </a:cxnLst>
              <a:rect l="0" t="0" r="r" b="b"/>
              <a:pathLst>
                <a:path w="169" h="1">
                  <a:moveTo>
                    <a:pt x="0" y="0"/>
                  </a:moveTo>
                  <a:lnTo>
                    <a:pt x="37" y="0"/>
                  </a:lnTo>
                  <a:lnTo>
                    <a:pt x="16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17" name="Line 117">
              <a:extLst>
                <a:ext uri="{FF2B5EF4-FFF2-40B4-BE49-F238E27FC236}">
                  <a16:creationId xmlns:a16="http://schemas.microsoft.com/office/drawing/2014/main" id="{458C4AC3-D106-4A68-B599-4ECAC1993027}"/>
                </a:ext>
              </a:extLst>
            </p:cNvPr>
            <p:cNvSpPr>
              <a:spLocks noChangeShapeType="1"/>
            </p:cNvSpPr>
            <p:nvPr/>
          </p:nvSpPr>
          <p:spPr bwMode="auto">
            <a:xfrm>
              <a:off x="1028" y="3196"/>
              <a:ext cx="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18" name="Line 118">
              <a:extLst>
                <a:ext uri="{FF2B5EF4-FFF2-40B4-BE49-F238E27FC236}">
                  <a16:creationId xmlns:a16="http://schemas.microsoft.com/office/drawing/2014/main" id="{DA32C5CE-CFDE-4D8C-983B-38330ABD1ECE}"/>
                </a:ext>
              </a:extLst>
            </p:cNvPr>
            <p:cNvSpPr>
              <a:spLocks noChangeShapeType="1"/>
            </p:cNvSpPr>
            <p:nvPr/>
          </p:nvSpPr>
          <p:spPr bwMode="auto">
            <a:xfrm>
              <a:off x="1083" y="3196"/>
              <a:ext cx="3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19" name="Freeform 119">
              <a:extLst>
                <a:ext uri="{FF2B5EF4-FFF2-40B4-BE49-F238E27FC236}">
                  <a16:creationId xmlns:a16="http://schemas.microsoft.com/office/drawing/2014/main" id="{2D7BBE5E-0E5B-4145-B1EE-C8BA3B4A050A}"/>
                </a:ext>
              </a:extLst>
            </p:cNvPr>
            <p:cNvSpPr>
              <a:spLocks noChangeArrowheads="1"/>
            </p:cNvSpPr>
            <p:nvPr/>
          </p:nvSpPr>
          <p:spPr bwMode="auto">
            <a:xfrm>
              <a:off x="1140" y="3196"/>
              <a:ext cx="37" cy="1"/>
            </a:xfrm>
            <a:custGeom>
              <a:avLst/>
              <a:gdLst>
                <a:gd name="T0" fmla="*/ 0 w 165"/>
                <a:gd name="T1" fmla="*/ 0 h 1"/>
                <a:gd name="T2" fmla="*/ 142 w 165"/>
                <a:gd name="T3" fmla="*/ 0 h 1"/>
                <a:gd name="T4" fmla="*/ 164 w 165"/>
                <a:gd name="T5" fmla="*/ 0 h 1"/>
              </a:gdLst>
              <a:ahLst/>
              <a:cxnLst>
                <a:cxn ang="0">
                  <a:pos x="T0" y="T1"/>
                </a:cxn>
                <a:cxn ang="0">
                  <a:pos x="T2" y="T3"/>
                </a:cxn>
                <a:cxn ang="0">
                  <a:pos x="T4" y="T5"/>
                </a:cxn>
              </a:cxnLst>
              <a:rect l="0" t="0" r="r" b="b"/>
              <a:pathLst>
                <a:path w="165" h="1">
                  <a:moveTo>
                    <a:pt x="0" y="0"/>
                  </a:moveTo>
                  <a:lnTo>
                    <a:pt x="142"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20" name="Freeform 120">
              <a:extLst>
                <a:ext uri="{FF2B5EF4-FFF2-40B4-BE49-F238E27FC236}">
                  <a16:creationId xmlns:a16="http://schemas.microsoft.com/office/drawing/2014/main" id="{0F41B875-B9F8-40F7-BEEF-ACB22079929F}"/>
                </a:ext>
              </a:extLst>
            </p:cNvPr>
            <p:cNvSpPr>
              <a:spLocks noChangeArrowheads="1"/>
            </p:cNvSpPr>
            <p:nvPr/>
          </p:nvSpPr>
          <p:spPr bwMode="auto">
            <a:xfrm>
              <a:off x="1196" y="3196"/>
              <a:ext cx="37" cy="1"/>
            </a:xfrm>
            <a:custGeom>
              <a:avLst/>
              <a:gdLst>
                <a:gd name="T0" fmla="*/ 0 w 163"/>
                <a:gd name="T1" fmla="*/ 0 h 1"/>
                <a:gd name="T2" fmla="*/ 121 w 163"/>
                <a:gd name="T3" fmla="*/ 0 h 1"/>
                <a:gd name="T4" fmla="*/ 162 w 163"/>
                <a:gd name="T5" fmla="*/ 0 h 1"/>
              </a:gdLst>
              <a:ahLst/>
              <a:cxnLst>
                <a:cxn ang="0">
                  <a:pos x="T0" y="T1"/>
                </a:cxn>
                <a:cxn ang="0">
                  <a:pos x="T2" y="T3"/>
                </a:cxn>
                <a:cxn ang="0">
                  <a:pos x="T4" y="T5"/>
                </a:cxn>
              </a:cxnLst>
              <a:rect l="0" t="0" r="r" b="b"/>
              <a:pathLst>
                <a:path w="163" h="1">
                  <a:moveTo>
                    <a:pt x="0" y="0"/>
                  </a:moveTo>
                  <a:lnTo>
                    <a:pt x="121" y="0"/>
                  </a:lnTo>
                  <a:lnTo>
                    <a:pt x="16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21" name="Freeform 121">
              <a:extLst>
                <a:ext uri="{FF2B5EF4-FFF2-40B4-BE49-F238E27FC236}">
                  <a16:creationId xmlns:a16="http://schemas.microsoft.com/office/drawing/2014/main" id="{584A7B81-ED8E-4099-9F8C-17BADFBF170F}"/>
                </a:ext>
              </a:extLst>
            </p:cNvPr>
            <p:cNvSpPr>
              <a:spLocks noChangeArrowheads="1"/>
            </p:cNvSpPr>
            <p:nvPr/>
          </p:nvSpPr>
          <p:spPr bwMode="auto">
            <a:xfrm>
              <a:off x="1252" y="3196"/>
              <a:ext cx="38" cy="1"/>
            </a:xfrm>
            <a:custGeom>
              <a:avLst/>
              <a:gdLst>
                <a:gd name="T0" fmla="*/ 0 w 166"/>
                <a:gd name="T1" fmla="*/ 0 h 1"/>
                <a:gd name="T2" fmla="*/ 104 w 166"/>
                <a:gd name="T3" fmla="*/ 0 h 1"/>
                <a:gd name="T4" fmla="*/ 165 w 166"/>
                <a:gd name="T5" fmla="*/ 0 h 1"/>
              </a:gdLst>
              <a:ahLst/>
              <a:cxnLst>
                <a:cxn ang="0">
                  <a:pos x="T0" y="T1"/>
                </a:cxn>
                <a:cxn ang="0">
                  <a:pos x="T2" y="T3"/>
                </a:cxn>
                <a:cxn ang="0">
                  <a:pos x="T4" y="T5"/>
                </a:cxn>
              </a:cxnLst>
              <a:rect l="0" t="0" r="r" b="b"/>
              <a:pathLst>
                <a:path w="166" h="1">
                  <a:moveTo>
                    <a:pt x="0" y="0"/>
                  </a:moveTo>
                  <a:lnTo>
                    <a:pt x="104"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22" name="Freeform 122">
              <a:extLst>
                <a:ext uri="{FF2B5EF4-FFF2-40B4-BE49-F238E27FC236}">
                  <a16:creationId xmlns:a16="http://schemas.microsoft.com/office/drawing/2014/main" id="{260EC4A7-C9D3-4D00-BB25-D89976B82F4A}"/>
                </a:ext>
              </a:extLst>
            </p:cNvPr>
            <p:cNvSpPr>
              <a:spLocks noChangeArrowheads="1"/>
            </p:cNvSpPr>
            <p:nvPr/>
          </p:nvSpPr>
          <p:spPr bwMode="auto">
            <a:xfrm>
              <a:off x="1308" y="3196"/>
              <a:ext cx="38" cy="1"/>
            </a:xfrm>
            <a:custGeom>
              <a:avLst/>
              <a:gdLst>
                <a:gd name="T0" fmla="*/ 0 w 166"/>
                <a:gd name="T1" fmla="*/ 0 h 1"/>
                <a:gd name="T2" fmla="*/ 81 w 166"/>
                <a:gd name="T3" fmla="*/ 0 h 1"/>
                <a:gd name="T4" fmla="*/ 165 w 166"/>
                <a:gd name="T5" fmla="*/ 0 h 1"/>
              </a:gdLst>
              <a:ahLst/>
              <a:cxnLst>
                <a:cxn ang="0">
                  <a:pos x="T0" y="T1"/>
                </a:cxn>
                <a:cxn ang="0">
                  <a:pos x="T2" y="T3"/>
                </a:cxn>
                <a:cxn ang="0">
                  <a:pos x="T4" y="T5"/>
                </a:cxn>
              </a:cxnLst>
              <a:rect l="0" t="0" r="r" b="b"/>
              <a:pathLst>
                <a:path w="166" h="1">
                  <a:moveTo>
                    <a:pt x="0" y="0"/>
                  </a:moveTo>
                  <a:lnTo>
                    <a:pt x="81"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23" name="Freeform 123">
              <a:extLst>
                <a:ext uri="{FF2B5EF4-FFF2-40B4-BE49-F238E27FC236}">
                  <a16:creationId xmlns:a16="http://schemas.microsoft.com/office/drawing/2014/main" id="{7674C539-4F4B-4C6B-970E-489CB55F8741}"/>
                </a:ext>
              </a:extLst>
            </p:cNvPr>
            <p:cNvSpPr>
              <a:spLocks noChangeArrowheads="1"/>
            </p:cNvSpPr>
            <p:nvPr/>
          </p:nvSpPr>
          <p:spPr bwMode="auto">
            <a:xfrm>
              <a:off x="1364" y="3196"/>
              <a:ext cx="38" cy="1"/>
            </a:xfrm>
            <a:custGeom>
              <a:avLst/>
              <a:gdLst>
                <a:gd name="T0" fmla="*/ 0 w 166"/>
                <a:gd name="T1" fmla="*/ 0 h 1"/>
                <a:gd name="T2" fmla="*/ 49 w 166"/>
                <a:gd name="T3" fmla="*/ 0 h 1"/>
                <a:gd name="T4" fmla="*/ 165 w 166"/>
                <a:gd name="T5" fmla="*/ 0 h 1"/>
              </a:gdLst>
              <a:ahLst/>
              <a:cxnLst>
                <a:cxn ang="0">
                  <a:pos x="T0" y="T1"/>
                </a:cxn>
                <a:cxn ang="0">
                  <a:pos x="T2" y="T3"/>
                </a:cxn>
                <a:cxn ang="0">
                  <a:pos x="T4" y="T5"/>
                </a:cxn>
              </a:cxnLst>
              <a:rect l="0" t="0" r="r" b="b"/>
              <a:pathLst>
                <a:path w="166" h="1">
                  <a:moveTo>
                    <a:pt x="0" y="0"/>
                  </a:moveTo>
                  <a:lnTo>
                    <a:pt x="49" y="0"/>
                  </a:lnTo>
                  <a:lnTo>
                    <a:pt x="16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24" name="Freeform 124">
              <a:extLst>
                <a:ext uri="{FF2B5EF4-FFF2-40B4-BE49-F238E27FC236}">
                  <a16:creationId xmlns:a16="http://schemas.microsoft.com/office/drawing/2014/main" id="{B28AB2FE-0626-461C-B5EF-37E9AD30E75F}"/>
                </a:ext>
              </a:extLst>
            </p:cNvPr>
            <p:cNvSpPr>
              <a:spLocks noChangeArrowheads="1"/>
            </p:cNvSpPr>
            <p:nvPr/>
          </p:nvSpPr>
          <p:spPr bwMode="auto">
            <a:xfrm>
              <a:off x="1420" y="3196"/>
              <a:ext cx="37" cy="1"/>
            </a:xfrm>
            <a:custGeom>
              <a:avLst/>
              <a:gdLst>
                <a:gd name="T0" fmla="*/ 0 w 165"/>
                <a:gd name="T1" fmla="*/ 0 h 1"/>
                <a:gd name="T2" fmla="*/ 10 w 165"/>
                <a:gd name="T3" fmla="*/ 0 h 1"/>
                <a:gd name="T4" fmla="*/ 164 w 165"/>
                <a:gd name="T5" fmla="*/ 0 h 1"/>
              </a:gdLst>
              <a:ahLst/>
              <a:cxnLst>
                <a:cxn ang="0">
                  <a:pos x="T0" y="T1"/>
                </a:cxn>
                <a:cxn ang="0">
                  <a:pos x="T2" y="T3"/>
                </a:cxn>
                <a:cxn ang="0">
                  <a:pos x="T4" y="T5"/>
                </a:cxn>
              </a:cxnLst>
              <a:rect l="0" t="0" r="r" b="b"/>
              <a:pathLst>
                <a:path w="165" h="1">
                  <a:moveTo>
                    <a:pt x="0" y="0"/>
                  </a:moveTo>
                  <a:lnTo>
                    <a:pt x="10" y="0"/>
                  </a:lnTo>
                  <a:lnTo>
                    <a:pt x="16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25" name="Freeform 125">
              <a:extLst>
                <a:ext uri="{FF2B5EF4-FFF2-40B4-BE49-F238E27FC236}">
                  <a16:creationId xmlns:a16="http://schemas.microsoft.com/office/drawing/2014/main" id="{71195529-63DA-45BE-B933-C71FE1E44293}"/>
                </a:ext>
              </a:extLst>
            </p:cNvPr>
            <p:cNvSpPr>
              <a:spLocks noChangeArrowheads="1"/>
            </p:cNvSpPr>
            <p:nvPr/>
          </p:nvSpPr>
          <p:spPr bwMode="auto">
            <a:xfrm>
              <a:off x="1477" y="3196"/>
              <a:ext cx="37" cy="11"/>
            </a:xfrm>
            <a:custGeom>
              <a:avLst/>
              <a:gdLst>
                <a:gd name="T0" fmla="*/ 0 w 162"/>
                <a:gd name="T1" fmla="*/ 0 h 47"/>
                <a:gd name="T2" fmla="*/ 144 w 162"/>
                <a:gd name="T3" fmla="*/ 46 h 47"/>
                <a:gd name="T4" fmla="*/ 161 w 162"/>
                <a:gd name="T5" fmla="*/ 46 h 47"/>
              </a:gdLst>
              <a:ahLst/>
              <a:cxnLst>
                <a:cxn ang="0">
                  <a:pos x="T0" y="T1"/>
                </a:cxn>
                <a:cxn ang="0">
                  <a:pos x="T2" y="T3"/>
                </a:cxn>
                <a:cxn ang="0">
                  <a:pos x="T4" y="T5"/>
                </a:cxn>
              </a:cxnLst>
              <a:rect l="0" t="0" r="r" b="b"/>
              <a:pathLst>
                <a:path w="162" h="47">
                  <a:moveTo>
                    <a:pt x="0" y="0"/>
                  </a:moveTo>
                  <a:lnTo>
                    <a:pt x="144" y="46"/>
                  </a:lnTo>
                  <a:lnTo>
                    <a:pt x="161"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26" name="Freeform 126">
              <a:extLst>
                <a:ext uri="{FF2B5EF4-FFF2-40B4-BE49-F238E27FC236}">
                  <a16:creationId xmlns:a16="http://schemas.microsoft.com/office/drawing/2014/main" id="{0FFF4DC9-22C3-4D05-858E-40A0319146AD}"/>
                </a:ext>
              </a:extLst>
            </p:cNvPr>
            <p:cNvSpPr>
              <a:spLocks noChangeArrowheads="1"/>
            </p:cNvSpPr>
            <p:nvPr/>
          </p:nvSpPr>
          <p:spPr bwMode="auto">
            <a:xfrm>
              <a:off x="1532" y="3197"/>
              <a:ext cx="38" cy="1"/>
            </a:xfrm>
            <a:custGeom>
              <a:avLst/>
              <a:gdLst>
                <a:gd name="T0" fmla="*/ 0 w 168"/>
                <a:gd name="T1" fmla="*/ 0 h 1"/>
                <a:gd name="T2" fmla="*/ 63 w 168"/>
                <a:gd name="T3" fmla="*/ 0 h 1"/>
                <a:gd name="T4" fmla="*/ 167 w 168"/>
                <a:gd name="T5" fmla="*/ 0 h 1"/>
              </a:gdLst>
              <a:ahLst/>
              <a:cxnLst>
                <a:cxn ang="0">
                  <a:pos x="T0" y="T1"/>
                </a:cxn>
                <a:cxn ang="0">
                  <a:pos x="T2" y="T3"/>
                </a:cxn>
                <a:cxn ang="0">
                  <a:pos x="T4" y="T5"/>
                </a:cxn>
              </a:cxnLst>
              <a:rect l="0" t="0" r="r" b="b"/>
              <a:pathLst>
                <a:path w="168" h="1">
                  <a:moveTo>
                    <a:pt x="0" y="0"/>
                  </a:moveTo>
                  <a:lnTo>
                    <a:pt x="63" y="0"/>
                  </a:lnTo>
                  <a:lnTo>
                    <a:pt x="16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27" name="Freeform 127">
              <a:extLst>
                <a:ext uri="{FF2B5EF4-FFF2-40B4-BE49-F238E27FC236}">
                  <a16:creationId xmlns:a16="http://schemas.microsoft.com/office/drawing/2014/main" id="{6BF21187-8CD5-41B2-A490-6B114E8928E3}"/>
                </a:ext>
              </a:extLst>
            </p:cNvPr>
            <p:cNvSpPr>
              <a:spLocks noChangeArrowheads="1"/>
            </p:cNvSpPr>
            <p:nvPr/>
          </p:nvSpPr>
          <p:spPr bwMode="auto">
            <a:xfrm>
              <a:off x="1589" y="3197"/>
              <a:ext cx="37" cy="1"/>
            </a:xfrm>
            <a:custGeom>
              <a:avLst/>
              <a:gdLst>
                <a:gd name="T0" fmla="*/ 0 w 164"/>
                <a:gd name="T1" fmla="*/ 0 h 1"/>
                <a:gd name="T2" fmla="*/ 74 w 164"/>
                <a:gd name="T3" fmla="*/ 0 h 1"/>
                <a:gd name="T4" fmla="*/ 163 w 164"/>
                <a:gd name="T5" fmla="*/ 0 h 1"/>
              </a:gdLst>
              <a:ahLst/>
              <a:cxnLst>
                <a:cxn ang="0">
                  <a:pos x="T0" y="T1"/>
                </a:cxn>
                <a:cxn ang="0">
                  <a:pos x="T2" y="T3"/>
                </a:cxn>
                <a:cxn ang="0">
                  <a:pos x="T4" y="T5"/>
                </a:cxn>
              </a:cxnLst>
              <a:rect l="0" t="0" r="r" b="b"/>
              <a:pathLst>
                <a:path w="164" h="1">
                  <a:moveTo>
                    <a:pt x="0" y="0"/>
                  </a:moveTo>
                  <a:lnTo>
                    <a:pt x="74" y="0"/>
                  </a:lnTo>
                  <a:lnTo>
                    <a:pt x="16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28" name="Freeform 128">
              <a:extLst>
                <a:ext uri="{FF2B5EF4-FFF2-40B4-BE49-F238E27FC236}">
                  <a16:creationId xmlns:a16="http://schemas.microsoft.com/office/drawing/2014/main" id="{39BE47E2-74FB-49A5-B5D5-237AF72B088E}"/>
                </a:ext>
              </a:extLst>
            </p:cNvPr>
            <p:cNvSpPr>
              <a:spLocks noChangeArrowheads="1"/>
            </p:cNvSpPr>
            <p:nvPr/>
          </p:nvSpPr>
          <p:spPr bwMode="auto">
            <a:xfrm>
              <a:off x="1644" y="3198"/>
              <a:ext cx="38" cy="11"/>
            </a:xfrm>
            <a:custGeom>
              <a:avLst/>
              <a:gdLst>
                <a:gd name="T0" fmla="*/ 0 w 166"/>
                <a:gd name="T1" fmla="*/ 0 h 48"/>
                <a:gd name="T2" fmla="*/ 11 w 166"/>
                <a:gd name="T3" fmla="*/ 0 h 48"/>
                <a:gd name="T4" fmla="*/ 76 w 166"/>
                <a:gd name="T5" fmla="*/ 0 h 48"/>
                <a:gd name="T6" fmla="*/ 127 w 166"/>
                <a:gd name="T7" fmla="*/ 47 h 48"/>
                <a:gd name="T8" fmla="*/ 165 w 166"/>
                <a:gd name="T9" fmla="*/ 47 h 48"/>
              </a:gdLst>
              <a:ahLst/>
              <a:cxnLst>
                <a:cxn ang="0">
                  <a:pos x="T0" y="T1"/>
                </a:cxn>
                <a:cxn ang="0">
                  <a:pos x="T2" y="T3"/>
                </a:cxn>
                <a:cxn ang="0">
                  <a:pos x="T4" y="T5"/>
                </a:cxn>
                <a:cxn ang="0">
                  <a:pos x="T6" y="T7"/>
                </a:cxn>
                <a:cxn ang="0">
                  <a:pos x="T8" y="T9"/>
                </a:cxn>
              </a:cxnLst>
              <a:rect l="0" t="0" r="r" b="b"/>
              <a:pathLst>
                <a:path w="166" h="48">
                  <a:moveTo>
                    <a:pt x="0" y="0"/>
                  </a:moveTo>
                  <a:lnTo>
                    <a:pt x="11" y="0"/>
                  </a:lnTo>
                  <a:lnTo>
                    <a:pt x="76" y="0"/>
                  </a:lnTo>
                  <a:lnTo>
                    <a:pt x="127" y="47"/>
                  </a:lnTo>
                  <a:lnTo>
                    <a:pt x="165"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29" name="Freeform 129">
              <a:extLst>
                <a:ext uri="{FF2B5EF4-FFF2-40B4-BE49-F238E27FC236}">
                  <a16:creationId xmlns:a16="http://schemas.microsoft.com/office/drawing/2014/main" id="{9033BE89-CE3A-49E3-B3A6-4ADADED65E7B}"/>
                </a:ext>
              </a:extLst>
            </p:cNvPr>
            <p:cNvSpPr>
              <a:spLocks noChangeArrowheads="1"/>
            </p:cNvSpPr>
            <p:nvPr/>
          </p:nvSpPr>
          <p:spPr bwMode="auto">
            <a:xfrm>
              <a:off x="1701" y="3200"/>
              <a:ext cx="37" cy="11"/>
            </a:xfrm>
            <a:custGeom>
              <a:avLst/>
              <a:gdLst>
                <a:gd name="T0" fmla="*/ 0 w 163"/>
                <a:gd name="T1" fmla="*/ 0 h 47"/>
                <a:gd name="T2" fmla="*/ 20 w 163"/>
                <a:gd name="T3" fmla="*/ 2 h 47"/>
                <a:gd name="T4" fmla="*/ 50 w 163"/>
                <a:gd name="T5" fmla="*/ 9 h 47"/>
                <a:gd name="T6" fmla="*/ 75 w 163"/>
                <a:gd name="T7" fmla="*/ 12 h 47"/>
                <a:gd name="T8" fmla="*/ 105 w 163"/>
                <a:gd name="T9" fmla="*/ 23 h 47"/>
                <a:gd name="T10" fmla="*/ 133 w 163"/>
                <a:gd name="T11" fmla="*/ 32 h 47"/>
                <a:gd name="T12" fmla="*/ 159 w 163"/>
                <a:gd name="T13" fmla="*/ 41 h 47"/>
                <a:gd name="T14" fmla="*/ 162 w 163"/>
                <a:gd name="T15" fmla="*/ 46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3" h="47">
                  <a:moveTo>
                    <a:pt x="0" y="0"/>
                  </a:moveTo>
                  <a:lnTo>
                    <a:pt x="20" y="2"/>
                  </a:lnTo>
                  <a:lnTo>
                    <a:pt x="50" y="9"/>
                  </a:lnTo>
                  <a:lnTo>
                    <a:pt x="75" y="12"/>
                  </a:lnTo>
                  <a:lnTo>
                    <a:pt x="105" y="23"/>
                  </a:lnTo>
                  <a:lnTo>
                    <a:pt x="133" y="32"/>
                  </a:lnTo>
                  <a:lnTo>
                    <a:pt x="159" y="41"/>
                  </a:lnTo>
                  <a:lnTo>
                    <a:pt x="162"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30" name="Freeform 130">
              <a:extLst>
                <a:ext uri="{FF2B5EF4-FFF2-40B4-BE49-F238E27FC236}">
                  <a16:creationId xmlns:a16="http://schemas.microsoft.com/office/drawing/2014/main" id="{63558755-EFE9-4834-AC5E-D05788431A74}"/>
                </a:ext>
              </a:extLst>
            </p:cNvPr>
            <p:cNvSpPr>
              <a:spLocks noChangeArrowheads="1"/>
            </p:cNvSpPr>
            <p:nvPr/>
          </p:nvSpPr>
          <p:spPr bwMode="auto">
            <a:xfrm>
              <a:off x="1755" y="3213"/>
              <a:ext cx="34" cy="17"/>
            </a:xfrm>
            <a:custGeom>
              <a:avLst/>
              <a:gdLst>
                <a:gd name="T0" fmla="*/ 0 w 150"/>
                <a:gd name="T1" fmla="*/ 0 h 76"/>
                <a:gd name="T2" fmla="*/ 5 w 150"/>
                <a:gd name="T3" fmla="*/ 0 h 76"/>
                <a:gd name="T4" fmla="*/ 33 w 150"/>
                <a:gd name="T5" fmla="*/ 14 h 76"/>
                <a:gd name="T6" fmla="*/ 63 w 150"/>
                <a:gd name="T7" fmla="*/ 27 h 76"/>
                <a:gd name="T8" fmla="*/ 91 w 150"/>
                <a:gd name="T9" fmla="*/ 41 h 76"/>
                <a:gd name="T10" fmla="*/ 117 w 150"/>
                <a:gd name="T11" fmla="*/ 57 h 76"/>
                <a:gd name="T12" fmla="*/ 146 w 150"/>
                <a:gd name="T13" fmla="*/ 75 h 76"/>
                <a:gd name="T14" fmla="*/ 149 w 150"/>
                <a:gd name="T15" fmla="*/ 75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76">
                  <a:moveTo>
                    <a:pt x="0" y="0"/>
                  </a:moveTo>
                  <a:lnTo>
                    <a:pt x="5" y="0"/>
                  </a:lnTo>
                  <a:lnTo>
                    <a:pt x="33" y="14"/>
                  </a:lnTo>
                  <a:lnTo>
                    <a:pt x="63" y="27"/>
                  </a:lnTo>
                  <a:lnTo>
                    <a:pt x="91" y="41"/>
                  </a:lnTo>
                  <a:lnTo>
                    <a:pt x="117" y="57"/>
                  </a:lnTo>
                  <a:lnTo>
                    <a:pt x="146" y="75"/>
                  </a:lnTo>
                  <a:lnTo>
                    <a:pt x="149" y="7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31" name="Freeform 131">
              <a:extLst>
                <a:ext uri="{FF2B5EF4-FFF2-40B4-BE49-F238E27FC236}">
                  <a16:creationId xmlns:a16="http://schemas.microsoft.com/office/drawing/2014/main" id="{C0F0E70F-020A-41D7-8BDC-03CC14F47B91}"/>
                </a:ext>
              </a:extLst>
            </p:cNvPr>
            <p:cNvSpPr>
              <a:spLocks noChangeArrowheads="1"/>
            </p:cNvSpPr>
            <p:nvPr/>
          </p:nvSpPr>
          <p:spPr bwMode="auto">
            <a:xfrm>
              <a:off x="1804" y="3241"/>
              <a:ext cx="25" cy="27"/>
            </a:xfrm>
            <a:custGeom>
              <a:avLst/>
              <a:gdLst>
                <a:gd name="T0" fmla="*/ 0 w 109"/>
                <a:gd name="T1" fmla="*/ 0 h 119"/>
                <a:gd name="T2" fmla="*/ 3 w 109"/>
                <a:gd name="T3" fmla="*/ 2 h 119"/>
                <a:gd name="T4" fmla="*/ 26 w 109"/>
                <a:gd name="T5" fmla="*/ 20 h 119"/>
                <a:gd name="T6" fmla="*/ 46 w 109"/>
                <a:gd name="T7" fmla="*/ 38 h 119"/>
                <a:gd name="T8" fmla="*/ 64 w 109"/>
                <a:gd name="T9" fmla="*/ 57 h 119"/>
                <a:gd name="T10" fmla="*/ 81 w 109"/>
                <a:gd name="T11" fmla="*/ 78 h 119"/>
                <a:gd name="T12" fmla="*/ 95 w 109"/>
                <a:gd name="T13" fmla="*/ 98 h 119"/>
                <a:gd name="T14" fmla="*/ 108 w 109"/>
                <a:gd name="T15" fmla="*/ 118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119">
                  <a:moveTo>
                    <a:pt x="0" y="0"/>
                  </a:moveTo>
                  <a:lnTo>
                    <a:pt x="3" y="2"/>
                  </a:lnTo>
                  <a:lnTo>
                    <a:pt x="26" y="20"/>
                  </a:lnTo>
                  <a:lnTo>
                    <a:pt x="46" y="38"/>
                  </a:lnTo>
                  <a:lnTo>
                    <a:pt x="64" y="57"/>
                  </a:lnTo>
                  <a:lnTo>
                    <a:pt x="81" y="78"/>
                  </a:lnTo>
                  <a:lnTo>
                    <a:pt x="95" y="98"/>
                  </a:lnTo>
                  <a:lnTo>
                    <a:pt x="108" y="11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32" name="Freeform 132">
              <a:extLst>
                <a:ext uri="{FF2B5EF4-FFF2-40B4-BE49-F238E27FC236}">
                  <a16:creationId xmlns:a16="http://schemas.microsoft.com/office/drawing/2014/main" id="{74F468D4-0AD4-459D-AB7B-76D277D822BA}"/>
                </a:ext>
              </a:extLst>
            </p:cNvPr>
            <p:cNvSpPr>
              <a:spLocks noChangeArrowheads="1"/>
            </p:cNvSpPr>
            <p:nvPr/>
          </p:nvSpPr>
          <p:spPr bwMode="auto">
            <a:xfrm>
              <a:off x="1837" y="3285"/>
              <a:ext cx="12" cy="35"/>
            </a:xfrm>
            <a:custGeom>
              <a:avLst/>
              <a:gdLst>
                <a:gd name="T0" fmla="*/ 0 w 53"/>
                <a:gd name="T1" fmla="*/ 0 h 156"/>
                <a:gd name="T2" fmla="*/ 2 w 53"/>
                <a:gd name="T3" fmla="*/ 2 h 156"/>
                <a:gd name="T4" fmla="*/ 17 w 53"/>
                <a:gd name="T5" fmla="*/ 35 h 156"/>
                <a:gd name="T6" fmla="*/ 26 w 53"/>
                <a:gd name="T7" fmla="*/ 66 h 156"/>
                <a:gd name="T8" fmla="*/ 34 w 53"/>
                <a:gd name="T9" fmla="*/ 94 h 156"/>
                <a:gd name="T10" fmla="*/ 43 w 53"/>
                <a:gd name="T11" fmla="*/ 129 h 156"/>
                <a:gd name="T12" fmla="*/ 52 w 53"/>
                <a:gd name="T13" fmla="*/ 155 h 156"/>
              </a:gdLst>
              <a:ahLst/>
              <a:cxnLst>
                <a:cxn ang="0">
                  <a:pos x="T0" y="T1"/>
                </a:cxn>
                <a:cxn ang="0">
                  <a:pos x="T2" y="T3"/>
                </a:cxn>
                <a:cxn ang="0">
                  <a:pos x="T4" y="T5"/>
                </a:cxn>
                <a:cxn ang="0">
                  <a:pos x="T6" y="T7"/>
                </a:cxn>
                <a:cxn ang="0">
                  <a:pos x="T8" y="T9"/>
                </a:cxn>
                <a:cxn ang="0">
                  <a:pos x="T10" y="T11"/>
                </a:cxn>
                <a:cxn ang="0">
                  <a:pos x="T12" y="T13"/>
                </a:cxn>
              </a:cxnLst>
              <a:rect l="0" t="0" r="r" b="b"/>
              <a:pathLst>
                <a:path w="53" h="156">
                  <a:moveTo>
                    <a:pt x="0" y="0"/>
                  </a:moveTo>
                  <a:lnTo>
                    <a:pt x="2" y="2"/>
                  </a:lnTo>
                  <a:lnTo>
                    <a:pt x="17" y="35"/>
                  </a:lnTo>
                  <a:lnTo>
                    <a:pt x="26" y="66"/>
                  </a:lnTo>
                  <a:lnTo>
                    <a:pt x="34" y="94"/>
                  </a:lnTo>
                  <a:lnTo>
                    <a:pt x="43" y="129"/>
                  </a:lnTo>
                  <a:lnTo>
                    <a:pt x="52"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33" name="Freeform 133">
              <a:extLst>
                <a:ext uri="{FF2B5EF4-FFF2-40B4-BE49-F238E27FC236}">
                  <a16:creationId xmlns:a16="http://schemas.microsoft.com/office/drawing/2014/main" id="{375397C9-95EB-47BC-B661-C2DCD8AE36A5}"/>
                </a:ext>
              </a:extLst>
            </p:cNvPr>
            <p:cNvSpPr>
              <a:spLocks noChangeArrowheads="1"/>
            </p:cNvSpPr>
            <p:nvPr/>
          </p:nvSpPr>
          <p:spPr bwMode="auto">
            <a:xfrm>
              <a:off x="1851" y="3339"/>
              <a:ext cx="11" cy="37"/>
            </a:xfrm>
            <a:custGeom>
              <a:avLst/>
              <a:gdLst>
                <a:gd name="T0" fmla="*/ 0 w 48"/>
                <a:gd name="T1" fmla="*/ 0 h 164"/>
                <a:gd name="T2" fmla="*/ 6 w 48"/>
                <a:gd name="T3" fmla="*/ 20 h 164"/>
                <a:gd name="T4" fmla="*/ 29 w 48"/>
                <a:gd name="T5" fmla="*/ 49 h 164"/>
                <a:gd name="T6" fmla="*/ 29 w 48"/>
                <a:gd name="T7" fmla="*/ 80 h 164"/>
                <a:gd name="T8" fmla="*/ 47 w 48"/>
                <a:gd name="T9" fmla="*/ 112 h 164"/>
                <a:gd name="T10" fmla="*/ 47 w 48"/>
                <a:gd name="T11" fmla="*/ 146 h 164"/>
                <a:gd name="T12" fmla="*/ 47 w 48"/>
                <a:gd name="T13" fmla="*/ 163 h 164"/>
              </a:gdLst>
              <a:ahLst/>
              <a:cxnLst>
                <a:cxn ang="0">
                  <a:pos x="T0" y="T1"/>
                </a:cxn>
                <a:cxn ang="0">
                  <a:pos x="T2" y="T3"/>
                </a:cxn>
                <a:cxn ang="0">
                  <a:pos x="T4" y="T5"/>
                </a:cxn>
                <a:cxn ang="0">
                  <a:pos x="T6" y="T7"/>
                </a:cxn>
                <a:cxn ang="0">
                  <a:pos x="T8" y="T9"/>
                </a:cxn>
                <a:cxn ang="0">
                  <a:pos x="T10" y="T11"/>
                </a:cxn>
                <a:cxn ang="0">
                  <a:pos x="T12" y="T13"/>
                </a:cxn>
              </a:cxnLst>
              <a:rect l="0" t="0" r="r" b="b"/>
              <a:pathLst>
                <a:path w="48" h="164">
                  <a:moveTo>
                    <a:pt x="0" y="0"/>
                  </a:moveTo>
                  <a:lnTo>
                    <a:pt x="6" y="20"/>
                  </a:lnTo>
                  <a:lnTo>
                    <a:pt x="29" y="49"/>
                  </a:lnTo>
                  <a:lnTo>
                    <a:pt x="29" y="80"/>
                  </a:lnTo>
                  <a:lnTo>
                    <a:pt x="47" y="112"/>
                  </a:lnTo>
                  <a:lnTo>
                    <a:pt x="47" y="146"/>
                  </a:lnTo>
                  <a:lnTo>
                    <a:pt x="47" y="16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34" name="Freeform 134">
              <a:extLst>
                <a:ext uri="{FF2B5EF4-FFF2-40B4-BE49-F238E27FC236}">
                  <a16:creationId xmlns:a16="http://schemas.microsoft.com/office/drawing/2014/main" id="{AEF125FF-A8CC-4913-81AA-907E08FAF03E}"/>
                </a:ext>
              </a:extLst>
            </p:cNvPr>
            <p:cNvSpPr>
              <a:spLocks noChangeArrowheads="1"/>
            </p:cNvSpPr>
            <p:nvPr/>
          </p:nvSpPr>
          <p:spPr bwMode="auto">
            <a:xfrm>
              <a:off x="1849" y="3394"/>
              <a:ext cx="11" cy="38"/>
            </a:xfrm>
            <a:custGeom>
              <a:avLst/>
              <a:gdLst>
                <a:gd name="T0" fmla="*/ 47 w 48"/>
                <a:gd name="T1" fmla="*/ 0 h 166"/>
                <a:gd name="T2" fmla="*/ 47 w 48"/>
                <a:gd name="T3" fmla="*/ 9 h 166"/>
                <a:gd name="T4" fmla="*/ 47 w 48"/>
                <a:gd name="T5" fmla="*/ 49 h 166"/>
                <a:gd name="T6" fmla="*/ 29 w 48"/>
                <a:gd name="T7" fmla="*/ 86 h 166"/>
                <a:gd name="T8" fmla="*/ 18 w 48"/>
                <a:gd name="T9" fmla="*/ 130 h 166"/>
                <a:gd name="T10" fmla="*/ 0 w 48"/>
                <a:gd name="T11" fmla="*/ 165 h 166"/>
              </a:gdLst>
              <a:ahLst/>
              <a:cxnLst>
                <a:cxn ang="0">
                  <a:pos x="T0" y="T1"/>
                </a:cxn>
                <a:cxn ang="0">
                  <a:pos x="T2" y="T3"/>
                </a:cxn>
                <a:cxn ang="0">
                  <a:pos x="T4" y="T5"/>
                </a:cxn>
                <a:cxn ang="0">
                  <a:pos x="T6" y="T7"/>
                </a:cxn>
                <a:cxn ang="0">
                  <a:pos x="T8" y="T9"/>
                </a:cxn>
                <a:cxn ang="0">
                  <a:pos x="T10" y="T11"/>
                </a:cxn>
              </a:cxnLst>
              <a:rect l="0" t="0" r="r" b="b"/>
              <a:pathLst>
                <a:path w="48" h="166">
                  <a:moveTo>
                    <a:pt x="47" y="0"/>
                  </a:moveTo>
                  <a:lnTo>
                    <a:pt x="47" y="9"/>
                  </a:lnTo>
                  <a:lnTo>
                    <a:pt x="47" y="49"/>
                  </a:lnTo>
                  <a:lnTo>
                    <a:pt x="29" y="86"/>
                  </a:lnTo>
                  <a:lnTo>
                    <a:pt x="18" y="130"/>
                  </a:lnTo>
                  <a:lnTo>
                    <a:pt x="0" y="16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35" name="Freeform 135">
              <a:extLst>
                <a:ext uri="{FF2B5EF4-FFF2-40B4-BE49-F238E27FC236}">
                  <a16:creationId xmlns:a16="http://schemas.microsoft.com/office/drawing/2014/main" id="{FB41BC18-629E-4CA6-842C-CFA533280880}"/>
                </a:ext>
              </a:extLst>
            </p:cNvPr>
            <p:cNvSpPr>
              <a:spLocks noChangeArrowheads="1"/>
            </p:cNvSpPr>
            <p:nvPr/>
          </p:nvSpPr>
          <p:spPr bwMode="auto">
            <a:xfrm>
              <a:off x="1833" y="3450"/>
              <a:ext cx="12" cy="36"/>
            </a:xfrm>
            <a:custGeom>
              <a:avLst/>
              <a:gdLst>
                <a:gd name="T0" fmla="*/ 52 w 53"/>
                <a:gd name="T1" fmla="*/ 0 h 157"/>
                <a:gd name="T2" fmla="*/ 49 w 53"/>
                <a:gd name="T3" fmla="*/ 8 h 157"/>
                <a:gd name="T4" fmla="*/ 34 w 53"/>
                <a:gd name="T5" fmla="*/ 51 h 157"/>
                <a:gd name="T6" fmla="*/ 23 w 53"/>
                <a:gd name="T7" fmla="*/ 95 h 157"/>
                <a:gd name="T8" fmla="*/ 6 w 53"/>
                <a:gd name="T9" fmla="*/ 135 h 157"/>
                <a:gd name="T10" fmla="*/ 0 w 53"/>
                <a:gd name="T11" fmla="*/ 156 h 157"/>
              </a:gdLst>
              <a:ahLst/>
              <a:cxnLst>
                <a:cxn ang="0">
                  <a:pos x="T0" y="T1"/>
                </a:cxn>
                <a:cxn ang="0">
                  <a:pos x="T2" y="T3"/>
                </a:cxn>
                <a:cxn ang="0">
                  <a:pos x="T4" y="T5"/>
                </a:cxn>
                <a:cxn ang="0">
                  <a:pos x="T6" y="T7"/>
                </a:cxn>
                <a:cxn ang="0">
                  <a:pos x="T8" y="T9"/>
                </a:cxn>
                <a:cxn ang="0">
                  <a:pos x="T10" y="T11"/>
                </a:cxn>
              </a:cxnLst>
              <a:rect l="0" t="0" r="r" b="b"/>
              <a:pathLst>
                <a:path w="53" h="157">
                  <a:moveTo>
                    <a:pt x="52" y="0"/>
                  </a:moveTo>
                  <a:lnTo>
                    <a:pt x="49" y="8"/>
                  </a:lnTo>
                  <a:lnTo>
                    <a:pt x="34" y="51"/>
                  </a:lnTo>
                  <a:lnTo>
                    <a:pt x="23" y="95"/>
                  </a:lnTo>
                  <a:lnTo>
                    <a:pt x="6" y="135"/>
                  </a:lnTo>
                  <a:lnTo>
                    <a:pt x="0" y="15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36" name="Freeform 136">
              <a:extLst>
                <a:ext uri="{FF2B5EF4-FFF2-40B4-BE49-F238E27FC236}">
                  <a16:creationId xmlns:a16="http://schemas.microsoft.com/office/drawing/2014/main" id="{19A93BC6-3ABF-455F-80D8-474B741761BF}"/>
                </a:ext>
              </a:extLst>
            </p:cNvPr>
            <p:cNvSpPr>
              <a:spLocks noChangeArrowheads="1"/>
            </p:cNvSpPr>
            <p:nvPr/>
          </p:nvSpPr>
          <p:spPr bwMode="auto">
            <a:xfrm>
              <a:off x="1806" y="3502"/>
              <a:ext cx="19" cy="32"/>
            </a:xfrm>
            <a:custGeom>
              <a:avLst/>
              <a:gdLst>
                <a:gd name="T0" fmla="*/ 84 w 85"/>
                <a:gd name="T1" fmla="*/ 0 h 143"/>
                <a:gd name="T2" fmla="*/ 70 w 85"/>
                <a:gd name="T3" fmla="*/ 29 h 143"/>
                <a:gd name="T4" fmla="*/ 46 w 85"/>
                <a:gd name="T5" fmla="*/ 72 h 143"/>
                <a:gd name="T6" fmla="*/ 24 w 85"/>
                <a:gd name="T7" fmla="*/ 109 h 143"/>
                <a:gd name="T8" fmla="*/ 0 w 85"/>
                <a:gd name="T9" fmla="*/ 142 h 143"/>
              </a:gdLst>
              <a:ahLst/>
              <a:cxnLst>
                <a:cxn ang="0">
                  <a:pos x="T0" y="T1"/>
                </a:cxn>
                <a:cxn ang="0">
                  <a:pos x="T2" y="T3"/>
                </a:cxn>
                <a:cxn ang="0">
                  <a:pos x="T4" y="T5"/>
                </a:cxn>
                <a:cxn ang="0">
                  <a:pos x="T6" y="T7"/>
                </a:cxn>
                <a:cxn ang="0">
                  <a:pos x="T8" y="T9"/>
                </a:cxn>
              </a:cxnLst>
              <a:rect l="0" t="0" r="r" b="b"/>
              <a:pathLst>
                <a:path w="85" h="143">
                  <a:moveTo>
                    <a:pt x="84" y="0"/>
                  </a:moveTo>
                  <a:lnTo>
                    <a:pt x="70" y="29"/>
                  </a:lnTo>
                  <a:lnTo>
                    <a:pt x="46" y="72"/>
                  </a:lnTo>
                  <a:lnTo>
                    <a:pt x="24" y="109"/>
                  </a:lnTo>
                  <a:lnTo>
                    <a:pt x="0" y="14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37" name="Freeform 137">
              <a:extLst>
                <a:ext uri="{FF2B5EF4-FFF2-40B4-BE49-F238E27FC236}">
                  <a16:creationId xmlns:a16="http://schemas.microsoft.com/office/drawing/2014/main" id="{9078EC1B-F834-4A13-873F-3FE2E0F93C8D}"/>
                </a:ext>
              </a:extLst>
            </p:cNvPr>
            <p:cNvSpPr>
              <a:spLocks noChangeArrowheads="1"/>
            </p:cNvSpPr>
            <p:nvPr/>
          </p:nvSpPr>
          <p:spPr bwMode="auto">
            <a:xfrm>
              <a:off x="1770" y="3550"/>
              <a:ext cx="25" cy="27"/>
            </a:xfrm>
            <a:custGeom>
              <a:avLst/>
              <a:gdLst>
                <a:gd name="T0" fmla="*/ 110 w 111"/>
                <a:gd name="T1" fmla="*/ 0 h 121"/>
                <a:gd name="T2" fmla="*/ 92 w 111"/>
                <a:gd name="T3" fmla="*/ 17 h 121"/>
                <a:gd name="T4" fmla="*/ 58 w 111"/>
                <a:gd name="T5" fmla="*/ 57 h 121"/>
                <a:gd name="T6" fmla="*/ 23 w 111"/>
                <a:gd name="T7" fmla="*/ 92 h 121"/>
                <a:gd name="T8" fmla="*/ 0 w 111"/>
                <a:gd name="T9" fmla="*/ 120 h 121"/>
              </a:gdLst>
              <a:ahLst/>
              <a:cxnLst>
                <a:cxn ang="0">
                  <a:pos x="T0" y="T1"/>
                </a:cxn>
                <a:cxn ang="0">
                  <a:pos x="T2" y="T3"/>
                </a:cxn>
                <a:cxn ang="0">
                  <a:pos x="T4" y="T5"/>
                </a:cxn>
                <a:cxn ang="0">
                  <a:pos x="T6" y="T7"/>
                </a:cxn>
                <a:cxn ang="0">
                  <a:pos x="T8" y="T9"/>
                </a:cxn>
              </a:cxnLst>
              <a:rect l="0" t="0" r="r" b="b"/>
              <a:pathLst>
                <a:path w="111" h="121">
                  <a:moveTo>
                    <a:pt x="110" y="0"/>
                  </a:moveTo>
                  <a:lnTo>
                    <a:pt x="92" y="17"/>
                  </a:lnTo>
                  <a:lnTo>
                    <a:pt x="58" y="57"/>
                  </a:lnTo>
                  <a:lnTo>
                    <a:pt x="23" y="92"/>
                  </a:lnTo>
                  <a:lnTo>
                    <a:pt x="0" y="12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38" name="Freeform 138">
              <a:extLst>
                <a:ext uri="{FF2B5EF4-FFF2-40B4-BE49-F238E27FC236}">
                  <a16:creationId xmlns:a16="http://schemas.microsoft.com/office/drawing/2014/main" id="{56CB269E-AEF4-4E24-9B00-F04CCCD4B729}"/>
                </a:ext>
              </a:extLst>
            </p:cNvPr>
            <p:cNvSpPr>
              <a:spLocks noChangeArrowheads="1"/>
            </p:cNvSpPr>
            <p:nvPr/>
          </p:nvSpPr>
          <p:spPr bwMode="auto">
            <a:xfrm>
              <a:off x="1726" y="3589"/>
              <a:ext cx="30" cy="24"/>
            </a:xfrm>
            <a:custGeom>
              <a:avLst/>
              <a:gdLst>
                <a:gd name="T0" fmla="*/ 132 w 133"/>
                <a:gd name="T1" fmla="*/ 0 h 105"/>
                <a:gd name="T2" fmla="*/ 101 w 133"/>
                <a:gd name="T3" fmla="*/ 29 h 105"/>
                <a:gd name="T4" fmla="*/ 57 w 133"/>
                <a:gd name="T5" fmla="*/ 61 h 105"/>
                <a:gd name="T6" fmla="*/ 14 w 133"/>
                <a:gd name="T7" fmla="*/ 92 h 105"/>
                <a:gd name="T8" fmla="*/ 0 w 133"/>
                <a:gd name="T9" fmla="*/ 104 h 105"/>
              </a:gdLst>
              <a:ahLst/>
              <a:cxnLst>
                <a:cxn ang="0">
                  <a:pos x="T0" y="T1"/>
                </a:cxn>
                <a:cxn ang="0">
                  <a:pos x="T2" y="T3"/>
                </a:cxn>
                <a:cxn ang="0">
                  <a:pos x="T4" y="T5"/>
                </a:cxn>
                <a:cxn ang="0">
                  <a:pos x="T6" y="T7"/>
                </a:cxn>
                <a:cxn ang="0">
                  <a:pos x="T8" y="T9"/>
                </a:cxn>
              </a:cxnLst>
              <a:rect l="0" t="0" r="r" b="b"/>
              <a:pathLst>
                <a:path w="133" h="105">
                  <a:moveTo>
                    <a:pt x="132" y="0"/>
                  </a:moveTo>
                  <a:lnTo>
                    <a:pt x="101" y="29"/>
                  </a:lnTo>
                  <a:lnTo>
                    <a:pt x="57" y="61"/>
                  </a:lnTo>
                  <a:lnTo>
                    <a:pt x="14" y="92"/>
                  </a:lnTo>
                  <a:lnTo>
                    <a:pt x="0" y="10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39" name="Freeform 139">
              <a:extLst>
                <a:ext uri="{FF2B5EF4-FFF2-40B4-BE49-F238E27FC236}">
                  <a16:creationId xmlns:a16="http://schemas.microsoft.com/office/drawing/2014/main" id="{EAA8B4E4-DB59-4B4B-9FE6-091A835A4D28}"/>
                </a:ext>
              </a:extLst>
            </p:cNvPr>
            <p:cNvSpPr>
              <a:spLocks noChangeArrowheads="1"/>
            </p:cNvSpPr>
            <p:nvPr/>
          </p:nvSpPr>
          <p:spPr bwMode="auto">
            <a:xfrm>
              <a:off x="1678" y="3623"/>
              <a:ext cx="32" cy="18"/>
            </a:xfrm>
            <a:custGeom>
              <a:avLst/>
              <a:gdLst>
                <a:gd name="T0" fmla="*/ 142 w 143"/>
                <a:gd name="T1" fmla="*/ 0 h 81"/>
                <a:gd name="T2" fmla="*/ 130 w 143"/>
                <a:gd name="T3" fmla="*/ 4 h 81"/>
                <a:gd name="T4" fmla="*/ 80 w 143"/>
                <a:gd name="T5" fmla="*/ 33 h 81"/>
                <a:gd name="T6" fmla="*/ 28 w 143"/>
                <a:gd name="T7" fmla="*/ 63 h 81"/>
                <a:gd name="T8" fmla="*/ 0 w 143"/>
                <a:gd name="T9" fmla="*/ 80 h 81"/>
              </a:gdLst>
              <a:ahLst/>
              <a:cxnLst>
                <a:cxn ang="0">
                  <a:pos x="T0" y="T1"/>
                </a:cxn>
                <a:cxn ang="0">
                  <a:pos x="T2" y="T3"/>
                </a:cxn>
                <a:cxn ang="0">
                  <a:pos x="T4" y="T5"/>
                </a:cxn>
                <a:cxn ang="0">
                  <a:pos x="T6" y="T7"/>
                </a:cxn>
                <a:cxn ang="0">
                  <a:pos x="T8" y="T9"/>
                </a:cxn>
              </a:cxnLst>
              <a:rect l="0" t="0" r="r" b="b"/>
              <a:pathLst>
                <a:path w="143" h="81">
                  <a:moveTo>
                    <a:pt x="142" y="0"/>
                  </a:moveTo>
                  <a:lnTo>
                    <a:pt x="130" y="4"/>
                  </a:lnTo>
                  <a:lnTo>
                    <a:pt x="80" y="33"/>
                  </a:lnTo>
                  <a:lnTo>
                    <a:pt x="28" y="63"/>
                  </a:lnTo>
                  <a:lnTo>
                    <a:pt x="0" y="8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40" name="Freeform 140">
              <a:extLst>
                <a:ext uri="{FF2B5EF4-FFF2-40B4-BE49-F238E27FC236}">
                  <a16:creationId xmlns:a16="http://schemas.microsoft.com/office/drawing/2014/main" id="{69ADD27C-0828-4A2B-B22B-573065B821DD}"/>
                </a:ext>
              </a:extLst>
            </p:cNvPr>
            <p:cNvSpPr>
              <a:spLocks noChangeArrowheads="1"/>
            </p:cNvSpPr>
            <p:nvPr/>
          </p:nvSpPr>
          <p:spPr bwMode="auto">
            <a:xfrm>
              <a:off x="1628" y="3649"/>
              <a:ext cx="34" cy="15"/>
            </a:xfrm>
            <a:custGeom>
              <a:avLst/>
              <a:gdLst>
                <a:gd name="T0" fmla="*/ 149 w 150"/>
                <a:gd name="T1" fmla="*/ 0 h 68"/>
                <a:gd name="T2" fmla="*/ 143 w 150"/>
                <a:gd name="T3" fmla="*/ 3 h 68"/>
                <a:gd name="T4" fmla="*/ 85 w 150"/>
                <a:gd name="T5" fmla="*/ 29 h 68"/>
                <a:gd name="T6" fmla="*/ 25 w 150"/>
                <a:gd name="T7" fmla="*/ 55 h 68"/>
                <a:gd name="T8" fmla="*/ 0 w 150"/>
                <a:gd name="T9" fmla="*/ 67 h 68"/>
              </a:gdLst>
              <a:ahLst/>
              <a:cxnLst>
                <a:cxn ang="0">
                  <a:pos x="T0" y="T1"/>
                </a:cxn>
                <a:cxn ang="0">
                  <a:pos x="T2" y="T3"/>
                </a:cxn>
                <a:cxn ang="0">
                  <a:pos x="T4" y="T5"/>
                </a:cxn>
                <a:cxn ang="0">
                  <a:pos x="T6" y="T7"/>
                </a:cxn>
                <a:cxn ang="0">
                  <a:pos x="T8" y="T9"/>
                </a:cxn>
              </a:cxnLst>
              <a:rect l="0" t="0" r="r" b="b"/>
              <a:pathLst>
                <a:path w="150" h="68">
                  <a:moveTo>
                    <a:pt x="149" y="0"/>
                  </a:moveTo>
                  <a:lnTo>
                    <a:pt x="143" y="3"/>
                  </a:lnTo>
                  <a:lnTo>
                    <a:pt x="85" y="29"/>
                  </a:lnTo>
                  <a:lnTo>
                    <a:pt x="25" y="55"/>
                  </a:lnTo>
                  <a:lnTo>
                    <a:pt x="0" y="6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41" name="Freeform 141">
              <a:extLst>
                <a:ext uri="{FF2B5EF4-FFF2-40B4-BE49-F238E27FC236}">
                  <a16:creationId xmlns:a16="http://schemas.microsoft.com/office/drawing/2014/main" id="{334A9C29-DC3D-4DC0-981E-E84D729B43DA}"/>
                </a:ext>
              </a:extLst>
            </p:cNvPr>
            <p:cNvSpPr>
              <a:spLocks noChangeArrowheads="1"/>
            </p:cNvSpPr>
            <p:nvPr/>
          </p:nvSpPr>
          <p:spPr bwMode="auto">
            <a:xfrm>
              <a:off x="1574" y="3670"/>
              <a:ext cx="36" cy="12"/>
            </a:xfrm>
            <a:custGeom>
              <a:avLst/>
              <a:gdLst>
                <a:gd name="T0" fmla="*/ 158 w 159"/>
                <a:gd name="T1" fmla="*/ 0 h 54"/>
                <a:gd name="T2" fmla="*/ 136 w 159"/>
                <a:gd name="T3" fmla="*/ 9 h 54"/>
                <a:gd name="T4" fmla="*/ 69 w 159"/>
                <a:gd name="T5" fmla="*/ 32 h 54"/>
                <a:gd name="T6" fmla="*/ 0 w 159"/>
                <a:gd name="T7" fmla="*/ 53 h 54"/>
              </a:gdLst>
              <a:ahLst/>
              <a:cxnLst>
                <a:cxn ang="0">
                  <a:pos x="T0" y="T1"/>
                </a:cxn>
                <a:cxn ang="0">
                  <a:pos x="T2" y="T3"/>
                </a:cxn>
                <a:cxn ang="0">
                  <a:pos x="T4" y="T5"/>
                </a:cxn>
                <a:cxn ang="0">
                  <a:pos x="T6" y="T7"/>
                </a:cxn>
              </a:cxnLst>
              <a:rect l="0" t="0" r="r" b="b"/>
              <a:pathLst>
                <a:path w="159" h="54">
                  <a:moveTo>
                    <a:pt x="158" y="0"/>
                  </a:moveTo>
                  <a:lnTo>
                    <a:pt x="136" y="9"/>
                  </a:lnTo>
                  <a:lnTo>
                    <a:pt x="69" y="32"/>
                  </a:lnTo>
                  <a:lnTo>
                    <a:pt x="0" y="5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42" name="Freeform 142">
              <a:extLst>
                <a:ext uri="{FF2B5EF4-FFF2-40B4-BE49-F238E27FC236}">
                  <a16:creationId xmlns:a16="http://schemas.microsoft.com/office/drawing/2014/main" id="{AFE15DA5-E156-43D6-9F6C-72363C2AB8D3}"/>
                </a:ext>
              </a:extLst>
            </p:cNvPr>
            <p:cNvSpPr>
              <a:spLocks noChangeArrowheads="1"/>
            </p:cNvSpPr>
            <p:nvPr/>
          </p:nvSpPr>
          <p:spPr bwMode="auto">
            <a:xfrm>
              <a:off x="1520" y="3688"/>
              <a:ext cx="36" cy="11"/>
            </a:xfrm>
            <a:custGeom>
              <a:avLst/>
              <a:gdLst>
                <a:gd name="T0" fmla="*/ 158 w 159"/>
                <a:gd name="T1" fmla="*/ 0 h 47"/>
                <a:gd name="T2" fmla="*/ 92 w 159"/>
                <a:gd name="T3" fmla="*/ 17 h 47"/>
                <a:gd name="T4" fmla="*/ 15 w 159"/>
                <a:gd name="T5" fmla="*/ 38 h 47"/>
                <a:gd name="T6" fmla="*/ 0 w 159"/>
                <a:gd name="T7" fmla="*/ 46 h 47"/>
              </a:gdLst>
              <a:ahLst/>
              <a:cxnLst>
                <a:cxn ang="0">
                  <a:pos x="T0" y="T1"/>
                </a:cxn>
                <a:cxn ang="0">
                  <a:pos x="T2" y="T3"/>
                </a:cxn>
                <a:cxn ang="0">
                  <a:pos x="T4" y="T5"/>
                </a:cxn>
                <a:cxn ang="0">
                  <a:pos x="T6" y="T7"/>
                </a:cxn>
              </a:cxnLst>
              <a:rect l="0" t="0" r="r" b="b"/>
              <a:pathLst>
                <a:path w="159" h="47">
                  <a:moveTo>
                    <a:pt x="158" y="0"/>
                  </a:moveTo>
                  <a:lnTo>
                    <a:pt x="92" y="17"/>
                  </a:lnTo>
                  <a:lnTo>
                    <a:pt x="15" y="38"/>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43" name="Freeform 143">
              <a:extLst>
                <a:ext uri="{FF2B5EF4-FFF2-40B4-BE49-F238E27FC236}">
                  <a16:creationId xmlns:a16="http://schemas.microsoft.com/office/drawing/2014/main" id="{7C8E73DB-B39A-46C7-92ED-026035AA6887}"/>
                </a:ext>
              </a:extLst>
            </p:cNvPr>
            <p:cNvSpPr>
              <a:spLocks noChangeArrowheads="1"/>
            </p:cNvSpPr>
            <p:nvPr/>
          </p:nvSpPr>
          <p:spPr bwMode="auto">
            <a:xfrm>
              <a:off x="1465" y="3701"/>
              <a:ext cx="37" cy="11"/>
            </a:xfrm>
            <a:custGeom>
              <a:avLst/>
              <a:gdLst>
                <a:gd name="T0" fmla="*/ 162 w 163"/>
                <a:gd name="T1" fmla="*/ 0 h 47"/>
                <a:gd name="T2" fmla="*/ 98 w 163"/>
                <a:gd name="T3" fmla="*/ 15 h 47"/>
                <a:gd name="T4" fmla="*/ 15 w 163"/>
                <a:gd name="T5" fmla="*/ 41 h 47"/>
                <a:gd name="T6" fmla="*/ 0 w 163"/>
                <a:gd name="T7" fmla="*/ 46 h 47"/>
              </a:gdLst>
              <a:ahLst/>
              <a:cxnLst>
                <a:cxn ang="0">
                  <a:pos x="T0" y="T1"/>
                </a:cxn>
                <a:cxn ang="0">
                  <a:pos x="T2" y="T3"/>
                </a:cxn>
                <a:cxn ang="0">
                  <a:pos x="T4" y="T5"/>
                </a:cxn>
                <a:cxn ang="0">
                  <a:pos x="T6" y="T7"/>
                </a:cxn>
              </a:cxnLst>
              <a:rect l="0" t="0" r="r" b="b"/>
              <a:pathLst>
                <a:path w="163" h="47">
                  <a:moveTo>
                    <a:pt x="162" y="0"/>
                  </a:moveTo>
                  <a:lnTo>
                    <a:pt x="98" y="15"/>
                  </a:lnTo>
                  <a:lnTo>
                    <a:pt x="15" y="41"/>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44" name="Freeform 144">
              <a:extLst>
                <a:ext uri="{FF2B5EF4-FFF2-40B4-BE49-F238E27FC236}">
                  <a16:creationId xmlns:a16="http://schemas.microsoft.com/office/drawing/2014/main" id="{4BFD4E84-185F-4F96-A09B-6C05022F2B80}"/>
                </a:ext>
              </a:extLst>
            </p:cNvPr>
            <p:cNvSpPr>
              <a:spLocks noChangeArrowheads="1"/>
            </p:cNvSpPr>
            <p:nvPr/>
          </p:nvSpPr>
          <p:spPr bwMode="auto">
            <a:xfrm>
              <a:off x="1410" y="3711"/>
              <a:ext cx="37" cy="11"/>
            </a:xfrm>
            <a:custGeom>
              <a:avLst/>
              <a:gdLst>
                <a:gd name="T0" fmla="*/ 164 w 165"/>
                <a:gd name="T1" fmla="*/ 0 h 48"/>
                <a:gd name="T2" fmla="*/ 90 w 165"/>
                <a:gd name="T3" fmla="*/ 21 h 48"/>
                <a:gd name="T4" fmla="*/ 5 w 165"/>
                <a:gd name="T5" fmla="*/ 47 h 48"/>
                <a:gd name="T6" fmla="*/ 0 w 165"/>
                <a:gd name="T7" fmla="*/ 47 h 48"/>
              </a:gdLst>
              <a:ahLst/>
              <a:cxnLst>
                <a:cxn ang="0">
                  <a:pos x="T0" y="T1"/>
                </a:cxn>
                <a:cxn ang="0">
                  <a:pos x="T2" y="T3"/>
                </a:cxn>
                <a:cxn ang="0">
                  <a:pos x="T4" y="T5"/>
                </a:cxn>
                <a:cxn ang="0">
                  <a:pos x="T6" y="T7"/>
                </a:cxn>
              </a:cxnLst>
              <a:rect l="0" t="0" r="r" b="b"/>
              <a:pathLst>
                <a:path w="165" h="48">
                  <a:moveTo>
                    <a:pt x="164" y="0"/>
                  </a:moveTo>
                  <a:lnTo>
                    <a:pt x="90" y="21"/>
                  </a:lnTo>
                  <a:lnTo>
                    <a:pt x="5" y="47"/>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45" name="Freeform 145">
              <a:extLst>
                <a:ext uri="{FF2B5EF4-FFF2-40B4-BE49-F238E27FC236}">
                  <a16:creationId xmlns:a16="http://schemas.microsoft.com/office/drawing/2014/main" id="{A0404306-12D6-4155-9726-DF5C0475B8AD}"/>
                </a:ext>
              </a:extLst>
            </p:cNvPr>
            <p:cNvSpPr>
              <a:spLocks noChangeArrowheads="1"/>
            </p:cNvSpPr>
            <p:nvPr/>
          </p:nvSpPr>
          <p:spPr bwMode="auto">
            <a:xfrm>
              <a:off x="1354" y="3721"/>
              <a:ext cx="38" cy="11"/>
            </a:xfrm>
            <a:custGeom>
              <a:avLst/>
              <a:gdLst>
                <a:gd name="T0" fmla="*/ 168 w 169"/>
                <a:gd name="T1" fmla="*/ 0 h 47"/>
                <a:gd name="T2" fmla="*/ 80 w 169"/>
                <a:gd name="T3" fmla="*/ 23 h 47"/>
                <a:gd name="T4" fmla="*/ 0 w 169"/>
                <a:gd name="T5" fmla="*/ 46 h 47"/>
              </a:gdLst>
              <a:ahLst/>
              <a:cxnLst>
                <a:cxn ang="0">
                  <a:pos x="T0" y="T1"/>
                </a:cxn>
                <a:cxn ang="0">
                  <a:pos x="T2" y="T3"/>
                </a:cxn>
                <a:cxn ang="0">
                  <a:pos x="T4" y="T5"/>
                </a:cxn>
              </a:cxnLst>
              <a:rect l="0" t="0" r="r" b="b"/>
              <a:pathLst>
                <a:path w="169" h="47">
                  <a:moveTo>
                    <a:pt x="168" y="0"/>
                  </a:moveTo>
                  <a:lnTo>
                    <a:pt x="80" y="23"/>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46" name="Freeform 146">
              <a:extLst>
                <a:ext uri="{FF2B5EF4-FFF2-40B4-BE49-F238E27FC236}">
                  <a16:creationId xmlns:a16="http://schemas.microsoft.com/office/drawing/2014/main" id="{E2C458A7-0602-4D06-9AAE-AB580AC09B04}"/>
                </a:ext>
              </a:extLst>
            </p:cNvPr>
            <p:cNvSpPr>
              <a:spLocks noChangeArrowheads="1"/>
            </p:cNvSpPr>
            <p:nvPr/>
          </p:nvSpPr>
          <p:spPr bwMode="auto">
            <a:xfrm>
              <a:off x="1298" y="3727"/>
              <a:ext cx="38" cy="11"/>
            </a:xfrm>
            <a:custGeom>
              <a:avLst/>
              <a:gdLst>
                <a:gd name="T0" fmla="*/ 165 w 166"/>
                <a:gd name="T1" fmla="*/ 0 h 47"/>
                <a:gd name="T2" fmla="*/ 162 w 166"/>
                <a:gd name="T3" fmla="*/ 0 h 47"/>
                <a:gd name="T4" fmla="*/ 77 w 166"/>
                <a:gd name="T5" fmla="*/ 27 h 47"/>
                <a:gd name="T6" fmla="*/ 0 w 166"/>
                <a:gd name="T7" fmla="*/ 46 h 47"/>
              </a:gdLst>
              <a:ahLst/>
              <a:cxnLst>
                <a:cxn ang="0">
                  <a:pos x="T0" y="T1"/>
                </a:cxn>
                <a:cxn ang="0">
                  <a:pos x="T2" y="T3"/>
                </a:cxn>
                <a:cxn ang="0">
                  <a:pos x="T4" y="T5"/>
                </a:cxn>
                <a:cxn ang="0">
                  <a:pos x="T6" y="T7"/>
                </a:cxn>
              </a:cxnLst>
              <a:rect l="0" t="0" r="r" b="b"/>
              <a:pathLst>
                <a:path w="166" h="47">
                  <a:moveTo>
                    <a:pt x="165" y="0"/>
                  </a:moveTo>
                  <a:lnTo>
                    <a:pt x="162" y="0"/>
                  </a:lnTo>
                  <a:lnTo>
                    <a:pt x="77" y="27"/>
                  </a:lnTo>
                  <a:lnTo>
                    <a:pt x="0" y="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47" name="Freeform 147">
              <a:extLst>
                <a:ext uri="{FF2B5EF4-FFF2-40B4-BE49-F238E27FC236}">
                  <a16:creationId xmlns:a16="http://schemas.microsoft.com/office/drawing/2014/main" id="{E6B064BF-E91E-4BD9-A09E-A929C1AD4BC2}"/>
                </a:ext>
              </a:extLst>
            </p:cNvPr>
            <p:cNvSpPr>
              <a:spLocks noChangeArrowheads="1"/>
            </p:cNvSpPr>
            <p:nvPr/>
          </p:nvSpPr>
          <p:spPr bwMode="auto">
            <a:xfrm>
              <a:off x="1242" y="3730"/>
              <a:ext cx="38" cy="11"/>
            </a:xfrm>
            <a:custGeom>
              <a:avLst/>
              <a:gdLst>
                <a:gd name="T0" fmla="*/ 165 w 166"/>
                <a:gd name="T1" fmla="*/ 0 h 48"/>
                <a:gd name="T2" fmla="*/ 160 w 166"/>
                <a:gd name="T3" fmla="*/ 0 h 48"/>
                <a:gd name="T4" fmla="*/ 79 w 166"/>
                <a:gd name="T5" fmla="*/ 29 h 48"/>
                <a:gd name="T6" fmla="*/ 0 w 166"/>
                <a:gd name="T7" fmla="*/ 47 h 48"/>
              </a:gdLst>
              <a:ahLst/>
              <a:cxnLst>
                <a:cxn ang="0">
                  <a:pos x="T0" y="T1"/>
                </a:cxn>
                <a:cxn ang="0">
                  <a:pos x="T2" y="T3"/>
                </a:cxn>
                <a:cxn ang="0">
                  <a:pos x="T4" y="T5"/>
                </a:cxn>
                <a:cxn ang="0">
                  <a:pos x="T6" y="T7"/>
                </a:cxn>
              </a:cxnLst>
              <a:rect l="0" t="0" r="r" b="b"/>
              <a:pathLst>
                <a:path w="166" h="48">
                  <a:moveTo>
                    <a:pt x="165" y="0"/>
                  </a:moveTo>
                  <a:lnTo>
                    <a:pt x="160" y="0"/>
                  </a:lnTo>
                  <a:lnTo>
                    <a:pt x="79" y="29"/>
                  </a:lnTo>
                  <a:lnTo>
                    <a:pt x="0"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48" name="Freeform 148">
              <a:extLst>
                <a:ext uri="{FF2B5EF4-FFF2-40B4-BE49-F238E27FC236}">
                  <a16:creationId xmlns:a16="http://schemas.microsoft.com/office/drawing/2014/main" id="{A125D638-01FF-4E14-9AA0-CB1D0DCF33AB}"/>
                </a:ext>
              </a:extLst>
            </p:cNvPr>
            <p:cNvSpPr>
              <a:spLocks noChangeArrowheads="1"/>
            </p:cNvSpPr>
            <p:nvPr/>
          </p:nvSpPr>
          <p:spPr bwMode="auto">
            <a:xfrm>
              <a:off x="1186" y="3732"/>
              <a:ext cx="38" cy="11"/>
            </a:xfrm>
            <a:custGeom>
              <a:avLst/>
              <a:gdLst>
                <a:gd name="T0" fmla="*/ 167 w 168"/>
                <a:gd name="T1" fmla="*/ 46 h 47"/>
                <a:gd name="T2" fmla="*/ 87 w 168"/>
                <a:gd name="T3" fmla="*/ 46 h 47"/>
                <a:gd name="T4" fmla="*/ 6 w 168"/>
                <a:gd name="T5" fmla="*/ 0 h 47"/>
                <a:gd name="T6" fmla="*/ 0 w 168"/>
                <a:gd name="T7" fmla="*/ 0 h 47"/>
              </a:gdLst>
              <a:ahLst/>
              <a:cxnLst>
                <a:cxn ang="0">
                  <a:pos x="T0" y="T1"/>
                </a:cxn>
                <a:cxn ang="0">
                  <a:pos x="T2" y="T3"/>
                </a:cxn>
                <a:cxn ang="0">
                  <a:pos x="T4" y="T5"/>
                </a:cxn>
                <a:cxn ang="0">
                  <a:pos x="T6" y="T7"/>
                </a:cxn>
              </a:cxnLst>
              <a:rect l="0" t="0" r="r" b="b"/>
              <a:pathLst>
                <a:path w="168" h="47">
                  <a:moveTo>
                    <a:pt x="167" y="46"/>
                  </a:moveTo>
                  <a:lnTo>
                    <a:pt x="87" y="46"/>
                  </a:lnTo>
                  <a:lnTo>
                    <a:pt x="6"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49" name="Freeform 149">
              <a:extLst>
                <a:ext uri="{FF2B5EF4-FFF2-40B4-BE49-F238E27FC236}">
                  <a16:creationId xmlns:a16="http://schemas.microsoft.com/office/drawing/2014/main" id="{27A3EF3A-5D8E-42B2-A652-6097DACC5E1C}"/>
                </a:ext>
              </a:extLst>
            </p:cNvPr>
            <p:cNvSpPr>
              <a:spLocks noChangeArrowheads="1"/>
            </p:cNvSpPr>
            <p:nvPr/>
          </p:nvSpPr>
          <p:spPr bwMode="auto">
            <a:xfrm>
              <a:off x="1130" y="3728"/>
              <a:ext cx="37" cy="11"/>
            </a:xfrm>
            <a:custGeom>
              <a:avLst/>
              <a:gdLst>
                <a:gd name="T0" fmla="*/ 164 w 165"/>
                <a:gd name="T1" fmla="*/ 47 h 48"/>
                <a:gd name="T2" fmla="*/ 86 w 165"/>
                <a:gd name="T3" fmla="*/ 35 h 48"/>
                <a:gd name="T4" fmla="*/ 5 w 165"/>
                <a:gd name="T5" fmla="*/ 11 h 48"/>
                <a:gd name="T6" fmla="*/ 0 w 165"/>
                <a:gd name="T7" fmla="*/ 0 h 48"/>
              </a:gdLst>
              <a:ahLst/>
              <a:cxnLst>
                <a:cxn ang="0">
                  <a:pos x="T0" y="T1"/>
                </a:cxn>
                <a:cxn ang="0">
                  <a:pos x="T2" y="T3"/>
                </a:cxn>
                <a:cxn ang="0">
                  <a:pos x="T4" y="T5"/>
                </a:cxn>
                <a:cxn ang="0">
                  <a:pos x="T6" y="T7"/>
                </a:cxn>
              </a:cxnLst>
              <a:rect l="0" t="0" r="r" b="b"/>
              <a:pathLst>
                <a:path w="165" h="48">
                  <a:moveTo>
                    <a:pt x="164" y="47"/>
                  </a:moveTo>
                  <a:lnTo>
                    <a:pt x="86" y="35"/>
                  </a:lnTo>
                  <a:lnTo>
                    <a:pt x="5" y="11"/>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50" name="Freeform 150">
              <a:extLst>
                <a:ext uri="{FF2B5EF4-FFF2-40B4-BE49-F238E27FC236}">
                  <a16:creationId xmlns:a16="http://schemas.microsoft.com/office/drawing/2014/main" id="{C1A1805C-2CDE-428E-918F-50766BEA71EA}"/>
                </a:ext>
              </a:extLst>
            </p:cNvPr>
            <p:cNvSpPr>
              <a:spLocks noChangeArrowheads="1"/>
            </p:cNvSpPr>
            <p:nvPr/>
          </p:nvSpPr>
          <p:spPr bwMode="auto">
            <a:xfrm>
              <a:off x="1074" y="3723"/>
              <a:ext cx="38" cy="11"/>
            </a:xfrm>
            <a:custGeom>
              <a:avLst/>
              <a:gdLst>
                <a:gd name="T0" fmla="*/ 167 w 168"/>
                <a:gd name="T1" fmla="*/ 46 h 47"/>
                <a:gd name="T2" fmla="*/ 87 w 168"/>
                <a:gd name="T3" fmla="*/ 22 h 47"/>
                <a:gd name="T4" fmla="*/ 6 w 168"/>
                <a:gd name="T5" fmla="*/ 0 h 47"/>
                <a:gd name="T6" fmla="*/ 0 w 168"/>
                <a:gd name="T7" fmla="*/ 0 h 47"/>
              </a:gdLst>
              <a:ahLst/>
              <a:cxnLst>
                <a:cxn ang="0">
                  <a:pos x="T0" y="T1"/>
                </a:cxn>
                <a:cxn ang="0">
                  <a:pos x="T2" y="T3"/>
                </a:cxn>
                <a:cxn ang="0">
                  <a:pos x="T4" y="T5"/>
                </a:cxn>
                <a:cxn ang="0">
                  <a:pos x="T6" y="T7"/>
                </a:cxn>
              </a:cxnLst>
              <a:rect l="0" t="0" r="r" b="b"/>
              <a:pathLst>
                <a:path w="168" h="47">
                  <a:moveTo>
                    <a:pt x="167" y="46"/>
                  </a:moveTo>
                  <a:lnTo>
                    <a:pt x="87" y="22"/>
                  </a:lnTo>
                  <a:lnTo>
                    <a:pt x="6" y="0"/>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51" name="Line 151">
              <a:extLst>
                <a:ext uri="{FF2B5EF4-FFF2-40B4-BE49-F238E27FC236}">
                  <a16:creationId xmlns:a16="http://schemas.microsoft.com/office/drawing/2014/main" id="{EEAD3715-117D-4E74-AB5A-9672F0486F2C}"/>
                </a:ext>
              </a:extLst>
            </p:cNvPr>
            <p:cNvSpPr>
              <a:spLocks noChangeShapeType="1"/>
            </p:cNvSpPr>
            <p:nvPr/>
          </p:nvSpPr>
          <p:spPr bwMode="auto">
            <a:xfrm>
              <a:off x="1001" y="4079"/>
              <a:ext cx="1" cy="7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52" name="Line 152">
              <a:extLst>
                <a:ext uri="{FF2B5EF4-FFF2-40B4-BE49-F238E27FC236}">
                  <a16:creationId xmlns:a16="http://schemas.microsoft.com/office/drawing/2014/main" id="{2A874CDA-A064-43FB-AC2F-6B79368DDFD6}"/>
                </a:ext>
              </a:extLst>
            </p:cNvPr>
            <p:cNvSpPr>
              <a:spLocks noChangeShapeType="1"/>
            </p:cNvSpPr>
            <p:nvPr/>
          </p:nvSpPr>
          <p:spPr bwMode="auto">
            <a:xfrm flipV="1">
              <a:off x="963" y="4040"/>
              <a:ext cx="1" cy="15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53" name="Line 153">
              <a:extLst>
                <a:ext uri="{FF2B5EF4-FFF2-40B4-BE49-F238E27FC236}">
                  <a16:creationId xmlns:a16="http://schemas.microsoft.com/office/drawing/2014/main" id="{CA33FE80-4721-4533-9281-77D32C18F70A}"/>
                </a:ext>
              </a:extLst>
            </p:cNvPr>
            <p:cNvSpPr>
              <a:spLocks noChangeShapeType="1"/>
            </p:cNvSpPr>
            <p:nvPr/>
          </p:nvSpPr>
          <p:spPr bwMode="auto">
            <a:xfrm>
              <a:off x="925" y="4079"/>
              <a:ext cx="1" cy="7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54" name="Line 154">
              <a:extLst>
                <a:ext uri="{FF2B5EF4-FFF2-40B4-BE49-F238E27FC236}">
                  <a16:creationId xmlns:a16="http://schemas.microsoft.com/office/drawing/2014/main" id="{31C86975-24B6-4EA4-B10F-15EC8ED2F002}"/>
                </a:ext>
              </a:extLst>
            </p:cNvPr>
            <p:cNvSpPr>
              <a:spLocks noChangeShapeType="1"/>
            </p:cNvSpPr>
            <p:nvPr/>
          </p:nvSpPr>
          <p:spPr bwMode="auto">
            <a:xfrm flipV="1">
              <a:off x="888" y="4040"/>
              <a:ext cx="1" cy="15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55" name="Line 155">
              <a:extLst>
                <a:ext uri="{FF2B5EF4-FFF2-40B4-BE49-F238E27FC236}">
                  <a16:creationId xmlns:a16="http://schemas.microsoft.com/office/drawing/2014/main" id="{5EB7997D-B477-4657-A802-3FF950E980F4}"/>
                </a:ext>
              </a:extLst>
            </p:cNvPr>
            <p:cNvSpPr>
              <a:spLocks noChangeShapeType="1"/>
            </p:cNvSpPr>
            <p:nvPr/>
          </p:nvSpPr>
          <p:spPr bwMode="auto">
            <a:xfrm>
              <a:off x="1057" y="4060"/>
              <a:ext cx="1" cy="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56" name="Line 156">
              <a:extLst>
                <a:ext uri="{FF2B5EF4-FFF2-40B4-BE49-F238E27FC236}">
                  <a16:creationId xmlns:a16="http://schemas.microsoft.com/office/drawing/2014/main" id="{2A53904C-A6CD-4F8B-91DF-1F6FE89A74D1}"/>
                </a:ext>
              </a:extLst>
            </p:cNvPr>
            <p:cNvSpPr>
              <a:spLocks noChangeShapeType="1"/>
            </p:cNvSpPr>
            <p:nvPr/>
          </p:nvSpPr>
          <p:spPr bwMode="auto">
            <a:xfrm flipV="1">
              <a:off x="832" y="4059"/>
              <a:ext cx="1" cy="4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57" name="Line 157">
              <a:extLst>
                <a:ext uri="{FF2B5EF4-FFF2-40B4-BE49-F238E27FC236}">
                  <a16:creationId xmlns:a16="http://schemas.microsoft.com/office/drawing/2014/main" id="{7F36B65E-E50E-492D-8556-357DCD64EAEF}"/>
                </a:ext>
              </a:extLst>
            </p:cNvPr>
            <p:cNvSpPr>
              <a:spLocks noChangeShapeType="1"/>
            </p:cNvSpPr>
            <p:nvPr/>
          </p:nvSpPr>
          <p:spPr bwMode="auto">
            <a:xfrm flipH="1">
              <a:off x="812" y="4079"/>
              <a:ext cx="3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58" name="Freeform 158">
              <a:extLst>
                <a:ext uri="{FF2B5EF4-FFF2-40B4-BE49-F238E27FC236}">
                  <a16:creationId xmlns:a16="http://schemas.microsoft.com/office/drawing/2014/main" id="{E6B7A5BA-2CBF-40B4-B015-C12A1F82E099}"/>
                </a:ext>
              </a:extLst>
            </p:cNvPr>
            <p:cNvSpPr>
              <a:spLocks noChangeArrowheads="1"/>
            </p:cNvSpPr>
            <p:nvPr/>
          </p:nvSpPr>
          <p:spPr bwMode="auto">
            <a:xfrm>
              <a:off x="766" y="2550"/>
              <a:ext cx="30" cy="43"/>
            </a:xfrm>
            <a:custGeom>
              <a:avLst/>
              <a:gdLst>
                <a:gd name="T0" fmla="*/ 133 w 134"/>
                <a:gd name="T1" fmla="*/ 43 h 188"/>
                <a:gd name="T2" fmla="*/ 124 w 134"/>
                <a:gd name="T3" fmla="*/ 25 h 188"/>
                <a:gd name="T4" fmla="*/ 107 w 134"/>
                <a:gd name="T5" fmla="*/ 8 h 188"/>
                <a:gd name="T6" fmla="*/ 90 w 134"/>
                <a:gd name="T7" fmla="*/ 0 h 188"/>
                <a:gd name="T8" fmla="*/ 52 w 134"/>
                <a:gd name="T9" fmla="*/ 0 h 188"/>
                <a:gd name="T10" fmla="*/ 35 w 134"/>
                <a:gd name="T11" fmla="*/ 8 h 188"/>
                <a:gd name="T12" fmla="*/ 17 w 134"/>
                <a:gd name="T13" fmla="*/ 25 h 188"/>
                <a:gd name="T14" fmla="*/ 9 w 134"/>
                <a:gd name="T15" fmla="*/ 43 h 188"/>
                <a:gd name="T16" fmla="*/ 0 w 134"/>
                <a:gd name="T17" fmla="*/ 72 h 188"/>
                <a:gd name="T18" fmla="*/ 0 w 134"/>
                <a:gd name="T19" fmla="*/ 115 h 188"/>
                <a:gd name="T20" fmla="*/ 9 w 134"/>
                <a:gd name="T21" fmla="*/ 141 h 188"/>
                <a:gd name="T22" fmla="*/ 17 w 134"/>
                <a:gd name="T23" fmla="*/ 158 h 188"/>
                <a:gd name="T24" fmla="*/ 35 w 134"/>
                <a:gd name="T25" fmla="*/ 179 h 188"/>
                <a:gd name="T26" fmla="*/ 52 w 134"/>
                <a:gd name="T27" fmla="*/ 187 h 188"/>
                <a:gd name="T28" fmla="*/ 90 w 134"/>
                <a:gd name="T29" fmla="*/ 187 h 188"/>
                <a:gd name="T30" fmla="*/ 107 w 134"/>
                <a:gd name="T31" fmla="*/ 179 h 188"/>
                <a:gd name="T32" fmla="*/ 124 w 134"/>
                <a:gd name="T33" fmla="*/ 158 h 188"/>
                <a:gd name="T34" fmla="*/ 133 w 134"/>
                <a:gd name="T35" fmla="*/ 14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 h="188">
                  <a:moveTo>
                    <a:pt x="133" y="43"/>
                  </a:moveTo>
                  <a:lnTo>
                    <a:pt x="124" y="25"/>
                  </a:lnTo>
                  <a:lnTo>
                    <a:pt x="107" y="8"/>
                  </a:lnTo>
                  <a:lnTo>
                    <a:pt x="90" y="0"/>
                  </a:lnTo>
                  <a:lnTo>
                    <a:pt x="52" y="0"/>
                  </a:lnTo>
                  <a:lnTo>
                    <a:pt x="35" y="8"/>
                  </a:lnTo>
                  <a:lnTo>
                    <a:pt x="17" y="25"/>
                  </a:lnTo>
                  <a:lnTo>
                    <a:pt x="9" y="43"/>
                  </a:lnTo>
                  <a:lnTo>
                    <a:pt x="0" y="72"/>
                  </a:lnTo>
                  <a:lnTo>
                    <a:pt x="0" y="115"/>
                  </a:lnTo>
                  <a:lnTo>
                    <a:pt x="9" y="141"/>
                  </a:lnTo>
                  <a:lnTo>
                    <a:pt x="17" y="158"/>
                  </a:lnTo>
                  <a:lnTo>
                    <a:pt x="35" y="179"/>
                  </a:lnTo>
                  <a:lnTo>
                    <a:pt x="52" y="187"/>
                  </a:lnTo>
                  <a:lnTo>
                    <a:pt x="90" y="187"/>
                  </a:lnTo>
                  <a:lnTo>
                    <a:pt x="107" y="179"/>
                  </a:lnTo>
                  <a:lnTo>
                    <a:pt x="124" y="158"/>
                  </a:lnTo>
                  <a:lnTo>
                    <a:pt x="133" y="14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59" name="Freeform 159">
              <a:extLst>
                <a:ext uri="{FF2B5EF4-FFF2-40B4-BE49-F238E27FC236}">
                  <a16:creationId xmlns:a16="http://schemas.microsoft.com/office/drawing/2014/main" id="{CEE5B1D2-81D3-4D9D-B67D-76F3AD0495FC}"/>
                </a:ext>
              </a:extLst>
            </p:cNvPr>
            <p:cNvSpPr>
              <a:spLocks noChangeArrowheads="1"/>
            </p:cNvSpPr>
            <p:nvPr/>
          </p:nvSpPr>
          <p:spPr bwMode="auto">
            <a:xfrm>
              <a:off x="808" y="2564"/>
              <a:ext cx="27" cy="28"/>
            </a:xfrm>
            <a:custGeom>
              <a:avLst/>
              <a:gdLst>
                <a:gd name="T0" fmla="*/ 29 w 117"/>
                <a:gd name="T1" fmla="*/ 9 h 125"/>
                <a:gd name="T2" fmla="*/ 47 w 117"/>
                <a:gd name="T3" fmla="*/ 0 h 125"/>
                <a:gd name="T4" fmla="*/ 29 w 117"/>
                <a:gd name="T5" fmla="*/ 9 h 125"/>
                <a:gd name="T6" fmla="*/ 11 w 117"/>
                <a:gd name="T7" fmla="*/ 26 h 125"/>
                <a:gd name="T8" fmla="*/ 0 w 117"/>
                <a:gd name="T9" fmla="*/ 52 h 125"/>
                <a:gd name="T10" fmla="*/ 0 w 117"/>
                <a:gd name="T11" fmla="*/ 69 h 125"/>
                <a:gd name="T12" fmla="*/ 11 w 117"/>
                <a:gd name="T13" fmla="*/ 95 h 125"/>
                <a:gd name="T14" fmla="*/ 29 w 117"/>
                <a:gd name="T15" fmla="*/ 116 h 125"/>
                <a:gd name="T16" fmla="*/ 47 w 117"/>
                <a:gd name="T17" fmla="*/ 124 h 125"/>
                <a:gd name="T18" fmla="*/ 72 w 117"/>
                <a:gd name="T19" fmla="*/ 124 h 125"/>
                <a:gd name="T20" fmla="*/ 90 w 117"/>
                <a:gd name="T21" fmla="*/ 116 h 125"/>
                <a:gd name="T22" fmla="*/ 107 w 117"/>
                <a:gd name="T23" fmla="*/ 95 h 125"/>
                <a:gd name="T24" fmla="*/ 116 w 117"/>
                <a:gd name="T25" fmla="*/ 69 h 125"/>
                <a:gd name="T26" fmla="*/ 116 w 117"/>
                <a:gd name="T27" fmla="*/ 52 h 125"/>
                <a:gd name="T28" fmla="*/ 107 w 117"/>
                <a:gd name="T29" fmla="*/ 26 h 125"/>
                <a:gd name="T30" fmla="*/ 90 w 117"/>
                <a:gd name="T31" fmla="*/ 9 h 125"/>
                <a:gd name="T32" fmla="*/ 72 w 117"/>
                <a:gd name="T33" fmla="*/ 0 h 125"/>
                <a:gd name="T34" fmla="*/ 47 w 117"/>
                <a:gd name="T35"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7" h="125">
                  <a:moveTo>
                    <a:pt x="29" y="9"/>
                  </a:moveTo>
                  <a:lnTo>
                    <a:pt x="47" y="0"/>
                  </a:lnTo>
                  <a:lnTo>
                    <a:pt x="29" y="9"/>
                  </a:lnTo>
                  <a:lnTo>
                    <a:pt x="11" y="26"/>
                  </a:lnTo>
                  <a:lnTo>
                    <a:pt x="0" y="52"/>
                  </a:lnTo>
                  <a:lnTo>
                    <a:pt x="0" y="69"/>
                  </a:lnTo>
                  <a:lnTo>
                    <a:pt x="11" y="95"/>
                  </a:lnTo>
                  <a:lnTo>
                    <a:pt x="29" y="116"/>
                  </a:lnTo>
                  <a:lnTo>
                    <a:pt x="47" y="124"/>
                  </a:lnTo>
                  <a:lnTo>
                    <a:pt x="72" y="124"/>
                  </a:lnTo>
                  <a:lnTo>
                    <a:pt x="90" y="116"/>
                  </a:lnTo>
                  <a:lnTo>
                    <a:pt x="107" y="95"/>
                  </a:lnTo>
                  <a:lnTo>
                    <a:pt x="116" y="69"/>
                  </a:lnTo>
                  <a:lnTo>
                    <a:pt x="116" y="52"/>
                  </a:lnTo>
                  <a:lnTo>
                    <a:pt x="107" y="26"/>
                  </a:lnTo>
                  <a:lnTo>
                    <a:pt x="90" y="9"/>
                  </a:lnTo>
                  <a:lnTo>
                    <a:pt x="72" y="0"/>
                  </a:lnTo>
                  <a:lnTo>
                    <a:pt x="4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60" name="Freeform 160">
              <a:extLst>
                <a:ext uri="{FF2B5EF4-FFF2-40B4-BE49-F238E27FC236}">
                  <a16:creationId xmlns:a16="http://schemas.microsoft.com/office/drawing/2014/main" id="{A5358466-B9EA-4334-8F05-8891336E0363}"/>
                </a:ext>
              </a:extLst>
            </p:cNvPr>
            <p:cNvSpPr>
              <a:spLocks noChangeArrowheads="1"/>
            </p:cNvSpPr>
            <p:nvPr/>
          </p:nvSpPr>
          <p:spPr bwMode="auto">
            <a:xfrm>
              <a:off x="847" y="2550"/>
              <a:ext cx="11" cy="11"/>
            </a:xfrm>
            <a:custGeom>
              <a:avLst/>
              <a:gdLst>
                <a:gd name="T0" fmla="*/ 0 w 47"/>
                <a:gd name="T1" fmla="*/ 22 h 47"/>
                <a:gd name="T2" fmla="*/ 23 w 47"/>
                <a:gd name="T3" fmla="*/ 46 h 47"/>
                <a:gd name="T4" fmla="*/ 46 w 47"/>
                <a:gd name="T5" fmla="*/ 22 h 47"/>
                <a:gd name="T6" fmla="*/ 23 w 47"/>
                <a:gd name="T7" fmla="*/ 0 h 47"/>
                <a:gd name="T8" fmla="*/ 0 w 47"/>
                <a:gd name="T9" fmla="*/ 22 h 47"/>
              </a:gdLst>
              <a:ahLst/>
              <a:cxnLst>
                <a:cxn ang="0">
                  <a:pos x="T0" y="T1"/>
                </a:cxn>
                <a:cxn ang="0">
                  <a:pos x="T2" y="T3"/>
                </a:cxn>
                <a:cxn ang="0">
                  <a:pos x="T4" y="T5"/>
                </a:cxn>
                <a:cxn ang="0">
                  <a:pos x="T6" y="T7"/>
                </a:cxn>
                <a:cxn ang="0">
                  <a:pos x="T8" y="T9"/>
                </a:cxn>
              </a:cxnLst>
              <a:rect l="0" t="0" r="r" b="b"/>
              <a:pathLst>
                <a:path w="47" h="47">
                  <a:moveTo>
                    <a:pt x="0" y="22"/>
                  </a:moveTo>
                  <a:lnTo>
                    <a:pt x="23" y="46"/>
                  </a:lnTo>
                  <a:lnTo>
                    <a:pt x="46" y="22"/>
                  </a:lnTo>
                  <a:lnTo>
                    <a:pt x="23" y="0"/>
                  </a:lnTo>
                  <a:lnTo>
                    <a:pt x="0" y="2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61" name="Line 161">
              <a:extLst>
                <a:ext uri="{FF2B5EF4-FFF2-40B4-BE49-F238E27FC236}">
                  <a16:creationId xmlns:a16="http://schemas.microsoft.com/office/drawing/2014/main" id="{3CF84DEA-74EA-4E4E-B3CD-AC142BE5FF6A}"/>
                </a:ext>
              </a:extLst>
            </p:cNvPr>
            <p:cNvSpPr>
              <a:spLocks noChangeShapeType="1"/>
            </p:cNvSpPr>
            <p:nvPr/>
          </p:nvSpPr>
          <p:spPr bwMode="auto">
            <a:xfrm>
              <a:off x="848" y="2564"/>
              <a:ext cx="1" cy="2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62" name="Line 162">
              <a:extLst>
                <a:ext uri="{FF2B5EF4-FFF2-40B4-BE49-F238E27FC236}">
                  <a16:creationId xmlns:a16="http://schemas.microsoft.com/office/drawing/2014/main" id="{0D8B9C8E-12BA-469E-A9AB-A12050471780}"/>
                </a:ext>
              </a:extLst>
            </p:cNvPr>
            <p:cNvSpPr>
              <a:spLocks noChangeShapeType="1"/>
            </p:cNvSpPr>
            <p:nvPr/>
          </p:nvSpPr>
          <p:spPr bwMode="auto">
            <a:xfrm flipV="1">
              <a:off x="862" y="2549"/>
              <a:ext cx="1"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63" name="Freeform 163">
              <a:extLst>
                <a:ext uri="{FF2B5EF4-FFF2-40B4-BE49-F238E27FC236}">
                  <a16:creationId xmlns:a16="http://schemas.microsoft.com/office/drawing/2014/main" id="{0F50BF0D-FE3A-48B9-9CC0-C258C3E39A4D}"/>
                </a:ext>
              </a:extLst>
            </p:cNvPr>
            <p:cNvSpPr>
              <a:spLocks noChangeArrowheads="1"/>
            </p:cNvSpPr>
            <p:nvPr/>
          </p:nvSpPr>
          <p:spPr bwMode="auto">
            <a:xfrm>
              <a:off x="907" y="2550"/>
              <a:ext cx="41" cy="43"/>
            </a:xfrm>
            <a:custGeom>
              <a:avLst/>
              <a:gdLst>
                <a:gd name="T0" fmla="*/ 0 w 181"/>
                <a:gd name="T1" fmla="*/ 0 h 188"/>
                <a:gd name="T2" fmla="*/ 43 w 181"/>
                <a:gd name="T3" fmla="*/ 187 h 188"/>
                <a:gd name="T4" fmla="*/ 86 w 181"/>
                <a:gd name="T5" fmla="*/ 0 h 188"/>
                <a:gd name="T6" fmla="*/ 133 w 181"/>
                <a:gd name="T7" fmla="*/ 187 h 188"/>
                <a:gd name="T8" fmla="*/ 180 w 181"/>
                <a:gd name="T9" fmla="*/ 0 h 188"/>
              </a:gdLst>
              <a:ahLst/>
              <a:cxnLst>
                <a:cxn ang="0">
                  <a:pos x="T0" y="T1"/>
                </a:cxn>
                <a:cxn ang="0">
                  <a:pos x="T2" y="T3"/>
                </a:cxn>
                <a:cxn ang="0">
                  <a:pos x="T4" y="T5"/>
                </a:cxn>
                <a:cxn ang="0">
                  <a:pos x="T6" y="T7"/>
                </a:cxn>
                <a:cxn ang="0">
                  <a:pos x="T8" y="T9"/>
                </a:cxn>
              </a:cxnLst>
              <a:rect l="0" t="0" r="r" b="b"/>
              <a:pathLst>
                <a:path w="181" h="188">
                  <a:moveTo>
                    <a:pt x="0" y="0"/>
                  </a:moveTo>
                  <a:lnTo>
                    <a:pt x="43" y="187"/>
                  </a:lnTo>
                  <a:lnTo>
                    <a:pt x="86" y="0"/>
                  </a:lnTo>
                  <a:lnTo>
                    <a:pt x="133" y="187"/>
                  </a:lnTo>
                  <a:lnTo>
                    <a:pt x="18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64" name="Freeform 164">
              <a:extLst>
                <a:ext uri="{FF2B5EF4-FFF2-40B4-BE49-F238E27FC236}">
                  <a16:creationId xmlns:a16="http://schemas.microsoft.com/office/drawing/2014/main" id="{95484FCA-CDFD-4911-8E36-DCFA2E8469A6}"/>
                </a:ext>
              </a:extLst>
            </p:cNvPr>
            <p:cNvSpPr>
              <a:spLocks noChangeArrowheads="1"/>
            </p:cNvSpPr>
            <p:nvPr/>
          </p:nvSpPr>
          <p:spPr bwMode="auto">
            <a:xfrm>
              <a:off x="955" y="2550"/>
              <a:ext cx="11" cy="11"/>
            </a:xfrm>
            <a:custGeom>
              <a:avLst/>
              <a:gdLst>
                <a:gd name="T0" fmla="*/ 0 w 48"/>
                <a:gd name="T1" fmla="*/ 22 h 47"/>
                <a:gd name="T2" fmla="*/ 22 w 48"/>
                <a:gd name="T3" fmla="*/ 46 h 47"/>
                <a:gd name="T4" fmla="*/ 47 w 48"/>
                <a:gd name="T5" fmla="*/ 22 h 47"/>
                <a:gd name="T6" fmla="*/ 22 w 48"/>
                <a:gd name="T7" fmla="*/ 0 h 47"/>
                <a:gd name="T8" fmla="*/ 0 w 48"/>
                <a:gd name="T9" fmla="*/ 22 h 47"/>
              </a:gdLst>
              <a:ahLst/>
              <a:cxnLst>
                <a:cxn ang="0">
                  <a:pos x="T0" y="T1"/>
                </a:cxn>
                <a:cxn ang="0">
                  <a:pos x="T2" y="T3"/>
                </a:cxn>
                <a:cxn ang="0">
                  <a:pos x="T4" y="T5"/>
                </a:cxn>
                <a:cxn ang="0">
                  <a:pos x="T6" y="T7"/>
                </a:cxn>
                <a:cxn ang="0">
                  <a:pos x="T8" y="T9"/>
                </a:cxn>
              </a:cxnLst>
              <a:rect l="0" t="0" r="r" b="b"/>
              <a:pathLst>
                <a:path w="48" h="47">
                  <a:moveTo>
                    <a:pt x="0" y="22"/>
                  </a:moveTo>
                  <a:lnTo>
                    <a:pt x="22" y="46"/>
                  </a:lnTo>
                  <a:lnTo>
                    <a:pt x="47" y="22"/>
                  </a:lnTo>
                  <a:lnTo>
                    <a:pt x="22" y="0"/>
                  </a:lnTo>
                  <a:lnTo>
                    <a:pt x="0" y="2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65" name="Line 165">
              <a:extLst>
                <a:ext uri="{FF2B5EF4-FFF2-40B4-BE49-F238E27FC236}">
                  <a16:creationId xmlns:a16="http://schemas.microsoft.com/office/drawing/2014/main" id="{864B86C0-8CA8-474F-9BF8-59DE0DC4D67D}"/>
                </a:ext>
              </a:extLst>
            </p:cNvPr>
            <p:cNvSpPr>
              <a:spLocks noChangeShapeType="1"/>
            </p:cNvSpPr>
            <p:nvPr/>
          </p:nvSpPr>
          <p:spPr bwMode="auto">
            <a:xfrm>
              <a:off x="957" y="2564"/>
              <a:ext cx="1" cy="2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66" name="Line 166">
              <a:extLst>
                <a:ext uri="{FF2B5EF4-FFF2-40B4-BE49-F238E27FC236}">
                  <a16:creationId xmlns:a16="http://schemas.microsoft.com/office/drawing/2014/main" id="{307D9D99-2D2E-4D3F-B873-E69A4E12FA29}"/>
                </a:ext>
              </a:extLst>
            </p:cNvPr>
            <p:cNvSpPr>
              <a:spLocks noChangeShapeType="1"/>
            </p:cNvSpPr>
            <p:nvPr/>
          </p:nvSpPr>
          <p:spPr bwMode="auto">
            <a:xfrm flipV="1">
              <a:off x="976" y="2549"/>
              <a:ext cx="1" cy="3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67" name="Freeform 167">
              <a:extLst>
                <a:ext uri="{FF2B5EF4-FFF2-40B4-BE49-F238E27FC236}">
                  <a16:creationId xmlns:a16="http://schemas.microsoft.com/office/drawing/2014/main" id="{6B310900-B88E-46BE-B49A-619DF7050257}"/>
                </a:ext>
              </a:extLst>
            </p:cNvPr>
            <p:cNvSpPr>
              <a:spLocks noChangeArrowheads="1"/>
            </p:cNvSpPr>
            <p:nvPr/>
          </p:nvSpPr>
          <p:spPr bwMode="auto">
            <a:xfrm>
              <a:off x="976" y="2584"/>
              <a:ext cx="11" cy="11"/>
            </a:xfrm>
            <a:custGeom>
              <a:avLst/>
              <a:gdLst>
                <a:gd name="T0" fmla="*/ 0 w 48"/>
                <a:gd name="T1" fmla="*/ 0 h 48"/>
                <a:gd name="T2" fmla="*/ 9 w 48"/>
                <a:gd name="T3" fmla="*/ 35 h 48"/>
                <a:gd name="T4" fmla="*/ 29 w 48"/>
                <a:gd name="T5" fmla="*/ 47 h 48"/>
                <a:gd name="T6" fmla="*/ 47 w 48"/>
                <a:gd name="T7" fmla="*/ 47 h 48"/>
              </a:gdLst>
              <a:ahLst/>
              <a:cxnLst>
                <a:cxn ang="0">
                  <a:pos x="T0" y="T1"/>
                </a:cxn>
                <a:cxn ang="0">
                  <a:pos x="T2" y="T3"/>
                </a:cxn>
                <a:cxn ang="0">
                  <a:pos x="T4" y="T5"/>
                </a:cxn>
                <a:cxn ang="0">
                  <a:pos x="T6" y="T7"/>
                </a:cxn>
              </a:cxnLst>
              <a:rect l="0" t="0" r="r" b="b"/>
              <a:pathLst>
                <a:path w="48" h="48">
                  <a:moveTo>
                    <a:pt x="0" y="0"/>
                  </a:moveTo>
                  <a:lnTo>
                    <a:pt x="9" y="35"/>
                  </a:lnTo>
                  <a:lnTo>
                    <a:pt x="29" y="47"/>
                  </a:lnTo>
                  <a:lnTo>
                    <a:pt x="47"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68" name="Line 168">
              <a:extLst>
                <a:ext uri="{FF2B5EF4-FFF2-40B4-BE49-F238E27FC236}">
                  <a16:creationId xmlns:a16="http://schemas.microsoft.com/office/drawing/2014/main" id="{AF281118-A620-4D71-A928-6CADD0CA763E}"/>
                </a:ext>
              </a:extLst>
            </p:cNvPr>
            <p:cNvSpPr>
              <a:spLocks noChangeShapeType="1"/>
            </p:cNvSpPr>
            <p:nvPr/>
          </p:nvSpPr>
          <p:spPr bwMode="auto">
            <a:xfrm flipH="1">
              <a:off x="970" y="2564"/>
              <a:ext cx="1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69" name="Line 169">
              <a:extLst>
                <a:ext uri="{FF2B5EF4-FFF2-40B4-BE49-F238E27FC236}">
                  <a16:creationId xmlns:a16="http://schemas.microsoft.com/office/drawing/2014/main" id="{F3401410-D6E5-400C-A668-8625D7C01B77}"/>
                </a:ext>
              </a:extLst>
            </p:cNvPr>
            <p:cNvSpPr>
              <a:spLocks noChangeShapeType="1"/>
            </p:cNvSpPr>
            <p:nvPr/>
          </p:nvSpPr>
          <p:spPr bwMode="auto">
            <a:xfrm>
              <a:off x="999" y="2550"/>
              <a:ext cx="1" cy="4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70" name="Freeform 170">
              <a:extLst>
                <a:ext uri="{FF2B5EF4-FFF2-40B4-BE49-F238E27FC236}">
                  <a16:creationId xmlns:a16="http://schemas.microsoft.com/office/drawing/2014/main" id="{C00C622B-F455-4385-87A9-B04A7AED1AC5}"/>
                </a:ext>
              </a:extLst>
            </p:cNvPr>
            <p:cNvSpPr>
              <a:spLocks noChangeArrowheads="1"/>
            </p:cNvSpPr>
            <p:nvPr/>
          </p:nvSpPr>
          <p:spPr bwMode="auto">
            <a:xfrm>
              <a:off x="999" y="2564"/>
              <a:ext cx="22" cy="28"/>
            </a:xfrm>
            <a:custGeom>
              <a:avLst/>
              <a:gdLst>
                <a:gd name="T0" fmla="*/ 0 w 96"/>
                <a:gd name="T1" fmla="*/ 35 h 125"/>
                <a:gd name="T2" fmla="*/ 23 w 96"/>
                <a:gd name="T3" fmla="*/ 9 h 125"/>
                <a:gd name="T4" fmla="*/ 43 w 96"/>
                <a:gd name="T5" fmla="*/ 0 h 125"/>
                <a:gd name="T6" fmla="*/ 69 w 96"/>
                <a:gd name="T7" fmla="*/ 0 h 125"/>
                <a:gd name="T8" fmla="*/ 87 w 96"/>
                <a:gd name="T9" fmla="*/ 9 h 125"/>
                <a:gd name="T10" fmla="*/ 95 w 96"/>
                <a:gd name="T11" fmla="*/ 35 h 125"/>
                <a:gd name="T12" fmla="*/ 95 w 96"/>
                <a:gd name="T13" fmla="*/ 124 h 125"/>
              </a:gdLst>
              <a:ahLst/>
              <a:cxnLst>
                <a:cxn ang="0">
                  <a:pos x="T0" y="T1"/>
                </a:cxn>
                <a:cxn ang="0">
                  <a:pos x="T2" y="T3"/>
                </a:cxn>
                <a:cxn ang="0">
                  <a:pos x="T4" y="T5"/>
                </a:cxn>
                <a:cxn ang="0">
                  <a:pos x="T6" y="T7"/>
                </a:cxn>
                <a:cxn ang="0">
                  <a:pos x="T8" y="T9"/>
                </a:cxn>
                <a:cxn ang="0">
                  <a:pos x="T10" y="T11"/>
                </a:cxn>
                <a:cxn ang="0">
                  <a:pos x="T12" y="T13"/>
                </a:cxn>
              </a:cxnLst>
              <a:rect l="0" t="0" r="r" b="b"/>
              <a:pathLst>
                <a:path w="96" h="125">
                  <a:moveTo>
                    <a:pt x="0" y="35"/>
                  </a:moveTo>
                  <a:lnTo>
                    <a:pt x="23" y="9"/>
                  </a:lnTo>
                  <a:lnTo>
                    <a:pt x="43" y="0"/>
                  </a:lnTo>
                  <a:lnTo>
                    <a:pt x="69" y="0"/>
                  </a:lnTo>
                  <a:lnTo>
                    <a:pt x="87" y="9"/>
                  </a:lnTo>
                  <a:lnTo>
                    <a:pt x="95" y="35"/>
                  </a:lnTo>
                  <a:lnTo>
                    <a:pt x="95" y="12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71" name="Freeform 171">
              <a:extLst>
                <a:ext uri="{FF2B5EF4-FFF2-40B4-BE49-F238E27FC236}">
                  <a16:creationId xmlns:a16="http://schemas.microsoft.com/office/drawing/2014/main" id="{F1796E11-AAE5-44D6-B3FC-02C01C83B1DF}"/>
                </a:ext>
              </a:extLst>
            </p:cNvPr>
            <p:cNvSpPr>
              <a:spLocks noChangeArrowheads="1"/>
            </p:cNvSpPr>
            <p:nvPr/>
          </p:nvSpPr>
          <p:spPr bwMode="auto">
            <a:xfrm>
              <a:off x="1065" y="2550"/>
              <a:ext cx="33" cy="43"/>
            </a:xfrm>
            <a:custGeom>
              <a:avLst/>
              <a:gdLst>
                <a:gd name="T0" fmla="*/ 0 w 146"/>
                <a:gd name="T1" fmla="*/ 187 h 188"/>
                <a:gd name="T2" fmla="*/ 0 w 146"/>
                <a:gd name="T3" fmla="*/ 0 h 188"/>
                <a:gd name="T4" fmla="*/ 73 w 146"/>
                <a:gd name="T5" fmla="*/ 187 h 188"/>
                <a:gd name="T6" fmla="*/ 145 w 146"/>
                <a:gd name="T7" fmla="*/ 0 h 188"/>
                <a:gd name="T8" fmla="*/ 145 w 146"/>
                <a:gd name="T9" fmla="*/ 187 h 188"/>
              </a:gdLst>
              <a:ahLst/>
              <a:cxnLst>
                <a:cxn ang="0">
                  <a:pos x="T0" y="T1"/>
                </a:cxn>
                <a:cxn ang="0">
                  <a:pos x="T2" y="T3"/>
                </a:cxn>
                <a:cxn ang="0">
                  <a:pos x="T4" y="T5"/>
                </a:cxn>
                <a:cxn ang="0">
                  <a:pos x="T6" y="T7"/>
                </a:cxn>
                <a:cxn ang="0">
                  <a:pos x="T8" y="T9"/>
                </a:cxn>
              </a:cxnLst>
              <a:rect l="0" t="0" r="r" b="b"/>
              <a:pathLst>
                <a:path w="146" h="188">
                  <a:moveTo>
                    <a:pt x="0" y="187"/>
                  </a:moveTo>
                  <a:lnTo>
                    <a:pt x="0" y="0"/>
                  </a:lnTo>
                  <a:lnTo>
                    <a:pt x="73" y="187"/>
                  </a:lnTo>
                  <a:lnTo>
                    <a:pt x="145" y="0"/>
                  </a:lnTo>
                  <a:lnTo>
                    <a:pt x="145" y="18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72" name="Freeform 172">
              <a:extLst>
                <a:ext uri="{FF2B5EF4-FFF2-40B4-BE49-F238E27FC236}">
                  <a16:creationId xmlns:a16="http://schemas.microsoft.com/office/drawing/2014/main" id="{819FA290-EFB4-4395-B877-4571F4CD5012}"/>
                </a:ext>
              </a:extLst>
            </p:cNvPr>
            <p:cNvSpPr>
              <a:spLocks noChangeArrowheads="1"/>
            </p:cNvSpPr>
            <p:nvPr/>
          </p:nvSpPr>
          <p:spPr bwMode="auto">
            <a:xfrm>
              <a:off x="1133" y="2564"/>
              <a:ext cx="11" cy="28"/>
            </a:xfrm>
            <a:custGeom>
              <a:avLst/>
              <a:gdLst>
                <a:gd name="T0" fmla="*/ 47 w 48"/>
                <a:gd name="T1" fmla="*/ 124 h 125"/>
                <a:gd name="T2" fmla="*/ 47 w 48"/>
                <a:gd name="T3" fmla="*/ 0 h 125"/>
                <a:gd name="T4" fmla="*/ 0 w 48"/>
                <a:gd name="T5" fmla="*/ 9 h 125"/>
                <a:gd name="T6" fmla="*/ 47 w 48"/>
                <a:gd name="T7" fmla="*/ 26 h 125"/>
              </a:gdLst>
              <a:ahLst/>
              <a:cxnLst>
                <a:cxn ang="0">
                  <a:pos x="T0" y="T1"/>
                </a:cxn>
                <a:cxn ang="0">
                  <a:pos x="T2" y="T3"/>
                </a:cxn>
                <a:cxn ang="0">
                  <a:pos x="T4" y="T5"/>
                </a:cxn>
                <a:cxn ang="0">
                  <a:pos x="T6" y="T7"/>
                </a:cxn>
              </a:cxnLst>
              <a:rect l="0" t="0" r="r" b="b"/>
              <a:pathLst>
                <a:path w="48" h="125">
                  <a:moveTo>
                    <a:pt x="47" y="124"/>
                  </a:moveTo>
                  <a:lnTo>
                    <a:pt x="47" y="0"/>
                  </a:lnTo>
                  <a:lnTo>
                    <a:pt x="0" y="9"/>
                  </a:lnTo>
                  <a:lnTo>
                    <a:pt x="47" y="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73" name="Freeform 173">
              <a:extLst>
                <a:ext uri="{FF2B5EF4-FFF2-40B4-BE49-F238E27FC236}">
                  <a16:creationId xmlns:a16="http://schemas.microsoft.com/office/drawing/2014/main" id="{93571101-616F-4AB5-9732-DF2E3802D445}"/>
                </a:ext>
              </a:extLst>
            </p:cNvPr>
            <p:cNvSpPr>
              <a:spLocks noChangeArrowheads="1"/>
            </p:cNvSpPr>
            <p:nvPr/>
          </p:nvSpPr>
          <p:spPr bwMode="auto">
            <a:xfrm>
              <a:off x="1114" y="2564"/>
              <a:ext cx="25" cy="28"/>
            </a:xfrm>
            <a:custGeom>
              <a:avLst/>
              <a:gdLst>
                <a:gd name="T0" fmla="*/ 87 w 109"/>
                <a:gd name="T1" fmla="*/ 9 h 125"/>
                <a:gd name="T2" fmla="*/ 70 w 109"/>
                <a:gd name="T3" fmla="*/ 0 h 125"/>
                <a:gd name="T4" fmla="*/ 44 w 109"/>
                <a:gd name="T5" fmla="*/ 0 h 125"/>
                <a:gd name="T6" fmla="*/ 27 w 109"/>
                <a:gd name="T7" fmla="*/ 9 h 125"/>
                <a:gd name="T8" fmla="*/ 10 w 109"/>
                <a:gd name="T9" fmla="*/ 26 h 125"/>
                <a:gd name="T10" fmla="*/ 0 w 109"/>
                <a:gd name="T11" fmla="*/ 52 h 125"/>
                <a:gd name="T12" fmla="*/ 0 w 109"/>
                <a:gd name="T13" fmla="*/ 69 h 125"/>
                <a:gd name="T14" fmla="*/ 10 w 109"/>
                <a:gd name="T15" fmla="*/ 95 h 125"/>
                <a:gd name="T16" fmla="*/ 27 w 109"/>
                <a:gd name="T17" fmla="*/ 116 h 125"/>
                <a:gd name="T18" fmla="*/ 44 w 109"/>
                <a:gd name="T19" fmla="*/ 124 h 125"/>
                <a:gd name="T20" fmla="*/ 70 w 109"/>
                <a:gd name="T21" fmla="*/ 124 h 125"/>
                <a:gd name="T22" fmla="*/ 87 w 109"/>
                <a:gd name="T23" fmla="*/ 116 h 125"/>
                <a:gd name="T24" fmla="*/ 108 w 109"/>
                <a:gd name="T25" fmla="*/ 9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25">
                  <a:moveTo>
                    <a:pt x="87" y="9"/>
                  </a:moveTo>
                  <a:lnTo>
                    <a:pt x="70" y="0"/>
                  </a:lnTo>
                  <a:lnTo>
                    <a:pt x="44" y="0"/>
                  </a:lnTo>
                  <a:lnTo>
                    <a:pt x="27" y="9"/>
                  </a:lnTo>
                  <a:lnTo>
                    <a:pt x="10" y="26"/>
                  </a:lnTo>
                  <a:lnTo>
                    <a:pt x="0" y="52"/>
                  </a:lnTo>
                  <a:lnTo>
                    <a:pt x="0" y="69"/>
                  </a:lnTo>
                  <a:lnTo>
                    <a:pt x="10" y="95"/>
                  </a:lnTo>
                  <a:lnTo>
                    <a:pt x="27" y="116"/>
                  </a:lnTo>
                  <a:lnTo>
                    <a:pt x="44" y="124"/>
                  </a:lnTo>
                  <a:lnTo>
                    <a:pt x="70" y="124"/>
                  </a:lnTo>
                  <a:lnTo>
                    <a:pt x="87" y="116"/>
                  </a:lnTo>
                  <a:lnTo>
                    <a:pt x="108" y="9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74" name="Line 174">
              <a:extLst>
                <a:ext uri="{FF2B5EF4-FFF2-40B4-BE49-F238E27FC236}">
                  <a16:creationId xmlns:a16="http://schemas.microsoft.com/office/drawing/2014/main" id="{269B4F00-6AB2-414A-BEA8-4C7C51FFEA27}"/>
                </a:ext>
              </a:extLst>
            </p:cNvPr>
            <p:cNvSpPr>
              <a:spLocks noChangeShapeType="1"/>
            </p:cNvSpPr>
            <p:nvPr/>
          </p:nvSpPr>
          <p:spPr bwMode="auto">
            <a:xfrm flipV="1">
              <a:off x="1176" y="2563"/>
              <a:ext cx="1" cy="3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75" name="Freeform 175">
              <a:extLst>
                <a:ext uri="{FF2B5EF4-FFF2-40B4-BE49-F238E27FC236}">
                  <a16:creationId xmlns:a16="http://schemas.microsoft.com/office/drawing/2014/main" id="{828C1EEB-3155-4ECD-B167-F91CBF23255A}"/>
                </a:ext>
              </a:extLst>
            </p:cNvPr>
            <p:cNvSpPr>
              <a:spLocks noChangeArrowheads="1"/>
            </p:cNvSpPr>
            <p:nvPr/>
          </p:nvSpPr>
          <p:spPr bwMode="auto">
            <a:xfrm>
              <a:off x="1157" y="2595"/>
              <a:ext cx="19" cy="11"/>
            </a:xfrm>
            <a:custGeom>
              <a:avLst/>
              <a:gdLst>
                <a:gd name="T0" fmla="*/ 82 w 83"/>
                <a:gd name="T1" fmla="*/ 0 h 48"/>
                <a:gd name="T2" fmla="*/ 73 w 83"/>
                <a:gd name="T3" fmla="*/ 29 h 48"/>
                <a:gd name="T4" fmla="*/ 64 w 83"/>
                <a:gd name="T5" fmla="*/ 39 h 48"/>
                <a:gd name="T6" fmla="*/ 43 w 83"/>
                <a:gd name="T7" fmla="*/ 47 h 48"/>
                <a:gd name="T8" fmla="*/ 21 w 83"/>
                <a:gd name="T9" fmla="*/ 47 h 48"/>
                <a:gd name="T10" fmla="*/ 0 w 83"/>
                <a:gd name="T11" fmla="*/ 39 h 48"/>
              </a:gdLst>
              <a:ahLst/>
              <a:cxnLst>
                <a:cxn ang="0">
                  <a:pos x="T0" y="T1"/>
                </a:cxn>
                <a:cxn ang="0">
                  <a:pos x="T2" y="T3"/>
                </a:cxn>
                <a:cxn ang="0">
                  <a:pos x="T4" y="T5"/>
                </a:cxn>
                <a:cxn ang="0">
                  <a:pos x="T6" y="T7"/>
                </a:cxn>
                <a:cxn ang="0">
                  <a:pos x="T8" y="T9"/>
                </a:cxn>
                <a:cxn ang="0">
                  <a:pos x="T10" y="T11"/>
                </a:cxn>
              </a:cxnLst>
              <a:rect l="0" t="0" r="r" b="b"/>
              <a:pathLst>
                <a:path w="83" h="48">
                  <a:moveTo>
                    <a:pt x="82" y="0"/>
                  </a:moveTo>
                  <a:lnTo>
                    <a:pt x="73" y="29"/>
                  </a:lnTo>
                  <a:lnTo>
                    <a:pt x="64" y="39"/>
                  </a:lnTo>
                  <a:lnTo>
                    <a:pt x="43" y="47"/>
                  </a:lnTo>
                  <a:lnTo>
                    <a:pt x="21" y="47"/>
                  </a:lnTo>
                  <a:lnTo>
                    <a:pt x="0" y="3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76" name="Freeform 176">
              <a:extLst>
                <a:ext uri="{FF2B5EF4-FFF2-40B4-BE49-F238E27FC236}">
                  <a16:creationId xmlns:a16="http://schemas.microsoft.com/office/drawing/2014/main" id="{E8346A3A-C60B-4675-B0D5-38D5F41BE005}"/>
                </a:ext>
              </a:extLst>
            </p:cNvPr>
            <p:cNvSpPr>
              <a:spLocks noChangeArrowheads="1"/>
            </p:cNvSpPr>
            <p:nvPr/>
          </p:nvSpPr>
          <p:spPr bwMode="auto">
            <a:xfrm>
              <a:off x="1152" y="2564"/>
              <a:ext cx="25" cy="28"/>
            </a:xfrm>
            <a:custGeom>
              <a:avLst/>
              <a:gdLst>
                <a:gd name="T0" fmla="*/ 108 w 109"/>
                <a:gd name="T1" fmla="*/ 26 h 125"/>
                <a:gd name="T2" fmla="*/ 90 w 109"/>
                <a:gd name="T3" fmla="*/ 9 h 125"/>
                <a:gd name="T4" fmla="*/ 69 w 109"/>
                <a:gd name="T5" fmla="*/ 0 h 125"/>
                <a:gd name="T6" fmla="*/ 47 w 109"/>
                <a:gd name="T7" fmla="*/ 0 h 125"/>
                <a:gd name="T8" fmla="*/ 26 w 109"/>
                <a:gd name="T9" fmla="*/ 9 h 125"/>
                <a:gd name="T10" fmla="*/ 12 w 109"/>
                <a:gd name="T11" fmla="*/ 26 h 125"/>
                <a:gd name="T12" fmla="*/ 0 w 109"/>
                <a:gd name="T13" fmla="*/ 52 h 125"/>
                <a:gd name="T14" fmla="*/ 0 w 109"/>
                <a:gd name="T15" fmla="*/ 69 h 125"/>
                <a:gd name="T16" fmla="*/ 12 w 109"/>
                <a:gd name="T17" fmla="*/ 95 h 125"/>
                <a:gd name="T18" fmla="*/ 26 w 109"/>
                <a:gd name="T19" fmla="*/ 116 h 125"/>
                <a:gd name="T20" fmla="*/ 47 w 109"/>
                <a:gd name="T21" fmla="*/ 124 h 125"/>
                <a:gd name="T22" fmla="*/ 69 w 109"/>
                <a:gd name="T23" fmla="*/ 124 h 125"/>
                <a:gd name="T24" fmla="*/ 90 w 109"/>
                <a:gd name="T25" fmla="*/ 116 h 125"/>
                <a:gd name="T26" fmla="*/ 108 w 109"/>
                <a:gd name="T27" fmla="*/ 9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9" h="125">
                  <a:moveTo>
                    <a:pt x="108" y="26"/>
                  </a:moveTo>
                  <a:lnTo>
                    <a:pt x="90" y="9"/>
                  </a:lnTo>
                  <a:lnTo>
                    <a:pt x="69" y="0"/>
                  </a:lnTo>
                  <a:lnTo>
                    <a:pt x="47" y="0"/>
                  </a:lnTo>
                  <a:lnTo>
                    <a:pt x="26" y="9"/>
                  </a:lnTo>
                  <a:lnTo>
                    <a:pt x="12" y="26"/>
                  </a:lnTo>
                  <a:lnTo>
                    <a:pt x="0" y="52"/>
                  </a:lnTo>
                  <a:lnTo>
                    <a:pt x="0" y="69"/>
                  </a:lnTo>
                  <a:lnTo>
                    <a:pt x="12" y="95"/>
                  </a:lnTo>
                  <a:lnTo>
                    <a:pt x="26" y="116"/>
                  </a:lnTo>
                  <a:lnTo>
                    <a:pt x="47" y="124"/>
                  </a:lnTo>
                  <a:lnTo>
                    <a:pt x="69" y="124"/>
                  </a:lnTo>
                  <a:lnTo>
                    <a:pt x="90" y="116"/>
                  </a:lnTo>
                  <a:lnTo>
                    <a:pt x="108" y="9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77" name="Line 177">
              <a:extLst>
                <a:ext uri="{FF2B5EF4-FFF2-40B4-BE49-F238E27FC236}">
                  <a16:creationId xmlns:a16="http://schemas.microsoft.com/office/drawing/2014/main" id="{56725C9E-1B2D-4772-8C6A-1D9A9E9B15AC}"/>
                </a:ext>
              </a:extLst>
            </p:cNvPr>
            <p:cNvSpPr>
              <a:spLocks noChangeShapeType="1"/>
            </p:cNvSpPr>
            <p:nvPr/>
          </p:nvSpPr>
          <p:spPr bwMode="auto">
            <a:xfrm flipV="1">
              <a:off x="1189" y="2563"/>
              <a:ext cx="1"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78" name="Freeform 178">
              <a:extLst>
                <a:ext uri="{FF2B5EF4-FFF2-40B4-BE49-F238E27FC236}">
                  <a16:creationId xmlns:a16="http://schemas.microsoft.com/office/drawing/2014/main" id="{B31F6974-B6A0-4819-8B05-4D8F2224CC43}"/>
                </a:ext>
              </a:extLst>
            </p:cNvPr>
            <p:cNvSpPr>
              <a:spLocks noChangeArrowheads="1"/>
            </p:cNvSpPr>
            <p:nvPr/>
          </p:nvSpPr>
          <p:spPr bwMode="auto">
            <a:xfrm>
              <a:off x="1189" y="2564"/>
              <a:ext cx="23" cy="28"/>
            </a:xfrm>
            <a:custGeom>
              <a:avLst/>
              <a:gdLst>
                <a:gd name="T0" fmla="*/ 0 w 100"/>
                <a:gd name="T1" fmla="*/ 35 h 125"/>
                <a:gd name="T2" fmla="*/ 29 w 100"/>
                <a:gd name="T3" fmla="*/ 9 h 125"/>
                <a:gd name="T4" fmla="*/ 47 w 100"/>
                <a:gd name="T5" fmla="*/ 0 h 125"/>
                <a:gd name="T6" fmla="*/ 73 w 100"/>
                <a:gd name="T7" fmla="*/ 0 h 125"/>
                <a:gd name="T8" fmla="*/ 91 w 100"/>
                <a:gd name="T9" fmla="*/ 9 h 125"/>
                <a:gd name="T10" fmla="*/ 99 w 100"/>
                <a:gd name="T11" fmla="*/ 35 h 125"/>
                <a:gd name="T12" fmla="*/ 99 w 100"/>
                <a:gd name="T13" fmla="*/ 124 h 125"/>
              </a:gdLst>
              <a:ahLst/>
              <a:cxnLst>
                <a:cxn ang="0">
                  <a:pos x="T0" y="T1"/>
                </a:cxn>
                <a:cxn ang="0">
                  <a:pos x="T2" y="T3"/>
                </a:cxn>
                <a:cxn ang="0">
                  <a:pos x="T4" y="T5"/>
                </a:cxn>
                <a:cxn ang="0">
                  <a:pos x="T6" y="T7"/>
                </a:cxn>
                <a:cxn ang="0">
                  <a:pos x="T8" y="T9"/>
                </a:cxn>
                <a:cxn ang="0">
                  <a:pos x="T10" y="T11"/>
                </a:cxn>
                <a:cxn ang="0">
                  <a:pos x="T12" y="T13"/>
                </a:cxn>
              </a:cxnLst>
              <a:rect l="0" t="0" r="r" b="b"/>
              <a:pathLst>
                <a:path w="100" h="125">
                  <a:moveTo>
                    <a:pt x="0" y="35"/>
                  </a:moveTo>
                  <a:lnTo>
                    <a:pt x="29" y="9"/>
                  </a:lnTo>
                  <a:lnTo>
                    <a:pt x="47" y="0"/>
                  </a:lnTo>
                  <a:lnTo>
                    <a:pt x="73" y="0"/>
                  </a:lnTo>
                  <a:lnTo>
                    <a:pt x="91" y="9"/>
                  </a:lnTo>
                  <a:lnTo>
                    <a:pt x="99" y="35"/>
                  </a:lnTo>
                  <a:lnTo>
                    <a:pt x="99" y="12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79" name="Freeform 179">
              <a:extLst>
                <a:ext uri="{FF2B5EF4-FFF2-40B4-BE49-F238E27FC236}">
                  <a16:creationId xmlns:a16="http://schemas.microsoft.com/office/drawing/2014/main" id="{5BE31BC9-0A0B-446A-A9A3-5370671835A5}"/>
                </a:ext>
              </a:extLst>
            </p:cNvPr>
            <p:cNvSpPr>
              <a:spLocks noChangeArrowheads="1"/>
            </p:cNvSpPr>
            <p:nvPr/>
          </p:nvSpPr>
          <p:spPr bwMode="auto">
            <a:xfrm>
              <a:off x="1228" y="2564"/>
              <a:ext cx="24" cy="28"/>
            </a:xfrm>
            <a:custGeom>
              <a:avLst/>
              <a:gdLst>
                <a:gd name="T0" fmla="*/ 0 w 108"/>
                <a:gd name="T1" fmla="*/ 52 h 125"/>
                <a:gd name="T2" fmla="*/ 107 w 108"/>
                <a:gd name="T3" fmla="*/ 52 h 125"/>
                <a:gd name="T4" fmla="*/ 107 w 108"/>
                <a:gd name="T5" fmla="*/ 35 h 125"/>
                <a:gd name="T6" fmla="*/ 101 w 108"/>
                <a:gd name="T7" fmla="*/ 17 h 125"/>
                <a:gd name="T8" fmla="*/ 92 w 108"/>
                <a:gd name="T9" fmla="*/ 9 h 125"/>
                <a:gd name="T10" fmla="*/ 72 w 108"/>
                <a:gd name="T11" fmla="*/ 0 h 125"/>
                <a:gd name="T12" fmla="*/ 46 w 108"/>
                <a:gd name="T13" fmla="*/ 0 h 125"/>
                <a:gd name="T14" fmla="*/ 28 w 108"/>
                <a:gd name="T15" fmla="*/ 9 h 125"/>
                <a:gd name="T16" fmla="*/ 11 w 108"/>
                <a:gd name="T17" fmla="*/ 26 h 125"/>
                <a:gd name="T18" fmla="*/ 0 w 108"/>
                <a:gd name="T19" fmla="*/ 52 h 125"/>
                <a:gd name="T20" fmla="*/ 0 w 108"/>
                <a:gd name="T21" fmla="*/ 69 h 125"/>
                <a:gd name="T22" fmla="*/ 11 w 108"/>
                <a:gd name="T23" fmla="*/ 95 h 125"/>
                <a:gd name="T24" fmla="*/ 28 w 108"/>
                <a:gd name="T25" fmla="*/ 116 h 125"/>
                <a:gd name="T26" fmla="*/ 46 w 108"/>
                <a:gd name="T27" fmla="*/ 124 h 125"/>
                <a:gd name="T28" fmla="*/ 72 w 108"/>
                <a:gd name="T29" fmla="*/ 124 h 125"/>
                <a:gd name="T30" fmla="*/ 92 w 108"/>
                <a:gd name="T31" fmla="*/ 116 h 125"/>
                <a:gd name="T32" fmla="*/ 107 w 108"/>
                <a:gd name="T33" fmla="*/ 9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8" h="125">
                  <a:moveTo>
                    <a:pt x="0" y="52"/>
                  </a:moveTo>
                  <a:lnTo>
                    <a:pt x="107" y="52"/>
                  </a:lnTo>
                  <a:lnTo>
                    <a:pt x="107" y="35"/>
                  </a:lnTo>
                  <a:lnTo>
                    <a:pt x="101" y="17"/>
                  </a:lnTo>
                  <a:lnTo>
                    <a:pt x="92" y="9"/>
                  </a:lnTo>
                  <a:lnTo>
                    <a:pt x="72" y="0"/>
                  </a:lnTo>
                  <a:lnTo>
                    <a:pt x="46" y="0"/>
                  </a:lnTo>
                  <a:lnTo>
                    <a:pt x="28" y="9"/>
                  </a:lnTo>
                  <a:lnTo>
                    <a:pt x="11" y="26"/>
                  </a:lnTo>
                  <a:lnTo>
                    <a:pt x="0" y="52"/>
                  </a:lnTo>
                  <a:lnTo>
                    <a:pt x="0" y="69"/>
                  </a:lnTo>
                  <a:lnTo>
                    <a:pt x="11" y="95"/>
                  </a:lnTo>
                  <a:lnTo>
                    <a:pt x="28" y="116"/>
                  </a:lnTo>
                  <a:lnTo>
                    <a:pt x="46" y="124"/>
                  </a:lnTo>
                  <a:lnTo>
                    <a:pt x="72" y="124"/>
                  </a:lnTo>
                  <a:lnTo>
                    <a:pt x="92" y="116"/>
                  </a:lnTo>
                  <a:lnTo>
                    <a:pt x="107" y="9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80" name="Line 180">
              <a:extLst>
                <a:ext uri="{FF2B5EF4-FFF2-40B4-BE49-F238E27FC236}">
                  <a16:creationId xmlns:a16="http://schemas.microsoft.com/office/drawing/2014/main" id="{7AD2B46C-219B-46BC-83B9-EE20BB8B1F90}"/>
                </a:ext>
              </a:extLst>
            </p:cNvPr>
            <p:cNvSpPr>
              <a:spLocks noChangeShapeType="1"/>
            </p:cNvSpPr>
            <p:nvPr/>
          </p:nvSpPr>
          <p:spPr bwMode="auto">
            <a:xfrm flipV="1">
              <a:off x="1270" y="2549"/>
              <a:ext cx="1" cy="3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81" name="Freeform 181">
              <a:extLst>
                <a:ext uri="{FF2B5EF4-FFF2-40B4-BE49-F238E27FC236}">
                  <a16:creationId xmlns:a16="http://schemas.microsoft.com/office/drawing/2014/main" id="{D20A802F-C036-4990-80E8-76FF8B66CA89}"/>
                </a:ext>
              </a:extLst>
            </p:cNvPr>
            <p:cNvSpPr>
              <a:spLocks noChangeArrowheads="1"/>
            </p:cNvSpPr>
            <p:nvPr/>
          </p:nvSpPr>
          <p:spPr bwMode="auto">
            <a:xfrm>
              <a:off x="1270" y="2584"/>
              <a:ext cx="10" cy="11"/>
            </a:xfrm>
            <a:custGeom>
              <a:avLst/>
              <a:gdLst>
                <a:gd name="T0" fmla="*/ 0 w 46"/>
                <a:gd name="T1" fmla="*/ 0 h 48"/>
                <a:gd name="T2" fmla="*/ 8 w 46"/>
                <a:gd name="T3" fmla="*/ 35 h 48"/>
                <a:gd name="T4" fmla="*/ 28 w 46"/>
                <a:gd name="T5" fmla="*/ 47 h 48"/>
                <a:gd name="T6" fmla="*/ 45 w 46"/>
                <a:gd name="T7" fmla="*/ 47 h 48"/>
              </a:gdLst>
              <a:ahLst/>
              <a:cxnLst>
                <a:cxn ang="0">
                  <a:pos x="T0" y="T1"/>
                </a:cxn>
                <a:cxn ang="0">
                  <a:pos x="T2" y="T3"/>
                </a:cxn>
                <a:cxn ang="0">
                  <a:pos x="T4" y="T5"/>
                </a:cxn>
                <a:cxn ang="0">
                  <a:pos x="T6" y="T7"/>
                </a:cxn>
              </a:cxnLst>
              <a:rect l="0" t="0" r="r" b="b"/>
              <a:pathLst>
                <a:path w="46" h="48">
                  <a:moveTo>
                    <a:pt x="0" y="0"/>
                  </a:moveTo>
                  <a:lnTo>
                    <a:pt x="8" y="35"/>
                  </a:lnTo>
                  <a:lnTo>
                    <a:pt x="28" y="47"/>
                  </a:lnTo>
                  <a:lnTo>
                    <a:pt x="45" y="4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82" name="Line 182">
              <a:extLst>
                <a:ext uri="{FF2B5EF4-FFF2-40B4-BE49-F238E27FC236}">
                  <a16:creationId xmlns:a16="http://schemas.microsoft.com/office/drawing/2014/main" id="{2DEF897E-97E6-498B-9F03-BAD2E246130E}"/>
                </a:ext>
              </a:extLst>
            </p:cNvPr>
            <p:cNvSpPr>
              <a:spLocks noChangeShapeType="1"/>
            </p:cNvSpPr>
            <p:nvPr/>
          </p:nvSpPr>
          <p:spPr bwMode="auto">
            <a:xfrm flipH="1">
              <a:off x="1263" y="2564"/>
              <a:ext cx="1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83" name="Freeform 183">
              <a:extLst>
                <a:ext uri="{FF2B5EF4-FFF2-40B4-BE49-F238E27FC236}">
                  <a16:creationId xmlns:a16="http://schemas.microsoft.com/office/drawing/2014/main" id="{EB8F5826-BE41-4BDA-A376-B8481FD13C3B}"/>
                </a:ext>
              </a:extLst>
            </p:cNvPr>
            <p:cNvSpPr>
              <a:spLocks noChangeArrowheads="1"/>
            </p:cNvSpPr>
            <p:nvPr/>
          </p:nvSpPr>
          <p:spPr bwMode="auto">
            <a:xfrm>
              <a:off x="1292" y="2550"/>
              <a:ext cx="11" cy="11"/>
            </a:xfrm>
            <a:custGeom>
              <a:avLst/>
              <a:gdLst>
                <a:gd name="T0" fmla="*/ 0 w 47"/>
                <a:gd name="T1" fmla="*/ 22 h 47"/>
                <a:gd name="T2" fmla="*/ 23 w 47"/>
                <a:gd name="T3" fmla="*/ 46 h 47"/>
                <a:gd name="T4" fmla="*/ 46 w 47"/>
                <a:gd name="T5" fmla="*/ 22 h 47"/>
                <a:gd name="T6" fmla="*/ 23 w 47"/>
                <a:gd name="T7" fmla="*/ 0 h 47"/>
                <a:gd name="T8" fmla="*/ 0 w 47"/>
                <a:gd name="T9" fmla="*/ 22 h 47"/>
              </a:gdLst>
              <a:ahLst/>
              <a:cxnLst>
                <a:cxn ang="0">
                  <a:pos x="T0" y="T1"/>
                </a:cxn>
                <a:cxn ang="0">
                  <a:pos x="T2" y="T3"/>
                </a:cxn>
                <a:cxn ang="0">
                  <a:pos x="T4" y="T5"/>
                </a:cxn>
                <a:cxn ang="0">
                  <a:pos x="T6" y="T7"/>
                </a:cxn>
                <a:cxn ang="0">
                  <a:pos x="T8" y="T9"/>
                </a:cxn>
              </a:cxnLst>
              <a:rect l="0" t="0" r="r" b="b"/>
              <a:pathLst>
                <a:path w="47" h="47">
                  <a:moveTo>
                    <a:pt x="0" y="22"/>
                  </a:moveTo>
                  <a:lnTo>
                    <a:pt x="23" y="46"/>
                  </a:lnTo>
                  <a:lnTo>
                    <a:pt x="46" y="22"/>
                  </a:lnTo>
                  <a:lnTo>
                    <a:pt x="23" y="0"/>
                  </a:lnTo>
                  <a:lnTo>
                    <a:pt x="0" y="2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84" name="Line 184">
              <a:extLst>
                <a:ext uri="{FF2B5EF4-FFF2-40B4-BE49-F238E27FC236}">
                  <a16:creationId xmlns:a16="http://schemas.microsoft.com/office/drawing/2014/main" id="{9B2296FC-8C02-473B-B4B6-2938D3C7A71E}"/>
                </a:ext>
              </a:extLst>
            </p:cNvPr>
            <p:cNvSpPr>
              <a:spLocks noChangeShapeType="1"/>
            </p:cNvSpPr>
            <p:nvPr/>
          </p:nvSpPr>
          <p:spPr bwMode="auto">
            <a:xfrm>
              <a:off x="1294" y="2564"/>
              <a:ext cx="1" cy="2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85" name="Freeform 185">
              <a:extLst>
                <a:ext uri="{FF2B5EF4-FFF2-40B4-BE49-F238E27FC236}">
                  <a16:creationId xmlns:a16="http://schemas.microsoft.com/office/drawing/2014/main" id="{32AFD6A4-7CF8-4A9B-B930-E1153813EE5D}"/>
                </a:ext>
              </a:extLst>
            </p:cNvPr>
            <p:cNvSpPr>
              <a:spLocks noChangeArrowheads="1"/>
            </p:cNvSpPr>
            <p:nvPr/>
          </p:nvSpPr>
          <p:spPr bwMode="auto">
            <a:xfrm>
              <a:off x="1308" y="2564"/>
              <a:ext cx="24" cy="28"/>
            </a:xfrm>
            <a:custGeom>
              <a:avLst/>
              <a:gdLst>
                <a:gd name="T0" fmla="*/ 107 w 108"/>
                <a:gd name="T1" fmla="*/ 26 h 125"/>
                <a:gd name="T2" fmla="*/ 90 w 108"/>
                <a:gd name="T3" fmla="*/ 9 h 125"/>
                <a:gd name="T4" fmla="*/ 69 w 108"/>
                <a:gd name="T5" fmla="*/ 0 h 125"/>
                <a:gd name="T6" fmla="*/ 43 w 108"/>
                <a:gd name="T7" fmla="*/ 0 h 125"/>
                <a:gd name="T8" fmla="*/ 23 w 108"/>
                <a:gd name="T9" fmla="*/ 9 h 125"/>
                <a:gd name="T10" fmla="*/ 9 w 108"/>
                <a:gd name="T11" fmla="*/ 26 h 125"/>
                <a:gd name="T12" fmla="*/ 0 w 108"/>
                <a:gd name="T13" fmla="*/ 52 h 125"/>
                <a:gd name="T14" fmla="*/ 0 w 108"/>
                <a:gd name="T15" fmla="*/ 69 h 125"/>
                <a:gd name="T16" fmla="*/ 9 w 108"/>
                <a:gd name="T17" fmla="*/ 95 h 125"/>
                <a:gd name="T18" fmla="*/ 23 w 108"/>
                <a:gd name="T19" fmla="*/ 116 h 125"/>
                <a:gd name="T20" fmla="*/ 43 w 108"/>
                <a:gd name="T21" fmla="*/ 124 h 125"/>
                <a:gd name="T22" fmla="*/ 69 w 108"/>
                <a:gd name="T23" fmla="*/ 124 h 125"/>
                <a:gd name="T24" fmla="*/ 90 w 108"/>
                <a:gd name="T25" fmla="*/ 116 h 125"/>
                <a:gd name="T26" fmla="*/ 107 w 108"/>
                <a:gd name="T27" fmla="*/ 9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125">
                  <a:moveTo>
                    <a:pt x="107" y="26"/>
                  </a:moveTo>
                  <a:lnTo>
                    <a:pt x="90" y="9"/>
                  </a:lnTo>
                  <a:lnTo>
                    <a:pt x="69" y="0"/>
                  </a:lnTo>
                  <a:lnTo>
                    <a:pt x="43" y="0"/>
                  </a:lnTo>
                  <a:lnTo>
                    <a:pt x="23" y="9"/>
                  </a:lnTo>
                  <a:lnTo>
                    <a:pt x="9" y="26"/>
                  </a:lnTo>
                  <a:lnTo>
                    <a:pt x="0" y="52"/>
                  </a:lnTo>
                  <a:lnTo>
                    <a:pt x="0" y="69"/>
                  </a:lnTo>
                  <a:lnTo>
                    <a:pt x="9" y="95"/>
                  </a:lnTo>
                  <a:lnTo>
                    <a:pt x="23" y="116"/>
                  </a:lnTo>
                  <a:lnTo>
                    <a:pt x="43" y="124"/>
                  </a:lnTo>
                  <a:lnTo>
                    <a:pt x="69" y="124"/>
                  </a:lnTo>
                  <a:lnTo>
                    <a:pt x="90" y="116"/>
                  </a:lnTo>
                  <a:lnTo>
                    <a:pt x="107" y="9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86" name="Freeform 186">
              <a:extLst>
                <a:ext uri="{FF2B5EF4-FFF2-40B4-BE49-F238E27FC236}">
                  <a16:creationId xmlns:a16="http://schemas.microsoft.com/office/drawing/2014/main" id="{25ECC31E-2CDA-407D-A609-650E865ABBDA}"/>
                </a:ext>
              </a:extLst>
            </p:cNvPr>
            <p:cNvSpPr>
              <a:spLocks noChangeArrowheads="1"/>
            </p:cNvSpPr>
            <p:nvPr/>
          </p:nvSpPr>
          <p:spPr bwMode="auto">
            <a:xfrm>
              <a:off x="1372" y="2550"/>
              <a:ext cx="27" cy="43"/>
            </a:xfrm>
            <a:custGeom>
              <a:avLst/>
              <a:gdLst>
                <a:gd name="T0" fmla="*/ 0 w 117"/>
                <a:gd name="T1" fmla="*/ 187 h 188"/>
                <a:gd name="T2" fmla="*/ 0 w 117"/>
                <a:gd name="T3" fmla="*/ 0 h 188"/>
                <a:gd name="T4" fmla="*/ 116 w 117"/>
                <a:gd name="T5" fmla="*/ 0 h 188"/>
              </a:gdLst>
              <a:ahLst/>
              <a:cxnLst>
                <a:cxn ang="0">
                  <a:pos x="T0" y="T1"/>
                </a:cxn>
                <a:cxn ang="0">
                  <a:pos x="T2" y="T3"/>
                </a:cxn>
                <a:cxn ang="0">
                  <a:pos x="T4" y="T5"/>
                </a:cxn>
              </a:cxnLst>
              <a:rect l="0" t="0" r="r" b="b"/>
              <a:pathLst>
                <a:path w="117" h="188">
                  <a:moveTo>
                    <a:pt x="0" y="187"/>
                  </a:moveTo>
                  <a:lnTo>
                    <a:pt x="0" y="0"/>
                  </a:lnTo>
                  <a:lnTo>
                    <a:pt x="11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87" name="Line 187">
              <a:extLst>
                <a:ext uri="{FF2B5EF4-FFF2-40B4-BE49-F238E27FC236}">
                  <a16:creationId xmlns:a16="http://schemas.microsoft.com/office/drawing/2014/main" id="{02ED5873-7165-464F-B602-7E05E23818A8}"/>
                </a:ext>
              </a:extLst>
            </p:cNvPr>
            <p:cNvSpPr>
              <a:spLocks noChangeShapeType="1"/>
            </p:cNvSpPr>
            <p:nvPr/>
          </p:nvSpPr>
          <p:spPr bwMode="auto">
            <a:xfrm flipH="1">
              <a:off x="1371" y="2570"/>
              <a:ext cx="1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88" name="Line 188">
              <a:extLst>
                <a:ext uri="{FF2B5EF4-FFF2-40B4-BE49-F238E27FC236}">
                  <a16:creationId xmlns:a16="http://schemas.microsoft.com/office/drawing/2014/main" id="{4F46D81D-C764-4595-9BEF-DA54643783FF}"/>
                </a:ext>
              </a:extLst>
            </p:cNvPr>
            <p:cNvSpPr>
              <a:spLocks noChangeShapeType="1"/>
            </p:cNvSpPr>
            <p:nvPr/>
          </p:nvSpPr>
          <p:spPr bwMode="auto">
            <a:xfrm>
              <a:off x="1408" y="2550"/>
              <a:ext cx="1" cy="4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89" name="Line 189">
              <a:extLst>
                <a:ext uri="{FF2B5EF4-FFF2-40B4-BE49-F238E27FC236}">
                  <a16:creationId xmlns:a16="http://schemas.microsoft.com/office/drawing/2014/main" id="{8FA71F9A-43BC-4780-AFB7-8294755493AC}"/>
                </a:ext>
              </a:extLst>
            </p:cNvPr>
            <p:cNvSpPr>
              <a:spLocks noChangeShapeType="1"/>
            </p:cNvSpPr>
            <p:nvPr/>
          </p:nvSpPr>
          <p:spPr bwMode="auto">
            <a:xfrm flipV="1">
              <a:off x="1425" y="2563"/>
              <a:ext cx="1" cy="2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90" name="Freeform 190">
              <a:extLst>
                <a:ext uri="{FF2B5EF4-FFF2-40B4-BE49-F238E27FC236}">
                  <a16:creationId xmlns:a16="http://schemas.microsoft.com/office/drawing/2014/main" id="{5E0683F2-52C4-4C3C-8808-D253A10AD532}"/>
                </a:ext>
              </a:extLst>
            </p:cNvPr>
            <p:cNvSpPr>
              <a:spLocks noChangeArrowheads="1"/>
            </p:cNvSpPr>
            <p:nvPr/>
          </p:nvSpPr>
          <p:spPr bwMode="auto">
            <a:xfrm>
              <a:off x="1425" y="2584"/>
              <a:ext cx="22" cy="11"/>
            </a:xfrm>
            <a:custGeom>
              <a:avLst/>
              <a:gdLst>
                <a:gd name="T0" fmla="*/ 0 w 99"/>
                <a:gd name="T1" fmla="*/ 0 h 48"/>
                <a:gd name="T2" fmla="*/ 9 w 99"/>
                <a:gd name="T3" fmla="*/ 35 h 48"/>
                <a:gd name="T4" fmla="*/ 26 w 99"/>
                <a:gd name="T5" fmla="*/ 47 h 48"/>
                <a:gd name="T6" fmla="*/ 55 w 99"/>
                <a:gd name="T7" fmla="*/ 47 h 48"/>
                <a:gd name="T8" fmla="*/ 72 w 99"/>
                <a:gd name="T9" fmla="*/ 35 h 48"/>
                <a:gd name="T10" fmla="*/ 98 w 99"/>
                <a:gd name="T11" fmla="*/ 0 h 48"/>
              </a:gdLst>
              <a:ahLst/>
              <a:cxnLst>
                <a:cxn ang="0">
                  <a:pos x="T0" y="T1"/>
                </a:cxn>
                <a:cxn ang="0">
                  <a:pos x="T2" y="T3"/>
                </a:cxn>
                <a:cxn ang="0">
                  <a:pos x="T4" y="T5"/>
                </a:cxn>
                <a:cxn ang="0">
                  <a:pos x="T6" y="T7"/>
                </a:cxn>
                <a:cxn ang="0">
                  <a:pos x="T8" y="T9"/>
                </a:cxn>
                <a:cxn ang="0">
                  <a:pos x="T10" y="T11"/>
                </a:cxn>
              </a:cxnLst>
              <a:rect l="0" t="0" r="r" b="b"/>
              <a:pathLst>
                <a:path w="99" h="48">
                  <a:moveTo>
                    <a:pt x="0" y="0"/>
                  </a:moveTo>
                  <a:lnTo>
                    <a:pt x="9" y="35"/>
                  </a:lnTo>
                  <a:lnTo>
                    <a:pt x="26" y="47"/>
                  </a:lnTo>
                  <a:lnTo>
                    <a:pt x="55" y="47"/>
                  </a:lnTo>
                  <a:lnTo>
                    <a:pt x="72" y="35"/>
                  </a:lnTo>
                  <a:lnTo>
                    <a:pt x="98"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91" name="Line 191">
              <a:extLst>
                <a:ext uri="{FF2B5EF4-FFF2-40B4-BE49-F238E27FC236}">
                  <a16:creationId xmlns:a16="http://schemas.microsoft.com/office/drawing/2014/main" id="{164F7983-6C27-43CB-BD7F-C04A5D84A24E}"/>
                </a:ext>
              </a:extLst>
            </p:cNvPr>
            <p:cNvSpPr>
              <a:spLocks noChangeShapeType="1"/>
            </p:cNvSpPr>
            <p:nvPr/>
          </p:nvSpPr>
          <p:spPr bwMode="auto">
            <a:xfrm flipV="1">
              <a:off x="1447" y="2563"/>
              <a:ext cx="1"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92" name="Line 192">
              <a:extLst>
                <a:ext uri="{FF2B5EF4-FFF2-40B4-BE49-F238E27FC236}">
                  <a16:creationId xmlns:a16="http://schemas.microsoft.com/office/drawing/2014/main" id="{7CEC8136-D258-4E44-9E77-DC32C07AAA3C}"/>
                </a:ext>
              </a:extLst>
            </p:cNvPr>
            <p:cNvSpPr>
              <a:spLocks noChangeShapeType="1"/>
            </p:cNvSpPr>
            <p:nvPr/>
          </p:nvSpPr>
          <p:spPr bwMode="auto">
            <a:xfrm flipH="1">
              <a:off x="1463" y="2564"/>
              <a:ext cx="23" cy="2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93" name="Line 193">
              <a:extLst>
                <a:ext uri="{FF2B5EF4-FFF2-40B4-BE49-F238E27FC236}">
                  <a16:creationId xmlns:a16="http://schemas.microsoft.com/office/drawing/2014/main" id="{988DB88C-F69F-4299-A7AA-5C1DAD5F116E}"/>
                </a:ext>
              </a:extLst>
            </p:cNvPr>
            <p:cNvSpPr>
              <a:spLocks noChangeShapeType="1"/>
            </p:cNvSpPr>
            <p:nvPr/>
          </p:nvSpPr>
          <p:spPr bwMode="auto">
            <a:xfrm flipH="1" flipV="1">
              <a:off x="1463" y="2563"/>
              <a:ext cx="23"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94" name="Freeform 194">
              <a:extLst>
                <a:ext uri="{FF2B5EF4-FFF2-40B4-BE49-F238E27FC236}">
                  <a16:creationId xmlns:a16="http://schemas.microsoft.com/office/drawing/2014/main" id="{98792321-D061-4B6E-A4F3-8657E5E58264}"/>
                </a:ext>
              </a:extLst>
            </p:cNvPr>
            <p:cNvSpPr>
              <a:spLocks noChangeArrowheads="1"/>
            </p:cNvSpPr>
            <p:nvPr/>
          </p:nvSpPr>
          <p:spPr bwMode="auto">
            <a:xfrm>
              <a:off x="1525" y="2550"/>
              <a:ext cx="24" cy="43"/>
            </a:xfrm>
            <a:custGeom>
              <a:avLst/>
              <a:gdLst>
                <a:gd name="T0" fmla="*/ 0 w 107"/>
                <a:gd name="T1" fmla="*/ 0 h 188"/>
                <a:gd name="T2" fmla="*/ 0 w 107"/>
                <a:gd name="T3" fmla="*/ 187 h 188"/>
                <a:gd name="T4" fmla="*/ 106 w 107"/>
                <a:gd name="T5" fmla="*/ 187 h 188"/>
              </a:gdLst>
              <a:ahLst/>
              <a:cxnLst>
                <a:cxn ang="0">
                  <a:pos x="T0" y="T1"/>
                </a:cxn>
                <a:cxn ang="0">
                  <a:pos x="T2" y="T3"/>
                </a:cxn>
                <a:cxn ang="0">
                  <a:pos x="T4" y="T5"/>
                </a:cxn>
              </a:cxnLst>
              <a:rect l="0" t="0" r="r" b="b"/>
              <a:pathLst>
                <a:path w="107" h="188">
                  <a:moveTo>
                    <a:pt x="0" y="0"/>
                  </a:moveTo>
                  <a:lnTo>
                    <a:pt x="0" y="187"/>
                  </a:lnTo>
                  <a:lnTo>
                    <a:pt x="106" y="18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95" name="Freeform 195">
              <a:extLst>
                <a:ext uri="{FF2B5EF4-FFF2-40B4-BE49-F238E27FC236}">
                  <a16:creationId xmlns:a16="http://schemas.microsoft.com/office/drawing/2014/main" id="{9F84AA4A-1AE5-4A29-AA4F-1559CBED388E}"/>
                </a:ext>
              </a:extLst>
            </p:cNvPr>
            <p:cNvSpPr>
              <a:spLocks noChangeArrowheads="1"/>
            </p:cNvSpPr>
            <p:nvPr/>
          </p:nvSpPr>
          <p:spPr bwMode="auto">
            <a:xfrm>
              <a:off x="1559" y="2550"/>
              <a:ext cx="11" cy="11"/>
            </a:xfrm>
            <a:custGeom>
              <a:avLst/>
              <a:gdLst>
                <a:gd name="T0" fmla="*/ 0 w 48"/>
                <a:gd name="T1" fmla="*/ 22 h 47"/>
                <a:gd name="T2" fmla="*/ 24 w 48"/>
                <a:gd name="T3" fmla="*/ 46 h 47"/>
                <a:gd name="T4" fmla="*/ 47 w 48"/>
                <a:gd name="T5" fmla="*/ 22 h 47"/>
                <a:gd name="T6" fmla="*/ 24 w 48"/>
                <a:gd name="T7" fmla="*/ 0 h 47"/>
                <a:gd name="T8" fmla="*/ 0 w 48"/>
                <a:gd name="T9" fmla="*/ 22 h 47"/>
              </a:gdLst>
              <a:ahLst/>
              <a:cxnLst>
                <a:cxn ang="0">
                  <a:pos x="T0" y="T1"/>
                </a:cxn>
                <a:cxn ang="0">
                  <a:pos x="T2" y="T3"/>
                </a:cxn>
                <a:cxn ang="0">
                  <a:pos x="T4" y="T5"/>
                </a:cxn>
                <a:cxn ang="0">
                  <a:pos x="T6" y="T7"/>
                </a:cxn>
                <a:cxn ang="0">
                  <a:pos x="T8" y="T9"/>
                </a:cxn>
              </a:cxnLst>
              <a:rect l="0" t="0" r="r" b="b"/>
              <a:pathLst>
                <a:path w="48" h="47">
                  <a:moveTo>
                    <a:pt x="0" y="22"/>
                  </a:moveTo>
                  <a:lnTo>
                    <a:pt x="24" y="46"/>
                  </a:lnTo>
                  <a:lnTo>
                    <a:pt x="47" y="22"/>
                  </a:lnTo>
                  <a:lnTo>
                    <a:pt x="24" y="0"/>
                  </a:lnTo>
                  <a:lnTo>
                    <a:pt x="0" y="2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96" name="Line 196">
              <a:extLst>
                <a:ext uri="{FF2B5EF4-FFF2-40B4-BE49-F238E27FC236}">
                  <a16:creationId xmlns:a16="http://schemas.microsoft.com/office/drawing/2014/main" id="{020DAB7A-5AB2-4880-AA09-E3319B74D88F}"/>
                </a:ext>
              </a:extLst>
            </p:cNvPr>
            <p:cNvSpPr>
              <a:spLocks noChangeShapeType="1"/>
            </p:cNvSpPr>
            <p:nvPr/>
          </p:nvSpPr>
          <p:spPr bwMode="auto">
            <a:xfrm>
              <a:off x="1561" y="2564"/>
              <a:ext cx="1" cy="2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97" name="Line 197">
              <a:extLst>
                <a:ext uri="{FF2B5EF4-FFF2-40B4-BE49-F238E27FC236}">
                  <a16:creationId xmlns:a16="http://schemas.microsoft.com/office/drawing/2014/main" id="{DFD64A3E-36C0-4220-9CB4-3385A63948B2}"/>
                </a:ext>
              </a:extLst>
            </p:cNvPr>
            <p:cNvSpPr>
              <a:spLocks noChangeShapeType="1"/>
            </p:cNvSpPr>
            <p:nvPr/>
          </p:nvSpPr>
          <p:spPr bwMode="auto">
            <a:xfrm flipV="1">
              <a:off x="1576" y="2563"/>
              <a:ext cx="1" cy="3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398" name="Freeform 198">
              <a:extLst>
                <a:ext uri="{FF2B5EF4-FFF2-40B4-BE49-F238E27FC236}">
                  <a16:creationId xmlns:a16="http://schemas.microsoft.com/office/drawing/2014/main" id="{9E8DCEEB-5D46-4BD3-9524-D096C61441F7}"/>
                </a:ext>
              </a:extLst>
            </p:cNvPr>
            <p:cNvSpPr>
              <a:spLocks noChangeArrowheads="1"/>
            </p:cNvSpPr>
            <p:nvPr/>
          </p:nvSpPr>
          <p:spPr bwMode="auto">
            <a:xfrm>
              <a:off x="1576" y="2564"/>
              <a:ext cx="22" cy="28"/>
            </a:xfrm>
            <a:custGeom>
              <a:avLst/>
              <a:gdLst>
                <a:gd name="T0" fmla="*/ 0 w 96"/>
                <a:gd name="T1" fmla="*/ 35 h 125"/>
                <a:gd name="T2" fmla="*/ 26 w 96"/>
                <a:gd name="T3" fmla="*/ 9 h 125"/>
                <a:gd name="T4" fmla="*/ 43 w 96"/>
                <a:gd name="T5" fmla="*/ 0 h 125"/>
                <a:gd name="T6" fmla="*/ 73 w 96"/>
                <a:gd name="T7" fmla="*/ 0 h 125"/>
                <a:gd name="T8" fmla="*/ 87 w 96"/>
                <a:gd name="T9" fmla="*/ 9 h 125"/>
                <a:gd name="T10" fmla="*/ 95 w 96"/>
                <a:gd name="T11" fmla="*/ 35 h 125"/>
                <a:gd name="T12" fmla="*/ 95 w 96"/>
                <a:gd name="T13" fmla="*/ 124 h 125"/>
              </a:gdLst>
              <a:ahLst/>
              <a:cxnLst>
                <a:cxn ang="0">
                  <a:pos x="T0" y="T1"/>
                </a:cxn>
                <a:cxn ang="0">
                  <a:pos x="T2" y="T3"/>
                </a:cxn>
                <a:cxn ang="0">
                  <a:pos x="T4" y="T5"/>
                </a:cxn>
                <a:cxn ang="0">
                  <a:pos x="T6" y="T7"/>
                </a:cxn>
                <a:cxn ang="0">
                  <a:pos x="T8" y="T9"/>
                </a:cxn>
                <a:cxn ang="0">
                  <a:pos x="T10" y="T11"/>
                </a:cxn>
                <a:cxn ang="0">
                  <a:pos x="T12" y="T13"/>
                </a:cxn>
              </a:cxnLst>
              <a:rect l="0" t="0" r="r" b="b"/>
              <a:pathLst>
                <a:path w="96" h="125">
                  <a:moveTo>
                    <a:pt x="0" y="35"/>
                  </a:moveTo>
                  <a:lnTo>
                    <a:pt x="26" y="9"/>
                  </a:lnTo>
                  <a:lnTo>
                    <a:pt x="43" y="0"/>
                  </a:lnTo>
                  <a:lnTo>
                    <a:pt x="73" y="0"/>
                  </a:lnTo>
                  <a:lnTo>
                    <a:pt x="87" y="9"/>
                  </a:lnTo>
                  <a:lnTo>
                    <a:pt x="95" y="35"/>
                  </a:lnTo>
                  <a:lnTo>
                    <a:pt x="95" y="12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399" name="Freeform 199">
              <a:extLst>
                <a:ext uri="{FF2B5EF4-FFF2-40B4-BE49-F238E27FC236}">
                  <a16:creationId xmlns:a16="http://schemas.microsoft.com/office/drawing/2014/main" id="{7572F756-A51F-4F36-8DB6-E3BAB1826EE4}"/>
                </a:ext>
              </a:extLst>
            </p:cNvPr>
            <p:cNvSpPr>
              <a:spLocks noChangeArrowheads="1"/>
            </p:cNvSpPr>
            <p:nvPr/>
          </p:nvSpPr>
          <p:spPr bwMode="auto">
            <a:xfrm>
              <a:off x="1613" y="2564"/>
              <a:ext cx="24" cy="28"/>
            </a:xfrm>
            <a:custGeom>
              <a:avLst/>
              <a:gdLst>
                <a:gd name="T0" fmla="*/ 0 w 108"/>
                <a:gd name="T1" fmla="*/ 52 h 125"/>
                <a:gd name="T2" fmla="*/ 107 w 108"/>
                <a:gd name="T3" fmla="*/ 52 h 125"/>
                <a:gd name="T4" fmla="*/ 107 w 108"/>
                <a:gd name="T5" fmla="*/ 35 h 125"/>
                <a:gd name="T6" fmla="*/ 99 w 108"/>
                <a:gd name="T7" fmla="*/ 17 h 125"/>
                <a:gd name="T8" fmla="*/ 90 w 108"/>
                <a:gd name="T9" fmla="*/ 9 h 125"/>
                <a:gd name="T10" fmla="*/ 73 w 108"/>
                <a:gd name="T11" fmla="*/ 0 h 125"/>
                <a:gd name="T12" fmla="*/ 44 w 108"/>
                <a:gd name="T13" fmla="*/ 0 h 125"/>
                <a:gd name="T14" fmla="*/ 27 w 108"/>
                <a:gd name="T15" fmla="*/ 9 h 125"/>
                <a:gd name="T16" fmla="*/ 9 w 108"/>
                <a:gd name="T17" fmla="*/ 26 h 125"/>
                <a:gd name="T18" fmla="*/ 0 w 108"/>
                <a:gd name="T19" fmla="*/ 52 h 125"/>
                <a:gd name="T20" fmla="*/ 0 w 108"/>
                <a:gd name="T21" fmla="*/ 69 h 125"/>
                <a:gd name="T22" fmla="*/ 9 w 108"/>
                <a:gd name="T23" fmla="*/ 95 h 125"/>
                <a:gd name="T24" fmla="*/ 27 w 108"/>
                <a:gd name="T25" fmla="*/ 116 h 125"/>
                <a:gd name="T26" fmla="*/ 44 w 108"/>
                <a:gd name="T27" fmla="*/ 124 h 125"/>
                <a:gd name="T28" fmla="*/ 73 w 108"/>
                <a:gd name="T29" fmla="*/ 124 h 125"/>
                <a:gd name="T30" fmla="*/ 90 w 108"/>
                <a:gd name="T31" fmla="*/ 116 h 125"/>
                <a:gd name="T32" fmla="*/ 107 w 108"/>
                <a:gd name="T33" fmla="*/ 9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8" h="125">
                  <a:moveTo>
                    <a:pt x="0" y="52"/>
                  </a:moveTo>
                  <a:lnTo>
                    <a:pt x="107" y="52"/>
                  </a:lnTo>
                  <a:lnTo>
                    <a:pt x="107" y="35"/>
                  </a:lnTo>
                  <a:lnTo>
                    <a:pt x="99" y="17"/>
                  </a:lnTo>
                  <a:lnTo>
                    <a:pt x="90" y="9"/>
                  </a:lnTo>
                  <a:lnTo>
                    <a:pt x="73" y="0"/>
                  </a:lnTo>
                  <a:lnTo>
                    <a:pt x="44" y="0"/>
                  </a:lnTo>
                  <a:lnTo>
                    <a:pt x="27" y="9"/>
                  </a:lnTo>
                  <a:lnTo>
                    <a:pt x="9" y="26"/>
                  </a:lnTo>
                  <a:lnTo>
                    <a:pt x="0" y="52"/>
                  </a:lnTo>
                  <a:lnTo>
                    <a:pt x="0" y="69"/>
                  </a:lnTo>
                  <a:lnTo>
                    <a:pt x="9" y="95"/>
                  </a:lnTo>
                  <a:lnTo>
                    <a:pt x="27" y="116"/>
                  </a:lnTo>
                  <a:lnTo>
                    <a:pt x="44" y="124"/>
                  </a:lnTo>
                  <a:lnTo>
                    <a:pt x="73" y="124"/>
                  </a:lnTo>
                  <a:lnTo>
                    <a:pt x="90" y="116"/>
                  </a:lnTo>
                  <a:lnTo>
                    <a:pt x="107" y="9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400" name="Freeform 200">
              <a:extLst>
                <a:ext uri="{FF2B5EF4-FFF2-40B4-BE49-F238E27FC236}">
                  <a16:creationId xmlns:a16="http://schemas.microsoft.com/office/drawing/2014/main" id="{3EF2EF4D-7FC9-4CAB-BB29-E95C7B634F3F}"/>
                </a:ext>
              </a:extLst>
            </p:cNvPr>
            <p:cNvSpPr>
              <a:spLocks noChangeArrowheads="1"/>
            </p:cNvSpPr>
            <p:nvPr/>
          </p:nvSpPr>
          <p:spPr bwMode="auto">
            <a:xfrm>
              <a:off x="1650" y="2564"/>
              <a:ext cx="22" cy="28"/>
            </a:xfrm>
            <a:custGeom>
              <a:avLst/>
              <a:gdLst>
                <a:gd name="T0" fmla="*/ 98 w 99"/>
                <a:gd name="T1" fmla="*/ 26 h 125"/>
                <a:gd name="T2" fmla="*/ 90 w 99"/>
                <a:gd name="T3" fmla="*/ 9 h 125"/>
                <a:gd name="T4" fmla="*/ 64 w 99"/>
                <a:gd name="T5" fmla="*/ 0 h 125"/>
                <a:gd name="T6" fmla="*/ 38 w 99"/>
                <a:gd name="T7" fmla="*/ 0 h 125"/>
                <a:gd name="T8" fmla="*/ 12 w 99"/>
                <a:gd name="T9" fmla="*/ 9 h 125"/>
                <a:gd name="T10" fmla="*/ 0 w 99"/>
                <a:gd name="T11" fmla="*/ 26 h 125"/>
                <a:gd name="T12" fmla="*/ 12 w 99"/>
                <a:gd name="T13" fmla="*/ 43 h 125"/>
                <a:gd name="T14" fmla="*/ 28 w 99"/>
                <a:gd name="T15" fmla="*/ 52 h 125"/>
                <a:gd name="T16" fmla="*/ 72 w 99"/>
                <a:gd name="T17" fmla="*/ 61 h 125"/>
                <a:gd name="T18" fmla="*/ 90 w 99"/>
                <a:gd name="T19" fmla="*/ 69 h 125"/>
                <a:gd name="T20" fmla="*/ 98 w 99"/>
                <a:gd name="T21" fmla="*/ 86 h 125"/>
                <a:gd name="T22" fmla="*/ 98 w 99"/>
                <a:gd name="T23" fmla="*/ 95 h 125"/>
                <a:gd name="T24" fmla="*/ 90 w 99"/>
                <a:gd name="T25" fmla="*/ 116 h 125"/>
                <a:gd name="T26" fmla="*/ 64 w 99"/>
                <a:gd name="T27" fmla="*/ 124 h 125"/>
                <a:gd name="T28" fmla="*/ 38 w 99"/>
                <a:gd name="T29" fmla="*/ 124 h 125"/>
                <a:gd name="T30" fmla="*/ 12 w 99"/>
                <a:gd name="T31" fmla="*/ 116 h 125"/>
                <a:gd name="T32" fmla="*/ 0 w 99"/>
                <a:gd name="T33" fmla="*/ 9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125">
                  <a:moveTo>
                    <a:pt x="98" y="26"/>
                  </a:moveTo>
                  <a:lnTo>
                    <a:pt x="90" y="9"/>
                  </a:lnTo>
                  <a:lnTo>
                    <a:pt x="64" y="0"/>
                  </a:lnTo>
                  <a:lnTo>
                    <a:pt x="38" y="0"/>
                  </a:lnTo>
                  <a:lnTo>
                    <a:pt x="12" y="9"/>
                  </a:lnTo>
                  <a:lnTo>
                    <a:pt x="0" y="26"/>
                  </a:lnTo>
                  <a:lnTo>
                    <a:pt x="12" y="43"/>
                  </a:lnTo>
                  <a:lnTo>
                    <a:pt x="28" y="52"/>
                  </a:lnTo>
                  <a:lnTo>
                    <a:pt x="72" y="61"/>
                  </a:lnTo>
                  <a:lnTo>
                    <a:pt x="90" y="69"/>
                  </a:lnTo>
                  <a:lnTo>
                    <a:pt x="98" y="86"/>
                  </a:lnTo>
                  <a:lnTo>
                    <a:pt x="98" y="95"/>
                  </a:lnTo>
                  <a:lnTo>
                    <a:pt x="90" y="116"/>
                  </a:lnTo>
                  <a:lnTo>
                    <a:pt x="64" y="124"/>
                  </a:lnTo>
                  <a:lnTo>
                    <a:pt x="38" y="124"/>
                  </a:lnTo>
                  <a:lnTo>
                    <a:pt x="12" y="116"/>
                  </a:lnTo>
                  <a:lnTo>
                    <a:pt x="0" y="9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51401" name="Text Box 201">
            <a:extLst>
              <a:ext uri="{FF2B5EF4-FFF2-40B4-BE49-F238E27FC236}">
                <a16:creationId xmlns:a16="http://schemas.microsoft.com/office/drawing/2014/main" id="{E9897986-E972-409A-AA00-07DCE0B8A7AE}"/>
              </a:ext>
            </a:extLst>
          </p:cNvPr>
          <p:cNvSpPr txBox="1">
            <a:spLocks noChangeArrowheads="1"/>
          </p:cNvSpPr>
          <p:nvPr/>
        </p:nvSpPr>
        <p:spPr bwMode="auto">
          <a:xfrm>
            <a:off x="4038600" y="914400"/>
            <a:ext cx="4876800" cy="568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marL="354013" indent="-354013">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1pPr>
            <a:lvl2pPr>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2pPr>
            <a:lvl3pPr>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3pPr>
            <a:lvl4pPr>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4pPr>
            <a:lvl5pPr>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268413" algn="l"/>
                <a:tab pos="2182813" algn="l"/>
                <a:tab pos="3097213" algn="l"/>
                <a:tab pos="4011613" algn="l"/>
                <a:tab pos="4926013" algn="l"/>
                <a:tab pos="5840413" algn="l"/>
                <a:tab pos="6754813" algn="l"/>
                <a:tab pos="7669213" algn="l"/>
                <a:tab pos="8583613" algn="l"/>
                <a:tab pos="9498013" algn="l"/>
                <a:tab pos="10412413" algn="l"/>
              </a:tabLst>
              <a:defRPr sz="2400">
                <a:solidFill>
                  <a:schemeClr val="tx1"/>
                </a:solidFill>
                <a:latin typeface="Times New Roman" panose="02020603050405020304" pitchFamily="18" charset="0"/>
              </a:defRPr>
            </a:lvl9pPr>
          </a:lstStyle>
          <a:p>
            <a:pPr>
              <a:spcBef>
                <a:spcPts val="513"/>
              </a:spcBef>
              <a:buClr>
                <a:srgbClr val="000000"/>
              </a:buClr>
              <a:buSzPct val="82000"/>
              <a:buFont typeface="Times New Roman" panose="02020603050405020304" pitchFamily="18" charset="0"/>
              <a:buBlip>
                <a:blip r:embed="rId3"/>
              </a:buBlip>
            </a:pPr>
            <a:r>
              <a:rPr lang="en-GB" altLang="en-US" sz="2200">
                <a:solidFill>
                  <a:srgbClr val="333333"/>
                </a:solidFill>
                <a:latin typeface="Tahoma" panose="020B0604030504040204" pitchFamily="34" charset="0"/>
              </a:rPr>
              <a:t>Anytime current flows through a conductor, a magnetic field is created around that conductor.</a:t>
            </a:r>
          </a:p>
          <a:p>
            <a:pPr>
              <a:spcBef>
                <a:spcPts val="513"/>
              </a:spcBef>
              <a:buClr>
                <a:srgbClr val="000000"/>
              </a:buClr>
              <a:buSzPct val="82000"/>
              <a:buFont typeface="Times New Roman" panose="02020603050405020304" pitchFamily="18" charset="0"/>
              <a:buBlip>
                <a:blip r:embed="rId3"/>
              </a:buBlip>
            </a:pPr>
            <a:r>
              <a:rPr lang="en-GB" altLang="en-US" sz="2200">
                <a:solidFill>
                  <a:srgbClr val="333333"/>
                </a:solidFill>
                <a:latin typeface="Tahoma" panose="020B0604030504040204" pitchFamily="34" charset="0"/>
              </a:rPr>
              <a:t>If the conductor is formed into a coil shape, the strength of the magnetic field is intensified.</a:t>
            </a:r>
          </a:p>
          <a:p>
            <a:pPr>
              <a:spcBef>
                <a:spcPts val="513"/>
              </a:spcBef>
              <a:buClr>
                <a:srgbClr val="000000"/>
              </a:buClr>
              <a:buSzPct val="82000"/>
              <a:buFont typeface="Times New Roman" panose="02020603050405020304" pitchFamily="18" charset="0"/>
              <a:buBlip>
                <a:blip r:embed="rId3"/>
              </a:buBlip>
            </a:pPr>
            <a:r>
              <a:rPr lang="en-GB" altLang="en-US" sz="2200">
                <a:solidFill>
                  <a:srgbClr val="333333"/>
                </a:solidFill>
                <a:latin typeface="Tahoma" panose="020B0604030504040204" pitchFamily="34" charset="0"/>
              </a:rPr>
              <a:t>When the switch is closed, current flows through the inductor, building a magnetic field.</a:t>
            </a:r>
          </a:p>
          <a:p>
            <a:pPr>
              <a:spcBef>
                <a:spcPts val="513"/>
              </a:spcBef>
              <a:buClr>
                <a:srgbClr val="000000"/>
              </a:buClr>
              <a:buSzPct val="82000"/>
              <a:buFont typeface="Times New Roman" panose="02020603050405020304" pitchFamily="18" charset="0"/>
              <a:buBlip>
                <a:blip r:embed="rId3"/>
              </a:buBlip>
            </a:pPr>
            <a:r>
              <a:rPr lang="en-GB" altLang="en-US" sz="2200">
                <a:solidFill>
                  <a:srgbClr val="333333"/>
                </a:solidFill>
                <a:latin typeface="Tahoma" panose="020B0604030504040204" pitchFamily="34" charset="0"/>
              </a:rPr>
              <a:t>When the switch is opened, the field collapses, inducing a current in the inductor.</a:t>
            </a:r>
          </a:p>
          <a:p>
            <a:pPr>
              <a:spcBef>
                <a:spcPts val="513"/>
              </a:spcBef>
              <a:buClr>
                <a:srgbClr val="000000"/>
              </a:buClr>
              <a:buSzPct val="82000"/>
              <a:buFont typeface="Times New Roman" panose="02020603050405020304" pitchFamily="18" charset="0"/>
              <a:buBlip>
                <a:blip r:embed="rId3"/>
              </a:buBlip>
            </a:pPr>
            <a:r>
              <a:rPr lang="en-GB" altLang="en-US" sz="2200">
                <a:solidFill>
                  <a:srgbClr val="333333"/>
                </a:solidFill>
                <a:latin typeface="Tahoma" panose="020B0604030504040204" pitchFamily="34" charset="0"/>
              </a:rPr>
              <a:t>An inductor stores energy electromagnetically and opposes a change in current.</a:t>
            </a:r>
          </a:p>
          <a:p>
            <a:pPr>
              <a:spcBef>
                <a:spcPts val="513"/>
              </a:spcBef>
              <a:buClr>
                <a:srgbClr val="000000"/>
              </a:buClr>
              <a:buSzPct val="82000"/>
              <a:buFont typeface="Times New Roman" panose="02020603050405020304" pitchFamily="18" charset="0"/>
              <a:buBlip>
                <a:blip r:embed="rId3"/>
              </a:buBlip>
            </a:pPr>
            <a:r>
              <a:rPr lang="en-GB" altLang="en-US" sz="2200">
                <a:solidFill>
                  <a:srgbClr val="333333"/>
                </a:solidFill>
                <a:latin typeface="Tahoma" panose="020B0604030504040204" pitchFamily="34" charset="0"/>
              </a:rPr>
              <a:t>The unit of measure is the Henry.</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51401">
                                            <p:txEl>
                                              <p:pRg st="0" end="0"/>
                                            </p:txEl>
                                          </p:spTgt>
                                        </p:tgtEl>
                                        <p:attrNameLst>
                                          <p:attrName>style.visibility</p:attrName>
                                        </p:attrNameLst>
                                      </p:cBhvr>
                                      <p:to>
                                        <p:strVal val="visible"/>
                                      </p:to>
                                    </p:set>
                                    <p:anim calcmode="lin" valueType="num">
                                      <p:cBhvr additive="base">
                                        <p:cTn id="7" dur="500"/>
                                        <p:tgtEl>
                                          <p:spTgt spid="51401">
                                            <p:txEl>
                                              <p:pRg st="0" end="0"/>
                                            </p:txEl>
                                          </p:spTgt>
                                        </p:tgtEl>
                                        <p:attrNameLst>
                                          <p:attrName>ppt_x</p:attrName>
                                        </p:attrNameLst>
                                      </p:cBhvr>
                                      <p:tavLst>
                                        <p:tav tm="0">
                                          <p:val>
                                            <p:strVal val="#ppt_x+#ppt_w*1.125000"/>
                                          </p:val>
                                        </p:tav>
                                        <p:tav tm="100000">
                                          <p:val>
                                            <p:strVal val="#ppt_x"/>
                                          </p:val>
                                        </p:tav>
                                      </p:tavLst>
                                    </p:anim>
                                    <p:animEffect transition="in" filter="wipe(left)">
                                      <p:cBhvr>
                                        <p:cTn id="8" dur="500"/>
                                        <p:tgtEl>
                                          <p:spTgt spid="51401">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51401">
                                            <p:txEl>
                                              <p:pRg st="1" end="1"/>
                                            </p:txEl>
                                          </p:spTgt>
                                        </p:tgtEl>
                                        <p:attrNameLst>
                                          <p:attrName>style.visibility</p:attrName>
                                        </p:attrNameLst>
                                      </p:cBhvr>
                                      <p:to>
                                        <p:strVal val="visible"/>
                                      </p:to>
                                    </p:set>
                                    <p:anim calcmode="lin" valueType="num">
                                      <p:cBhvr additive="base">
                                        <p:cTn id="13" dur="500"/>
                                        <p:tgtEl>
                                          <p:spTgt spid="51401">
                                            <p:txEl>
                                              <p:pRg st="1" end="1"/>
                                            </p:txEl>
                                          </p:spTgt>
                                        </p:tgtEl>
                                        <p:attrNameLst>
                                          <p:attrName>ppt_x</p:attrName>
                                        </p:attrNameLst>
                                      </p:cBhvr>
                                      <p:tavLst>
                                        <p:tav tm="0">
                                          <p:val>
                                            <p:strVal val="#ppt_x+#ppt_w*1.125000"/>
                                          </p:val>
                                        </p:tav>
                                        <p:tav tm="100000">
                                          <p:val>
                                            <p:strVal val="#ppt_x"/>
                                          </p:val>
                                        </p:tav>
                                      </p:tavLst>
                                    </p:anim>
                                    <p:animEffect transition="in" filter="wipe(left)">
                                      <p:cBhvr>
                                        <p:cTn id="14" dur="500"/>
                                        <p:tgtEl>
                                          <p:spTgt spid="51401">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51401">
                                            <p:txEl>
                                              <p:pRg st="2" end="2"/>
                                            </p:txEl>
                                          </p:spTgt>
                                        </p:tgtEl>
                                        <p:attrNameLst>
                                          <p:attrName>style.visibility</p:attrName>
                                        </p:attrNameLst>
                                      </p:cBhvr>
                                      <p:to>
                                        <p:strVal val="visible"/>
                                      </p:to>
                                    </p:set>
                                    <p:anim calcmode="lin" valueType="num">
                                      <p:cBhvr additive="base">
                                        <p:cTn id="19" dur="500"/>
                                        <p:tgtEl>
                                          <p:spTgt spid="51401">
                                            <p:txEl>
                                              <p:pRg st="2" end="2"/>
                                            </p:txEl>
                                          </p:spTgt>
                                        </p:tgtEl>
                                        <p:attrNameLst>
                                          <p:attrName>ppt_x</p:attrName>
                                        </p:attrNameLst>
                                      </p:cBhvr>
                                      <p:tavLst>
                                        <p:tav tm="0">
                                          <p:val>
                                            <p:strVal val="#ppt_x+#ppt_w*1.125000"/>
                                          </p:val>
                                        </p:tav>
                                        <p:tav tm="100000">
                                          <p:val>
                                            <p:strVal val="#ppt_x"/>
                                          </p:val>
                                        </p:tav>
                                      </p:tavLst>
                                    </p:anim>
                                    <p:animEffect transition="in" filter="wipe(left)">
                                      <p:cBhvr>
                                        <p:cTn id="20" dur="500"/>
                                        <p:tgtEl>
                                          <p:spTgt spid="51401">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2" fill="hold" grpId="0" nodeType="clickEffect">
                                  <p:stCondLst>
                                    <p:cond delay="0"/>
                                  </p:stCondLst>
                                  <p:childTnLst>
                                    <p:set>
                                      <p:cBhvr>
                                        <p:cTn id="24" dur="1" fill="hold">
                                          <p:stCondLst>
                                            <p:cond delay="0"/>
                                          </p:stCondLst>
                                        </p:cTn>
                                        <p:tgtEl>
                                          <p:spTgt spid="51401">
                                            <p:txEl>
                                              <p:pRg st="3" end="3"/>
                                            </p:txEl>
                                          </p:spTgt>
                                        </p:tgtEl>
                                        <p:attrNameLst>
                                          <p:attrName>style.visibility</p:attrName>
                                        </p:attrNameLst>
                                      </p:cBhvr>
                                      <p:to>
                                        <p:strVal val="visible"/>
                                      </p:to>
                                    </p:set>
                                    <p:anim calcmode="lin" valueType="num">
                                      <p:cBhvr additive="base">
                                        <p:cTn id="25" dur="500"/>
                                        <p:tgtEl>
                                          <p:spTgt spid="51401">
                                            <p:txEl>
                                              <p:pRg st="3" end="3"/>
                                            </p:txEl>
                                          </p:spTgt>
                                        </p:tgtEl>
                                        <p:attrNameLst>
                                          <p:attrName>ppt_x</p:attrName>
                                        </p:attrNameLst>
                                      </p:cBhvr>
                                      <p:tavLst>
                                        <p:tav tm="0">
                                          <p:val>
                                            <p:strVal val="#ppt_x+#ppt_w*1.125000"/>
                                          </p:val>
                                        </p:tav>
                                        <p:tav tm="100000">
                                          <p:val>
                                            <p:strVal val="#ppt_x"/>
                                          </p:val>
                                        </p:tav>
                                      </p:tavLst>
                                    </p:anim>
                                    <p:animEffect transition="in" filter="wipe(left)">
                                      <p:cBhvr>
                                        <p:cTn id="26" dur="500"/>
                                        <p:tgtEl>
                                          <p:spTgt spid="51401">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2" fill="hold" grpId="0" nodeType="clickEffect">
                                  <p:stCondLst>
                                    <p:cond delay="0"/>
                                  </p:stCondLst>
                                  <p:childTnLst>
                                    <p:set>
                                      <p:cBhvr>
                                        <p:cTn id="30" dur="1" fill="hold">
                                          <p:stCondLst>
                                            <p:cond delay="0"/>
                                          </p:stCondLst>
                                        </p:cTn>
                                        <p:tgtEl>
                                          <p:spTgt spid="51401">
                                            <p:txEl>
                                              <p:pRg st="4" end="4"/>
                                            </p:txEl>
                                          </p:spTgt>
                                        </p:tgtEl>
                                        <p:attrNameLst>
                                          <p:attrName>style.visibility</p:attrName>
                                        </p:attrNameLst>
                                      </p:cBhvr>
                                      <p:to>
                                        <p:strVal val="visible"/>
                                      </p:to>
                                    </p:set>
                                    <p:anim calcmode="lin" valueType="num">
                                      <p:cBhvr additive="base">
                                        <p:cTn id="31" dur="500"/>
                                        <p:tgtEl>
                                          <p:spTgt spid="51401">
                                            <p:txEl>
                                              <p:pRg st="4" end="4"/>
                                            </p:txEl>
                                          </p:spTgt>
                                        </p:tgtEl>
                                        <p:attrNameLst>
                                          <p:attrName>ppt_x</p:attrName>
                                        </p:attrNameLst>
                                      </p:cBhvr>
                                      <p:tavLst>
                                        <p:tav tm="0">
                                          <p:val>
                                            <p:strVal val="#ppt_x+#ppt_w*1.125000"/>
                                          </p:val>
                                        </p:tav>
                                        <p:tav tm="100000">
                                          <p:val>
                                            <p:strVal val="#ppt_x"/>
                                          </p:val>
                                        </p:tav>
                                      </p:tavLst>
                                    </p:anim>
                                    <p:animEffect transition="in" filter="wipe(left)">
                                      <p:cBhvr>
                                        <p:cTn id="32" dur="500"/>
                                        <p:tgtEl>
                                          <p:spTgt spid="5140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2" fill="hold" grpId="0" nodeType="clickEffect">
                                  <p:stCondLst>
                                    <p:cond delay="0"/>
                                  </p:stCondLst>
                                  <p:childTnLst>
                                    <p:set>
                                      <p:cBhvr>
                                        <p:cTn id="36" dur="1" fill="hold">
                                          <p:stCondLst>
                                            <p:cond delay="0"/>
                                          </p:stCondLst>
                                        </p:cTn>
                                        <p:tgtEl>
                                          <p:spTgt spid="51401">
                                            <p:txEl>
                                              <p:pRg st="5" end="5"/>
                                            </p:txEl>
                                          </p:spTgt>
                                        </p:tgtEl>
                                        <p:attrNameLst>
                                          <p:attrName>style.visibility</p:attrName>
                                        </p:attrNameLst>
                                      </p:cBhvr>
                                      <p:to>
                                        <p:strVal val="visible"/>
                                      </p:to>
                                    </p:set>
                                    <p:anim calcmode="lin" valueType="num">
                                      <p:cBhvr additive="base">
                                        <p:cTn id="37" dur="500"/>
                                        <p:tgtEl>
                                          <p:spTgt spid="51401">
                                            <p:txEl>
                                              <p:pRg st="5" end="5"/>
                                            </p:txEl>
                                          </p:spTgt>
                                        </p:tgtEl>
                                        <p:attrNameLst>
                                          <p:attrName>ppt_x</p:attrName>
                                        </p:attrNameLst>
                                      </p:cBhvr>
                                      <p:tavLst>
                                        <p:tav tm="0">
                                          <p:val>
                                            <p:strVal val="#ppt_x+#ppt_w*1.125000"/>
                                          </p:val>
                                        </p:tav>
                                        <p:tav tm="100000">
                                          <p:val>
                                            <p:strVal val="#ppt_x"/>
                                          </p:val>
                                        </p:tav>
                                      </p:tavLst>
                                    </p:anim>
                                    <p:animEffect transition="in" filter="wipe(left)">
                                      <p:cBhvr>
                                        <p:cTn id="38" dur="500"/>
                                        <p:tgtEl>
                                          <p:spTgt spid="5140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01"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
            <a:extLst>
              <a:ext uri="{FF2B5EF4-FFF2-40B4-BE49-F238E27FC236}">
                <a16:creationId xmlns:a16="http://schemas.microsoft.com/office/drawing/2014/main" id="{5FF8FB01-42BD-427D-90A7-899E6E19C779}"/>
              </a:ext>
            </a:extLst>
          </p:cNvPr>
          <p:cNvSpPr>
            <a:spLocks noGrp="1" noChangeArrowheads="1"/>
          </p:cNvSpPr>
          <p:nvPr>
            <p:ph type="title"/>
          </p:nvPr>
        </p:nvSpPr>
        <p:spPr>
          <a:xfrm>
            <a:off x="381000" y="914400"/>
            <a:ext cx="7772400" cy="762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Inductors</a:t>
            </a:r>
          </a:p>
        </p:txBody>
      </p:sp>
      <p:grpSp>
        <p:nvGrpSpPr>
          <p:cNvPr id="52226" name="Group 2">
            <a:extLst>
              <a:ext uri="{FF2B5EF4-FFF2-40B4-BE49-F238E27FC236}">
                <a16:creationId xmlns:a16="http://schemas.microsoft.com/office/drawing/2014/main" id="{4B713ADA-E31A-4CDC-9B07-2F301EADA4BB}"/>
              </a:ext>
            </a:extLst>
          </p:cNvPr>
          <p:cNvGrpSpPr>
            <a:grpSpLocks/>
          </p:cNvGrpSpPr>
          <p:nvPr/>
        </p:nvGrpSpPr>
        <p:grpSpPr bwMode="auto">
          <a:xfrm>
            <a:off x="1484313" y="4573588"/>
            <a:ext cx="176212" cy="1633537"/>
            <a:chOff x="935" y="2881"/>
            <a:chExt cx="111" cy="1029"/>
          </a:xfrm>
        </p:grpSpPr>
        <p:sp>
          <p:nvSpPr>
            <p:cNvPr id="52227" name="Freeform 3">
              <a:extLst>
                <a:ext uri="{FF2B5EF4-FFF2-40B4-BE49-F238E27FC236}">
                  <a16:creationId xmlns:a16="http://schemas.microsoft.com/office/drawing/2014/main" id="{1A67BC94-8A84-463C-9040-44540FD3B914}"/>
                </a:ext>
              </a:extLst>
            </p:cNvPr>
            <p:cNvSpPr>
              <a:spLocks noChangeArrowheads="1"/>
            </p:cNvSpPr>
            <p:nvPr/>
          </p:nvSpPr>
          <p:spPr bwMode="auto">
            <a:xfrm>
              <a:off x="935" y="2881"/>
              <a:ext cx="49" cy="257"/>
            </a:xfrm>
            <a:custGeom>
              <a:avLst/>
              <a:gdLst>
                <a:gd name="T0" fmla="*/ 0 w 217"/>
                <a:gd name="T1" fmla="*/ 0 h 1135"/>
                <a:gd name="T2" fmla="*/ 0 w 217"/>
                <a:gd name="T3" fmla="*/ 1134 h 1135"/>
                <a:gd name="T4" fmla="*/ 216 w 217"/>
                <a:gd name="T5" fmla="*/ 1134 h 1135"/>
              </a:gdLst>
              <a:ahLst/>
              <a:cxnLst>
                <a:cxn ang="0">
                  <a:pos x="T0" y="T1"/>
                </a:cxn>
                <a:cxn ang="0">
                  <a:pos x="T2" y="T3"/>
                </a:cxn>
                <a:cxn ang="0">
                  <a:pos x="T4" y="T5"/>
                </a:cxn>
              </a:cxnLst>
              <a:rect l="0" t="0" r="r" b="b"/>
              <a:pathLst>
                <a:path w="217" h="1135">
                  <a:moveTo>
                    <a:pt x="0" y="0"/>
                  </a:moveTo>
                  <a:lnTo>
                    <a:pt x="0" y="1134"/>
                  </a:lnTo>
                  <a:lnTo>
                    <a:pt x="216" y="1134"/>
                  </a:lnTo>
                </a:path>
              </a:pathLst>
            </a:custGeom>
            <a:noFill/>
            <a:ln w="18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228" name="Line 4">
              <a:extLst>
                <a:ext uri="{FF2B5EF4-FFF2-40B4-BE49-F238E27FC236}">
                  <a16:creationId xmlns:a16="http://schemas.microsoft.com/office/drawing/2014/main" id="{350DFEF7-5931-41E8-A49C-028D5919E57F}"/>
                </a:ext>
              </a:extLst>
            </p:cNvPr>
            <p:cNvSpPr>
              <a:spLocks noChangeShapeType="1"/>
            </p:cNvSpPr>
            <p:nvPr/>
          </p:nvSpPr>
          <p:spPr bwMode="auto">
            <a:xfrm flipH="1">
              <a:off x="934" y="3268"/>
              <a:ext cx="51"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29" name="Line 5">
              <a:extLst>
                <a:ext uri="{FF2B5EF4-FFF2-40B4-BE49-F238E27FC236}">
                  <a16:creationId xmlns:a16="http://schemas.microsoft.com/office/drawing/2014/main" id="{153D2B70-E814-4EB8-91CD-4B8CA00C3EAC}"/>
                </a:ext>
              </a:extLst>
            </p:cNvPr>
            <p:cNvSpPr>
              <a:spLocks noChangeShapeType="1"/>
            </p:cNvSpPr>
            <p:nvPr/>
          </p:nvSpPr>
          <p:spPr bwMode="auto">
            <a:xfrm>
              <a:off x="935" y="3396"/>
              <a:ext cx="49"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30" name="Line 6">
              <a:extLst>
                <a:ext uri="{FF2B5EF4-FFF2-40B4-BE49-F238E27FC236}">
                  <a16:creationId xmlns:a16="http://schemas.microsoft.com/office/drawing/2014/main" id="{642802AA-FEB4-4E8E-B63F-0087C5FBF7AA}"/>
                </a:ext>
              </a:extLst>
            </p:cNvPr>
            <p:cNvSpPr>
              <a:spLocks noChangeShapeType="1"/>
            </p:cNvSpPr>
            <p:nvPr/>
          </p:nvSpPr>
          <p:spPr bwMode="auto">
            <a:xfrm flipH="1">
              <a:off x="934" y="3526"/>
              <a:ext cx="51"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31" name="Line 7">
              <a:extLst>
                <a:ext uri="{FF2B5EF4-FFF2-40B4-BE49-F238E27FC236}">
                  <a16:creationId xmlns:a16="http://schemas.microsoft.com/office/drawing/2014/main" id="{2BF174DF-FCDE-46FA-9BE0-36064C967D44}"/>
                </a:ext>
              </a:extLst>
            </p:cNvPr>
            <p:cNvSpPr>
              <a:spLocks noChangeShapeType="1"/>
            </p:cNvSpPr>
            <p:nvPr/>
          </p:nvSpPr>
          <p:spPr bwMode="auto">
            <a:xfrm>
              <a:off x="935" y="3654"/>
              <a:ext cx="49"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32" name="Freeform 8">
              <a:extLst>
                <a:ext uri="{FF2B5EF4-FFF2-40B4-BE49-F238E27FC236}">
                  <a16:creationId xmlns:a16="http://schemas.microsoft.com/office/drawing/2014/main" id="{978261D6-0B6C-4A39-9043-A79B76777A5D}"/>
                </a:ext>
              </a:extLst>
            </p:cNvPr>
            <p:cNvSpPr>
              <a:spLocks noChangeArrowheads="1"/>
            </p:cNvSpPr>
            <p:nvPr/>
          </p:nvSpPr>
          <p:spPr bwMode="auto">
            <a:xfrm>
              <a:off x="984" y="3138"/>
              <a:ext cx="63" cy="130"/>
            </a:xfrm>
            <a:custGeom>
              <a:avLst/>
              <a:gdLst>
                <a:gd name="T0" fmla="*/ 0 w 280"/>
                <a:gd name="T1" fmla="*/ 571 h 572"/>
                <a:gd name="T2" fmla="*/ 44 w 280"/>
                <a:gd name="T3" fmla="*/ 567 h 572"/>
                <a:gd name="T4" fmla="*/ 88 w 280"/>
                <a:gd name="T5" fmla="*/ 558 h 572"/>
                <a:gd name="T6" fmla="*/ 123 w 280"/>
                <a:gd name="T7" fmla="*/ 540 h 572"/>
                <a:gd name="T8" fmla="*/ 163 w 280"/>
                <a:gd name="T9" fmla="*/ 518 h 572"/>
                <a:gd name="T10" fmla="*/ 199 w 280"/>
                <a:gd name="T11" fmla="*/ 487 h 572"/>
                <a:gd name="T12" fmla="*/ 226 w 280"/>
                <a:gd name="T13" fmla="*/ 452 h 572"/>
                <a:gd name="T14" fmla="*/ 248 w 280"/>
                <a:gd name="T15" fmla="*/ 415 h 572"/>
                <a:gd name="T16" fmla="*/ 266 w 280"/>
                <a:gd name="T17" fmla="*/ 371 h 572"/>
                <a:gd name="T18" fmla="*/ 279 w 280"/>
                <a:gd name="T19" fmla="*/ 331 h 572"/>
                <a:gd name="T20" fmla="*/ 279 w 280"/>
                <a:gd name="T21" fmla="*/ 283 h 572"/>
                <a:gd name="T22" fmla="*/ 279 w 280"/>
                <a:gd name="T23" fmla="*/ 243 h 572"/>
                <a:gd name="T24" fmla="*/ 266 w 280"/>
                <a:gd name="T25" fmla="*/ 194 h 572"/>
                <a:gd name="T26" fmla="*/ 248 w 280"/>
                <a:gd name="T27" fmla="*/ 154 h 572"/>
                <a:gd name="T28" fmla="*/ 226 w 280"/>
                <a:gd name="T29" fmla="*/ 119 h 572"/>
                <a:gd name="T30" fmla="*/ 199 w 280"/>
                <a:gd name="T31" fmla="*/ 84 h 572"/>
                <a:gd name="T32" fmla="*/ 163 w 280"/>
                <a:gd name="T33" fmla="*/ 57 h 572"/>
                <a:gd name="T34" fmla="*/ 123 w 280"/>
                <a:gd name="T35" fmla="*/ 30 h 572"/>
                <a:gd name="T36" fmla="*/ 88 w 280"/>
                <a:gd name="T37" fmla="*/ 13 h 572"/>
                <a:gd name="T38" fmla="*/ 44 w 280"/>
                <a:gd name="T39" fmla="*/ 4 h 572"/>
                <a:gd name="T40" fmla="*/ 0 w 280"/>
                <a:gd name="T4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0" h="572">
                  <a:moveTo>
                    <a:pt x="0" y="571"/>
                  </a:moveTo>
                  <a:lnTo>
                    <a:pt x="44" y="567"/>
                  </a:lnTo>
                  <a:lnTo>
                    <a:pt x="88" y="558"/>
                  </a:lnTo>
                  <a:lnTo>
                    <a:pt x="123" y="540"/>
                  </a:lnTo>
                  <a:lnTo>
                    <a:pt x="163" y="518"/>
                  </a:lnTo>
                  <a:lnTo>
                    <a:pt x="199" y="487"/>
                  </a:lnTo>
                  <a:lnTo>
                    <a:pt x="226" y="452"/>
                  </a:lnTo>
                  <a:lnTo>
                    <a:pt x="248" y="415"/>
                  </a:lnTo>
                  <a:lnTo>
                    <a:pt x="266" y="371"/>
                  </a:lnTo>
                  <a:lnTo>
                    <a:pt x="279" y="331"/>
                  </a:lnTo>
                  <a:lnTo>
                    <a:pt x="279" y="283"/>
                  </a:lnTo>
                  <a:lnTo>
                    <a:pt x="279" y="243"/>
                  </a:lnTo>
                  <a:lnTo>
                    <a:pt x="266" y="194"/>
                  </a:lnTo>
                  <a:lnTo>
                    <a:pt x="248" y="154"/>
                  </a:lnTo>
                  <a:lnTo>
                    <a:pt x="226" y="119"/>
                  </a:lnTo>
                  <a:lnTo>
                    <a:pt x="199" y="84"/>
                  </a:lnTo>
                  <a:lnTo>
                    <a:pt x="163" y="57"/>
                  </a:lnTo>
                  <a:lnTo>
                    <a:pt x="123" y="30"/>
                  </a:lnTo>
                  <a:lnTo>
                    <a:pt x="88" y="13"/>
                  </a:lnTo>
                  <a:lnTo>
                    <a:pt x="44" y="4"/>
                  </a:lnTo>
                  <a:lnTo>
                    <a:pt x="0" y="0"/>
                  </a:lnTo>
                </a:path>
              </a:pathLst>
            </a:custGeom>
            <a:noFill/>
            <a:ln w="18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233" name="Freeform 9">
              <a:extLst>
                <a:ext uri="{FF2B5EF4-FFF2-40B4-BE49-F238E27FC236}">
                  <a16:creationId xmlns:a16="http://schemas.microsoft.com/office/drawing/2014/main" id="{3E7B7132-4E1F-4C5F-BE0B-57DA2FC0EF4B}"/>
                </a:ext>
              </a:extLst>
            </p:cNvPr>
            <p:cNvSpPr>
              <a:spLocks noChangeArrowheads="1"/>
            </p:cNvSpPr>
            <p:nvPr/>
          </p:nvSpPr>
          <p:spPr bwMode="auto">
            <a:xfrm>
              <a:off x="984" y="3268"/>
              <a:ext cx="63" cy="128"/>
            </a:xfrm>
            <a:custGeom>
              <a:avLst/>
              <a:gdLst>
                <a:gd name="T0" fmla="*/ 0 w 280"/>
                <a:gd name="T1" fmla="*/ 565 h 566"/>
                <a:gd name="T2" fmla="*/ 44 w 280"/>
                <a:gd name="T3" fmla="*/ 565 h 566"/>
                <a:gd name="T4" fmla="*/ 88 w 280"/>
                <a:gd name="T5" fmla="*/ 552 h 566"/>
                <a:gd name="T6" fmla="*/ 123 w 280"/>
                <a:gd name="T7" fmla="*/ 534 h 566"/>
                <a:gd name="T8" fmla="*/ 163 w 280"/>
                <a:gd name="T9" fmla="*/ 512 h 566"/>
                <a:gd name="T10" fmla="*/ 199 w 280"/>
                <a:gd name="T11" fmla="*/ 486 h 566"/>
                <a:gd name="T12" fmla="*/ 226 w 280"/>
                <a:gd name="T13" fmla="*/ 450 h 566"/>
                <a:gd name="T14" fmla="*/ 248 w 280"/>
                <a:gd name="T15" fmla="*/ 410 h 566"/>
                <a:gd name="T16" fmla="*/ 266 w 280"/>
                <a:gd name="T17" fmla="*/ 371 h 566"/>
                <a:gd name="T18" fmla="*/ 279 w 280"/>
                <a:gd name="T19" fmla="*/ 326 h 566"/>
                <a:gd name="T20" fmla="*/ 279 w 280"/>
                <a:gd name="T21" fmla="*/ 282 h 566"/>
                <a:gd name="T22" fmla="*/ 279 w 280"/>
                <a:gd name="T23" fmla="*/ 243 h 566"/>
                <a:gd name="T24" fmla="*/ 266 w 280"/>
                <a:gd name="T25" fmla="*/ 194 h 566"/>
                <a:gd name="T26" fmla="*/ 248 w 280"/>
                <a:gd name="T27" fmla="*/ 154 h 566"/>
                <a:gd name="T28" fmla="*/ 226 w 280"/>
                <a:gd name="T29" fmla="*/ 119 h 566"/>
                <a:gd name="T30" fmla="*/ 199 w 280"/>
                <a:gd name="T31" fmla="*/ 83 h 566"/>
                <a:gd name="T32" fmla="*/ 163 w 280"/>
                <a:gd name="T33" fmla="*/ 53 h 566"/>
                <a:gd name="T34" fmla="*/ 123 w 280"/>
                <a:gd name="T35" fmla="*/ 30 h 566"/>
                <a:gd name="T36" fmla="*/ 88 w 280"/>
                <a:gd name="T37" fmla="*/ 13 h 566"/>
                <a:gd name="T38" fmla="*/ 44 w 280"/>
                <a:gd name="T39" fmla="*/ 4 h 566"/>
                <a:gd name="T40" fmla="*/ 0 w 280"/>
                <a:gd name="T4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0" h="566">
                  <a:moveTo>
                    <a:pt x="0" y="565"/>
                  </a:moveTo>
                  <a:lnTo>
                    <a:pt x="44" y="565"/>
                  </a:lnTo>
                  <a:lnTo>
                    <a:pt x="88" y="552"/>
                  </a:lnTo>
                  <a:lnTo>
                    <a:pt x="123" y="534"/>
                  </a:lnTo>
                  <a:lnTo>
                    <a:pt x="163" y="512"/>
                  </a:lnTo>
                  <a:lnTo>
                    <a:pt x="199" y="486"/>
                  </a:lnTo>
                  <a:lnTo>
                    <a:pt x="226" y="450"/>
                  </a:lnTo>
                  <a:lnTo>
                    <a:pt x="248" y="410"/>
                  </a:lnTo>
                  <a:lnTo>
                    <a:pt x="266" y="371"/>
                  </a:lnTo>
                  <a:lnTo>
                    <a:pt x="279" y="326"/>
                  </a:lnTo>
                  <a:lnTo>
                    <a:pt x="279" y="282"/>
                  </a:lnTo>
                  <a:lnTo>
                    <a:pt x="279" y="243"/>
                  </a:lnTo>
                  <a:lnTo>
                    <a:pt x="266" y="194"/>
                  </a:lnTo>
                  <a:lnTo>
                    <a:pt x="248" y="154"/>
                  </a:lnTo>
                  <a:lnTo>
                    <a:pt x="226" y="119"/>
                  </a:lnTo>
                  <a:lnTo>
                    <a:pt x="199" y="83"/>
                  </a:lnTo>
                  <a:lnTo>
                    <a:pt x="163" y="53"/>
                  </a:lnTo>
                  <a:lnTo>
                    <a:pt x="123" y="30"/>
                  </a:lnTo>
                  <a:lnTo>
                    <a:pt x="88" y="13"/>
                  </a:lnTo>
                  <a:lnTo>
                    <a:pt x="44" y="4"/>
                  </a:lnTo>
                  <a:lnTo>
                    <a:pt x="0" y="0"/>
                  </a:lnTo>
                </a:path>
              </a:pathLst>
            </a:custGeom>
            <a:noFill/>
            <a:ln w="18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234" name="Freeform 10">
              <a:extLst>
                <a:ext uri="{FF2B5EF4-FFF2-40B4-BE49-F238E27FC236}">
                  <a16:creationId xmlns:a16="http://schemas.microsoft.com/office/drawing/2014/main" id="{D74C70F3-CC38-43C0-8C49-F39B4A7F670C}"/>
                </a:ext>
              </a:extLst>
            </p:cNvPr>
            <p:cNvSpPr>
              <a:spLocks noChangeArrowheads="1"/>
            </p:cNvSpPr>
            <p:nvPr/>
          </p:nvSpPr>
          <p:spPr bwMode="auto">
            <a:xfrm>
              <a:off x="984" y="3396"/>
              <a:ext cx="63" cy="130"/>
            </a:xfrm>
            <a:custGeom>
              <a:avLst/>
              <a:gdLst>
                <a:gd name="T0" fmla="*/ 0 w 280"/>
                <a:gd name="T1" fmla="*/ 573 h 574"/>
                <a:gd name="T2" fmla="*/ 44 w 280"/>
                <a:gd name="T3" fmla="*/ 564 h 574"/>
                <a:gd name="T4" fmla="*/ 88 w 280"/>
                <a:gd name="T5" fmla="*/ 560 h 574"/>
                <a:gd name="T6" fmla="*/ 123 w 280"/>
                <a:gd name="T7" fmla="*/ 538 h 574"/>
                <a:gd name="T8" fmla="*/ 163 w 280"/>
                <a:gd name="T9" fmla="*/ 516 h 574"/>
                <a:gd name="T10" fmla="*/ 199 w 280"/>
                <a:gd name="T11" fmla="*/ 489 h 574"/>
                <a:gd name="T12" fmla="*/ 226 w 280"/>
                <a:gd name="T13" fmla="*/ 454 h 574"/>
                <a:gd name="T14" fmla="*/ 248 w 280"/>
                <a:gd name="T15" fmla="*/ 414 h 574"/>
                <a:gd name="T16" fmla="*/ 266 w 280"/>
                <a:gd name="T17" fmla="*/ 375 h 574"/>
                <a:gd name="T18" fmla="*/ 279 w 280"/>
                <a:gd name="T19" fmla="*/ 330 h 574"/>
                <a:gd name="T20" fmla="*/ 279 w 280"/>
                <a:gd name="T21" fmla="*/ 286 h 574"/>
                <a:gd name="T22" fmla="*/ 279 w 280"/>
                <a:gd name="T23" fmla="*/ 238 h 574"/>
                <a:gd name="T24" fmla="*/ 266 w 280"/>
                <a:gd name="T25" fmla="*/ 198 h 574"/>
                <a:gd name="T26" fmla="*/ 248 w 280"/>
                <a:gd name="T27" fmla="*/ 158 h 574"/>
                <a:gd name="T28" fmla="*/ 226 w 280"/>
                <a:gd name="T29" fmla="*/ 119 h 574"/>
                <a:gd name="T30" fmla="*/ 199 w 280"/>
                <a:gd name="T31" fmla="*/ 83 h 574"/>
                <a:gd name="T32" fmla="*/ 163 w 280"/>
                <a:gd name="T33" fmla="*/ 57 h 574"/>
                <a:gd name="T34" fmla="*/ 123 w 280"/>
                <a:gd name="T35" fmla="*/ 35 h 574"/>
                <a:gd name="T36" fmla="*/ 88 w 280"/>
                <a:gd name="T37" fmla="*/ 17 h 574"/>
                <a:gd name="T38" fmla="*/ 44 w 280"/>
                <a:gd name="T39" fmla="*/ 8 h 574"/>
                <a:gd name="T40" fmla="*/ 0 w 280"/>
                <a:gd name="T41"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0" h="574">
                  <a:moveTo>
                    <a:pt x="0" y="573"/>
                  </a:moveTo>
                  <a:lnTo>
                    <a:pt x="44" y="564"/>
                  </a:lnTo>
                  <a:lnTo>
                    <a:pt x="88" y="560"/>
                  </a:lnTo>
                  <a:lnTo>
                    <a:pt x="123" y="538"/>
                  </a:lnTo>
                  <a:lnTo>
                    <a:pt x="163" y="516"/>
                  </a:lnTo>
                  <a:lnTo>
                    <a:pt x="199" y="489"/>
                  </a:lnTo>
                  <a:lnTo>
                    <a:pt x="226" y="454"/>
                  </a:lnTo>
                  <a:lnTo>
                    <a:pt x="248" y="414"/>
                  </a:lnTo>
                  <a:lnTo>
                    <a:pt x="266" y="375"/>
                  </a:lnTo>
                  <a:lnTo>
                    <a:pt x="279" y="330"/>
                  </a:lnTo>
                  <a:lnTo>
                    <a:pt x="279" y="286"/>
                  </a:lnTo>
                  <a:lnTo>
                    <a:pt x="279" y="238"/>
                  </a:lnTo>
                  <a:lnTo>
                    <a:pt x="266" y="198"/>
                  </a:lnTo>
                  <a:lnTo>
                    <a:pt x="248" y="158"/>
                  </a:lnTo>
                  <a:lnTo>
                    <a:pt x="226" y="119"/>
                  </a:lnTo>
                  <a:lnTo>
                    <a:pt x="199" y="83"/>
                  </a:lnTo>
                  <a:lnTo>
                    <a:pt x="163" y="57"/>
                  </a:lnTo>
                  <a:lnTo>
                    <a:pt x="123" y="35"/>
                  </a:lnTo>
                  <a:lnTo>
                    <a:pt x="88" y="17"/>
                  </a:lnTo>
                  <a:lnTo>
                    <a:pt x="44" y="8"/>
                  </a:lnTo>
                  <a:lnTo>
                    <a:pt x="0" y="0"/>
                  </a:lnTo>
                </a:path>
              </a:pathLst>
            </a:custGeom>
            <a:noFill/>
            <a:ln w="18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235" name="Freeform 11">
              <a:extLst>
                <a:ext uri="{FF2B5EF4-FFF2-40B4-BE49-F238E27FC236}">
                  <a16:creationId xmlns:a16="http://schemas.microsoft.com/office/drawing/2014/main" id="{460627C1-8844-476A-A5F9-C788EA99706C}"/>
                </a:ext>
              </a:extLst>
            </p:cNvPr>
            <p:cNvSpPr>
              <a:spLocks noChangeArrowheads="1"/>
            </p:cNvSpPr>
            <p:nvPr/>
          </p:nvSpPr>
          <p:spPr bwMode="auto">
            <a:xfrm>
              <a:off x="984" y="3526"/>
              <a:ext cx="63" cy="129"/>
            </a:xfrm>
            <a:custGeom>
              <a:avLst/>
              <a:gdLst>
                <a:gd name="T0" fmla="*/ 0 w 280"/>
                <a:gd name="T1" fmla="*/ 566 h 567"/>
                <a:gd name="T2" fmla="*/ 44 w 280"/>
                <a:gd name="T3" fmla="*/ 562 h 567"/>
                <a:gd name="T4" fmla="*/ 88 w 280"/>
                <a:gd name="T5" fmla="*/ 553 h 567"/>
                <a:gd name="T6" fmla="*/ 123 w 280"/>
                <a:gd name="T7" fmla="*/ 535 h 567"/>
                <a:gd name="T8" fmla="*/ 163 w 280"/>
                <a:gd name="T9" fmla="*/ 513 h 567"/>
                <a:gd name="T10" fmla="*/ 199 w 280"/>
                <a:gd name="T11" fmla="*/ 482 h 567"/>
                <a:gd name="T12" fmla="*/ 226 w 280"/>
                <a:gd name="T13" fmla="*/ 451 h 567"/>
                <a:gd name="T14" fmla="*/ 248 w 280"/>
                <a:gd name="T15" fmla="*/ 410 h 567"/>
                <a:gd name="T16" fmla="*/ 266 w 280"/>
                <a:gd name="T17" fmla="*/ 371 h 567"/>
                <a:gd name="T18" fmla="*/ 279 w 280"/>
                <a:gd name="T19" fmla="*/ 326 h 567"/>
                <a:gd name="T20" fmla="*/ 279 w 280"/>
                <a:gd name="T21" fmla="*/ 278 h 567"/>
                <a:gd name="T22" fmla="*/ 279 w 280"/>
                <a:gd name="T23" fmla="*/ 238 h 567"/>
                <a:gd name="T24" fmla="*/ 266 w 280"/>
                <a:gd name="T25" fmla="*/ 194 h 567"/>
                <a:gd name="T26" fmla="*/ 248 w 280"/>
                <a:gd name="T27" fmla="*/ 154 h 567"/>
                <a:gd name="T28" fmla="*/ 226 w 280"/>
                <a:gd name="T29" fmla="*/ 110 h 567"/>
                <a:gd name="T30" fmla="*/ 199 w 280"/>
                <a:gd name="T31" fmla="*/ 79 h 567"/>
                <a:gd name="T32" fmla="*/ 163 w 280"/>
                <a:gd name="T33" fmla="*/ 53 h 567"/>
                <a:gd name="T34" fmla="*/ 123 w 280"/>
                <a:gd name="T35" fmla="*/ 26 h 567"/>
                <a:gd name="T36" fmla="*/ 88 w 280"/>
                <a:gd name="T37" fmla="*/ 8 h 567"/>
                <a:gd name="T38" fmla="*/ 44 w 280"/>
                <a:gd name="T39" fmla="*/ 0 h 567"/>
                <a:gd name="T40" fmla="*/ 0 w 280"/>
                <a:gd name="T41" fmla="*/ 0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0" h="567">
                  <a:moveTo>
                    <a:pt x="0" y="566"/>
                  </a:moveTo>
                  <a:lnTo>
                    <a:pt x="44" y="562"/>
                  </a:lnTo>
                  <a:lnTo>
                    <a:pt x="88" y="553"/>
                  </a:lnTo>
                  <a:lnTo>
                    <a:pt x="123" y="535"/>
                  </a:lnTo>
                  <a:lnTo>
                    <a:pt x="163" y="513"/>
                  </a:lnTo>
                  <a:lnTo>
                    <a:pt x="199" y="482"/>
                  </a:lnTo>
                  <a:lnTo>
                    <a:pt x="226" y="451"/>
                  </a:lnTo>
                  <a:lnTo>
                    <a:pt x="248" y="410"/>
                  </a:lnTo>
                  <a:lnTo>
                    <a:pt x="266" y="371"/>
                  </a:lnTo>
                  <a:lnTo>
                    <a:pt x="279" y="326"/>
                  </a:lnTo>
                  <a:lnTo>
                    <a:pt x="279" y="278"/>
                  </a:lnTo>
                  <a:lnTo>
                    <a:pt x="279" y="238"/>
                  </a:lnTo>
                  <a:lnTo>
                    <a:pt x="266" y="194"/>
                  </a:lnTo>
                  <a:lnTo>
                    <a:pt x="248" y="154"/>
                  </a:lnTo>
                  <a:lnTo>
                    <a:pt x="226" y="110"/>
                  </a:lnTo>
                  <a:lnTo>
                    <a:pt x="199" y="79"/>
                  </a:lnTo>
                  <a:lnTo>
                    <a:pt x="163" y="53"/>
                  </a:lnTo>
                  <a:lnTo>
                    <a:pt x="123" y="26"/>
                  </a:lnTo>
                  <a:lnTo>
                    <a:pt x="88" y="8"/>
                  </a:lnTo>
                  <a:lnTo>
                    <a:pt x="44" y="0"/>
                  </a:lnTo>
                  <a:lnTo>
                    <a:pt x="0" y="0"/>
                  </a:lnTo>
                </a:path>
              </a:pathLst>
            </a:custGeom>
            <a:noFill/>
            <a:ln w="18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236" name="Line 12">
              <a:extLst>
                <a:ext uri="{FF2B5EF4-FFF2-40B4-BE49-F238E27FC236}">
                  <a16:creationId xmlns:a16="http://schemas.microsoft.com/office/drawing/2014/main" id="{80A95B87-FF4F-4C10-96BD-C9025ECBEE89}"/>
                </a:ext>
              </a:extLst>
            </p:cNvPr>
            <p:cNvSpPr>
              <a:spLocks noChangeShapeType="1"/>
            </p:cNvSpPr>
            <p:nvPr/>
          </p:nvSpPr>
          <p:spPr bwMode="auto">
            <a:xfrm>
              <a:off x="935" y="3654"/>
              <a:ext cx="1" cy="257"/>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52237" name="Group 13">
            <a:extLst>
              <a:ext uri="{FF2B5EF4-FFF2-40B4-BE49-F238E27FC236}">
                <a16:creationId xmlns:a16="http://schemas.microsoft.com/office/drawing/2014/main" id="{FC12F616-B904-4483-95CA-49D3C39720CC}"/>
              </a:ext>
            </a:extLst>
          </p:cNvPr>
          <p:cNvGrpSpPr>
            <a:grpSpLocks/>
          </p:cNvGrpSpPr>
          <p:nvPr/>
        </p:nvGrpSpPr>
        <p:grpSpPr bwMode="auto">
          <a:xfrm>
            <a:off x="239713" y="1654175"/>
            <a:ext cx="8604250" cy="2208213"/>
            <a:chOff x="151" y="1042"/>
            <a:chExt cx="5420" cy="1391"/>
          </a:xfrm>
        </p:grpSpPr>
        <p:pic>
          <p:nvPicPr>
            <p:cNvPr id="52238" name="Picture 14">
              <a:extLst>
                <a:ext uri="{FF2B5EF4-FFF2-40B4-BE49-F238E27FC236}">
                  <a16:creationId xmlns:a16="http://schemas.microsoft.com/office/drawing/2014/main" id="{20AEF55D-9D82-4CE5-9413-F578E38E5C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 y="1042"/>
              <a:ext cx="2262" cy="1392"/>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pic>
          <p:nvPicPr>
            <p:cNvPr id="52239" name="Picture 15">
              <a:extLst>
                <a:ext uri="{FF2B5EF4-FFF2-40B4-BE49-F238E27FC236}">
                  <a16:creationId xmlns:a16="http://schemas.microsoft.com/office/drawing/2014/main" id="{04DDF138-B289-4F6C-A911-56F6E7AA92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6" y="1042"/>
              <a:ext cx="2262" cy="1392"/>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pic>
          <p:nvPicPr>
            <p:cNvPr id="52240" name="Picture 16">
              <a:extLst>
                <a:ext uri="{FF2B5EF4-FFF2-40B4-BE49-F238E27FC236}">
                  <a16:creationId xmlns:a16="http://schemas.microsoft.com/office/drawing/2014/main" id="{08DFB09E-DAB6-4E9F-985A-EDDDEC3087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0" y="1042"/>
              <a:ext cx="2262" cy="1392"/>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grpSp>
      <p:grpSp>
        <p:nvGrpSpPr>
          <p:cNvPr id="52241" name="Group 17">
            <a:extLst>
              <a:ext uri="{FF2B5EF4-FFF2-40B4-BE49-F238E27FC236}">
                <a16:creationId xmlns:a16="http://schemas.microsoft.com/office/drawing/2014/main" id="{18697F11-6D26-4822-B4B1-0BC48D55B586}"/>
              </a:ext>
            </a:extLst>
          </p:cNvPr>
          <p:cNvGrpSpPr>
            <a:grpSpLocks/>
          </p:cNvGrpSpPr>
          <p:nvPr/>
        </p:nvGrpSpPr>
        <p:grpSpPr bwMode="auto">
          <a:xfrm>
            <a:off x="4022725" y="4545013"/>
            <a:ext cx="414338" cy="1633537"/>
            <a:chOff x="2534" y="2863"/>
            <a:chExt cx="261" cy="1029"/>
          </a:xfrm>
        </p:grpSpPr>
        <p:sp>
          <p:nvSpPr>
            <p:cNvPr id="52242" name="Line 18">
              <a:extLst>
                <a:ext uri="{FF2B5EF4-FFF2-40B4-BE49-F238E27FC236}">
                  <a16:creationId xmlns:a16="http://schemas.microsoft.com/office/drawing/2014/main" id="{037F4BD2-9064-40CD-8848-597DD2488E7E}"/>
                </a:ext>
              </a:extLst>
            </p:cNvPr>
            <p:cNvSpPr>
              <a:spLocks noChangeShapeType="1"/>
            </p:cNvSpPr>
            <p:nvPr/>
          </p:nvSpPr>
          <p:spPr bwMode="auto">
            <a:xfrm>
              <a:off x="2592" y="2863"/>
              <a:ext cx="1" cy="257"/>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43" name="Line 19">
              <a:extLst>
                <a:ext uri="{FF2B5EF4-FFF2-40B4-BE49-F238E27FC236}">
                  <a16:creationId xmlns:a16="http://schemas.microsoft.com/office/drawing/2014/main" id="{53F34351-2DA3-48E7-A2F8-F6E86AE6972C}"/>
                </a:ext>
              </a:extLst>
            </p:cNvPr>
            <p:cNvSpPr>
              <a:spLocks noChangeShapeType="1"/>
            </p:cNvSpPr>
            <p:nvPr/>
          </p:nvSpPr>
          <p:spPr bwMode="auto">
            <a:xfrm>
              <a:off x="2592" y="3635"/>
              <a:ext cx="1" cy="257"/>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44" name="Freeform 20">
              <a:extLst>
                <a:ext uri="{FF2B5EF4-FFF2-40B4-BE49-F238E27FC236}">
                  <a16:creationId xmlns:a16="http://schemas.microsoft.com/office/drawing/2014/main" id="{0CA46FB5-2660-4675-88AA-1B1A281C5BAA}"/>
                </a:ext>
              </a:extLst>
            </p:cNvPr>
            <p:cNvSpPr>
              <a:spLocks noChangeArrowheads="1"/>
            </p:cNvSpPr>
            <p:nvPr/>
          </p:nvSpPr>
          <p:spPr bwMode="auto">
            <a:xfrm>
              <a:off x="2743" y="3120"/>
              <a:ext cx="54" cy="73"/>
            </a:xfrm>
            <a:custGeom>
              <a:avLst/>
              <a:gdLst>
                <a:gd name="T0" fmla="*/ 93 w 236"/>
                <a:gd name="T1" fmla="*/ 229 h 323"/>
                <a:gd name="T2" fmla="*/ 93 w 236"/>
                <a:gd name="T3" fmla="*/ 229 h 323"/>
                <a:gd name="T4" fmla="*/ 93 w 236"/>
                <a:gd name="T5" fmla="*/ 229 h 323"/>
                <a:gd name="T6" fmla="*/ 93 w 236"/>
                <a:gd name="T7" fmla="*/ 229 h 323"/>
                <a:gd name="T8" fmla="*/ 61 w 236"/>
                <a:gd name="T9" fmla="*/ 234 h 323"/>
                <a:gd name="T10" fmla="*/ 142 w 236"/>
                <a:gd name="T11" fmla="*/ 150 h 323"/>
                <a:gd name="T12" fmla="*/ 107 w 236"/>
                <a:gd name="T13" fmla="*/ 265 h 323"/>
                <a:gd name="T14" fmla="*/ 61 w 236"/>
                <a:gd name="T15" fmla="*/ 234 h 323"/>
                <a:gd name="T16" fmla="*/ 30 w 236"/>
                <a:gd name="T17" fmla="*/ 238 h 323"/>
                <a:gd name="T18" fmla="*/ 191 w 236"/>
                <a:gd name="T19" fmla="*/ 75 h 323"/>
                <a:gd name="T20" fmla="*/ 120 w 236"/>
                <a:gd name="T21" fmla="*/ 291 h 323"/>
                <a:gd name="T22" fmla="*/ 30 w 236"/>
                <a:gd name="T23" fmla="*/ 238 h 323"/>
                <a:gd name="T24" fmla="*/ 0 w 236"/>
                <a:gd name="T25" fmla="*/ 243 h 323"/>
                <a:gd name="T26" fmla="*/ 235 w 236"/>
                <a:gd name="T27" fmla="*/ 0 h 323"/>
                <a:gd name="T28" fmla="*/ 129 w 236"/>
                <a:gd name="T29" fmla="*/ 322 h 323"/>
                <a:gd name="T30" fmla="*/ 0 w 236"/>
                <a:gd name="T31" fmla="*/ 243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6" h="323">
                  <a:moveTo>
                    <a:pt x="93" y="229"/>
                  </a:moveTo>
                  <a:lnTo>
                    <a:pt x="93" y="229"/>
                  </a:lnTo>
                  <a:lnTo>
                    <a:pt x="93" y="229"/>
                  </a:lnTo>
                  <a:lnTo>
                    <a:pt x="93" y="229"/>
                  </a:lnTo>
                  <a:lnTo>
                    <a:pt x="61" y="234"/>
                  </a:lnTo>
                  <a:lnTo>
                    <a:pt x="142" y="150"/>
                  </a:lnTo>
                  <a:lnTo>
                    <a:pt x="107" y="265"/>
                  </a:lnTo>
                  <a:lnTo>
                    <a:pt x="61" y="234"/>
                  </a:lnTo>
                  <a:lnTo>
                    <a:pt x="30" y="238"/>
                  </a:lnTo>
                  <a:lnTo>
                    <a:pt x="191" y="75"/>
                  </a:lnTo>
                  <a:lnTo>
                    <a:pt x="120" y="291"/>
                  </a:lnTo>
                  <a:lnTo>
                    <a:pt x="30" y="238"/>
                  </a:lnTo>
                  <a:lnTo>
                    <a:pt x="0" y="243"/>
                  </a:lnTo>
                  <a:lnTo>
                    <a:pt x="235" y="0"/>
                  </a:lnTo>
                  <a:lnTo>
                    <a:pt x="129" y="322"/>
                  </a:lnTo>
                  <a:lnTo>
                    <a:pt x="0" y="243"/>
                  </a:lnTo>
                </a:path>
              </a:pathLst>
            </a:custGeom>
            <a:noFill/>
            <a:ln w="18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245" name="Line 21">
              <a:extLst>
                <a:ext uri="{FF2B5EF4-FFF2-40B4-BE49-F238E27FC236}">
                  <a16:creationId xmlns:a16="http://schemas.microsoft.com/office/drawing/2014/main" id="{798F2E8E-E29F-4976-8C07-95DB082F2CB7}"/>
                </a:ext>
              </a:extLst>
            </p:cNvPr>
            <p:cNvSpPr>
              <a:spLocks noChangeShapeType="1"/>
            </p:cNvSpPr>
            <p:nvPr/>
          </p:nvSpPr>
          <p:spPr bwMode="auto">
            <a:xfrm flipH="1">
              <a:off x="2534" y="3184"/>
              <a:ext cx="224" cy="40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46" name="Freeform 22">
              <a:extLst>
                <a:ext uri="{FF2B5EF4-FFF2-40B4-BE49-F238E27FC236}">
                  <a16:creationId xmlns:a16="http://schemas.microsoft.com/office/drawing/2014/main" id="{61A4B34A-0977-4111-97F9-06536BA0A474}"/>
                </a:ext>
              </a:extLst>
            </p:cNvPr>
            <p:cNvSpPr>
              <a:spLocks noChangeArrowheads="1"/>
            </p:cNvSpPr>
            <p:nvPr/>
          </p:nvSpPr>
          <p:spPr bwMode="auto">
            <a:xfrm>
              <a:off x="2641" y="3120"/>
              <a:ext cx="63" cy="361"/>
            </a:xfrm>
            <a:custGeom>
              <a:avLst/>
              <a:gdLst>
                <a:gd name="T0" fmla="*/ 0 w 280"/>
                <a:gd name="T1" fmla="*/ 0 h 1590"/>
                <a:gd name="T2" fmla="*/ 45 w 280"/>
                <a:gd name="T3" fmla="*/ 4 h 1590"/>
                <a:gd name="T4" fmla="*/ 85 w 280"/>
                <a:gd name="T5" fmla="*/ 13 h 1590"/>
                <a:gd name="T6" fmla="*/ 129 w 280"/>
                <a:gd name="T7" fmla="*/ 30 h 1590"/>
                <a:gd name="T8" fmla="*/ 164 w 280"/>
                <a:gd name="T9" fmla="*/ 57 h 1590"/>
                <a:gd name="T10" fmla="*/ 199 w 280"/>
                <a:gd name="T11" fmla="*/ 83 h 1590"/>
                <a:gd name="T12" fmla="*/ 230 w 280"/>
                <a:gd name="T13" fmla="*/ 119 h 1590"/>
                <a:gd name="T14" fmla="*/ 248 w 280"/>
                <a:gd name="T15" fmla="*/ 154 h 1590"/>
                <a:gd name="T16" fmla="*/ 266 w 280"/>
                <a:gd name="T17" fmla="*/ 194 h 1590"/>
                <a:gd name="T18" fmla="*/ 275 w 280"/>
                <a:gd name="T19" fmla="*/ 242 h 1590"/>
                <a:gd name="T20" fmla="*/ 279 w 280"/>
                <a:gd name="T21" fmla="*/ 282 h 1590"/>
                <a:gd name="T22" fmla="*/ 275 w 280"/>
                <a:gd name="T23" fmla="*/ 330 h 1590"/>
                <a:gd name="T24" fmla="*/ 266 w 280"/>
                <a:gd name="T25" fmla="*/ 370 h 1590"/>
                <a:gd name="T26" fmla="*/ 248 w 280"/>
                <a:gd name="T27" fmla="*/ 414 h 1590"/>
                <a:gd name="T28" fmla="*/ 230 w 280"/>
                <a:gd name="T29" fmla="*/ 450 h 1590"/>
                <a:gd name="T30" fmla="*/ 199 w 280"/>
                <a:gd name="T31" fmla="*/ 485 h 1590"/>
                <a:gd name="T32" fmla="*/ 164 w 280"/>
                <a:gd name="T33" fmla="*/ 516 h 1590"/>
                <a:gd name="T34" fmla="*/ 129 w 280"/>
                <a:gd name="T35" fmla="*/ 538 h 1590"/>
                <a:gd name="T36" fmla="*/ 85 w 280"/>
                <a:gd name="T37" fmla="*/ 556 h 1590"/>
                <a:gd name="T38" fmla="*/ 45 w 280"/>
                <a:gd name="T39" fmla="*/ 564 h 1590"/>
                <a:gd name="T40" fmla="*/ 0 w 280"/>
                <a:gd name="T41" fmla="*/ 569 h 1590"/>
                <a:gd name="T42" fmla="*/ 45 w 280"/>
                <a:gd name="T43" fmla="*/ 573 h 1590"/>
                <a:gd name="T44" fmla="*/ 85 w 280"/>
                <a:gd name="T45" fmla="*/ 582 h 1590"/>
                <a:gd name="T46" fmla="*/ 129 w 280"/>
                <a:gd name="T47" fmla="*/ 600 h 1590"/>
                <a:gd name="T48" fmla="*/ 164 w 280"/>
                <a:gd name="T49" fmla="*/ 622 h 1590"/>
                <a:gd name="T50" fmla="*/ 199 w 280"/>
                <a:gd name="T51" fmla="*/ 653 h 1590"/>
                <a:gd name="T52" fmla="*/ 230 w 280"/>
                <a:gd name="T53" fmla="*/ 688 h 1590"/>
                <a:gd name="T54" fmla="*/ 248 w 280"/>
                <a:gd name="T55" fmla="*/ 723 h 1590"/>
                <a:gd name="T56" fmla="*/ 266 w 280"/>
                <a:gd name="T57" fmla="*/ 763 h 1590"/>
                <a:gd name="T58" fmla="*/ 275 w 280"/>
                <a:gd name="T59" fmla="*/ 811 h 1590"/>
                <a:gd name="T60" fmla="*/ 279 w 280"/>
                <a:gd name="T61" fmla="*/ 851 h 1590"/>
                <a:gd name="T62" fmla="*/ 275 w 280"/>
                <a:gd name="T63" fmla="*/ 895 h 1590"/>
                <a:gd name="T64" fmla="*/ 266 w 280"/>
                <a:gd name="T65" fmla="*/ 939 h 1590"/>
                <a:gd name="T66" fmla="*/ 248 w 280"/>
                <a:gd name="T67" fmla="*/ 979 h 1590"/>
                <a:gd name="T68" fmla="*/ 230 w 280"/>
                <a:gd name="T69" fmla="*/ 1019 h 1590"/>
                <a:gd name="T70" fmla="*/ 199 w 280"/>
                <a:gd name="T71" fmla="*/ 1054 h 1590"/>
                <a:gd name="T72" fmla="*/ 164 w 280"/>
                <a:gd name="T73" fmla="*/ 1081 h 1590"/>
                <a:gd name="T74" fmla="*/ 129 w 280"/>
                <a:gd name="T75" fmla="*/ 1103 h 1590"/>
                <a:gd name="T76" fmla="*/ 85 w 280"/>
                <a:gd name="T77" fmla="*/ 1120 h 1590"/>
                <a:gd name="T78" fmla="*/ 45 w 280"/>
                <a:gd name="T79" fmla="*/ 1134 h 1590"/>
                <a:gd name="T80" fmla="*/ 0 w 280"/>
                <a:gd name="T81" fmla="*/ 1134 h 1590"/>
                <a:gd name="T82" fmla="*/ 45 w 280"/>
                <a:gd name="T83" fmla="*/ 1142 h 1590"/>
                <a:gd name="T84" fmla="*/ 85 w 280"/>
                <a:gd name="T85" fmla="*/ 1151 h 1590"/>
                <a:gd name="T86" fmla="*/ 129 w 280"/>
                <a:gd name="T87" fmla="*/ 1169 h 1590"/>
                <a:gd name="T88" fmla="*/ 164 w 280"/>
                <a:gd name="T89" fmla="*/ 1191 h 1590"/>
                <a:gd name="T90" fmla="*/ 199 w 280"/>
                <a:gd name="T91" fmla="*/ 1217 h 1590"/>
                <a:gd name="T92" fmla="*/ 230 w 280"/>
                <a:gd name="T93" fmla="*/ 1253 h 1590"/>
                <a:gd name="T94" fmla="*/ 248 w 280"/>
                <a:gd name="T95" fmla="*/ 1293 h 1590"/>
                <a:gd name="T96" fmla="*/ 266 w 280"/>
                <a:gd name="T97" fmla="*/ 1333 h 1590"/>
                <a:gd name="T98" fmla="*/ 275 w 280"/>
                <a:gd name="T99" fmla="*/ 1373 h 1590"/>
                <a:gd name="T100" fmla="*/ 279 w 280"/>
                <a:gd name="T101" fmla="*/ 1421 h 1590"/>
                <a:gd name="T102" fmla="*/ 275 w 280"/>
                <a:gd name="T103" fmla="*/ 1466 h 1590"/>
                <a:gd name="T104" fmla="*/ 266 w 280"/>
                <a:gd name="T105" fmla="*/ 1510 h 1590"/>
                <a:gd name="T106" fmla="*/ 248 w 280"/>
                <a:gd name="T107" fmla="*/ 1549 h 1590"/>
                <a:gd name="T108" fmla="*/ 230 w 280"/>
                <a:gd name="T109" fmla="*/ 1589 h 1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0" h="1590">
                  <a:moveTo>
                    <a:pt x="0" y="0"/>
                  </a:moveTo>
                  <a:lnTo>
                    <a:pt x="45" y="4"/>
                  </a:lnTo>
                  <a:lnTo>
                    <a:pt x="85" y="13"/>
                  </a:lnTo>
                  <a:lnTo>
                    <a:pt x="129" y="30"/>
                  </a:lnTo>
                  <a:lnTo>
                    <a:pt x="164" y="57"/>
                  </a:lnTo>
                  <a:lnTo>
                    <a:pt x="199" y="83"/>
                  </a:lnTo>
                  <a:lnTo>
                    <a:pt x="230" y="119"/>
                  </a:lnTo>
                  <a:lnTo>
                    <a:pt x="248" y="154"/>
                  </a:lnTo>
                  <a:lnTo>
                    <a:pt x="266" y="194"/>
                  </a:lnTo>
                  <a:lnTo>
                    <a:pt x="275" y="242"/>
                  </a:lnTo>
                  <a:lnTo>
                    <a:pt x="279" y="282"/>
                  </a:lnTo>
                  <a:lnTo>
                    <a:pt x="275" y="330"/>
                  </a:lnTo>
                  <a:lnTo>
                    <a:pt x="266" y="370"/>
                  </a:lnTo>
                  <a:lnTo>
                    <a:pt x="248" y="414"/>
                  </a:lnTo>
                  <a:lnTo>
                    <a:pt x="230" y="450"/>
                  </a:lnTo>
                  <a:lnTo>
                    <a:pt x="199" y="485"/>
                  </a:lnTo>
                  <a:lnTo>
                    <a:pt x="164" y="516"/>
                  </a:lnTo>
                  <a:lnTo>
                    <a:pt x="129" y="538"/>
                  </a:lnTo>
                  <a:lnTo>
                    <a:pt x="85" y="556"/>
                  </a:lnTo>
                  <a:lnTo>
                    <a:pt x="45" y="564"/>
                  </a:lnTo>
                  <a:lnTo>
                    <a:pt x="0" y="569"/>
                  </a:lnTo>
                  <a:lnTo>
                    <a:pt x="45" y="573"/>
                  </a:lnTo>
                  <a:lnTo>
                    <a:pt x="85" y="582"/>
                  </a:lnTo>
                  <a:lnTo>
                    <a:pt x="129" y="600"/>
                  </a:lnTo>
                  <a:lnTo>
                    <a:pt x="164" y="622"/>
                  </a:lnTo>
                  <a:lnTo>
                    <a:pt x="199" y="653"/>
                  </a:lnTo>
                  <a:lnTo>
                    <a:pt x="230" y="688"/>
                  </a:lnTo>
                  <a:lnTo>
                    <a:pt x="248" y="723"/>
                  </a:lnTo>
                  <a:lnTo>
                    <a:pt x="266" y="763"/>
                  </a:lnTo>
                  <a:lnTo>
                    <a:pt x="275" y="811"/>
                  </a:lnTo>
                  <a:lnTo>
                    <a:pt x="279" y="851"/>
                  </a:lnTo>
                  <a:lnTo>
                    <a:pt x="275" y="895"/>
                  </a:lnTo>
                  <a:lnTo>
                    <a:pt x="266" y="939"/>
                  </a:lnTo>
                  <a:lnTo>
                    <a:pt x="248" y="979"/>
                  </a:lnTo>
                  <a:lnTo>
                    <a:pt x="230" y="1019"/>
                  </a:lnTo>
                  <a:lnTo>
                    <a:pt x="199" y="1054"/>
                  </a:lnTo>
                  <a:lnTo>
                    <a:pt x="164" y="1081"/>
                  </a:lnTo>
                  <a:lnTo>
                    <a:pt x="129" y="1103"/>
                  </a:lnTo>
                  <a:lnTo>
                    <a:pt x="85" y="1120"/>
                  </a:lnTo>
                  <a:lnTo>
                    <a:pt x="45" y="1134"/>
                  </a:lnTo>
                  <a:lnTo>
                    <a:pt x="0" y="1134"/>
                  </a:lnTo>
                  <a:lnTo>
                    <a:pt x="45" y="1142"/>
                  </a:lnTo>
                  <a:lnTo>
                    <a:pt x="85" y="1151"/>
                  </a:lnTo>
                  <a:lnTo>
                    <a:pt x="129" y="1169"/>
                  </a:lnTo>
                  <a:lnTo>
                    <a:pt x="164" y="1191"/>
                  </a:lnTo>
                  <a:lnTo>
                    <a:pt x="199" y="1217"/>
                  </a:lnTo>
                  <a:lnTo>
                    <a:pt x="230" y="1253"/>
                  </a:lnTo>
                  <a:lnTo>
                    <a:pt x="248" y="1293"/>
                  </a:lnTo>
                  <a:lnTo>
                    <a:pt x="266" y="1333"/>
                  </a:lnTo>
                  <a:lnTo>
                    <a:pt x="275" y="1373"/>
                  </a:lnTo>
                  <a:lnTo>
                    <a:pt x="279" y="1421"/>
                  </a:lnTo>
                  <a:lnTo>
                    <a:pt x="275" y="1466"/>
                  </a:lnTo>
                  <a:lnTo>
                    <a:pt x="266" y="1510"/>
                  </a:lnTo>
                  <a:lnTo>
                    <a:pt x="248" y="1549"/>
                  </a:lnTo>
                  <a:lnTo>
                    <a:pt x="230" y="1589"/>
                  </a:lnTo>
                </a:path>
              </a:pathLst>
            </a:custGeom>
            <a:noFill/>
            <a:ln w="18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247" name="Freeform 23">
              <a:extLst>
                <a:ext uri="{FF2B5EF4-FFF2-40B4-BE49-F238E27FC236}">
                  <a16:creationId xmlns:a16="http://schemas.microsoft.com/office/drawing/2014/main" id="{839DA82B-2DFC-49BD-9376-AAD0069950A8}"/>
                </a:ext>
              </a:extLst>
            </p:cNvPr>
            <p:cNvSpPr>
              <a:spLocks noChangeArrowheads="1"/>
            </p:cNvSpPr>
            <p:nvPr/>
          </p:nvSpPr>
          <p:spPr bwMode="auto">
            <a:xfrm>
              <a:off x="2641" y="3480"/>
              <a:ext cx="63" cy="155"/>
            </a:xfrm>
            <a:custGeom>
              <a:avLst/>
              <a:gdLst>
                <a:gd name="T0" fmla="*/ 230 w 280"/>
                <a:gd name="T1" fmla="*/ 0 h 685"/>
                <a:gd name="T2" fmla="*/ 199 w 280"/>
                <a:gd name="T3" fmla="*/ 35 h 685"/>
                <a:gd name="T4" fmla="*/ 164 w 280"/>
                <a:gd name="T5" fmla="*/ 61 h 685"/>
                <a:gd name="T6" fmla="*/ 129 w 280"/>
                <a:gd name="T7" fmla="*/ 83 h 685"/>
                <a:gd name="T8" fmla="*/ 85 w 280"/>
                <a:gd name="T9" fmla="*/ 106 h 685"/>
                <a:gd name="T10" fmla="*/ 45 w 280"/>
                <a:gd name="T11" fmla="*/ 110 h 685"/>
                <a:gd name="T12" fmla="*/ 0 w 280"/>
                <a:gd name="T13" fmla="*/ 119 h 685"/>
                <a:gd name="T14" fmla="*/ 45 w 280"/>
                <a:gd name="T15" fmla="*/ 119 h 685"/>
                <a:gd name="T16" fmla="*/ 85 w 280"/>
                <a:gd name="T17" fmla="*/ 128 h 685"/>
                <a:gd name="T18" fmla="*/ 129 w 280"/>
                <a:gd name="T19" fmla="*/ 145 h 685"/>
                <a:gd name="T20" fmla="*/ 164 w 280"/>
                <a:gd name="T21" fmla="*/ 172 h 685"/>
                <a:gd name="T22" fmla="*/ 199 w 280"/>
                <a:gd name="T23" fmla="*/ 198 h 685"/>
                <a:gd name="T24" fmla="*/ 230 w 280"/>
                <a:gd name="T25" fmla="*/ 229 h 685"/>
                <a:gd name="T26" fmla="*/ 248 w 280"/>
                <a:gd name="T27" fmla="*/ 273 h 685"/>
                <a:gd name="T28" fmla="*/ 266 w 280"/>
                <a:gd name="T29" fmla="*/ 313 h 685"/>
                <a:gd name="T30" fmla="*/ 275 w 280"/>
                <a:gd name="T31" fmla="*/ 357 h 685"/>
                <a:gd name="T32" fmla="*/ 279 w 280"/>
                <a:gd name="T33" fmla="*/ 397 h 685"/>
                <a:gd name="T34" fmla="*/ 275 w 280"/>
                <a:gd name="T35" fmla="*/ 446 h 685"/>
                <a:gd name="T36" fmla="*/ 266 w 280"/>
                <a:gd name="T37" fmla="*/ 490 h 685"/>
                <a:gd name="T38" fmla="*/ 248 w 280"/>
                <a:gd name="T39" fmla="*/ 530 h 685"/>
                <a:gd name="T40" fmla="*/ 230 w 280"/>
                <a:gd name="T41" fmla="*/ 569 h 685"/>
                <a:gd name="T42" fmla="*/ 199 w 280"/>
                <a:gd name="T43" fmla="*/ 600 h 685"/>
                <a:gd name="T44" fmla="*/ 164 w 280"/>
                <a:gd name="T45" fmla="*/ 631 h 685"/>
                <a:gd name="T46" fmla="*/ 129 w 280"/>
                <a:gd name="T47" fmla="*/ 653 h 685"/>
                <a:gd name="T48" fmla="*/ 85 w 280"/>
                <a:gd name="T49" fmla="*/ 671 h 685"/>
                <a:gd name="T50" fmla="*/ 45 w 280"/>
                <a:gd name="T51" fmla="*/ 680 h 685"/>
                <a:gd name="T52" fmla="*/ 0 w 280"/>
                <a:gd name="T53" fmla="*/ 684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0" h="685">
                  <a:moveTo>
                    <a:pt x="230" y="0"/>
                  </a:moveTo>
                  <a:lnTo>
                    <a:pt x="199" y="35"/>
                  </a:lnTo>
                  <a:lnTo>
                    <a:pt x="164" y="61"/>
                  </a:lnTo>
                  <a:lnTo>
                    <a:pt x="129" y="83"/>
                  </a:lnTo>
                  <a:lnTo>
                    <a:pt x="85" y="106"/>
                  </a:lnTo>
                  <a:lnTo>
                    <a:pt x="45" y="110"/>
                  </a:lnTo>
                  <a:lnTo>
                    <a:pt x="0" y="119"/>
                  </a:lnTo>
                  <a:lnTo>
                    <a:pt x="45" y="119"/>
                  </a:lnTo>
                  <a:lnTo>
                    <a:pt x="85" y="128"/>
                  </a:lnTo>
                  <a:lnTo>
                    <a:pt x="129" y="145"/>
                  </a:lnTo>
                  <a:lnTo>
                    <a:pt x="164" y="172"/>
                  </a:lnTo>
                  <a:lnTo>
                    <a:pt x="199" y="198"/>
                  </a:lnTo>
                  <a:lnTo>
                    <a:pt x="230" y="229"/>
                  </a:lnTo>
                  <a:lnTo>
                    <a:pt x="248" y="273"/>
                  </a:lnTo>
                  <a:lnTo>
                    <a:pt x="266" y="313"/>
                  </a:lnTo>
                  <a:lnTo>
                    <a:pt x="275" y="357"/>
                  </a:lnTo>
                  <a:lnTo>
                    <a:pt x="279" y="397"/>
                  </a:lnTo>
                  <a:lnTo>
                    <a:pt x="275" y="446"/>
                  </a:lnTo>
                  <a:lnTo>
                    <a:pt x="266" y="490"/>
                  </a:lnTo>
                  <a:lnTo>
                    <a:pt x="248" y="530"/>
                  </a:lnTo>
                  <a:lnTo>
                    <a:pt x="230" y="569"/>
                  </a:lnTo>
                  <a:lnTo>
                    <a:pt x="199" y="600"/>
                  </a:lnTo>
                  <a:lnTo>
                    <a:pt x="164" y="631"/>
                  </a:lnTo>
                  <a:lnTo>
                    <a:pt x="129" y="653"/>
                  </a:lnTo>
                  <a:lnTo>
                    <a:pt x="85" y="671"/>
                  </a:lnTo>
                  <a:lnTo>
                    <a:pt x="45" y="680"/>
                  </a:lnTo>
                  <a:lnTo>
                    <a:pt x="0" y="684"/>
                  </a:lnTo>
                </a:path>
              </a:pathLst>
            </a:custGeom>
            <a:noFill/>
            <a:ln w="18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248" name="Line 24">
              <a:extLst>
                <a:ext uri="{FF2B5EF4-FFF2-40B4-BE49-F238E27FC236}">
                  <a16:creationId xmlns:a16="http://schemas.microsoft.com/office/drawing/2014/main" id="{D0142DC5-A030-48EB-9E04-8A7AA5BB232E}"/>
                </a:ext>
              </a:extLst>
            </p:cNvPr>
            <p:cNvSpPr>
              <a:spLocks noChangeShapeType="1"/>
            </p:cNvSpPr>
            <p:nvPr/>
          </p:nvSpPr>
          <p:spPr bwMode="auto">
            <a:xfrm flipH="1">
              <a:off x="2591" y="3120"/>
              <a:ext cx="51"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49" name="Line 25">
              <a:extLst>
                <a:ext uri="{FF2B5EF4-FFF2-40B4-BE49-F238E27FC236}">
                  <a16:creationId xmlns:a16="http://schemas.microsoft.com/office/drawing/2014/main" id="{07456C50-9BBE-450C-8138-733A5FFA83AE}"/>
                </a:ext>
              </a:extLst>
            </p:cNvPr>
            <p:cNvSpPr>
              <a:spLocks noChangeShapeType="1"/>
            </p:cNvSpPr>
            <p:nvPr/>
          </p:nvSpPr>
          <p:spPr bwMode="auto">
            <a:xfrm>
              <a:off x="2592" y="3249"/>
              <a:ext cx="49"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50" name="Line 26">
              <a:extLst>
                <a:ext uri="{FF2B5EF4-FFF2-40B4-BE49-F238E27FC236}">
                  <a16:creationId xmlns:a16="http://schemas.microsoft.com/office/drawing/2014/main" id="{825F9D79-EBD2-4CA2-981D-4457A8E984DF}"/>
                </a:ext>
              </a:extLst>
            </p:cNvPr>
            <p:cNvSpPr>
              <a:spLocks noChangeShapeType="1"/>
            </p:cNvSpPr>
            <p:nvPr/>
          </p:nvSpPr>
          <p:spPr bwMode="auto">
            <a:xfrm flipH="1">
              <a:off x="2591" y="3377"/>
              <a:ext cx="51"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51" name="Line 27">
              <a:extLst>
                <a:ext uri="{FF2B5EF4-FFF2-40B4-BE49-F238E27FC236}">
                  <a16:creationId xmlns:a16="http://schemas.microsoft.com/office/drawing/2014/main" id="{945C5A61-5CCF-4B93-BA2B-D89B1ACC13F6}"/>
                </a:ext>
              </a:extLst>
            </p:cNvPr>
            <p:cNvSpPr>
              <a:spLocks noChangeShapeType="1"/>
            </p:cNvSpPr>
            <p:nvPr/>
          </p:nvSpPr>
          <p:spPr bwMode="auto">
            <a:xfrm>
              <a:off x="2592" y="3507"/>
              <a:ext cx="49"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52" name="Line 28">
              <a:extLst>
                <a:ext uri="{FF2B5EF4-FFF2-40B4-BE49-F238E27FC236}">
                  <a16:creationId xmlns:a16="http://schemas.microsoft.com/office/drawing/2014/main" id="{E3D11426-C802-48C1-9A24-9AB20CB67C4B}"/>
                </a:ext>
              </a:extLst>
            </p:cNvPr>
            <p:cNvSpPr>
              <a:spLocks noChangeShapeType="1"/>
            </p:cNvSpPr>
            <p:nvPr/>
          </p:nvSpPr>
          <p:spPr bwMode="auto">
            <a:xfrm flipH="1">
              <a:off x="2591" y="3635"/>
              <a:ext cx="51"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52253" name="Group 29">
            <a:extLst>
              <a:ext uri="{FF2B5EF4-FFF2-40B4-BE49-F238E27FC236}">
                <a16:creationId xmlns:a16="http://schemas.microsoft.com/office/drawing/2014/main" id="{A1864794-519D-434F-9F1A-FE15E1F708CA}"/>
              </a:ext>
            </a:extLst>
          </p:cNvPr>
          <p:cNvGrpSpPr>
            <a:grpSpLocks/>
          </p:cNvGrpSpPr>
          <p:nvPr/>
        </p:nvGrpSpPr>
        <p:grpSpPr bwMode="auto">
          <a:xfrm>
            <a:off x="7172325" y="4643438"/>
            <a:ext cx="290513" cy="1541462"/>
            <a:chOff x="4518" y="2925"/>
            <a:chExt cx="183" cy="971"/>
          </a:xfrm>
        </p:grpSpPr>
        <p:sp>
          <p:nvSpPr>
            <p:cNvPr id="52254" name="Line 30">
              <a:extLst>
                <a:ext uri="{FF2B5EF4-FFF2-40B4-BE49-F238E27FC236}">
                  <a16:creationId xmlns:a16="http://schemas.microsoft.com/office/drawing/2014/main" id="{70349289-AD55-406A-854E-2FFDF76F7DE3}"/>
                </a:ext>
              </a:extLst>
            </p:cNvPr>
            <p:cNvSpPr>
              <a:spLocks noChangeShapeType="1"/>
            </p:cNvSpPr>
            <p:nvPr/>
          </p:nvSpPr>
          <p:spPr bwMode="auto">
            <a:xfrm>
              <a:off x="4518" y="2925"/>
              <a:ext cx="1" cy="200"/>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55" name="Line 31">
              <a:extLst>
                <a:ext uri="{FF2B5EF4-FFF2-40B4-BE49-F238E27FC236}">
                  <a16:creationId xmlns:a16="http://schemas.microsoft.com/office/drawing/2014/main" id="{3D0A119D-DBDE-4BBA-ACC5-70B8EA083A32}"/>
                </a:ext>
              </a:extLst>
            </p:cNvPr>
            <p:cNvSpPr>
              <a:spLocks noChangeShapeType="1"/>
            </p:cNvSpPr>
            <p:nvPr/>
          </p:nvSpPr>
          <p:spPr bwMode="auto">
            <a:xfrm>
              <a:off x="4518" y="3641"/>
              <a:ext cx="1" cy="257"/>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56" name="Line 32">
              <a:extLst>
                <a:ext uri="{FF2B5EF4-FFF2-40B4-BE49-F238E27FC236}">
                  <a16:creationId xmlns:a16="http://schemas.microsoft.com/office/drawing/2014/main" id="{FAEE777F-8A19-4452-8D47-61CF12DDE83B}"/>
                </a:ext>
              </a:extLst>
            </p:cNvPr>
            <p:cNvSpPr>
              <a:spLocks noChangeShapeType="1"/>
            </p:cNvSpPr>
            <p:nvPr/>
          </p:nvSpPr>
          <p:spPr bwMode="auto">
            <a:xfrm flipH="1">
              <a:off x="4517" y="3641"/>
              <a:ext cx="52"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57" name="Line 33">
              <a:extLst>
                <a:ext uri="{FF2B5EF4-FFF2-40B4-BE49-F238E27FC236}">
                  <a16:creationId xmlns:a16="http://schemas.microsoft.com/office/drawing/2014/main" id="{28CEE215-34F5-4CD4-A0E6-63BAF84D24D9}"/>
                </a:ext>
              </a:extLst>
            </p:cNvPr>
            <p:cNvSpPr>
              <a:spLocks noChangeShapeType="1"/>
            </p:cNvSpPr>
            <p:nvPr/>
          </p:nvSpPr>
          <p:spPr bwMode="auto">
            <a:xfrm>
              <a:off x="4518" y="3512"/>
              <a:ext cx="50"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58" name="Line 34">
              <a:extLst>
                <a:ext uri="{FF2B5EF4-FFF2-40B4-BE49-F238E27FC236}">
                  <a16:creationId xmlns:a16="http://schemas.microsoft.com/office/drawing/2014/main" id="{DC6349A3-8703-416A-A472-6353AD1BD5B5}"/>
                </a:ext>
              </a:extLst>
            </p:cNvPr>
            <p:cNvSpPr>
              <a:spLocks noChangeShapeType="1"/>
            </p:cNvSpPr>
            <p:nvPr/>
          </p:nvSpPr>
          <p:spPr bwMode="auto">
            <a:xfrm flipH="1">
              <a:off x="4517" y="3382"/>
              <a:ext cx="52"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59" name="Line 35">
              <a:extLst>
                <a:ext uri="{FF2B5EF4-FFF2-40B4-BE49-F238E27FC236}">
                  <a16:creationId xmlns:a16="http://schemas.microsoft.com/office/drawing/2014/main" id="{69B29A9F-65B5-48D9-9DCB-5FFC6380DA58}"/>
                </a:ext>
              </a:extLst>
            </p:cNvPr>
            <p:cNvSpPr>
              <a:spLocks noChangeShapeType="1"/>
            </p:cNvSpPr>
            <p:nvPr/>
          </p:nvSpPr>
          <p:spPr bwMode="auto">
            <a:xfrm>
              <a:off x="4518" y="3254"/>
              <a:ext cx="50"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60" name="Line 36">
              <a:extLst>
                <a:ext uri="{FF2B5EF4-FFF2-40B4-BE49-F238E27FC236}">
                  <a16:creationId xmlns:a16="http://schemas.microsoft.com/office/drawing/2014/main" id="{EC0F757D-CD51-4265-BAD0-CC5542AAFBDE}"/>
                </a:ext>
              </a:extLst>
            </p:cNvPr>
            <p:cNvSpPr>
              <a:spLocks noChangeShapeType="1"/>
            </p:cNvSpPr>
            <p:nvPr/>
          </p:nvSpPr>
          <p:spPr bwMode="auto">
            <a:xfrm flipH="1">
              <a:off x="4517" y="3125"/>
              <a:ext cx="52"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61" name="Freeform 37">
              <a:extLst>
                <a:ext uri="{FF2B5EF4-FFF2-40B4-BE49-F238E27FC236}">
                  <a16:creationId xmlns:a16="http://schemas.microsoft.com/office/drawing/2014/main" id="{BBACCEF5-2C36-4D7D-81F4-FB56C399CEEF}"/>
                </a:ext>
              </a:extLst>
            </p:cNvPr>
            <p:cNvSpPr>
              <a:spLocks noChangeArrowheads="1"/>
            </p:cNvSpPr>
            <p:nvPr/>
          </p:nvSpPr>
          <p:spPr bwMode="auto">
            <a:xfrm>
              <a:off x="4568" y="3512"/>
              <a:ext cx="63" cy="128"/>
            </a:xfrm>
            <a:custGeom>
              <a:avLst/>
              <a:gdLst>
                <a:gd name="T0" fmla="*/ 0 w 280"/>
                <a:gd name="T1" fmla="*/ 0 h 566"/>
                <a:gd name="T2" fmla="*/ 39 w 280"/>
                <a:gd name="T3" fmla="*/ 0 h 566"/>
                <a:gd name="T4" fmla="*/ 84 w 280"/>
                <a:gd name="T5" fmla="*/ 8 h 566"/>
                <a:gd name="T6" fmla="*/ 128 w 280"/>
                <a:gd name="T7" fmla="*/ 26 h 566"/>
                <a:gd name="T8" fmla="*/ 164 w 280"/>
                <a:gd name="T9" fmla="*/ 53 h 566"/>
                <a:gd name="T10" fmla="*/ 195 w 280"/>
                <a:gd name="T11" fmla="*/ 79 h 566"/>
                <a:gd name="T12" fmla="*/ 226 w 280"/>
                <a:gd name="T13" fmla="*/ 110 h 566"/>
                <a:gd name="T14" fmla="*/ 248 w 280"/>
                <a:gd name="T15" fmla="*/ 154 h 566"/>
                <a:gd name="T16" fmla="*/ 266 w 280"/>
                <a:gd name="T17" fmla="*/ 194 h 566"/>
                <a:gd name="T18" fmla="*/ 275 w 280"/>
                <a:gd name="T19" fmla="*/ 238 h 566"/>
                <a:gd name="T20" fmla="*/ 279 w 280"/>
                <a:gd name="T21" fmla="*/ 278 h 566"/>
                <a:gd name="T22" fmla="*/ 275 w 280"/>
                <a:gd name="T23" fmla="*/ 326 h 566"/>
                <a:gd name="T24" fmla="*/ 266 w 280"/>
                <a:gd name="T25" fmla="*/ 371 h 566"/>
                <a:gd name="T26" fmla="*/ 248 w 280"/>
                <a:gd name="T27" fmla="*/ 410 h 566"/>
                <a:gd name="T28" fmla="*/ 226 w 280"/>
                <a:gd name="T29" fmla="*/ 450 h 566"/>
                <a:gd name="T30" fmla="*/ 195 w 280"/>
                <a:gd name="T31" fmla="*/ 481 h 566"/>
                <a:gd name="T32" fmla="*/ 164 w 280"/>
                <a:gd name="T33" fmla="*/ 512 h 566"/>
                <a:gd name="T34" fmla="*/ 128 w 280"/>
                <a:gd name="T35" fmla="*/ 534 h 566"/>
                <a:gd name="T36" fmla="*/ 84 w 280"/>
                <a:gd name="T37" fmla="*/ 552 h 566"/>
                <a:gd name="T38" fmla="*/ 39 w 280"/>
                <a:gd name="T39" fmla="*/ 561 h 566"/>
                <a:gd name="T40" fmla="*/ 0 w 280"/>
                <a:gd name="T41" fmla="*/ 565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0" h="566">
                  <a:moveTo>
                    <a:pt x="0" y="0"/>
                  </a:moveTo>
                  <a:lnTo>
                    <a:pt x="39" y="0"/>
                  </a:lnTo>
                  <a:lnTo>
                    <a:pt x="84" y="8"/>
                  </a:lnTo>
                  <a:lnTo>
                    <a:pt x="128" y="26"/>
                  </a:lnTo>
                  <a:lnTo>
                    <a:pt x="164" y="53"/>
                  </a:lnTo>
                  <a:lnTo>
                    <a:pt x="195" y="79"/>
                  </a:lnTo>
                  <a:lnTo>
                    <a:pt x="226" y="110"/>
                  </a:lnTo>
                  <a:lnTo>
                    <a:pt x="248" y="154"/>
                  </a:lnTo>
                  <a:lnTo>
                    <a:pt x="266" y="194"/>
                  </a:lnTo>
                  <a:lnTo>
                    <a:pt x="275" y="238"/>
                  </a:lnTo>
                  <a:lnTo>
                    <a:pt x="279" y="278"/>
                  </a:lnTo>
                  <a:lnTo>
                    <a:pt x="275" y="326"/>
                  </a:lnTo>
                  <a:lnTo>
                    <a:pt x="266" y="371"/>
                  </a:lnTo>
                  <a:lnTo>
                    <a:pt x="248" y="410"/>
                  </a:lnTo>
                  <a:lnTo>
                    <a:pt x="226" y="450"/>
                  </a:lnTo>
                  <a:lnTo>
                    <a:pt x="195" y="481"/>
                  </a:lnTo>
                  <a:lnTo>
                    <a:pt x="164" y="512"/>
                  </a:lnTo>
                  <a:lnTo>
                    <a:pt x="128" y="534"/>
                  </a:lnTo>
                  <a:lnTo>
                    <a:pt x="84" y="552"/>
                  </a:lnTo>
                  <a:lnTo>
                    <a:pt x="39" y="561"/>
                  </a:lnTo>
                  <a:lnTo>
                    <a:pt x="0" y="565"/>
                  </a:lnTo>
                </a:path>
              </a:pathLst>
            </a:custGeom>
            <a:noFill/>
            <a:ln w="18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262" name="Freeform 38">
              <a:extLst>
                <a:ext uri="{FF2B5EF4-FFF2-40B4-BE49-F238E27FC236}">
                  <a16:creationId xmlns:a16="http://schemas.microsoft.com/office/drawing/2014/main" id="{B8A87F87-56F8-4BDD-B4F6-3F8272974C56}"/>
                </a:ext>
              </a:extLst>
            </p:cNvPr>
            <p:cNvSpPr>
              <a:spLocks noChangeArrowheads="1"/>
            </p:cNvSpPr>
            <p:nvPr/>
          </p:nvSpPr>
          <p:spPr bwMode="auto">
            <a:xfrm>
              <a:off x="4568" y="3382"/>
              <a:ext cx="63" cy="131"/>
            </a:xfrm>
            <a:custGeom>
              <a:avLst/>
              <a:gdLst>
                <a:gd name="T0" fmla="*/ 0 w 280"/>
                <a:gd name="T1" fmla="*/ 0 h 576"/>
                <a:gd name="T2" fmla="*/ 39 w 280"/>
                <a:gd name="T3" fmla="*/ 8 h 576"/>
                <a:gd name="T4" fmla="*/ 84 w 280"/>
                <a:gd name="T5" fmla="*/ 17 h 576"/>
                <a:gd name="T6" fmla="*/ 128 w 280"/>
                <a:gd name="T7" fmla="*/ 35 h 576"/>
                <a:gd name="T8" fmla="*/ 164 w 280"/>
                <a:gd name="T9" fmla="*/ 57 h 576"/>
                <a:gd name="T10" fmla="*/ 195 w 280"/>
                <a:gd name="T11" fmla="*/ 83 h 576"/>
                <a:gd name="T12" fmla="*/ 226 w 280"/>
                <a:gd name="T13" fmla="*/ 119 h 576"/>
                <a:gd name="T14" fmla="*/ 248 w 280"/>
                <a:gd name="T15" fmla="*/ 160 h 576"/>
                <a:gd name="T16" fmla="*/ 266 w 280"/>
                <a:gd name="T17" fmla="*/ 199 h 576"/>
                <a:gd name="T18" fmla="*/ 275 w 280"/>
                <a:gd name="T19" fmla="*/ 239 h 576"/>
                <a:gd name="T20" fmla="*/ 279 w 280"/>
                <a:gd name="T21" fmla="*/ 288 h 576"/>
                <a:gd name="T22" fmla="*/ 275 w 280"/>
                <a:gd name="T23" fmla="*/ 332 h 576"/>
                <a:gd name="T24" fmla="*/ 266 w 280"/>
                <a:gd name="T25" fmla="*/ 376 h 576"/>
                <a:gd name="T26" fmla="*/ 248 w 280"/>
                <a:gd name="T27" fmla="*/ 416 h 576"/>
                <a:gd name="T28" fmla="*/ 226 w 280"/>
                <a:gd name="T29" fmla="*/ 456 h 576"/>
                <a:gd name="T30" fmla="*/ 195 w 280"/>
                <a:gd name="T31" fmla="*/ 491 h 576"/>
                <a:gd name="T32" fmla="*/ 164 w 280"/>
                <a:gd name="T33" fmla="*/ 518 h 576"/>
                <a:gd name="T34" fmla="*/ 128 w 280"/>
                <a:gd name="T35" fmla="*/ 540 h 576"/>
                <a:gd name="T36" fmla="*/ 84 w 280"/>
                <a:gd name="T37" fmla="*/ 562 h 576"/>
                <a:gd name="T38" fmla="*/ 39 w 280"/>
                <a:gd name="T39" fmla="*/ 566 h 576"/>
                <a:gd name="T40" fmla="*/ 0 w 280"/>
                <a:gd name="T41" fmla="*/ 575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0" h="576">
                  <a:moveTo>
                    <a:pt x="0" y="0"/>
                  </a:moveTo>
                  <a:lnTo>
                    <a:pt x="39" y="8"/>
                  </a:lnTo>
                  <a:lnTo>
                    <a:pt x="84" y="17"/>
                  </a:lnTo>
                  <a:lnTo>
                    <a:pt x="128" y="35"/>
                  </a:lnTo>
                  <a:lnTo>
                    <a:pt x="164" y="57"/>
                  </a:lnTo>
                  <a:lnTo>
                    <a:pt x="195" y="83"/>
                  </a:lnTo>
                  <a:lnTo>
                    <a:pt x="226" y="119"/>
                  </a:lnTo>
                  <a:lnTo>
                    <a:pt x="248" y="160"/>
                  </a:lnTo>
                  <a:lnTo>
                    <a:pt x="266" y="199"/>
                  </a:lnTo>
                  <a:lnTo>
                    <a:pt x="275" y="239"/>
                  </a:lnTo>
                  <a:lnTo>
                    <a:pt x="279" y="288"/>
                  </a:lnTo>
                  <a:lnTo>
                    <a:pt x="275" y="332"/>
                  </a:lnTo>
                  <a:lnTo>
                    <a:pt x="266" y="376"/>
                  </a:lnTo>
                  <a:lnTo>
                    <a:pt x="248" y="416"/>
                  </a:lnTo>
                  <a:lnTo>
                    <a:pt x="226" y="456"/>
                  </a:lnTo>
                  <a:lnTo>
                    <a:pt x="195" y="491"/>
                  </a:lnTo>
                  <a:lnTo>
                    <a:pt x="164" y="518"/>
                  </a:lnTo>
                  <a:lnTo>
                    <a:pt x="128" y="540"/>
                  </a:lnTo>
                  <a:lnTo>
                    <a:pt x="84" y="562"/>
                  </a:lnTo>
                  <a:lnTo>
                    <a:pt x="39" y="566"/>
                  </a:lnTo>
                  <a:lnTo>
                    <a:pt x="0" y="575"/>
                  </a:lnTo>
                </a:path>
              </a:pathLst>
            </a:custGeom>
            <a:noFill/>
            <a:ln w="18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263" name="Freeform 39">
              <a:extLst>
                <a:ext uri="{FF2B5EF4-FFF2-40B4-BE49-F238E27FC236}">
                  <a16:creationId xmlns:a16="http://schemas.microsoft.com/office/drawing/2014/main" id="{B0EDAA86-B0A5-46CC-903D-33716AA4B8C6}"/>
                </a:ext>
              </a:extLst>
            </p:cNvPr>
            <p:cNvSpPr>
              <a:spLocks noChangeArrowheads="1"/>
            </p:cNvSpPr>
            <p:nvPr/>
          </p:nvSpPr>
          <p:spPr bwMode="auto">
            <a:xfrm>
              <a:off x="4568" y="3254"/>
              <a:ext cx="63" cy="128"/>
            </a:xfrm>
            <a:custGeom>
              <a:avLst/>
              <a:gdLst>
                <a:gd name="T0" fmla="*/ 0 w 280"/>
                <a:gd name="T1" fmla="*/ 0 h 566"/>
                <a:gd name="T2" fmla="*/ 39 w 280"/>
                <a:gd name="T3" fmla="*/ 4 h 566"/>
                <a:gd name="T4" fmla="*/ 84 w 280"/>
                <a:gd name="T5" fmla="*/ 13 h 566"/>
                <a:gd name="T6" fmla="*/ 128 w 280"/>
                <a:gd name="T7" fmla="*/ 30 h 566"/>
                <a:gd name="T8" fmla="*/ 164 w 280"/>
                <a:gd name="T9" fmla="*/ 53 h 566"/>
                <a:gd name="T10" fmla="*/ 195 w 280"/>
                <a:gd name="T11" fmla="*/ 83 h 566"/>
                <a:gd name="T12" fmla="*/ 226 w 280"/>
                <a:gd name="T13" fmla="*/ 119 h 566"/>
                <a:gd name="T14" fmla="*/ 248 w 280"/>
                <a:gd name="T15" fmla="*/ 154 h 566"/>
                <a:gd name="T16" fmla="*/ 266 w 280"/>
                <a:gd name="T17" fmla="*/ 194 h 566"/>
                <a:gd name="T18" fmla="*/ 275 w 280"/>
                <a:gd name="T19" fmla="*/ 243 h 566"/>
                <a:gd name="T20" fmla="*/ 279 w 280"/>
                <a:gd name="T21" fmla="*/ 282 h 566"/>
                <a:gd name="T22" fmla="*/ 275 w 280"/>
                <a:gd name="T23" fmla="*/ 326 h 566"/>
                <a:gd name="T24" fmla="*/ 266 w 280"/>
                <a:gd name="T25" fmla="*/ 371 h 566"/>
                <a:gd name="T26" fmla="*/ 248 w 280"/>
                <a:gd name="T27" fmla="*/ 410 h 566"/>
                <a:gd name="T28" fmla="*/ 226 w 280"/>
                <a:gd name="T29" fmla="*/ 450 h 566"/>
                <a:gd name="T30" fmla="*/ 195 w 280"/>
                <a:gd name="T31" fmla="*/ 486 h 566"/>
                <a:gd name="T32" fmla="*/ 164 w 280"/>
                <a:gd name="T33" fmla="*/ 512 h 566"/>
                <a:gd name="T34" fmla="*/ 128 w 280"/>
                <a:gd name="T35" fmla="*/ 534 h 566"/>
                <a:gd name="T36" fmla="*/ 84 w 280"/>
                <a:gd name="T37" fmla="*/ 552 h 566"/>
                <a:gd name="T38" fmla="*/ 39 w 280"/>
                <a:gd name="T39" fmla="*/ 565 h 566"/>
                <a:gd name="T40" fmla="*/ 0 w 280"/>
                <a:gd name="T41" fmla="*/ 565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0" h="566">
                  <a:moveTo>
                    <a:pt x="0" y="0"/>
                  </a:moveTo>
                  <a:lnTo>
                    <a:pt x="39" y="4"/>
                  </a:lnTo>
                  <a:lnTo>
                    <a:pt x="84" y="13"/>
                  </a:lnTo>
                  <a:lnTo>
                    <a:pt x="128" y="30"/>
                  </a:lnTo>
                  <a:lnTo>
                    <a:pt x="164" y="53"/>
                  </a:lnTo>
                  <a:lnTo>
                    <a:pt x="195" y="83"/>
                  </a:lnTo>
                  <a:lnTo>
                    <a:pt x="226" y="119"/>
                  </a:lnTo>
                  <a:lnTo>
                    <a:pt x="248" y="154"/>
                  </a:lnTo>
                  <a:lnTo>
                    <a:pt x="266" y="194"/>
                  </a:lnTo>
                  <a:lnTo>
                    <a:pt x="275" y="243"/>
                  </a:lnTo>
                  <a:lnTo>
                    <a:pt x="279" y="282"/>
                  </a:lnTo>
                  <a:lnTo>
                    <a:pt x="275" y="326"/>
                  </a:lnTo>
                  <a:lnTo>
                    <a:pt x="266" y="371"/>
                  </a:lnTo>
                  <a:lnTo>
                    <a:pt x="248" y="410"/>
                  </a:lnTo>
                  <a:lnTo>
                    <a:pt x="226" y="450"/>
                  </a:lnTo>
                  <a:lnTo>
                    <a:pt x="195" y="486"/>
                  </a:lnTo>
                  <a:lnTo>
                    <a:pt x="164" y="512"/>
                  </a:lnTo>
                  <a:lnTo>
                    <a:pt x="128" y="534"/>
                  </a:lnTo>
                  <a:lnTo>
                    <a:pt x="84" y="552"/>
                  </a:lnTo>
                  <a:lnTo>
                    <a:pt x="39" y="565"/>
                  </a:lnTo>
                  <a:lnTo>
                    <a:pt x="0" y="565"/>
                  </a:lnTo>
                </a:path>
              </a:pathLst>
            </a:custGeom>
            <a:noFill/>
            <a:ln w="18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264" name="Freeform 40">
              <a:extLst>
                <a:ext uri="{FF2B5EF4-FFF2-40B4-BE49-F238E27FC236}">
                  <a16:creationId xmlns:a16="http://schemas.microsoft.com/office/drawing/2014/main" id="{787BAA4B-F99A-4511-8121-ADAF169FFBE5}"/>
                </a:ext>
              </a:extLst>
            </p:cNvPr>
            <p:cNvSpPr>
              <a:spLocks noChangeArrowheads="1"/>
            </p:cNvSpPr>
            <p:nvPr/>
          </p:nvSpPr>
          <p:spPr bwMode="auto">
            <a:xfrm>
              <a:off x="4568" y="3125"/>
              <a:ext cx="63" cy="129"/>
            </a:xfrm>
            <a:custGeom>
              <a:avLst/>
              <a:gdLst>
                <a:gd name="T0" fmla="*/ 0 w 280"/>
                <a:gd name="T1" fmla="*/ 0 h 570"/>
                <a:gd name="T2" fmla="*/ 39 w 280"/>
                <a:gd name="T3" fmla="*/ 4 h 570"/>
                <a:gd name="T4" fmla="*/ 84 w 280"/>
                <a:gd name="T5" fmla="*/ 13 h 570"/>
                <a:gd name="T6" fmla="*/ 128 w 280"/>
                <a:gd name="T7" fmla="*/ 30 h 570"/>
                <a:gd name="T8" fmla="*/ 164 w 280"/>
                <a:gd name="T9" fmla="*/ 57 h 570"/>
                <a:gd name="T10" fmla="*/ 195 w 280"/>
                <a:gd name="T11" fmla="*/ 83 h 570"/>
                <a:gd name="T12" fmla="*/ 226 w 280"/>
                <a:gd name="T13" fmla="*/ 119 h 570"/>
                <a:gd name="T14" fmla="*/ 248 w 280"/>
                <a:gd name="T15" fmla="*/ 154 h 570"/>
                <a:gd name="T16" fmla="*/ 266 w 280"/>
                <a:gd name="T17" fmla="*/ 194 h 570"/>
                <a:gd name="T18" fmla="*/ 275 w 280"/>
                <a:gd name="T19" fmla="*/ 242 h 570"/>
                <a:gd name="T20" fmla="*/ 279 w 280"/>
                <a:gd name="T21" fmla="*/ 282 h 570"/>
                <a:gd name="T22" fmla="*/ 275 w 280"/>
                <a:gd name="T23" fmla="*/ 331 h 570"/>
                <a:gd name="T24" fmla="*/ 266 w 280"/>
                <a:gd name="T25" fmla="*/ 370 h 570"/>
                <a:gd name="T26" fmla="*/ 248 w 280"/>
                <a:gd name="T27" fmla="*/ 415 h 570"/>
                <a:gd name="T28" fmla="*/ 226 w 280"/>
                <a:gd name="T29" fmla="*/ 450 h 570"/>
                <a:gd name="T30" fmla="*/ 195 w 280"/>
                <a:gd name="T31" fmla="*/ 485 h 570"/>
                <a:gd name="T32" fmla="*/ 164 w 280"/>
                <a:gd name="T33" fmla="*/ 516 h 570"/>
                <a:gd name="T34" fmla="*/ 128 w 280"/>
                <a:gd name="T35" fmla="*/ 538 h 570"/>
                <a:gd name="T36" fmla="*/ 84 w 280"/>
                <a:gd name="T37" fmla="*/ 556 h 570"/>
                <a:gd name="T38" fmla="*/ 39 w 280"/>
                <a:gd name="T39" fmla="*/ 565 h 570"/>
                <a:gd name="T40" fmla="*/ 0 w 280"/>
                <a:gd name="T41" fmla="*/ 569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0" h="570">
                  <a:moveTo>
                    <a:pt x="0" y="0"/>
                  </a:moveTo>
                  <a:lnTo>
                    <a:pt x="39" y="4"/>
                  </a:lnTo>
                  <a:lnTo>
                    <a:pt x="84" y="13"/>
                  </a:lnTo>
                  <a:lnTo>
                    <a:pt x="128" y="30"/>
                  </a:lnTo>
                  <a:lnTo>
                    <a:pt x="164" y="57"/>
                  </a:lnTo>
                  <a:lnTo>
                    <a:pt x="195" y="83"/>
                  </a:lnTo>
                  <a:lnTo>
                    <a:pt x="226" y="119"/>
                  </a:lnTo>
                  <a:lnTo>
                    <a:pt x="248" y="154"/>
                  </a:lnTo>
                  <a:lnTo>
                    <a:pt x="266" y="194"/>
                  </a:lnTo>
                  <a:lnTo>
                    <a:pt x="275" y="242"/>
                  </a:lnTo>
                  <a:lnTo>
                    <a:pt x="279" y="282"/>
                  </a:lnTo>
                  <a:lnTo>
                    <a:pt x="275" y="331"/>
                  </a:lnTo>
                  <a:lnTo>
                    <a:pt x="266" y="370"/>
                  </a:lnTo>
                  <a:lnTo>
                    <a:pt x="248" y="415"/>
                  </a:lnTo>
                  <a:lnTo>
                    <a:pt x="226" y="450"/>
                  </a:lnTo>
                  <a:lnTo>
                    <a:pt x="195" y="485"/>
                  </a:lnTo>
                  <a:lnTo>
                    <a:pt x="164" y="516"/>
                  </a:lnTo>
                  <a:lnTo>
                    <a:pt x="128" y="538"/>
                  </a:lnTo>
                  <a:lnTo>
                    <a:pt x="84" y="556"/>
                  </a:lnTo>
                  <a:lnTo>
                    <a:pt x="39" y="565"/>
                  </a:lnTo>
                  <a:lnTo>
                    <a:pt x="0" y="569"/>
                  </a:lnTo>
                </a:path>
              </a:pathLst>
            </a:custGeom>
            <a:noFill/>
            <a:ln w="18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265" name="Line 41">
              <a:extLst>
                <a:ext uri="{FF2B5EF4-FFF2-40B4-BE49-F238E27FC236}">
                  <a16:creationId xmlns:a16="http://schemas.microsoft.com/office/drawing/2014/main" id="{39975D32-D471-4006-B53F-463370685415}"/>
                </a:ext>
              </a:extLst>
            </p:cNvPr>
            <p:cNvSpPr>
              <a:spLocks noChangeShapeType="1"/>
            </p:cNvSpPr>
            <p:nvPr/>
          </p:nvSpPr>
          <p:spPr bwMode="auto">
            <a:xfrm>
              <a:off x="4701" y="3125"/>
              <a:ext cx="1" cy="515"/>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66" name="Line 42">
              <a:extLst>
                <a:ext uri="{FF2B5EF4-FFF2-40B4-BE49-F238E27FC236}">
                  <a16:creationId xmlns:a16="http://schemas.microsoft.com/office/drawing/2014/main" id="{6B9BEE44-8A0C-4AC2-90F5-E94D1BBEDADF}"/>
                </a:ext>
              </a:extLst>
            </p:cNvPr>
            <p:cNvSpPr>
              <a:spLocks noChangeShapeType="1"/>
            </p:cNvSpPr>
            <p:nvPr/>
          </p:nvSpPr>
          <p:spPr bwMode="auto">
            <a:xfrm flipV="1">
              <a:off x="4667" y="3124"/>
              <a:ext cx="1" cy="517"/>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2267" name="Text Box 43">
            <a:extLst>
              <a:ext uri="{FF2B5EF4-FFF2-40B4-BE49-F238E27FC236}">
                <a16:creationId xmlns:a16="http://schemas.microsoft.com/office/drawing/2014/main" id="{85D825E6-66A2-4399-ABB0-0BE1B9C288D1}"/>
              </a:ext>
            </a:extLst>
          </p:cNvPr>
          <p:cNvSpPr txBox="1">
            <a:spLocks noChangeArrowheads="1"/>
          </p:cNvSpPr>
          <p:nvPr/>
        </p:nvSpPr>
        <p:spPr bwMode="auto">
          <a:xfrm>
            <a:off x="769938" y="4029075"/>
            <a:ext cx="13192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200">
                <a:solidFill>
                  <a:srgbClr val="333333"/>
                </a:solidFill>
                <a:latin typeface="Tahoma" panose="020B0604030504040204" pitchFamily="34" charset="0"/>
              </a:rPr>
              <a:t>Air Core</a:t>
            </a:r>
          </a:p>
        </p:txBody>
      </p:sp>
      <p:sp>
        <p:nvSpPr>
          <p:cNvPr id="52268" name="Text Box 44">
            <a:extLst>
              <a:ext uri="{FF2B5EF4-FFF2-40B4-BE49-F238E27FC236}">
                <a16:creationId xmlns:a16="http://schemas.microsoft.com/office/drawing/2014/main" id="{F94D41B5-7864-42D1-B764-221E935718DA}"/>
              </a:ext>
            </a:extLst>
          </p:cNvPr>
          <p:cNvSpPr txBox="1">
            <a:spLocks noChangeArrowheads="1"/>
          </p:cNvSpPr>
          <p:nvPr/>
        </p:nvSpPr>
        <p:spPr bwMode="auto">
          <a:xfrm>
            <a:off x="3333750" y="4067175"/>
            <a:ext cx="13192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200">
                <a:solidFill>
                  <a:srgbClr val="333333"/>
                </a:solidFill>
                <a:latin typeface="Tahoma" panose="020B0604030504040204" pitchFamily="34" charset="0"/>
              </a:rPr>
              <a:t>Variable</a:t>
            </a:r>
          </a:p>
        </p:txBody>
      </p:sp>
      <p:sp>
        <p:nvSpPr>
          <p:cNvPr id="52269" name="Text Box 45">
            <a:extLst>
              <a:ext uri="{FF2B5EF4-FFF2-40B4-BE49-F238E27FC236}">
                <a16:creationId xmlns:a16="http://schemas.microsoft.com/office/drawing/2014/main" id="{33E97EBA-6A97-401B-9865-5028BF37EE78}"/>
              </a:ext>
            </a:extLst>
          </p:cNvPr>
          <p:cNvSpPr txBox="1">
            <a:spLocks noChangeArrowheads="1"/>
          </p:cNvSpPr>
          <p:nvPr/>
        </p:nvSpPr>
        <p:spPr bwMode="auto">
          <a:xfrm>
            <a:off x="6534150" y="4103688"/>
            <a:ext cx="13192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200">
                <a:solidFill>
                  <a:srgbClr val="333333"/>
                </a:solidFill>
                <a:latin typeface="Tahoma" panose="020B0604030504040204" pitchFamily="34" charset="0"/>
              </a:rPr>
              <a:t>Iron Core</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025">
            <a:extLst>
              <a:ext uri="{FF2B5EF4-FFF2-40B4-BE49-F238E27FC236}">
                <a16:creationId xmlns:a16="http://schemas.microsoft.com/office/drawing/2014/main" id="{64252DC6-6F12-4AE0-8CED-E8D3EF9A08BB}"/>
              </a:ext>
            </a:extLst>
          </p:cNvPr>
          <p:cNvSpPr>
            <a:spLocks noGrp="1" noChangeArrowheads="1"/>
          </p:cNvSpPr>
          <p:nvPr>
            <p:ph type="title"/>
          </p:nvPr>
        </p:nvSpPr>
        <p:spPr>
          <a:xfrm>
            <a:off x="381000" y="914400"/>
            <a:ext cx="7772400" cy="762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Capacitors</a:t>
            </a:r>
          </a:p>
        </p:txBody>
      </p:sp>
      <p:grpSp>
        <p:nvGrpSpPr>
          <p:cNvPr id="53250" name="Group 1026">
            <a:extLst>
              <a:ext uri="{FF2B5EF4-FFF2-40B4-BE49-F238E27FC236}">
                <a16:creationId xmlns:a16="http://schemas.microsoft.com/office/drawing/2014/main" id="{FCE573C7-7500-4ED8-B933-DC96E360A44C}"/>
              </a:ext>
            </a:extLst>
          </p:cNvPr>
          <p:cNvGrpSpPr>
            <a:grpSpLocks/>
          </p:cNvGrpSpPr>
          <p:nvPr/>
        </p:nvGrpSpPr>
        <p:grpSpPr bwMode="auto">
          <a:xfrm>
            <a:off x="457200" y="1905000"/>
            <a:ext cx="3533775" cy="4457700"/>
            <a:chOff x="288" y="1200"/>
            <a:chExt cx="2226" cy="2808"/>
          </a:xfrm>
        </p:grpSpPr>
        <p:sp>
          <p:nvSpPr>
            <p:cNvPr id="53251" name="Line 1027">
              <a:extLst>
                <a:ext uri="{FF2B5EF4-FFF2-40B4-BE49-F238E27FC236}">
                  <a16:creationId xmlns:a16="http://schemas.microsoft.com/office/drawing/2014/main" id="{6733D23A-7D61-43DF-A854-65D48FFD48B9}"/>
                </a:ext>
              </a:extLst>
            </p:cNvPr>
            <p:cNvSpPr>
              <a:spLocks noChangeShapeType="1"/>
            </p:cNvSpPr>
            <p:nvPr/>
          </p:nvSpPr>
          <p:spPr bwMode="auto">
            <a:xfrm flipV="1">
              <a:off x="1412" y="1799"/>
              <a:ext cx="1" cy="37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52" name="Line 1028">
              <a:extLst>
                <a:ext uri="{FF2B5EF4-FFF2-40B4-BE49-F238E27FC236}">
                  <a16:creationId xmlns:a16="http://schemas.microsoft.com/office/drawing/2014/main" id="{B6F5B727-0AD5-4D94-BCD6-6E1298ACE987}"/>
                </a:ext>
              </a:extLst>
            </p:cNvPr>
            <p:cNvSpPr>
              <a:spLocks noChangeShapeType="1"/>
            </p:cNvSpPr>
            <p:nvPr/>
          </p:nvSpPr>
          <p:spPr bwMode="auto">
            <a:xfrm>
              <a:off x="1412" y="1252"/>
              <a:ext cx="26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53" name="Line 1029">
              <a:extLst>
                <a:ext uri="{FF2B5EF4-FFF2-40B4-BE49-F238E27FC236}">
                  <a16:creationId xmlns:a16="http://schemas.microsoft.com/office/drawing/2014/main" id="{AAE2E21B-FBC6-4FFB-9DAF-ED651657493D}"/>
                </a:ext>
              </a:extLst>
            </p:cNvPr>
            <p:cNvSpPr>
              <a:spLocks noChangeShapeType="1"/>
            </p:cNvSpPr>
            <p:nvPr/>
          </p:nvSpPr>
          <p:spPr bwMode="auto">
            <a:xfrm>
              <a:off x="2334" y="1252"/>
              <a:ext cx="1" cy="31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54" name="Line 1030">
              <a:extLst>
                <a:ext uri="{FF2B5EF4-FFF2-40B4-BE49-F238E27FC236}">
                  <a16:creationId xmlns:a16="http://schemas.microsoft.com/office/drawing/2014/main" id="{C0128577-4A7A-473B-85FD-F9C0779037A3}"/>
                </a:ext>
              </a:extLst>
            </p:cNvPr>
            <p:cNvSpPr>
              <a:spLocks noChangeShapeType="1"/>
            </p:cNvSpPr>
            <p:nvPr/>
          </p:nvSpPr>
          <p:spPr bwMode="auto">
            <a:xfrm flipH="1">
              <a:off x="1410" y="2174"/>
              <a:ext cx="92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55" name="Line 1031">
              <a:extLst>
                <a:ext uri="{FF2B5EF4-FFF2-40B4-BE49-F238E27FC236}">
                  <a16:creationId xmlns:a16="http://schemas.microsoft.com/office/drawing/2014/main" id="{C8286C4E-8694-4A55-A78E-A5C461041E6F}"/>
                </a:ext>
              </a:extLst>
            </p:cNvPr>
            <p:cNvSpPr>
              <a:spLocks noChangeShapeType="1"/>
            </p:cNvSpPr>
            <p:nvPr/>
          </p:nvSpPr>
          <p:spPr bwMode="auto">
            <a:xfrm>
              <a:off x="2277" y="1742"/>
              <a:ext cx="115"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56" name="Line 1032">
              <a:extLst>
                <a:ext uri="{FF2B5EF4-FFF2-40B4-BE49-F238E27FC236}">
                  <a16:creationId xmlns:a16="http://schemas.microsoft.com/office/drawing/2014/main" id="{75C08C1B-1DB3-4EEF-9C4A-5EB08227947D}"/>
                </a:ext>
              </a:extLst>
            </p:cNvPr>
            <p:cNvSpPr>
              <a:spLocks noChangeShapeType="1"/>
            </p:cNvSpPr>
            <p:nvPr/>
          </p:nvSpPr>
          <p:spPr bwMode="auto">
            <a:xfrm flipH="1">
              <a:off x="2218" y="1685"/>
              <a:ext cx="23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57" name="Line 1033">
              <a:extLst>
                <a:ext uri="{FF2B5EF4-FFF2-40B4-BE49-F238E27FC236}">
                  <a16:creationId xmlns:a16="http://schemas.microsoft.com/office/drawing/2014/main" id="{6276223A-E080-4418-8D96-BBA3183C68EA}"/>
                </a:ext>
              </a:extLst>
            </p:cNvPr>
            <p:cNvSpPr>
              <a:spLocks noChangeShapeType="1"/>
            </p:cNvSpPr>
            <p:nvPr/>
          </p:nvSpPr>
          <p:spPr bwMode="auto">
            <a:xfrm>
              <a:off x="2277" y="1627"/>
              <a:ext cx="115"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58" name="Line 1034">
              <a:extLst>
                <a:ext uri="{FF2B5EF4-FFF2-40B4-BE49-F238E27FC236}">
                  <a16:creationId xmlns:a16="http://schemas.microsoft.com/office/drawing/2014/main" id="{0581BEDF-4E6D-4092-A261-4ADD52177653}"/>
                </a:ext>
              </a:extLst>
            </p:cNvPr>
            <p:cNvSpPr>
              <a:spLocks noChangeShapeType="1"/>
            </p:cNvSpPr>
            <p:nvPr/>
          </p:nvSpPr>
          <p:spPr bwMode="auto">
            <a:xfrm flipH="1">
              <a:off x="2218" y="1569"/>
              <a:ext cx="23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59" name="Line 1035">
              <a:extLst>
                <a:ext uri="{FF2B5EF4-FFF2-40B4-BE49-F238E27FC236}">
                  <a16:creationId xmlns:a16="http://schemas.microsoft.com/office/drawing/2014/main" id="{AB24A4D8-D6AF-4717-BC48-F3B352C8C428}"/>
                </a:ext>
              </a:extLst>
            </p:cNvPr>
            <p:cNvSpPr>
              <a:spLocks noChangeShapeType="1"/>
            </p:cNvSpPr>
            <p:nvPr/>
          </p:nvSpPr>
          <p:spPr bwMode="auto">
            <a:xfrm>
              <a:off x="2363" y="1829"/>
              <a:ext cx="5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60" name="Line 1036">
              <a:extLst>
                <a:ext uri="{FF2B5EF4-FFF2-40B4-BE49-F238E27FC236}">
                  <a16:creationId xmlns:a16="http://schemas.microsoft.com/office/drawing/2014/main" id="{36661249-6734-40D3-A5F9-072EC88CBE00}"/>
                </a:ext>
              </a:extLst>
            </p:cNvPr>
            <p:cNvSpPr>
              <a:spLocks noChangeShapeType="1"/>
            </p:cNvSpPr>
            <p:nvPr/>
          </p:nvSpPr>
          <p:spPr bwMode="auto">
            <a:xfrm flipH="1">
              <a:off x="2362" y="1483"/>
              <a:ext cx="6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61" name="Line 1037">
              <a:extLst>
                <a:ext uri="{FF2B5EF4-FFF2-40B4-BE49-F238E27FC236}">
                  <a16:creationId xmlns:a16="http://schemas.microsoft.com/office/drawing/2014/main" id="{691BE01A-A07F-4A19-BAFF-CCD6E43BC6F3}"/>
                </a:ext>
              </a:extLst>
            </p:cNvPr>
            <p:cNvSpPr>
              <a:spLocks noChangeShapeType="1"/>
            </p:cNvSpPr>
            <p:nvPr/>
          </p:nvSpPr>
          <p:spPr bwMode="auto">
            <a:xfrm>
              <a:off x="2392" y="1454"/>
              <a:ext cx="1"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62" name="Line 1038">
              <a:extLst>
                <a:ext uri="{FF2B5EF4-FFF2-40B4-BE49-F238E27FC236}">
                  <a16:creationId xmlns:a16="http://schemas.microsoft.com/office/drawing/2014/main" id="{3A562C70-0EF8-436F-A136-B84B738BFD7C}"/>
                </a:ext>
              </a:extLst>
            </p:cNvPr>
            <p:cNvSpPr>
              <a:spLocks noChangeShapeType="1"/>
            </p:cNvSpPr>
            <p:nvPr/>
          </p:nvSpPr>
          <p:spPr bwMode="auto">
            <a:xfrm>
              <a:off x="2334" y="1742"/>
              <a:ext cx="1" cy="4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63" name="Line 1039">
              <a:extLst>
                <a:ext uri="{FF2B5EF4-FFF2-40B4-BE49-F238E27FC236}">
                  <a16:creationId xmlns:a16="http://schemas.microsoft.com/office/drawing/2014/main" id="{240039F8-4C52-4336-8661-42ED8A854464}"/>
                </a:ext>
              </a:extLst>
            </p:cNvPr>
            <p:cNvSpPr>
              <a:spLocks noChangeShapeType="1"/>
            </p:cNvSpPr>
            <p:nvPr/>
          </p:nvSpPr>
          <p:spPr bwMode="auto">
            <a:xfrm flipH="1">
              <a:off x="2045" y="1252"/>
              <a:ext cx="29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64" name="Freeform 1040">
              <a:extLst>
                <a:ext uri="{FF2B5EF4-FFF2-40B4-BE49-F238E27FC236}">
                  <a16:creationId xmlns:a16="http://schemas.microsoft.com/office/drawing/2014/main" id="{2FC30CD6-2D72-42C7-8FC0-0C01C144AAD0}"/>
                </a:ext>
              </a:extLst>
            </p:cNvPr>
            <p:cNvSpPr>
              <a:spLocks noChangeArrowheads="1"/>
            </p:cNvSpPr>
            <p:nvPr/>
          </p:nvSpPr>
          <p:spPr bwMode="auto">
            <a:xfrm>
              <a:off x="318" y="1252"/>
              <a:ext cx="1123" cy="578"/>
            </a:xfrm>
            <a:custGeom>
              <a:avLst/>
              <a:gdLst>
                <a:gd name="T0" fmla="*/ 4822 w 4951"/>
                <a:gd name="T1" fmla="*/ 1527 h 2547"/>
                <a:gd name="T2" fmla="*/ 0 w 4951"/>
                <a:gd name="T3" fmla="*/ 1527 h 2547"/>
                <a:gd name="T4" fmla="*/ 4822 w 4951"/>
                <a:gd name="T5" fmla="*/ 1527 h 2547"/>
                <a:gd name="T6" fmla="*/ 4822 w 4951"/>
                <a:gd name="T7" fmla="*/ 1523 h 2547"/>
                <a:gd name="T8" fmla="*/ 4818 w 4951"/>
                <a:gd name="T9" fmla="*/ 1523 h 2547"/>
                <a:gd name="T10" fmla="*/ 4809 w 4951"/>
                <a:gd name="T11" fmla="*/ 1527 h 2547"/>
                <a:gd name="T12" fmla="*/ 4809 w 4951"/>
                <a:gd name="T13" fmla="*/ 1540 h 2547"/>
                <a:gd name="T14" fmla="*/ 4822 w 4951"/>
                <a:gd name="T15" fmla="*/ 1553 h 2547"/>
                <a:gd name="T16" fmla="*/ 4844 w 4951"/>
                <a:gd name="T17" fmla="*/ 1549 h 2547"/>
                <a:gd name="T18" fmla="*/ 4857 w 4951"/>
                <a:gd name="T19" fmla="*/ 1527 h 2547"/>
                <a:gd name="T20" fmla="*/ 4849 w 4951"/>
                <a:gd name="T21" fmla="*/ 1505 h 2547"/>
                <a:gd name="T22" fmla="*/ 4822 w 4951"/>
                <a:gd name="T23" fmla="*/ 1487 h 2547"/>
                <a:gd name="T24" fmla="*/ 4796 w 4951"/>
                <a:gd name="T25" fmla="*/ 1501 h 2547"/>
                <a:gd name="T26" fmla="*/ 4778 w 4951"/>
                <a:gd name="T27" fmla="*/ 1527 h 2547"/>
                <a:gd name="T28" fmla="*/ 4787 w 4951"/>
                <a:gd name="T29" fmla="*/ 1562 h 2547"/>
                <a:gd name="T30" fmla="*/ 4822 w 4951"/>
                <a:gd name="T31" fmla="*/ 1580 h 2547"/>
                <a:gd name="T32" fmla="*/ 4866 w 4951"/>
                <a:gd name="T33" fmla="*/ 1571 h 2547"/>
                <a:gd name="T34" fmla="*/ 4884 w 4951"/>
                <a:gd name="T35" fmla="*/ 1527 h 2547"/>
                <a:gd name="T36" fmla="*/ 4871 w 4951"/>
                <a:gd name="T37" fmla="*/ 1483 h 2547"/>
                <a:gd name="T38" fmla="*/ 4822 w 4951"/>
                <a:gd name="T39" fmla="*/ 1461 h 2547"/>
                <a:gd name="T40" fmla="*/ 4773 w 4951"/>
                <a:gd name="T41" fmla="*/ 1478 h 2547"/>
                <a:gd name="T42" fmla="*/ 4746 w 4951"/>
                <a:gd name="T43" fmla="*/ 1527 h 2547"/>
                <a:gd name="T44" fmla="*/ 4768 w 4951"/>
                <a:gd name="T45" fmla="*/ 1584 h 2547"/>
                <a:gd name="T46" fmla="*/ 4822 w 4951"/>
                <a:gd name="T47" fmla="*/ 1611 h 2547"/>
                <a:gd name="T48" fmla="*/ 4884 w 4951"/>
                <a:gd name="T49" fmla="*/ 1593 h 2547"/>
                <a:gd name="T50" fmla="*/ 4915 w 4951"/>
                <a:gd name="T51" fmla="*/ 1527 h 2547"/>
                <a:gd name="T52" fmla="*/ 4893 w 4951"/>
                <a:gd name="T53" fmla="*/ 1461 h 2547"/>
                <a:gd name="T54" fmla="*/ 4822 w 4951"/>
                <a:gd name="T55" fmla="*/ 1430 h 2547"/>
                <a:gd name="T56" fmla="*/ 4751 w 4951"/>
                <a:gd name="T57" fmla="*/ 1456 h 2547"/>
                <a:gd name="T58" fmla="*/ 4715 w 4951"/>
                <a:gd name="T59" fmla="*/ 1527 h 2547"/>
                <a:gd name="T60" fmla="*/ 4746 w 4951"/>
                <a:gd name="T61" fmla="*/ 1606 h 2547"/>
                <a:gd name="T62" fmla="*/ 4822 w 4951"/>
                <a:gd name="T63" fmla="*/ 1642 h 2547"/>
                <a:gd name="T64" fmla="*/ 4910 w 4951"/>
                <a:gd name="T65" fmla="*/ 1611 h 2547"/>
                <a:gd name="T66" fmla="*/ 4946 w 4951"/>
                <a:gd name="T67" fmla="*/ 1527 h 2547"/>
                <a:gd name="T68" fmla="*/ 4946 w 4951"/>
                <a:gd name="T69" fmla="*/ 1501 h 2547"/>
                <a:gd name="T70" fmla="*/ 4924 w 4951"/>
                <a:gd name="T71" fmla="*/ 1452 h 2547"/>
                <a:gd name="T72" fmla="*/ 4880 w 4951"/>
                <a:gd name="T73" fmla="*/ 1417 h 2547"/>
                <a:gd name="T74" fmla="*/ 4822 w 4951"/>
                <a:gd name="T75" fmla="*/ 1399 h 2547"/>
                <a:gd name="T76" fmla="*/ 4768 w 4951"/>
                <a:gd name="T77" fmla="*/ 1417 h 2547"/>
                <a:gd name="T78" fmla="*/ 4724 w 4951"/>
                <a:gd name="T79" fmla="*/ 1452 h 2547"/>
                <a:gd name="T80" fmla="*/ 4698 w 4951"/>
                <a:gd name="T81" fmla="*/ 1501 h 2547"/>
                <a:gd name="T82" fmla="*/ 4698 w 4951"/>
                <a:gd name="T83" fmla="*/ 1558 h 2547"/>
                <a:gd name="T84" fmla="*/ 4724 w 4951"/>
                <a:gd name="T85" fmla="*/ 1611 h 2547"/>
                <a:gd name="T86" fmla="*/ 4768 w 4951"/>
                <a:gd name="T87" fmla="*/ 1646 h 2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51" h="2547">
                  <a:moveTo>
                    <a:pt x="4822" y="0"/>
                  </a:moveTo>
                  <a:lnTo>
                    <a:pt x="4822" y="1527"/>
                  </a:lnTo>
                  <a:lnTo>
                    <a:pt x="2537" y="2546"/>
                  </a:lnTo>
                  <a:lnTo>
                    <a:pt x="0" y="1527"/>
                  </a:lnTo>
                  <a:lnTo>
                    <a:pt x="2409" y="635"/>
                  </a:lnTo>
                  <a:lnTo>
                    <a:pt x="4822" y="1527"/>
                  </a:lnTo>
                  <a:lnTo>
                    <a:pt x="4827" y="1523"/>
                  </a:lnTo>
                  <a:lnTo>
                    <a:pt x="4822" y="1523"/>
                  </a:lnTo>
                  <a:lnTo>
                    <a:pt x="4822" y="1523"/>
                  </a:lnTo>
                  <a:lnTo>
                    <a:pt x="4818" y="1523"/>
                  </a:lnTo>
                  <a:lnTo>
                    <a:pt x="4809" y="1523"/>
                  </a:lnTo>
                  <a:lnTo>
                    <a:pt x="4809" y="1527"/>
                  </a:lnTo>
                  <a:lnTo>
                    <a:pt x="4809" y="1536"/>
                  </a:lnTo>
                  <a:lnTo>
                    <a:pt x="4809" y="1540"/>
                  </a:lnTo>
                  <a:lnTo>
                    <a:pt x="4818" y="1549"/>
                  </a:lnTo>
                  <a:lnTo>
                    <a:pt x="4822" y="1553"/>
                  </a:lnTo>
                  <a:lnTo>
                    <a:pt x="4835" y="1553"/>
                  </a:lnTo>
                  <a:lnTo>
                    <a:pt x="4844" y="1549"/>
                  </a:lnTo>
                  <a:lnTo>
                    <a:pt x="4853" y="1540"/>
                  </a:lnTo>
                  <a:lnTo>
                    <a:pt x="4857" y="1527"/>
                  </a:lnTo>
                  <a:lnTo>
                    <a:pt x="4853" y="1518"/>
                  </a:lnTo>
                  <a:lnTo>
                    <a:pt x="4849" y="1505"/>
                  </a:lnTo>
                  <a:lnTo>
                    <a:pt x="4840" y="1496"/>
                  </a:lnTo>
                  <a:lnTo>
                    <a:pt x="4822" y="1487"/>
                  </a:lnTo>
                  <a:lnTo>
                    <a:pt x="4809" y="1492"/>
                  </a:lnTo>
                  <a:lnTo>
                    <a:pt x="4796" y="1501"/>
                  </a:lnTo>
                  <a:lnTo>
                    <a:pt x="4787" y="1509"/>
                  </a:lnTo>
                  <a:lnTo>
                    <a:pt x="4778" y="1527"/>
                  </a:lnTo>
                  <a:lnTo>
                    <a:pt x="4782" y="1545"/>
                  </a:lnTo>
                  <a:lnTo>
                    <a:pt x="4787" y="1562"/>
                  </a:lnTo>
                  <a:lnTo>
                    <a:pt x="4805" y="1576"/>
                  </a:lnTo>
                  <a:lnTo>
                    <a:pt x="4822" y="1580"/>
                  </a:lnTo>
                  <a:lnTo>
                    <a:pt x="4844" y="1580"/>
                  </a:lnTo>
                  <a:lnTo>
                    <a:pt x="4866" y="1571"/>
                  </a:lnTo>
                  <a:lnTo>
                    <a:pt x="4880" y="1553"/>
                  </a:lnTo>
                  <a:lnTo>
                    <a:pt x="4884" y="1527"/>
                  </a:lnTo>
                  <a:lnTo>
                    <a:pt x="4884" y="1505"/>
                  </a:lnTo>
                  <a:lnTo>
                    <a:pt x="4871" y="1483"/>
                  </a:lnTo>
                  <a:lnTo>
                    <a:pt x="4849" y="1470"/>
                  </a:lnTo>
                  <a:lnTo>
                    <a:pt x="4822" y="1461"/>
                  </a:lnTo>
                  <a:lnTo>
                    <a:pt x="4800" y="1465"/>
                  </a:lnTo>
                  <a:lnTo>
                    <a:pt x="4773" y="1478"/>
                  </a:lnTo>
                  <a:lnTo>
                    <a:pt x="4755" y="1501"/>
                  </a:lnTo>
                  <a:lnTo>
                    <a:pt x="4746" y="1527"/>
                  </a:lnTo>
                  <a:lnTo>
                    <a:pt x="4751" y="1558"/>
                  </a:lnTo>
                  <a:lnTo>
                    <a:pt x="4768" y="1584"/>
                  </a:lnTo>
                  <a:lnTo>
                    <a:pt x="4791" y="1606"/>
                  </a:lnTo>
                  <a:lnTo>
                    <a:pt x="4822" y="1611"/>
                  </a:lnTo>
                  <a:lnTo>
                    <a:pt x="4857" y="1611"/>
                  </a:lnTo>
                  <a:lnTo>
                    <a:pt x="4884" y="1593"/>
                  </a:lnTo>
                  <a:lnTo>
                    <a:pt x="4910" y="1562"/>
                  </a:lnTo>
                  <a:lnTo>
                    <a:pt x="4915" y="1527"/>
                  </a:lnTo>
                  <a:lnTo>
                    <a:pt x="4910" y="1492"/>
                  </a:lnTo>
                  <a:lnTo>
                    <a:pt x="4893" y="1461"/>
                  </a:lnTo>
                  <a:lnTo>
                    <a:pt x="4862" y="1439"/>
                  </a:lnTo>
                  <a:lnTo>
                    <a:pt x="4822" y="1430"/>
                  </a:lnTo>
                  <a:lnTo>
                    <a:pt x="4787" y="1434"/>
                  </a:lnTo>
                  <a:lnTo>
                    <a:pt x="4751" y="1456"/>
                  </a:lnTo>
                  <a:lnTo>
                    <a:pt x="4729" y="1487"/>
                  </a:lnTo>
                  <a:lnTo>
                    <a:pt x="4715" y="1527"/>
                  </a:lnTo>
                  <a:lnTo>
                    <a:pt x="4724" y="1571"/>
                  </a:lnTo>
                  <a:lnTo>
                    <a:pt x="4746" y="1606"/>
                  </a:lnTo>
                  <a:lnTo>
                    <a:pt x="4782" y="1633"/>
                  </a:lnTo>
                  <a:lnTo>
                    <a:pt x="4822" y="1642"/>
                  </a:lnTo>
                  <a:lnTo>
                    <a:pt x="4871" y="1637"/>
                  </a:lnTo>
                  <a:lnTo>
                    <a:pt x="4910" y="1611"/>
                  </a:lnTo>
                  <a:lnTo>
                    <a:pt x="4937" y="1576"/>
                  </a:lnTo>
                  <a:lnTo>
                    <a:pt x="4946" y="1527"/>
                  </a:lnTo>
                  <a:lnTo>
                    <a:pt x="4950" y="1527"/>
                  </a:lnTo>
                  <a:lnTo>
                    <a:pt x="4946" y="1501"/>
                  </a:lnTo>
                  <a:lnTo>
                    <a:pt x="4941" y="1474"/>
                  </a:lnTo>
                  <a:lnTo>
                    <a:pt x="4924" y="1452"/>
                  </a:lnTo>
                  <a:lnTo>
                    <a:pt x="4906" y="1430"/>
                  </a:lnTo>
                  <a:lnTo>
                    <a:pt x="4880" y="1417"/>
                  </a:lnTo>
                  <a:lnTo>
                    <a:pt x="4853" y="1403"/>
                  </a:lnTo>
                  <a:lnTo>
                    <a:pt x="4822" y="1399"/>
                  </a:lnTo>
                  <a:lnTo>
                    <a:pt x="4796" y="1403"/>
                  </a:lnTo>
                  <a:lnTo>
                    <a:pt x="4768" y="1417"/>
                  </a:lnTo>
                  <a:lnTo>
                    <a:pt x="4746" y="1430"/>
                  </a:lnTo>
                  <a:lnTo>
                    <a:pt x="4724" y="1452"/>
                  </a:lnTo>
                  <a:lnTo>
                    <a:pt x="4711" y="1474"/>
                  </a:lnTo>
                  <a:lnTo>
                    <a:pt x="4698" y="1501"/>
                  </a:lnTo>
                  <a:lnTo>
                    <a:pt x="4698" y="1527"/>
                  </a:lnTo>
                  <a:lnTo>
                    <a:pt x="4698" y="1558"/>
                  </a:lnTo>
                  <a:lnTo>
                    <a:pt x="4711" y="1584"/>
                  </a:lnTo>
                  <a:lnTo>
                    <a:pt x="4724" y="1611"/>
                  </a:lnTo>
                  <a:lnTo>
                    <a:pt x="4746" y="1628"/>
                  </a:lnTo>
                  <a:lnTo>
                    <a:pt x="4768" y="16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65" name="Freeform 1041">
              <a:extLst>
                <a:ext uri="{FF2B5EF4-FFF2-40B4-BE49-F238E27FC236}">
                  <a16:creationId xmlns:a16="http://schemas.microsoft.com/office/drawing/2014/main" id="{25318CCD-0653-4C86-A667-A7130590DF57}"/>
                </a:ext>
              </a:extLst>
            </p:cNvPr>
            <p:cNvSpPr>
              <a:spLocks noChangeArrowheads="1"/>
            </p:cNvSpPr>
            <p:nvPr/>
          </p:nvSpPr>
          <p:spPr bwMode="auto">
            <a:xfrm>
              <a:off x="1383" y="1771"/>
              <a:ext cx="58" cy="58"/>
            </a:xfrm>
            <a:custGeom>
              <a:avLst/>
              <a:gdLst>
                <a:gd name="T0" fmla="*/ 129 w 254"/>
                <a:gd name="T1" fmla="*/ 123 h 257"/>
                <a:gd name="T2" fmla="*/ 125 w 254"/>
                <a:gd name="T3" fmla="*/ 115 h 257"/>
                <a:gd name="T4" fmla="*/ 111 w 254"/>
                <a:gd name="T5" fmla="*/ 123 h 257"/>
                <a:gd name="T6" fmla="*/ 111 w 254"/>
                <a:gd name="T7" fmla="*/ 132 h 257"/>
                <a:gd name="T8" fmla="*/ 120 w 254"/>
                <a:gd name="T9" fmla="*/ 145 h 257"/>
                <a:gd name="T10" fmla="*/ 138 w 254"/>
                <a:gd name="T11" fmla="*/ 150 h 257"/>
                <a:gd name="T12" fmla="*/ 156 w 254"/>
                <a:gd name="T13" fmla="*/ 137 h 257"/>
                <a:gd name="T14" fmla="*/ 156 w 254"/>
                <a:gd name="T15" fmla="*/ 115 h 257"/>
                <a:gd name="T16" fmla="*/ 142 w 254"/>
                <a:gd name="T17" fmla="*/ 97 h 257"/>
                <a:gd name="T18" fmla="*/ 111 w 254"/>
                <a:gd name="T19" fmla="*/ 92 h 257"/>
                <a:gd name="T20" fmla="*/ 89 w 254"/>
                <a:gd name="T21" fmla="*/ 110 h 257"/>
                <a:gd name="T22" fmla="*/ 85 w 254"/>
                <a:gd name="T23" fmla="*/ 145 h 257"/>
                <a:gd name="T24" fmla="*/ 107 w 254"/>
                <a:gd name="T25" fmla="*/ 176 h 257"/>
                <a:gd name="T26" fmla="*/ 147 w 254"/>
                <a:gd name="T27" fmla="*/ 176 h 257"/>
                <a:gd name="T28" fmla="*/ 182 w 254"/>
                <a:gd name="T29" fmla="*/ 150 h 257"/>
                <a:gd name="T30" fmla="*/ 187 w 254"/>
                <a:gd name="T31" fmla="*/ 106 h 257"/>
                <a:gd name="T32" fmla="*/ 151 w 254"/>
                <a:gd name="T33" fmla="*/ 66 h 257"/>
                <a:gd name="T34" fmla="*/ 102 w 254"/>
                <a:gd name="T35" fmla="*/ 61 h 257"/>
                <a:gd name="T36" fmla="*/ 57 w 254"/>
                <a:gd name="T37" fmla="*/ 97 h 257"/>
                <a:gd name="T38" fmla="*/ 53 w 254"/>
                <a:gd name="T39" fmla="*/ 159 h 257"/>
                <a:gd name="T40" fmla="*/ 94 w 254"/>
                <a:gd name="T41" fmla="*/ 203 h 257"/>
                <a:gd name="T42" fmla="*/ 160 w 254"/>
                <a:gd name="T43" fmla="*/ 203 h 257"/>
                <a:gd name="T44" fmla="*/ 213 w 254"/>
                <a:gd name="T45" fmla="*/ 163 h 257"/>
                <a:gd name="T46" fmla="*/ 213 w 254"/>
                <a:gd name="T47" fmla="*/ 92 h 257"/>
                <a:gd name="T48" fmla="*/ 164 w 254"/>
                <a:gd name="T49" fmla="*/ 39 h 257"/>
                <a:gd name="T50" fmla="*/ 89 w 254"/>
                <a:gd name="T51" fmla="*/ 35 h 257"/>
                <a:gd name="T52" fmla="*/ 31 w 254"/>
                <a:gd name="T53" fmla="*/ 88 h 257"/>
                <a:gd name="T54" fmla="*/ 26 w 254"/>
                <a:gd name="T55" fmla="*/ 168 h 257"/>
                <a:gd name="T56" fmla="*/ 85 w 254"/>
                <a:gd name="T57" fmla="*/ 234 h 257"/>
                <a:gd name="T58" fmla="*/ 173 w 254"/>
                <a:gd name="T59" fmla="*/ 234 h 257"/>
                <a:gd name="T60" fmla="*/ 240 w 254"/>
                <a:gd name="T61" fmla="*/ 172 h 257"/>
                <a:gd name="T62" fmla="*/ 253 w 254"/>
                <a:gd name="T63" fmla="*/ 128 h 257"/>
                <a:gd name="T64" fmla="*/ 244 w 254"/>
                <a:gd name="T65" fmla="*/ 70 h 257"/>
                <a:gd name="T66" fmla="*/ 209 w 254"/>
                <a:gd name="T67" fmla="*/ 26 h 257"/>
                <a:gd name="T68" fmla="*/ 156 w 254"/>
                <a:gd name="T69" fmla="*/ 4 h 257"/>
                <a:gd name="T70" fmla="*/ 98 w 254"/>
                <a:gd name="T71" fmla="*/ 4 h 257"/>
                <a:gd name="T72" fmla="*/ 48 w 254"/>
                <a:gd name="T73" fmla="*/ 26 h 257"/>
                <a:gd name="T74" fmla="*/ 13 w 254"/>
                <a:gd name="T75" fmla="*/ 70 h 257"/>
                <a:gd name="T76" fmla="*/ 0 w 254"/>
                <a:gd name="T77" fmla="*/ 128 h 257"/>
                <a:gd name="T78" fmla="*/ 13 w 254"/>
                <a:gd name="T79" fmla="*/ 185 h 257"/>
                <a:gd name="T80" fmla="*/ 48 w 254"/>
                <a:gd name="T81" fmla="*/ 225 h 257"/>
                <a:gd name="T82" fmla="*/ 98 w 254"/>
                <a:gd name="T83" fmla="*/ 252 h 257"/>
                <a:gd name="T84" fmla="*/ 156 w 254"/>
                <a:gd name="T85" fmla="*/ 252 h 257"/>
                <a:gd name="T86" fmla="*/ 209 w 254"/>
                <a:gd name="T87" fmla="*/ 225 h 257"/>
                <a:gd name="T88" fmla="*/ 244 w 254"/>
                <a:gd name="T89" fmla="*/ 18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4" h="257">
                  <a:moveTo>
                    <a:pt x="125" y="128"/>
                  </a:moveTo>
                  <a:lnTo>
                    <a:pt x="129" y="123"/>
                  </a:lnTo>
                  <a:lnTo>
                    <a:pt x="125" y="119"/>
                  </a:lnTo>
                  <a:lnTo>
                    <a:pt x="125" y="115"/>
                  </a:lnTo>
                  <a:lnTo>
                    <a:pt x="120" y="119"/>
                  </a:lnTo>
                  <a:lnTo>
                    <a:pt x="111" y="123"/>
                  </a:lnTo>
                  <a:lnTo>
                    <a:pt x="111" y="128"/>
                  </a:lnTo>
                  <a:lnTo>
                    <a:pt x="111" y="132"/>
                  </a:lnTo>
                  <a:lnTo>
                    <a:pt x="111" y="141"/>
                  </a:lnTo>
                  <a:lnTo>
                    <a:pt x="120" y="145"/>
                  </a:lnTo>
                  <a:lnTo>
                    <a:pt x="125" y="150"/>
                  </a:lnTo>
                  <a:lnTo>
                    <a:pt x="138" y="150"/>
                  </a:lnTo>
                  <a:lnTo>
                    <a:pt x="147" y="145"/>
                  </a:lnTo>
                  <a:lnTo>
                    <a:pt x="156" y="137"/>
                  </a:lnTo>
                  <a:lnTo>
                    <a:pt x="160" y="128"/>
                  </a:lnTo>
                  <a:lnTo>
                    <a:pt x="156" y="115"/>
                  </a:lnTo>
                  <a:lnTo>
                    <a:pt x="151" y="106"/>
                  </a:lnTo>
                  <a:lnTo>
                    <a:pt x="142" y="97"/>
                  </a:lnTo>
                  <a:lnTo>
                    <a:pt x="125" y="92"/>
                  </a:lnTo>
                  <a:lnTo>
                    <a:pt x="111" y="92"/>
                  </a:lnTo>
                  <a:lnTo>
                    <a:pt x="98" y="97"/>
                  </a:lnTo>
                  <a:lnTo>
                    <a:pt x="89" y="110"/>
                  </a:lnTo>
                  <a:lnTo>
                    <a:pt x="79" y="128"/>
                  </a:lnTo>
                  <a:lnTo>
                    <a:pt x="85" y="145"/>
                  </a:lnTo>
                  <a:lnTo>
                    <a:pt x="89" y="163"/>
                  </a:lnTo>
                  <a:lnTo>
                    <a:pt x="107" y="176"/>
                  </a:lnTo>
                  <a:lnTo>
                    <a:pt x="125" y="181"/>
                  </a:lnTo>
                  <a:lnTo>
                    <a:pt x="147" y="176"/>
                  </a:lnTo>
                  <a:lnTo>
                    <a:pt x="169" y="168"/>
                  </a:lnTo>
                  <a:lnTo>
                    <a:pt x="182" y="150"/>
                  </a:lnTo>
                  <a:lnTo>
                    <a:pt x="187" y="128"/>
                  </a:lnTo>
                  <a:lnTo>
                    <a:pt x="187" y="106"/>
                  </a:lnTo>
                  <a:lnTo>
                    <a:pt x="173" y="79"/>
                  </a:lnTo>
                  <a:lnTo>
                    <a:pt x="151" y="66"/>
                  </a:lnTo>
                  <a:lnTo>
                    <a:pt x="125" y="61"/>
                  </a:lnTo>
                  <a:lnTo>
                    <a:pt x="102" y="61"/>
                  </a:lnTo>
                  <a:lnTo>
                    <a:pt x="75" y="79"/>
                  </a:lnTo>
                  <a:lnTo>
                    <a:pt x="57" y="97"/>
                  </a:lnTo>
                  <a:lnTo>
                    <a:pt x="48" y="128"/>
                  </a:lnTo>
                  <a:lnTo>
                    <a:pt x="53" y="159"/>
                  </a:lnTo>
                  <a:lnTo>
                    <a:pt x="70" y="185"/>
                  </a:lnTo>
                  <a:lnTo>
                    <a:pt x="94" y="203"/>
                  </a:lnTo>
                  <a:lnTo>
                    <a:pt x="125" y="212"/>
                  </a:lnTo>
                  <a:lnTo>
                    <a:pt x="160" y="203"/>
                  </a:lnTo>
                  <a:lnTo>
                    <a:pt x="187" y="190"/>
                  </a:lnTo>
                  <a:lnTo>
                    <a:pt x="213" y="163"/>
                  </a:lnTo>
                  <a:lnTo>
                    <a:pt x="218" y="128"/>
                  </a:lnTo>
                  <a:lnTo>
                    <a:pt x="213" y="92"/>
                  </a:lnTo>
                  <a:lnTo>
                    <a:pt x="195" y="61"/>
                  </a:lnTo>
                  <a:lnTo>
                    <a:pt x="164" y="39"/>
                  </a:lnTo>
                  <a:lnTo>
                    <a:pt x="125" y="26"/>
                  </a:lnTo>
                  <a:lnTo>
                    <a:pt x="89" y="35"/>
                  </a:lnTo>
                  <a:lnTo>
                    <a:pt x="53" y="53"/>
                  </a:lnTo>
                  <a:lnTo>
                    <a:pt x="31" y="88"/>
                  </a:lnTo>
                  <a:lnTo>
                    <a:pt x="17" y="128"/>
                  </a:lnTo>
                  <a:lnTo>
                    <a:pt x="26" y="168"/>
                  </a:lnTo>
                  <a:lnTo>
                    <a:pt x="48" y="203"/>
                  </a:lnTo>
                  <a:lnTo>
                    <a:pt x="85" y="234"/>
                  </a:lnTo>
                  <a:lnTo>
                    <a:pt x="125" y="243"/>
                  </a:lnTo>
                  <a:lnTo>
                    <a:pt x="173" y="234"/>
                  </a:lnTo>
                  <a:lnTo>
                    <a:pt x="213" y="212"/>
                  </a:lnTo>
                  <a:lnTo>
                    <a:pt x="240" y="172"/>
                  </a:lnTo>
                  <a:lnTo>
                    <a:pt x="249" y="128"/>
                  </a:lnTo>
                  <a:lnTo>
                    <a:pt x="253" y="128"/>
                  </a:lnTo>
                  <a:lnTo>
                    <a:pt x="249" y="97"/>
                  </a:lnTo>
                  <a:lnTo>
                    <a:pt x="244" y="70"/>
                  </a:lnTo>
                  <a:lnTo>
                    <a:pt x="226" y="48"/>
                  </a:lnTo>
                  <a:lnTo>
                    <a:pt x="209" y="26"/>
                  </a:lnTo>
                  <a:lnTo>
                    <a:pt x="182" y="13"/>
                  </a:lnTo>
                  <a:lnTo>
                    <a:pt x="156" y="4"/>
                  </a:lnTo>
                  <a:lnTo>
                    <a:pt x="125" y="0"/>
                  </a:lnTo>
                  <a:lnTo>
                    <a:pt x="98" y="4"/>
                  </a:lnTo>
                  <a:lnTo>
                    <a:pt x="70" y="13"/>
                  </a:lnTo>
                  <a:lnTo>
                    <a:pt x="48" y="26"/>
                  </a:lnTo>
                  <a:lnTo>
                    <a:pt x="26" y="48"/>
                  </a:lnTo>
                  <a:lnTo>
                    <a:pt x="13" y="70"/>
                  </a:lnTo>
                  <a:lnTo>
                    <a:pt x="0" y="97"/>
                  </a:lnTo>
                  <a:lnTo>
                    <a:pt x="0" y="128"/>
                  </a:lnTo>
                  <a:lnTo>
                    <a:pt x="0" y="154"/>
                  </a:lnTo>
                  <a:lnTo>
                    <a:pt x="13" y="185"/>
                  </a:lnTo>
                  <a:lnTo>
                    <a:pt x="26" y="203"/>
                  </a:lnTo>
                  <a:lnTo>
                    <a:pt x="48" y="225"/>
                  </a:lnTo>
                  <a:lnTo>
                    <a:pt x="70" y="243"/>
                  </a:lnTo>
                  <a:lnTo>
                    <a:pt x="98" y="252"/>
                  </a:lnTo>
                  <a:lnTo>
                    <a:pt x="125" y="256"/>
                  </a:lnTo>
                  <a:lnTo>
                    <a:pt x="156" y="252"/>
                  </a:lnTo>
                  <a:lnTo>
                    <a:pt x="182" y="243"/>
                  </a:lnTo>
                  <a:lnTo>
                    <a:pt x="209" y="225"/>
                  </a:lnTo>
                  <a:lnTo>
                    <a:pt x="226" y="203"/>
                  </a:lnTo>
                  <a:lnTo>
                    <a:pt x="244" y="185"/>
                  </a:lnTo>
                  <a:lnTo>
                    <a:pt x="249" y="15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66" name="Freeform 1042">
              <a:extLst>
                <a:ext uri="{FF2B5EF4-FFF2-40B4-BE49-F238E27FC236}">
                  <a16:creationId xmlns:a16="http://schemas.microsoft.com/office/drawing/2014/main" id="{761F7A8B-30F7-4FA4-BC47-DE739BEEB48C}"/>
                </a:ext>
              </a:extLst>
            </p:cNvPr>
            <p:cNvSpPr>
              <a:spLocks noChangeArrowheads="1"/>
            </p:cNvSpPr>
            <p:nvPr/>
          </p:nvSpPr>
          <p:spPr bwMode="auto">
            <a:xfrm>
              <a:off x="1399" y="1598"/>
              <a:ext cx="41" cy="29"/>
            </a:xfrm>
            <a:custGeom>
              <a:avLst/>
              <a:gdLst>
                <a:gd name="T0" fmla="*/ 0 w 183"/>
                <a:gd name="T1" fmla="*/ 119 h 129"/>
                <a:gd name="T2" fmla="*/ 27 w 183"/>
                <a:gd name="T3" fmla="*/ 124 h 129"/>
                <a:gd name="T4" fmla="*/ 54 w 183"/>
                <a:gd name="T5" fmla="*/ 128 h 129"/>
                <a:gd name="T6" fmla="*/ 85 w 183"/>
                <a:gd name="T7" fmla="*/ 124 h 129"/>
                <a:gd name="T8" fmla="*/ 111 w 183"/>
                <a:gd name="T9" fmla="*/ 119 h 129"/>
                <a:gd name="T10" fmla="*/ 138 w 183"/>
                <a:gd name="T11" fmla="*/ 101 h 129"/>
                <a:gd name="T12" fmla="*/ 156 w 183"/>
                <a:gd name="T13" fmla="*/ 84 h 129"/>
                <a:gd name="T14" fmla="*/ 173 w 183"/>
                <a:gd name="T15" fmla="*/ 57 h 129"/>
                <a:gd name="T16" fmla="*/ 178 w 183"/>
                <a:gd name="T17" fmla="*/ 31 h 129"/>
                <a:gd name="T18" fmla="*/ 182 w 183"/>
                <a:gd name="T1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3" h="129">
                  <a:moveTo>
                    <a:pt x="0" y="119"/>
                  </a:moveTo>
                  <a:lnTo>
                    <a:pt x="27" y="124"/>
                  </a:lnTo>
                  <a:lnTo>
                    <a:pt x="54" y="128"/>
                  </a:lnTo>
                  <a:lnTo>
                    <a:pt x="85" y="124"/>
                  </a:lnTo>
                  <a:lnTo>
                    <a:pt x="111" y="119"/>
                  </a:lnTo>
                  <a:lnTo>
                    <a:pt x="138" y="101"/>
                  </a:lnTo>
                  <a:lnTo>
                    <a:pt x="156" y="84"/>
                  </a:lnTo>
                  <a:lnTo>
                    <a:pt x="173" y="57"/>
                  </a:lnTo>
                  <a:lnTo>
                    <a:pt x="178" y="31"/>
                  </a:lnTo>
                  <a:lnTo>
                    <a:pt x="18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67" name="Line 1043">
              <a:extLst>
                <a:ext uri="{FF2B5EF4-FFF2-40B4-BE49-F238E27FC236}">
                  <a16:creationId xmlns:a16="http://schemas.microsoft.com/office/drawing/2014/main" id="{163F8E2B-6D4B-46C7-B8AA-72FFF1AAF57C}"/>
                </a:ext>
              </a:extLst>
            </p:cNvPr>
            <p:cNvSpPr>
              <a:spLocks noChangeShapeType="1"/>
            </p:cNvSpPr>
            <p:nvPr/>
          </p:nvSpPr>
          <p:spPr bwMode="auto">
            <a:xfrm flipV="1">
              <a:off x="1440" y="1799"/>
              <a:ext cx="1" cy="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68" name="Freeform 1044">
              <a:extLst>
                <a:ext uri="{FF2B5EF4-FFF2-40B4-BE49-F238E27FC236}">
                  <a16:creationId xmlns:a16="http://schemas.microsoft.com/office/drawing/2014/main" id="{262E5F0A-F204-4B0A-BE8C-62CF81A48D36}"/>
                </a:ext>
              </a:extLst>
            </p:cNvPr>
            <p:cNvSpPr>
              <a:spLocks noChangeArrowheads="1"/>
            </p:cNvSpPr>
            <p:nvPr/>
          </p:nvSpPr>
          <p:spPr bwMode="auto">
            <a:xfrm>
              <a:off x="318" y="1704"/>
              <a:ext cx="1094" cy="326"/>
            </a:xfrm>
            <a:custGeom>
              <a:avLst/>
              <a:gdLst>
                <a:gd name="T0" fmla="*/ 4822 w 4823"/>
                <a:gd name="T1" fmla="*/ 423 h 1438"/>
                <a:gd name="T2" fmla="*/ 2536 w 4823"/>
                <a:gd name="T3" fmla="*/ 1437 h 1438"/>
                <a:gd name="T4" fmla="*/ 0 w 4823"/>
                <a:gd name="T5" fmla="*/ 423 h 1438"/>
                <a:gd name="T6" fmla="*/ 1151 w 4823"/>
                <a:gd name="T7" fmla="*/ 0 h 1438"/>
              </a:gdLst>
              <a:ahLst/>
              <a:cxnLst>
                <a:cxn ang="0">
                  <a:pos x="T0" y="T1"/>
                </a:cxn>
                <a:cxn ang="0">
                  <a:pos x="T2" y="T3"/>
                </a:cxn>
                <a:cxn ang="0">
                  <a:pos x="T4" y="T5"/>
                </a:cxn>
                <a:cxn ang="0">
                  <a:pos x="T6" y="T7"/>
                </a:cxn>
              </a:cxnLst>
              <a:rect l="0" t="0" r="r" b="b"/>
              <a:pathLst>
                <a:path w="4823" h="1438">
                  <a:moveTo>
                    <a:pt x="4822" y="423"/>
                  </a:moveTo>
                  <a:lnTo>
                    <a:pt x="2536" y="1437"/>
                  </a:lnTo>
                  <a:lnTo>
                    <a:pt x="0" y="423"/>
                  </a:lnTo>
                  <a:lnTo>
                    <a:pt x="115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69" name="Line 1045">
              <a:extLst>
                <a:ext uri="{FF2B5EF4-FFF2-40B4-BE49-F238E27FC236}">
                  <a16:creationId xmlns:a16="http://schemas.microsoft.com/office/drawing/2014/main" id="{F970C5C4-7218-494A-91B9-FA0AFDB7F691}"/>
                </a:ext>
              </a:extLst>
            </p:cNvPr>
            <p:cNvSpPr>
              <a:spLocks noChangeShapeType="1"/>
            </p:cNvSpPr>
            <p:nvPr/>
          </p:nvSpPr>
          <p:spPr bwMode="auto">
            <a:xfrm>
              <a:off x="1163" y="1709"/>
              <a:ext cx="248" cy="9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70" name="Line 1046">
              <a:extLst>
                <a:ext uri="{FF2B5EF4-FFF2-40B4-BE49-F238E27FC236}">
                  <a16:creationId xmlns:a16="http://schemas.microsoft.com/office/drawing/2014/main" id="{89CC31D8-9142-44E2-AE2B-C75DBFCCC0F6}"/>
                </a:ext>
              </a:extLst>
            </p:cNvPr>
            <p:cNvSpPr>
              <a:spLocks noChangeShapeType="1"/>
            </p:cNvSpPr>
            <p:nvPr/>
          </p:nvSpPr>
          <p:spPr bwMode="auto">
            <a:xfrm flipV="1">
              <a:off x="747" y="1600"/>
              <a:ext cx="1" cy="5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71" name="Line 1047">
              <a:extLst>
                <a:ext uri="{FF2B5EF4-FFF2-40B4-BE49-F238E27FC236}">
                  <a16:creationId xmlns:a16="http://schemas.microsoft.com/office/drawing/2014/main" id="{3130B9ED-C5D1-4300-A55C-312AB0BDCF21}"/>
                </a:ext>
              </a:extLst>
            </p:cNvPr>
            <p:cNvSpPr>
              <a:spLocks noChangeShapeType="1"/>
            </p:cNvSpPr>
            <p:nvPr/>
          </p:nvSpPr>
          <p:spPr bwMode="auto">
            <a:xfrm>
              <a:off x="720" y="1628"/>
              <a:ext cx="55"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72" name="Line 1048">
              <a:extLst>
                <a:ext uri="{FF2B5EF4-FFF2-40B4-BE49-F238E27FC236}">
                  <a16:creationId xmlns:a16="http://schemas.microsoft.com/office/drawing/2014/main" id="{6FAF53E2-542D-4DF3-AB7E-68C4DDE107EA}"/>
                </a:ext>
              </a:extLst>
            </p:cNvPr>
            <p:cNvSpPr>
              <a:spLocks noChangeShapeType="1"/>
            </p:cNvSpPr>
            <p:nvPr/>
          </p:nvSpPr>
          <p:spPr bwMode="auto">
            <a:xfrm flipH="1">
              <a:off x="690" y="1888"/>
              <a:ext cx="5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73" name="Line 1049">
              <a:extLst>
                <a:ext uri="{FF2B5EF4-FFF2-40B4-BE49-F238E27FC236}">
                  <a16:creationId xmlns:a16="http://schemas.microsoft.com/office/drawing/2014/main" id="{D2EFA8E1-DAD7-4CF2-B116-325E9DD12463}"/>
                </a:ext>
              </a:extLst>
            </p:cNvPr>
            <p:cNvSpPr>
              <a:spLocks noChangeShapeType="1"/>
            </p:cNvSpPr>
            <p:nvPr/>
          </p:nvSpPr>
          <p:spPr bwMode="auto">
            <a:xfrm>
              <a:off x="490" y="2255"/>
              <a:ext cx="1" cy="6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74" name="Line 1050">
              <a:extLst>
                <a:ext uri="{FF2B5EF4-FFF2-40B4-BE49-F238E27FC236}">
                  <a16:creationId xmlns:a16="http://schemas.microsoft.com/office/drawing/2014/main" id="{5F5BB9FB-3125-45BC-8716-E24411EE9D11}"/>
                </a:ext>
              </a:extLst>
            </p:cNvPr>
            <p:cNvSpPr>
              <a:spLocks noChangeShapeType="1"/>
            </p:cNvSpPr>
            <p:nvPr/>
          </p:nvSpPr>
          <p:spPr bwMode="auto">
            <a:xfrm flipH="1" flipV="1">
              <a:off x="489" y="2254"/>
              <a:ext cx="26"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75" name="Line 1051">
              <a:extLst>
                <a:ext uri="{FF2B5EF4-FFF2-40B4-BE49-F238E27FC236}">
                  <a16:creationId xmlns:a16="http://schemas.microsoft.com/office/drawing/2014/main" id="{33ACDEC5-E503-472C-BEDE-B9D085A173A0}"/>
                </a:ext>
              </a:extLst>
            </p:cNvPr>
            <p:cNvSpPr>
              <a:spLocks noChangeShapeType="1"/>
            </p:cNvSpPr>
            <p:nvPr/>
          </p:nvSpPr>
          <p:spPr bwMode="auto">
            <a:xfrm flipH="1">
              <a:off x="513" y="2255"/>
              <a:ext cx="27" cy="6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76" name="Line 1052">
              <a:extLst>
                <a:ext uri="{FF2B5EF4-FFF2-40B4-BE49-F238E27FC236}">
                  <a16:creationId xmlns:a16="http://schemas.microsoft.com/office/drawing/2014/main" id="{9B0B4D2E-8CB8-482A-95C1-65917DDF5E5C}"/>
                </a:ext>
              </a:extLst>
            </p:cNvPr>
            <p:cNvSpPr>
              <a:spLocks noChangeShapeType="1"/>
            </p:cNvSpPr>
            <p:nvPr/>
          </p:nvSpPr>
          <p:spPr bwMode="auto">
            <a:xfrm flipV="1">
              <a:off x="539" y="2254"/>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77" name="Freeform 1053">
              <a:extLst>
                <a:ext uri="{FF2B5EF4-FFF2-40B4-BE49-F238E27FC236}">
                  <a16:creationId xmlns:a16="http://schemas.microsoft.com/office/drawing/2014/main" id="{F793043C-B75B-4106-9D9B-FC6D4E426EC2}"/>
                </a:ext>
              </a:extLst>
            </p:cNvPr>
            <p:cNvSpPr>
              <a:spLocks noChangeArrowheads="1"/>
            </p:cNvSpPr>
            <p:nvPr/>
          </p:nvSpPr>
          <p:spPr bwMode="auto">
            <a:xfrm>
              <a:off x="563" y="2275"/>
              <a:ext cx="37" cy="43"/>
            </a:xfrm>
            <a:custGeom>
              <a:avLst/>
              <a:gdLst>
                <a:gd name="T0" fmla="*/ 0 w 165"/>
                <a:gd name="T1" fmla="*/ 84 h 191"/>
                <a:gd name="T2" fmla="*/ 164 w 165"/>
                <a:gd name="T3" fmla="*/ 84 h 191"/>
                <a:gd name="T4" fmla="*/ 164 w 165"/>
                <a:gd name="T5" fmla="*/ 57 h 191"/>
                <a:gd name="T6" fmla="*/ 155 w 165"/>
                <a:gd name="T7" fmla="*/ 31 h 191"/>
                <a:gd name="T8" fmla="*/ 137 w 165"/>
                <a:gd name="T9" fmla="*/ 13 h 191"/>
                <a:gd name="T10" fmla="*/ 111 w 165"/>
                <a:gd name="T11" fmla="*/ 0 h 191"/>
                <a:gd name="T12" fmla="*/ 71 w 165"/>
                <a:gd name="T13" fmla="*/ 0 h 191"/>
                <a:gd name="T14" fmla="*/ 44 w 165"/>
                <a:gd name="T15" fmla="*/ 13 h 191"/>
                <a:gd name="T16" fmla="*/ 13 w 165"/>
                <a:gd name="T17" fmla="*/ 44 h 191"/>
                <a:gd name="T18" fmla="*/ 0 w 165"/>
                <a:gd name="T19" fmla="*/ 84 h 191"/>
                <a:gd name="T20" fmla="*/ 0 w 165"/>
                <a:gd name="T21" fmla="*/ 110 h 191"/>
                <a:gd name="T22" fmla="*/ 13 w 165"/>
                <a:gd name="T23" fmla="*/ 150 h 191"/>
                <a:gd name="T24" fmla="*/ 44 w 165"/>
                <a:gd name="T25" fmla="*/ 177 h 191"/>
                <a:gd name="T26" fmla="*/ 71 w 165"/>
                <a:gd name="T27" fmla="*/ 190 h 191"/>
                <a:gd name="T28" fmla="*/ 111 w 165"/>
                <a:gd name="T29" fmla="*/ 190 h 191"/>
                <a:gd name="T30" fmla="*/ 137 w 165"/>
                <a:gd name="T31" fmla="*/ 177 h 191"/>
                <a:gd name="T32" fmla="*/ 164 w 165"/>
                <a:gd name="T33" fmla="*/ 15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91">
                  <a:moveTo>
                    <a:pt x="0" y="84"/>
                  </a:moveTo>
                  <a:lnTo>
                    <a:pt x="164" y="84"/>
                  </a:lnTo>
                  <a:lnTo>
                    <a:pt x="164" y="57"/>
                  </a:lnTo>
                  <a:lnTo>
                    <a:pt x="155" y="31"/>
                  </a:lnTo>
                  <a:lnTo>
                    <a:pt x="137" y="13"/>
                  </a:lnTo>
                  <a:lnTo>
                    <a:pt x="111" y="0"/>
                  </a:lnTo>
                  <a:lnTo>
                    <a:pt x="71" y="0"/>
                  </a:lnTo>
                  <a:lnTo>
                    <a:pt x="44" y="13"/>
                  </a:lnTo>
                  <a:lnTo>
                    <a:pt x="13" y="44"/>
                  </a:lnTo>
                  <a:lnTo>
                    <a:pt x="0" y="84"/>
                  </a:lnTo>
                  <a:lnTo>
                    <a:pt x="0" y="110"/>
                  </a:lnTo>
                  <a:lnTo>
                    <a:pt x="13" y="150"/>
                  </a:lnTo>
                  <a:lnTo>
                    <a:pt x="44" y="177"/>
                  </a:lnTo>
                  <a:lnTo>
                    <a:pt x="71" y="190"/>
                  </a:lnTo>
                  <a:lnTo>
                    <a:pt x="111" y="190"/>
                  </a:lnTo>
                  <a:lnTo>
                    <a:pt x="137" y="177"/>
                  </a:lnTo>
                  <a:lnTo>
                    <a:pt x="164"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78" name="Line 1054">
              <a:extLst>
                <a:ext uri="{FF2B5EF4-FFF2-40B4-BE49-F238E27FC236}">
                  <a16:creationId xmlns:a16="http://schemas.microsoft.com/office/drawing/2014/main" id="{849DD010-62A3-4BE1-B058-66B18DA1EF31}"/>
                </a:ext>
              </a:extLst>
            </p:cNvPr>
            <p:cNvSpPr>
              <a:spLocks noChangeShapeType="1"/>
            </p:cNvSpPr>
            <p:nvPr/>
          </p:nvSpPr>
          <p:spPr bwMode="auto">
            <a:xfrm flipV="1">
              <a:off x="628" y="2253"/>
              <a:ext cx="1" cy="5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79" name="Freeform 1055">
              <a:extLst>
                <a:ext uri="{FF2B5EF4-FFF2-40B4-BE49-F238E27FC236}">
                  <a16:creationId xmlns:a16="http://schemas.microsoft.com/office/drawing/2014/main" id="{935F57AB-B6E4-41EA-A5B2-F021065D5A0D}"/>
                </a:ext>
              </a:extLst>
            </p:cNvPr>
            <p:cNvSpPr>
              <a:spLocks noChangeArrowheads="1"/>
            </p:cNvSpPr>
            <p:nvPr/>
          </p:nvSpPr>
          <p:spPr bwMode="auto">
            <a:xfrm>
              <a:off x="628" y="2306"/>
              <a:ext cx="16" cy="16"/>
            </a:xfrm>
            <a:custGeom>
              <a:avLst/>
              <a:gdLst>
                <a:gd name="T0" fmla="*/ 0 w 72"/>
                <a:gd name="T1" fmla="*/ 0 h 72"/>
                <a:gd name="T2" fmla="*/ 13 w 72"/>
                <a:gd name="T3" fmla="*/ 53 h 72"/>
                <a:gd name="T4" fmla="*/ 44 w 72"/>
                <a:gd name="T5" fmla="*/ 71 h 72"/>
                <a:gd name="T6" fmla="*/ 71 w 72"/>
                <a:gd name="T7" fmla="*/ 71 h 72"/>
              </a:gdLst>
              <a:ahLst/>
              <a:cxnLst>
                <a:cxn ang="0">
                  <a:pos x="T0" y="T1"/>
                </a:cxn>
                <a:cxn ang="0">
                  <a:pos x="T2" y="T3"/>
                </a:cxn>
                <a:cxn ang="0">
                  <a:pos x="T4" y="T5"/>
                </a:cxn>
                <a:cxn ang="0">
                  <a:pos x="T6" y="T7"/>
                </a:cxn>
              </a:cxnLst>
              <a:rect l="0" t="0" r="r" b="b"/>
              <a:pathLst>
                <a:path w="72" h="72">
                  <a:moveTo>
                    <a:pt x="0" y="0"/>
                  </a:moveTo>
                  <a:lnTo>
                    <a:pt x="13" y="53"/>
                  </a:lnTo>
                  <a:lnTo>
                    <a:pt x="44" y="71"/>
                  </a:lnTo>
                  <a:lnTo>
                    <a:pt x="71" y="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80" name="Line 1056">
              <a:extLst>
                <a:ext uri="{FF2B5EF4-FFF2-40B4-BE49-F238E27FC236}">
                  <a16:creationId xmlns:a16="http://schemas.microsoft.com/office/drawing/2014/main" id="{38A508CC-8EEA-4963-867B-7219B3380E6E}"/>
                </a:ext>
              </a:extLst>
            </p:cNvPr>
            <p:cNvSpPr>
              <a:spLocks noChangeShapeType="1"/>
            </p:cNvSpPr>
            <p:nvPr/>
          </p:nvSpPr>
          <p:spPr bwMode="auto">
            <a:xfrm flipH="1">
              <a:off x="617" y="2275"/>
              <a:ext cx="2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81" name="Line 1057">
              <a:extLst>
                <a:ext uri="{FF2B5EF4-FFF2-40B4-BE49-F238E27FC236}">
                  <a16:creationId xmlns:a16="http://schemas.microsoft.com/office/drawing/2014/main" id="{F56150BC-2CE7-41A0-B8C9-F633D4413CBD}"/>
                </a:ext>
              </a:extLst>
            </p:cNvPr>
            <p:cNvSpPr>
              <a:spLocks noChangeShapeType="1"/>
            </p:cNvSpPr>
            <p:nvPr/>
          </p:nvSpPr>
          <p:spPr bwMode="auto">
            <a:xfrm>
              <a:off x="698" y="2275"/>
              <a:ext cx="1" cy="4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82" name="Freeform 1058">
              <a:extLst>
                <a:ext uri="{FF2B5EF4-FFF2-40B4-BE49-F238E27FC236}">
                  <a16:creationId xmlns:a16="http://schemas.microsoft.com/office/drawing/2014/main" id="{50FB5A3E-8D86-456C-A00D-6DFCA6466EFC}"/>
                </a:ext>
              </a:extLst>
            </p:cNvPr>
            <p:cNvSpPr>
              <a:spLocks noChangeArrowheads="1"/>
            </p:cNvSpPr>
            <p:nvPr/>
          </p:nvSpPr>
          <p:spPr bwMode="auto">
            <a:xfrm>
              <a:off x="662" y="2275"/>
              <a:ext cx="36" cy="43"/>
            </a:xfrm>
            <a:custGeom>
              <a:avLst/>
              <a:gdLst>
                <a:gd name="T0" fmla="*/ 159 w 160"/>
                <a:gd name="T1" fmla="*/ 44 h 191"/>
                <a:gd name="T2" fmla="*/ 137 w 160"/>
                <a:gd name="T3" fmla="*/ 13 h 191"/>
                <a:gd name="T4" fmla="*/ 106 w 160"/>
                <a:gd name="T5" fmla="*/ 0 h 191"/>
                <a:gd name="T6" fmla="*/ 70 w 160"/>
                <a:gd name="T7" fmla="*/ 0 h 191"/>
                <a:gd name="T8" fmla="*/ 39 w 160"/>
                <a:gd name="T9" fmla="*/ 13 h 191"/>
                <a:gd name="T10" fmla="*/ 13 w 160"/>
                <a:gd name="T11" fmla="*/ 44 h 191"/>
                <a:gd name="T12" fmla="*/ 0 w 160"/>
                <a:gd name="T13" fmla="*/ 84 h 191"/>
                <a:gd name="T14" fmla="*/ 0 w 160"/>
                <a:gd name="T15" fmla="*/ 110 h 191"/>
                <a:gd name="T16" fmla="*/ 13 w 160"/>
                <a:gd name="T17" fmla="*/ 150 h 191"/>
                <a:gd name="T18" fmla="*/ 39 w 160"/>
                <a:gd name="T19" fmla="*/ 177 h 191"/>
                <a:gd name="T20" fmla="*/ 70 w 160"/>
                <a:gd name="T21" fmla="*/ 190 h 191"/>
                <a:gd name="T22" fmla="*/ 106 w 160"/>
                <a:gd name="T23" fmla="*/ 190 h 191"/>
                <a:gd name="T24" fmla="*/ 137 w 160"/>
                <a:gd name="T25" fmla="*/ 177 h 191"/>
                <a:gd name="T26" fmla="*/ 159 w 160"/>
                <a:gd name="T27" fmla="*/ 15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191">
                  <a:moveTo>
                    <a:pt x="159" y="44"/>
                  </a:moveTo>
                  <a:lnTo>
                    <a:pt x="137" y="13"/>
                  </a:lnTo>
                  <a:lnTo>
                    <a:pt x="106" y="0"/>
                  </a:lnTo>
                  <a:lnTo>
                    <a:pt x="70" y="0"/>
                  </a:lnTo>
                  <a:lnTo>
                    <a:pt x="39" y="13"/>
                  </a:lnTo>
                  <a:lnTo>
                    <a:pt x="13" y="44"/>
                  </a:lnTo>
                  <a:lnTo>
                    <a:pt x="0" y="84"/>
                  </a:lnTo>
                  <a:lnTo>
                    <a:pt x="0" y="110"/>
                  </a:lnTo>
                  <a:lnTo>
                    <a:pt x="13" y="150"/>
                  </a:lnTo>
                  <a:lnTo>
                    <a:pt x="39" y="177"/>
                  </a:lnTo>
                  <a:lnTo>
                    <a:pt x="70" y="190"/>
                  </a:lnTo>
                  <a:lnTo>
                    <a:pt x="106" y="190"/>
                  </a:lnTo>
                  <a:lnTo>
                    <a:pt x="137" y="177"/>
                  </a:lnTo>
                  <a:lnTo>
                    <a:pt x="159"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83" name="Line 1059">
              <a:extLst>
                <a:ext uri="{FF2B5EF4-FFF2-40B4-BE49-F238E27FC236}">
                  <a16:creationId xmlns:a16="http://schemas.microsoft.com/office/drawing/2014/main" id="{11790B6C-FF1A-4F52-B526-6D9CEA19B98E}"/>
                </a:ext>
              </a:extLst>
            </p:cNvPr>
            <p:cNvSpPr>
              <a:spLocks noChangeShapeType="1"/>
            </p:cNvSpPr>
            <p:nvPr/>
          </p:nvSpPr>
          <p:spPr bwMode="auto">
            <a:xfrm flipV="1">
              <a:off x="720" y="2254"/>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84" name="Line 1060">
              <a:extLst>
                <a:ext uri="{FF2B5EF4-FFF2-40B4-BE49-F238E27FC236}">
                  <a16:creationId xmlns:a16="http://schemas.microsoft.com/office/drawing/2014/main" id="{A37D194C-1290-4F01-8AD8-B19575571A70}"/>
                </a:ext>
              </a:extLst>
            </p:cNvPr>
            <p:cNvSpPr>
              <a:spLocks noChangeShapeType="1"/>
            </p:cNvSpPr>
            <p:nvPr/>
          </p:nvSpPr>
          <p:spPr bwMode="auto">
            <a:xfrm>
              <a:off x="788" y="2255"/>
              <a:ext cx="1" cy="6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85" name="Freeform 1061">
              <a:extLst>
                <a:ext uri="{FF2B5EF4-FFF2-40B4-BE49-F238E27FC236}">
                  <a16:creationId xmlns:a16="http://schemas.microsoft.com/office/drawing/2014/main" id="{AE1AD64C-266E-43B1-9D81-A97EDB1B7739}"/>
                </a:ext>
              </a:extLst>
            </p:cNvPr>
            <p:cNvSpPr>
              <a:spLocks noChangeArrowheads="1"/>
            </p:cNvSpPr>
            <p:nvPr/>
          </p:nvSpPr>
          <p:spPr bwMode="auto">
            <a:xfrm>
              <a:off x="788" y="2255"/>
              <a:ext cx="42" cy="34"/>
            </a:xfrm>
            <a:custGeom>
              <a:avLst/>
              <a:gdLst>
                <a:gd name="T0" fmla="*/ 0 w 187"/>
                <a:gd name="T1" fmla="*/ 0 h 151"/>
                <a:gd name="T2" fmla="*/ 119 w 187"/>
                <a:gd name="T3" fmla="*/ 0 h 151"/>
                <a:gd name="T4" fmla="*/ 164 w 187"/>
                <a:gd name="T5" fmla="*/ 13 h 151"/>
                <a:gd name="T6" fmla="*/ 177 w 187"/>
                <a:gd name="T7" fmla="*/ 26 h 151"/>
                <a:gd name="T8" fmla="*/ 186 w 187"/>
                <a:gd name="T9" fmla="*/ 53 h 151"/>
                <a:gd name="T10" fmla="*/ 186 w 187"/>
                <a:gd name="T11" fmla="*/ 93 h 151"/>
                <a:gd name="T12" fmla="*/ 177 w 187"/>
                <a:gd name="T13" fmla="*/ 124 h 151"/>
                <a:gd name="T14" fmla="*/ 164 w 187"/>
                <a:gd name="T15" fmla="*/ 137 h 151"/>
                <a:gd name="T16" fmla="*/ 119 w 187"/>
                <a:gd name="T17" fmla="*/ 150 h 151"/>
                <a:gd name="T18" fmla="*/ 0 w 187"/>
                <a:gd name="T19" fmla="*/ 15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51">
                  <a:moveTo>
                    <a:pt x="0" y="0"/>
                  </a:moveTo>
                  <a:lnTo>
                    <a:pt x="119" y="0"/>
                  </a:lnTo>
                  <a:lnTo>
                    <a:pt x="164" y="13"/>
                  </a:lnTo>
                  <a:lnTo>
                    <a:pt x="177" y="26"/>
                  </a:lnTo>
                  <a:lnTo>
                    <a:pt x="186" y="53"/>
                  </a:lnTo>
                  <a:lnTo>
                    <a:pt x="186" y="93"/>
                  </a:lnTo>
                  <a:lnTo>
                    <a:pt x="177" y="124"/>
                  </a:lnTo>
                  <a:lnTo>
                    <a:pt x="164" y="137"/>
                  </a:lnTo>
                  <a:lnTo>
                    <a:pt x="119" y="150"/>
                  </a:lnTo>
                  <a:lnTo>
                    <a:pt x="0"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86" name="Line 1062">
              <a:extLst>
                <a:ext uri="{FF2B5EF4-FFF2-40B4-BE49-F238E27FC236}">
                  <a16:creationId xmlns:a16="http://schemas.microsoft.com/office/drawing/2014/main" id="{57879022-8FF4-47FB-8CB4-A12454CA3A0E}"/>
                </a:ext>
              </a:extLst>
            </p:cNvPr>
            <p:cNvSpPr>
              <a:spLocks noChangeShapeType="1"/>
            </p:cNvSpPr>
            <p:nvPr/>
          </p:nvSpPr>
          <p:spPr bwMode="auto">
            <a:xfrm flipV="1">
              <a:off x="852" y="2254"/>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87" name="Line 1063">
              <a:extLst>
                <a:ext uri="{FF2B5EF4-FFF2-40B4-BE49-F238E27FC236}">
                  <a16:creationId xmlns:a16="http://schemas.microsoft.com/office/drawing/2014/main" id="{74A63708-DB7E-4E4C-85EC-445FA0DD4EF3}"/>
                </a:ext>
              </a:extLst>
            </p:cNvPr>
            <p:cNvSpPr>
              <a:spLocks noChangeShapeType="1"/>
            </p:cNvSpPr>
            <p:nvPr/>
          </p:nvSpPr>
          <p:spPr bwMode="auto">
            <a:xfrm>
              <a:off x="914" y="2275"/>
              <a:ext cx="1" cy="4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88" name="Freeform 1064">
              <a:extLst>
                <a:ext uri="{FF2B5EF4-FFF2-40B4-BE49-F238E27FC236}">
                  <a16:creationId xmlns:a16="http://schemas.microsoft.com/office/drawing/2014/main" id="{7D746718-A3D9-4DB0-A901-B1FB954DD8A6}"/>
                </a:ext>
              </a:extLst>
            </p:cNvPr>
            <p:cNvSpPr>
              <a:spLocks noChangeArrowheads="1"/>
            </p:cNvSpPr>
            <p:nvPr/>
          </p:nvSpPr>
          <p:spPr bwMode="auto">
            <a:xfrm>
              <a:off x="877" y="2275"/>
              <a:ext cx="37" cy="43"/>
            </a:xfrm>
            <a:custGeom>
              <a:avLst/>
              <a:gdLst>
                <a:gd name="T0" fmla="*/ 163 w 164"/>
                <a:gd name="T1" fmla="*/ 44 h 191"/>
                <a:gd name="T2" fmla="*/ 137 w 164"/>
                <a:gd name="T3" fmla="*/ 13 h 191"/>
                <a:gd name="T4" fmla="*/ 110 w 164"/>
                <a:gd name="T5" fmla="*/ 0 h 191"/>
                <a:gd name="T6" fmla="*/ 66 w 164"/>
                <a:gd name="T7" fmla="*/ 0 h 191"/>
                <a:gd name="T8" fmla="*/ 39 w 164"/>
                <a:gd name="T9" fmla="*/ 13 h 191"/>
                <a:gd name="T10" fmla="*/ 13 w 164"/>
                <a:gd name="T11" fmla="*/ 44 h 191"/>
                <a:gd name="T12" fmla="*/ 0 w 164"/>
                <a:gd name="T13" fmla="*/ 84 h 191"/>
                <a:gd name="T14" fmla="*/ 0 w 164"/>
                <a:gd name="T15" fmla="*/ 110 h 191"/>
                <a:gd name="T16" fmla="*/ 13 w 164"/>
                <a:gd name="T17" fmla="*/ 150 h 191"/>
                <a:gd name="T18" fmla="*/ 39 w 164"/>
                <a:gd name="T19" fmla="*/ 177 h 191"/>
                <a:gd name="T20" fmla="*/ 66 w 164"/>
                <a:gd name="T21" fmla="*/ 190 h 191"/>
                <a:gd name="T22" fmla="*/ 110 w 164"/>
                <a:gd name="T23" fmla="*/ 190 h 191"/>
                <a:gd name="T24" fmla="*/ 137 w 164"/>
                <a:gd name="T25" fmla="*/ 177 h 191"/>
                <a:gd name="T26" fmla="*/ 163 w 164"/>
                <a:gd name="T27" fmla="*/ 15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91">
                  <a:moveTo>
                    <a:pt x="163" y="44"/>
                  </a:moveTo>
                  <a:lnTo>
                    <a:pt x="137" y="13"/>
                  </a:lnTo>
                  <a:lnTo>
                    <a:pt x="110" y="0"/>
                  </a:lnTo>
                  <a:lnTo>
                    <a:pt x="66" y="0"/>
                  </a:lnTo>
                  <a:lnTo>
                    <a:pt x="39" y="13"/>
                  </a:lnTo>
                  <a:lnTo>
                    <a:pt x="13" y="44"/>
                  </a:lnTo>
                  <a:lnTo>
                    <a:pt x="0" y="84"/>
                  </a:lnTo>
                  <a:lnTo>
                    <a:pt x="0" y="110"/>
                  </a:lnTo>
                  <a:lnTo>
                    <a:pt x="13" y="150"/>
                  </a:lnTo>
                  <a:lnTo>
                    <a:pt x="39" y="177"/>
                  </a:lnTo>
                  <a:lnTo>
                    <a:pt x="66" y="190"/>
                  </a:lnTo>
                  <a:lnTo>
                    <a:pt x="110" y="190"/>
                  </a:lnTo>
                  <a:lnTo>
                    <a:pt x="137" y="177"/>
                  </a:lnTo>
                  <a:lnTo>
                    <a:pt x="163"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89" name="Line 1065">
              <a:extLst>
                <a:ext uri="{FF2B5EF4-FFF2-40B4-BE49-F238E27FC236}">
                  <a16:creationId xmlns:a16="http://schemas.microsoft.com/office/drawing/2014/main" id="{367BF57D-EB3D-473E-83AC-386C9E3BECE3}"/>
                </a:ext>
              </a:extLst>
            </p:cNvPr>
            <p:cNvSpPr>
              <a:spLocks noChangeShapeType="1"/>
            </p:cNvSpPr>
            <p:nvPr/>
          </p:nvSpPr>
          <p:spPr bwMode="auto">
            <a:xfrm flipV="1">
              <a:off x="945" y="2253"/>
              <a:ext cx="1" cy="5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90" name="Freeform 1066">
              <a:extLst>
                <a:ext uri="{FF2B5EF4-FFF2-40B4-BE49-F238E27FC236}">
                  <a16:creationId xmlns:a16="http://schemas.microsoft.com/office/drawing/2014/main" id="{9FE758BD-ED16-4C54-B091-E13A1F399D54}"/>
                </a:ext>
              </a:extLst>
            </p:cNvPr>
            <p:cNvSpPr>
              <a:spLocks noChangeArrowheads="1"/>
            </p:cNvSpPr>
            <p:nvPr/>
          </p:nvSpPr>
          <p:spPr bwMode="auto">
            <a:xfrm>
              <a:off x="945" y="2306"/>
              <a:ext cx="16" cy="16"/>
            </a:xfrm>
            <a:custGeom>
              <a:avLst/>
              <a:gdLst>
                <a:gd name="T0" fmla="*/ 0 w 72"/>
                <a:gd name="T1" fmla="*/ 0 h 72"/>
                <a:gd name="T2" fmla="*/ 13 w 72"/>
                <a:gd name="T3" fmla="*/ 53 h 72"/>
                <a:gd name="T4" fmla="*/ 40 w 72"/>
                <a:gd name="T5" fmla="*/ 71 h 72"/>
                <a:gd name="T6" fmla="*/ 71 w 72"/>
                <a:gd name="T7" fmla="*/ 71 h 72"/>
              </a:gdLst>
              <a:ahLst/>
              <a:cxnLst>
                <a:cxn ang="0">
                  <a:pos x="T0" y="T1"/>
                </a:cxn>
                <a:cxn ang="0">
                  <a:pos x="T2" y="T3"/>
                </a:cxn>
                <a:cxn ang="0">
                  <a:pos x="T4" y="T5"/>
                </a:cxn>
                <a:cxn ang="0">
                  <a:pos x="T6" y="T7"/>
                </a:cxn>
              </a:cxnLst>
              <a:rect l="0" t="0" r="r" b="b"/>
              <a:pathLst>
                <a:path w="72" h="72">
                  <a:moveTo>
                    <a:pt x="0" y="0"/>
                  </a:moveTo>
                  <a:lnTo>
                    <a:pt x="13" y="53"/>
                  </a:lnTo>
                  <a:lnTo>
                    <a:pt x="40" y="71"/>
                  </a:lnTo>
                  <a:lnTo>
                    <a:pt x="71" y="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91" name="Line 1067">
              <a:extLst>
                <a:ext uri="{FF2B5EF4-FFF2-40B4-BE49-F238E27FC236}">
                  <a16:creationId xmlns:a16="http://schemas.microsoft.com/office/drawing/2014/main" id="{01E2C287-A3CE-4CC3-8560-A380E381D8AE}"/>
                </a:ext>
              </a:extLst>
            </p:cNvPr>
            <p:cNvSpPr>
              <a:spLocks noChangeShapeType="1"/>
            </p:cNvSpPr>
            <p:nvPr/>
          </p:nvSpPr>
          <p:spPr bwMode="auto">
            <a:xfrm flipH="1">
              <a:off x="934" y="2275"/>
              <a:ext cx="2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92" name="Freeform 1068">
              <a:extLst>
                <a:ext uri="{FF2B5EF4-FFF2-40B4-BE49-F238E27FC236}">
                  <a16:creationId xmlns:a16="http://schemas.microsoft.com/office/drawing/2014/main" id="{429C9C77-785A-482A-9775-68BAE29C1221}"/>
                </a:ext>
              </a:extLst>
            </p:cNvPr>
            <p:cNvSpPr>
              <a:spLocks noChangeArrowheads="1"/>
            </p:cNvSpPr>
            <p:nvPr/>
          </p:nvSpPr>
          <p:spPr bwMode="auto">
            <a:xfrm>
              <a:off x="978" y="2275"/>
              <a:ext cx="37" cy="43"/>
            </a:xfrm>
            <a:custGeom>
              <a:avLst/>
              <a:gdLst>
                <a:gd name="T0" fmla="*/ 0 w 165"/>
                <a:gd name="T1" fmla="*/ 84 h 191"/>
                <a:gd name="T2" fmla="*/ 164 w 165"/>
                <a:gd name="T3" fmla="*/ 84 h 191"/>
                <a:gd name="T4" fmla="*/ 164 w 165"/>
                <a:gd name="T5" fmla="*/ 57 h 191"/>
                <a:gd name="T6" fmla="*/ 151 w 165"/>
                <a:gd name="T7" fmla="*/ 31 h 191"/>
                <a:gd name="T8" fmla="*/ 137 w 165"/>
                <a:gd name="T9" fmla="*/ 13 h 191"/>
                <a:gd name="T10" fmla="*/ 111 w 165"/>
                <a:gd name="T11" fmla="*/ 0 h 191"/>
                <a:gd name="T12" fmla="*/ 71 w 165"/>
                <a:gd name="T13" fmla="*/ 0 h 191"/>
                <a:gd name="T14" fmla="*/ 40 w 165"/>
                <a:gd name="T15" fmla="*/ 13 h 191"/>
                <a:gd name="T16" fmla="*/ 13 w 165"/>
                <a:gd name="T17" fmla="*/ 44 h 191"/>
                <a:gd name="T18" fmla="*/ 0 w 165"/>
                <a:gd name="T19" fmla="*/ 84 h 191"/>
                <a:gd name="T20" fmla="*/ 0 w 165"/>
                <a:gd name="T21" fmla="*/ 110 h 191"/>
                <a:gd name="T22" fmla="*/ 13 w 165"/>
                <a:gd name="T23" fmla="*/ 150 h 191"/>
                <a:gd name="T24" fmla="*/ 40 w 165"/>
                <a:gd name="T25" fmla="*/ 177 h 191"/>
                <a:gd name="T26" fmla="*/ 71 w 165"/>
                <a:gd name="T27" fmla="*/ 190 h 191"/>
                <a:gd name="T28" fmla="*/ 111 w 165"/>
                <a:gd name="T29" fmla="*/ 190 h 191"/>
                <a:gd name="T30" fmla="*/ 137 w 165"/>
                <a:gd name="T31" fmla="*/ 177 h 191"/>
                <a:gd name="T32" fmla="*/ 164 w 165"/>
                <a:gd name="T33" fmla="*/ 15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91">
                  <a:moveTo>
                    <a:pt x="0" y="84"/>
                  </a:moveTo>
                  <a:lnTo>
                    <a:pt x="164" y="84"/>
                  </a:lnTo>
                  <a:lnTo>
                    <a:pt x="164" y="57"/>
                  </a:lnTo>
                  <a:lnTo>
                    <a:pt x="151" y="31"/>
                  </a:lnTo>
                  <a:lnTo>
                    <a:pt x="137" y="13"/>
                  </a:lnTo>
                  <a:lnTo>
                    <a:pt x="111" y="0"/>
                  </a:lnTo>
                  <a:lnTo>
                    <a:pt x="71" y="0"/>
                  </a:lnTo>
                  <a:lnTo>
                    <a:pt x="40" y="13"/>
                  </a:lnTo>
                  <a:lnTo>
                    <a:pt x="13" y="44"/>
                  </a:lnTo>
                  <a:lnTo>
                    <a:pt x="0" y="84"/>
                  </a:lnTo>
                  <a:lnTo>
                    <a:pt x="0" y="110"/>
                  </a:lnTo>
                  <a:lnTo>
                    <a:pt x="13" y="150"/>
                  </a:lnTo>
                  <a:lnTo>
                    <a:pt x="40" y="177"/>
                  </a:lnTo>
                  <a:lnTo>
                    <a:pt x="71" y="190"/>
                  </a:lnTo>
                  <a:lnTo>
                    <a:pt x="111" y="190"/>
                  </a:lnTo>
                  <a:lnTo>
                    <a:pt x="137" y="177"/>
                  </a:lnTo>
                  <a:lnTo>
                    <a:pt x="164"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93" name="Freeform 1069">
              <a:extLst>
                <a:ext uri="{FF2B5EF4-FFF2-40B4-BE49-F238E27FC236}">
                  <a16:creationId xmlns:a16="http://schemas.microsoft.com/office/drawing/2014/main" id="{F4E8C40B-3C7B-4C73-A56D-125399AC1545}"/>
                </a:ext>
              </a:extLst>
            </p:cNvPr>
            <p:cNvSpPr>
              <a:spLocks noChangeArrowheads="1"/>
            </p:cNvSpPr>
            <p:nvPr/>
          </p:nvSpPr>
          <p:spPr bwMode="auto">
            <a:xfrm>
              <a:off x="1034" y="2275"/>
              <a:ext cx="33" cy="43"/>
            </a:xfrm>
            <a:custGeom>
              <a:avLst/>
              <a:gdLst>
                <a:gd name="T0" fmla="*/ 146 w 147"/>
                <a:gd name="T1" fmla="*/ 44 h 191"/>
                <a:gd name="T2" fmla="*/ 133 w 147"/>
                <a:gd name="T3" fmla="*/ 13 h 191"/>
                <a:gd name="T4" fmla="*/ 93 w 147"/>
                <a:gd name="T5" fmla="*/ 0 h 191"/>
                <a:gd name="T6" fmla="*/ 53 w 147"/>
                <a:gd name="T7" fmla="*/ 0 h 191"/>
                <a:gd name="T8" fmla="*/ 13 w 147"/>
                <a:gd name="T9" fmla="*/ 13 h 191"/>
                <a:gd name="T10" fmla="*/ 0 w 147"/>
                <a:gd name="T11" fmla="*/ 44 h 191"/>
                <a:gd name="T12" fmla="*/ 13 w 147"/>
                <a:gd name="T13" fmla="*/ 70 h 191"/>
                <a:gd name="T14" fmla="*/ 39 w 147"/>
                <a:gd name="T15" fmla="*/ 84 h 191"/>
                <a:gd name="T16" fmla="*/ 111 w 147"/>
                <a:gd name="T17" fmla="*/ 97 h 191"/>
                <a:gd name="T18" fmla="*/ 133 w 147"/>
                <a:gd name="T19" fmla="*/ 110 h 191"/>
                <a:gd name="T20" fmla="*/ 146 w 147"/>
                <a:gd name="T21" fmla="*/ 137 h 191"/>
                <a:gd name="T22" fmla="*/ 146 w 147"/>
                <a:gd name="T23" fmla="*/ 150 h 191"/>
                <a:gd name="T24" fmla="*/ 133 w 147"/>
                <a:gd name="T25" fmla="*/ 177 h 191"/>
                <a:gd name="T26" fmla="*/ 93 w 147"/>
                <a:gd name="T27" fmla="*/ 190 h 191"/>
                <a:gd name="T28" fmla="*/ 53 w 147"/>
                <a:gd name="T29" fmla="*/ 190 h 191"/>
                <a:gd name="T30" fmla="*/ 13 w 147"/>
                <a:gd name="T31" fmla="*/ 177 h 191"/>
                <a:gd name="T32" fmla="*/ 0 w 147"/>
                <a:gd name="T33" fmla="*/ 15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7" h="191">
                  <a:moveTo>
                    <a:pt x="146" y="44"/>
                  </a:moveTo>
                  <a:lnTo>
                    <a:pt x="133" y="13"/>
                  </a:lnTo>
                  <a:lnTo>
                    <a:pt x="93" y="0"/>
                  </a:lnTo>
                  <a:lnTo>
                    <a:pt x="53" y="0"/>
                  </a:lnTo>
                  <a:lnTo>
                    <a:pt x="13" y="13"/>
                  </a:lnTo>
                  <a:lnTo>
                    <a:pt x="0" y="44"/>
                  </a:lnTo>
                  <a:lnTo>
                    <a:pt x="13" y="70"/>
                  </a:lnTo>
                  <a:lnTo>
                    <a:pt x="39" y="84"/>
                  </a:lnTo>
                  <a:lnTo>
                    <a:pt x="111" y="97"/>
                  </a:lnTo>
                  <a:lnTo>
                    <a:pt x="133" y="110"/>
                  </a:lnTo>
                  <a:lnTo>
                    <a:pt x="146" y="137"/>
                  </a:lnTo>
                  <a:lnTo>
                    <a:pt x="146" y="150"/>
                  </a:lnTo>
                  <a:lnTo>
                    <a:pt x="133" y="177"/>
                  </a:lnTo>
                  <a:lnTo>
                    <a:pt x="93" y="190"/>
                  </a:lnTo>
                  <a:lnTo>
                    <a:pt x="53" y="190"/>
                  </a:lnTo>
                  <a:lnTo>
                    <a:pt x="13" y="177"/>
                  </a:lnTo>
                  <a:lnTo>
                    <a:pt x="0"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94" name="Freeform 1070">
              <a:extLst>
                <a:ext uri="{FF2B5EF4-FFF2-40B4-BE49-F238E27FC236}">
                  <a16:creationId xmlns:a16="http://schemas.microsoft.com/office/drawing/2014/main" id="{B6C180EB-34A2-458E-8E77-768B47AE2B1E}"/>
                </a:ext>
              </a:extLst>
            </p:cNvPr>
            <p:cNvSpPr>
              <a:spLocks noChangeArrowheads="1"/>
            </p:cNvSpPr>
            <p:nvPr/>
          </p:nvSpPr>
          <p:spPr bwMode="auto">
            <a:xfrm>
              <a:off x="1816" y="1361"/>
              <a:ext cx="43" cy="64"/>
            </a:xfrm>
            <a:custGeom>
              <a:avLst/>
              <a:gdLst>
                <a:gd name="T0" fmla="*/ 190 w 191"/>
                <a:gd name="T1" fmla="*/ 39 h 284"/>
                <a:gd name="T2" fmla="*/ 159 w 191"/>
                <a:gd name="T3" fmla="*/ 13 h 284"/>
                <a:gd name="T4" fmla="*/ 119 w 191"/>
                <a:gd name="T5" fmla="*/ 0 h 284"/>
                <a:gd name="T6" fmla="*/ 66 w 191"/>
                <a:gd name="T7" fmla="*/ 0 h 284"/>
                <a:gd name="T8" fmla="*/ 26 w 191"/>
                <a:gd name="T9" fmla="*/ 13 h 284"/>
                <a:gd name="T10" fmla="*/ 0 w 191"/>
                <a:gd name="T11" fmla="*/ 39 h 284"/>
                <a:gd name="T12" fmla="*/ 0 w 191"/>
                <a:gd name="T13" fmla="*/ 66 h 284"/>
                <a:gd name="T14" fmla="*/ 13 w 191"/>
                <a:gd name="T15" fmla="*/ 97 h 284"/>
                <a:gd name="T16" fmla="*/ 26 w 191"/>
                <a:gd name="T17" fmla="*/ 106 h 284"/>
                <a:gd name="T18" fmla="*/ 53 w 191"/>
                <a:gd name="T19" fmla="*/ 119 h 284"/>
                <a:gd name="T20" fmla="*/ 132 w 191"/>
                <a:gd name="T21" fmla="*/ 150 h 284"/>
                <a:gd name="T22" fmla="*/ 159 w 191"/>
                <a:gd name="T23" fmla="*/ 159 h 284"/>
                <a:gd name="T24" fmla="*/ 177 w 191"/>
                <a:gd name="T25" fmla="*/ 172 h 284"/>
                <a:gd name="T26" fmla="*/ 190 w 191"/>
                <a:gd name="T27" fmla="*/ 203 h 284"/>
                <a:gd name="T28" fmla="*/ 190 w 191"/>
                <a:gd name="T29" fmla="*/ 243 h 284"/>
                <a:gd name="T30" fmla="*/ 159 w 191"/>
                <a:gd name="T31" fmla="*/ 274 h 284"/>
                <a:gd name="T32" fmla="*/ 119 w 191"/>
                <a:gd name="T33" fmla="*/ 283 h 284"/>
                <a:gd name="T34" fmla="*/ 66 w 191"/>
                <a:gd name="T35" fmla="*/ 283 h 284"/>
                <a:gd name="T36" fmla="*/ 26 w 191"/>
                <a:gd name="T37" fmla="*/ 274 h 284"/>
                <a:gd name="T38" fmla="*/ 0 w 191"/>
                <a:gd name="T39" fmla="*/ 24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 h="284">
                  <a:moveTo>
                    <a:pt x="190" y="39"/>
                  </a:moveTo>
                  <a:lnTo>
                    <a:pt x="159" y="13"/>
                  </a:lnTo>
                  <a:lnTo>
                    <a:pt x="119" y="0"/>
                  </a:lnTo>
                  <a:lnTo>
                    <a:pt x="66" y="0"/>
                  </a:lnTo>
                  <a:lnTo>
                    <a:pt x="26" y="13"/>
                  </a:lnTo>
                  <a:lnTo>
                    <a:pt x="0" y="39"/>
                  </a:lnTo>
                  <a:lnTo>
                    <a:pt x="0" y="66"/>
                  </a:lnTo>
                  <a:lnTo>
                    <a:pt x="13" y="97"/>
                  </a:lnTo>
                  <a:lnTo>
                    <a:pt x="26" y="106"/>
                  </a:lnTo>
                  <a:lnTo>
                    <a:pt x="53" y="119"/>
                  </a:lnTo>
                  <a:lnTo>
                    <a:pt x="132" y="150"/>
                  </a:lnTo>
                  <a:lnTo>
                    <a:pt x="159" y="159"/>
                  </a:lnTo>
                  <a:lnTo>
                    <a:pt x="177" y="172"/>
                  </a:lnTo>
                  <a:lnTo>
                    <a:pt x="190" y="203"/>
                  </a:lnTo>
                  <a:lnTo>
                    <a:pt x="190" y="243"/>
                  </a:lnTo>
                  <a:lnTo>
                    <a:pt x="159" y="274"/>
                  </a:lnTo>
                  <a:lnTo>
                    <a:pt x="119" y="283"/>
                  </a:lnTo>
                  <a:lnTo>
                    <a:pt x="66" y="283"/>
                  </a:lnTo>
                  <a:lnTo>
                    <a:pt x="26" y="274"/>
                  </a:lnTo>
                  <a:lnTo>
                    <a:pt x="0" y="24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95" name="Freeform 1071">
              <a:extLst>
                <a:ext uri="{FF2B5EF4-FFF2-40B4-BE49-F238E27FC236}">
                  <a16:creationId xmlns:a16="http://schemas.microsoft.com/office/drawing/2014/main" id="{5DE0A6A1-268F-4DB7-B31D-E4B108FF5A9B}"/>
                </a:ext>
              </a:extLst>
            </p:cNvPr>
            <p:cNvSpPr>
              <a:spLocks noChangeArrowheads="1"/>
            </p:cNvSpPr>
            <p:nvPr/>
          </p:nvSpPr>
          <p:spPr bwMode="auto">
            <a:xfrm>
              <a:off x="1296" y="2443"/>
              <a:ext cx="22" cy="99"/>
            </a:xfrm>
            <a:custGeom>
              <a:avLst/>
              <a:gdLst>
                <a:gd name="T0" fmla="*/ 98 w 99"/>
                <a:gd name="T1" fmla="*/ 0 h 438"/>
                <a:gd name="T2" fmla="*/ 67 w 99"/>
                <a:gd name="T3" fmla="*/ 30 h 438"/>
                <a:gd name="T4" fmla="*/ 44 w 99"/>
                <a:gd name="T5" fmla="*/ 70 h 438"/>
                <a:gd name="T6" fmla="*/ 13 w 99"/>
                <a:gd name="T7" fmla="*/ 123 h 438"/>
                <a:gd name="T8" fmla="*/ 0 w 99"/>
                <a:gd name="T9" fmla="*/ 194 h 438"/>
                <a:gd name="T10" fmla="*/ 0 w 99"/>
                <a:gd name="T11" fmla="*/ 247 h 438"/>
                <a:gd name="T12" fmla="*/ 13 w 99"/>
                <a:gd name="T13" fmla="*/ 318 h 438"/>
                <a:gd name="T14" fmla="*/ 44 w 99"/>
                <a:gd name="T15" fmla="*/ 371 h 438"/>
                <a:gd name="T16" fmla="*/ 67 w 99"/>
                <a:gd name="T17" fmla="*/ 406 h 438"/>
                <a:gd name="T18" fmla="*/ 98 w 99"/>
                <a:gd name="T19" fmla="*/ 437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438">
                  <a:moveTo>
                    <a:pt x="98" y="0"/>
                  </a:moveTo>
                  <a:lnTo>
                    <a:pt x="67" y="30"/>
                  </a:lnTo>
                  <a:lnTo>
                    <a:pt x="44" y="70"/>
                  </a:lnTo>
                  <a:lnTo>
                    <a:pt x="13" y="123"/>
                  </a:lnTo>
                  <a:lnTo>
                    <a:pt x="0" y="194"/>
                  </a:lnTo>
                  <a:lnTo>
                    <a:pt x="0" y="247"/>
                  </a:lnTo>
                  <a:lnTo>
                    <a:pt x="13" y="318"/>
                  </a:lnTo>
                  <a:lnTo>
                    <a:pt x="44" y="371"/>
                  </a:lnTo>
                  <a:lnTo>
                    <a:pt x="67" y="406"/>
                  </a:lnTo>
                  <a:lnTo>
                    <a:pt x="98" y="43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96" name="Freeform 1072">
              <a:extLst>
                <a:ext uri="{FF2B5EF4-FFF2-40B4-BE49-F238E27FC236}">
                  <a16:creationId xmlns:a16="http://schemas.microsoft.com/office/drawing/2014/main" id="{95ED3022-D2AE-4A4F-A8D1-B6F44956581A}"/>
                </a:ext>
              </a:extLst>
            </p:cNvPr>
            <p:cNvSpPr>
              <a:spLocks noChangeArrowheads="1"/>
            </p:cNvSpPr>
            <p:nvPr/>
          </p:nvSpPr>
          <p:spPr bwMode="auto">
            <a:xfrm>
              <a:off x="1339" y="2457"/>
              <a:ext cx="50" cy="64"/>
            </a:xfrm>
            <a:custGeom>
              <a:avLst/>
              <a:gdLst>
                <a:gd name="T0" fmla="*/ 0 w 222"/>
                <a:gd name="T1" fmla="*/ 282 h 283"/>
                <a:gd name="T2" fmla="*/ 110 w 222"/>
                <a:gd name="T3" fmla="*/ 0 h 283"/>
                <a:gd name="T4" fmla="*/ 221 w 222"/>
                <a:gd name="T5" fmla="*/ 282 h 283"/>
              </a:gdLst>
              <a:ahLst/>
              <a:cxnLst>
                <a:cxn ang="0">
                  <a:pos x="T0" y="T1"/>
                </a:cxn>
                <a:cxn ang="0">
                  <a:pos x="T2" y="T3"/>
                </a:cxn>
                <a:cxn ang="0">
                  <a:pos x="T4" y="T5"/>
                </a:cxn>
              </a:cxnLst>
              <a:rect l="0" t="0" r="r" b="b"/>
              <a:pathLst>
                <a:path w="222" h="283">
                  <a:moveTo>
                    <a:pt x="0" y="282"/>
                  </a:moveTo>
                  <a:lnTo>
                    <a:pt x="110" y="0"/>
                  </a:lnTo>
                  <a:lnTo>
                    <a:pt x="221" y="28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97" name="Line 1073">
              <a:extLst>
                <a:ext uri="{FF2B5EF4-FFF2-40B4-BE49-F238E27FC236}">
                  <a16:creationId xmlns:a16="http://schemas.microsoft.com/office/drawing/2014/main" id="{B3687773-7E11-4A84-9091-261D24F62089}"/>
                </a:ext>
              </a:extLst>
            </p:cNvPr>
            <p:cNvSpPr>
              <a:spLocks noChangeShapeType="1"/>
            </p:cNvSpPr>
            <p:nvPr/>
          </p:nvSpPr>
          <p:spPr bwMode="auto">
            <a:xfrm flipH="1">
              <a:off x="1348" y="2499"/>
              <a:ext cx="3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298" name="Freeform 1074">
              <a:extLst>
                <a:ext uri="{FF2B5EF4-FFF2-40B4-BE49-F238E27FC236}">
                  <a16:creationId xmlns:a16="http://schemas.microsoft.com/office/drawing/2014/main" id="{6B965483-1B8C-4816-A718-1E11431EBB6A}"/>
                </a:ext>
              </a:extLst>
            </p:cNvPr>
            <p:cNvSpPr>
              <a:spLocks noChangeArrowheads="1"/>
            </p:cNvSpPr>
            <p:nvPr/>
          </p:nvSpPr>
          <p:spPr bwMode="auto">
            <a:xfrm>
              <a:off x="1408" y="2443"/>
              <a:ext cx="21" cy="99"/>
            </a:xfrm>
            <a:custGeom>
              <a:avLst/>
              <a:gdLst>
                <a:gd name="T0" fmla="*/ 0 w 94"/>
                <a:gd name="T1" fmla="*/ 0 h 438"/>
                <a:gd name="T2" fmla="*/ 26 w 94"/>
                <a:gd name="T3" fmla="*/ 30 h 438"/>
                <a:gd name="T4" fmla="*/ 53 w 94"/>
                <a:gd name="T5" fmla="*/ 70 h 438"/>
                <a:gd name="T6" fmla="*/ 80 w 94"/>
                <a:gd name="T7" fmla="*/ 123 h 438"/>
                <a:gd name="T8" fmla="*/ 93 w 94"/>
                <a:gd name="T9" fmla="*/ 194 h 438"/>
                <a:gd name="T10" fmla="*/ 93 w 94"/>
                <a:gd name="T11" fmla="*/ 247 h 438"/>
                <a:gd name="T12" fmla="*/ 80 w 94"/>
                <a:gd name="T13" fmla="*/ 318 h 438"/>
                <a:gd name="T14" fmla="*/ 53 w 94"/>
                <a:gd name="T15" fmla="*/ 371 h 438"/>
                <a:gd name="T16" fmla="*/ 26 w 94"/>
                <a:gd name="T17" fmla="*/ 406 h 438"/>
                <a:gd name="T18" fmla="*/ 0 w 94"/>
                <a:gd name="T19" fmla="*/ 437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438">
                  <a:moveTo>
                    <a:pt x="0" y="0"/>
                  </a:moveTo>
                  <a:lnTo>
                    <a:pt x="26" y="30"/>
                  </a:lnTo>
                  <a:lnTo>
                    <a:pt x="53" y="70"/>
                  </a:lnTo>
                  <a:lnTo>
                    <a:pt x="80" y="123"/>
                  </a:lnTo>
                  <a:lnTo>
                    <a:pt x="93" y="194"/>
                  </a:lnTo>
                  <a:lnTo>
                    <a:pt x="93" y="247"/>
                  </a:lnTo>
                  <a:lnTo>
                    <a:pt x="80" y="318"/>
                  </a:lnTo>
                  <a:lnTo>
                    <a:pt x="53" y="371"/>
                  </a:lnTo>
                  <a:lnTo>
                    <a:pt x="26" y="406"/>
                  </a:lnTo>
                  <a:lnTo>
                    <a:pt x="0" y="43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99" name="Freeform 1075">
              <a:extLst>
                <a:ext uri="{FF2B5EF4-FFF2-40B4-BE49-F238E27FC236}">
                  <a16:creationId xmlns:a16="http://schemas.microsoft.com/office/drawing/2014/main" id="{E551B4FF-AE63-4434-A682-984E30535432}"/>
                </a:ext>
              </a:extLst>
            </p:cNvPr>
            <p:cNvSpPr>
              <a:spLocks noChangeArrowheads="1"/>
            </p:cNvSpPr>
            <p:nvPr/>
          </p:nvSpPr>
          <p:spPr bwMode="auto">
            <a:xfrm>
              <a:off x="1613" y="3149"/>
              <a:ext cx="37" cy="64"/>
            </a:xfrm>
            <a:custGeom>
              <a:avLst/>
              <a:gdLst>
                <a:gd name="T0" fmla="*/ 0 w 165"/>
                <a:gd name="T1" fmla="*/ 0 h 284"/>
                <a:gd name="T2" fmla="*/ 0 w 165"/>
                <a:gd name="T3" fmla="*/ 283 h 284"/>
                <a:gd name="T4" fmla="*/ 164 w 165"/>
                <a:gd name="T5" fmla="*/ 283 h 284"/>
              </a:gdLst>
              <a:ahLst/>
              <a:cxnLst>
                <a:cxn ang="0">
                  <a:pos x="T0" y="T1"/>
                </a:cxn>
                <a:cxn ang="0">
                  <a:pos x="T2" y="T3"/>
                </a:cxn>
                <a:cxn ang="0">
                  <a:pos x="T4" y="T5"/>
                </a:cxn>
              </a:cxnLst>
              <a:rect l="0" t="0" r="r" b="b"/>
              <a:pathLst>
                <a:path w="165" h="284">
                  <a:moveTo>
                    <a:pt x="0" y="0"/>
                  </a:moveTo>
                  <a:lnTo>
                    <a:pt x="0" y="283"/>
                  </a:lnTo>
                  <a:lnTo>
                    <a:pt x="164" y="28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00" name="Freeform 1076">
              <a:extLst>
                <a:ext uri="{FF2B5EF4-FFF2-40B4-BE49-F238E27FC236}">
                  <a16:creationId xmlns:a16="http://schemas.microsoft.com/office/drawing/2014/main" id="{9888CEF6-C5FF-4F0E-A393-94DDE2AAFD0A}"/>
                </a:ext>
              </a:extLst>
            </p:cNvPr>
            <p:cNvSpPr>
              <a:spLocks noChangeArrowheads="1"/>
            </p:cNvSpPr>
            <p:nvPr/>
          </p:nvSpPr>
          <p:spPr bwMode="auto">
            <a:xfrm>
              <a:off x="1666" y="3149"/>
              <a:ext cx="16" cy="16"/>
            </a:xfrm>
            <a:custGeom>
              <a:avLst/>
              <a:gdLst>
                <a:gd name="T0" fmla="*/ 0 w 72"/>
                <a:gd name="T1" fmla="*/ 26 h 72"/>
                <a:gd name="T2" fmla="*/ 35 w 72"/>
                <a:gd name="T3" fmla="*/ 71 h 72"/>
                <a:gd name="T4" fmla="*/ 71 w 72"/>
                <a:gd name="T5" fmla="*/ 26 h 72"/>
                <a:gd name="T6" fmla="*/ 35 w 72"/>
                <a:gd name="T7" fmla="*/ 0 h 72"/>
                <a:gd name="T8" fmla="*/ 0 w 72"/>
                <a:gd name="T9" fmla="*/ 26 h 72"/>
              </a:gdLst>
              <a:ahLst/>
              <a:cxnLst>
                <a:cxn ang="0">
                  <a:pos x="T0" y="T1"/>
                </a:cxn>
                <a:cxn ang="0">
                  <a:pos x="T2" y="T3"/>
                </a:cxn>
                <a:cxn ang="0">
                  <a:pos x="T4" y="T5"/>
                </a:cxn>
                <a:cxn ang="0">
                  <a:pos x="T6" y="T7"/>
                </a:cxn>
                <a:cxn ang="0">
                  <a:pos x="T8" y="T9"/>
                </a:cxn>
              </a:cxnLst>
              <a:rect l="0" t="0" r="r" b="b"/>
              <a:pathLst>
                <a:path w="72" h="72">
                  <a:moveTo>
                    <a:pt x="0" y="26"/>
                  </a:moveTo>
                  <a:lnTo>
                    <a:pt x="35" y="71"/>
                  </a:lnTo>
                  <a:lnTo>
                    <a:pt x="71" y="26"/>
                  </a:lnTo>
                  <a:lnTo>
                    <a:pt x="35" y="0"/>
                  </a:lnTo>
                  <a:lnTo>
                    <a:pt x="0" y="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01" name="Line 1077">
              <a:extLst>
                <a:ext uri="{FF2B5EF4-FFF2-40B4-BE49-F238E27FC236}">
                  <a16:creationId xmlns:a16="http://schemas.microsoft.com/office/drawing/2014/main" id="{61286BC6-9770-43BB-813E-1EB1A12CBF8E}"/>
                </a:ext>
              </a:extLst>
            </p:cNvPr>
            <p:cNvSpPr>
              <a:spLocks noChangeShapeType="1"/>
            </p:cNvSpPr>
            <p:nvPr/>
          </p:nvSpPr>
          <p:spPr bwMode="auto">
            <a:xfrm>
              <a:off x="1669" y="3169"/>
              <a:ext cx="1"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02" name="Line 1078">
              <a:extLst>
                <a:ext uri="{FF2B5EF4-FFF2-40B4-BE49-F238E27FC236}">
                  <a16:creationId xmlns:a16="http://schemas.microsoft.com/office/drawing/2014/main" id="{FB404D28-C43D-444F-9341-848DB9FF4824}"/>
                </a:ext>
              </a:extLst>
            </p:cNvPr>
            <p:cNvSpPr>
              <a:spLocks noChangeShapeType="1"/>
            </p:cNvSpPr>
            <p:nvPr/>
          </p:nvSpPr>
          <p:spPr bwMode="auto">
            <a:xfrm flipV="1">
              <a:off x="1691" y="3168"/>
              <a:ext cx="1" cy="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03" name="Freeform 1079">
              <a:extLst>
                <a:ext uri="{FF2B5EF4-FFF2-40B4-BE49-F238E27FC236}">
                  <a16:creationId xmlns:a16="http://schemas.microsoft.com/office/drawing/2014/main" id="{D0E2E8ED-5B29-4099-BB76-D7AB08984685}"/>
                </a:ext>
              </a:extLst>
            </p:cNvPr>
            <p:cNvSpPr>
              <a:spLocks noChangeArrowheads="1"/>
            </p:cNvSpPr>
            <p:nvPr/>
          </p:nvSpPr>
          <p:spPr bwMode="auto">
            <a:xfrm>
              <a:off x="1691" y="3169"/>
              <a:ext cx="34" cy="44"/>
            </a:xfrm>
            <a:custGeom>
              <a:avLst/>
              <a:gdLst>
                <a:gd name="T0" fmla="*/ 0 w 151"/>
                <a:gd name="T1" fmla="*/ 53 h 196"/>
                <a:gd name="T2" fmla="*/ 39 w 151"/>
                <a:gd name="T3" fmla="*/ 17 h 196"/>
                <a:gd name="T4" fmla="*/ 66 w 151"/>
                <a:gd name="T5" fmla="*/ 0 h 196"/>
                <a:gd name="T6" fmla="*/ 110 w 151"/>
                <a:gd name="T7" fmla="*/ 0 h 196"/>
                <a:gd name="T8" fmla="*/ 137 w 151"/>
                <a:gd name="T9" fmla="*/ 17 h 196"/>
                <a:gd name="T10" fmla="*/ 150 w 151"/>
                <a:gd name="T11" fmla="*/ 53 h 196"/>
                <a:gd name="T12" fmla="*/ 150 w 151"/>
                <a:gd name="T13" fmla="*/ 195 h 196"/>
              </a:gdLst>
              <a:ahLst/>
              <a:cxnLst>
                <a:cxn ang="0">
                  <a:pos x="T0" y="T1"/>
                </a:cxn>
                <a:cxn ang="0">
                  <a:pos x="T2" y="T3"/>
                </a:cxn>
                <a:cxn ang="0">
                  <a:pos x="T4" y="T5"/>
                </a:cxn>
                <a:cxn ang="0">
                  <a:pos x="T6" y="T7"/>
                </a:cxn>
                <a:cxn ang="0">
                  <a:pos x="T8" y="T9"/>
                </a:cxn>
                <a:cxn ang="0">
                  <a:pos x="T10" y="T11"/>
                </a:cxn>
                <a:cxn ang="0">
                  <a:pos x="T12" y="T13"/>
                </a:cxn>
              </a:cxnLst>
              <a:rect l="0" t="0" r="r" b="b"/>
              <a:pathLst>
                <a:path w="151" h="196">
                  <a:moveTo>
                    <a:pt x="0" y="53"/>
                  </a:moveTo>
                  <a:lnTo>
                    <a:pt x="39" y="17"/>
                  </a:lnTo>
                  <a:lnTo>
                    <a:pt x="66" y="0"/>
                  </a:lnTo>
                  <a:lnTo>
                    <a:pt x="110" y="0"/>
                  </a:lnTo>
                  <a:lnTo>
                    <a:pt x="137" y="17"/>
                  </a:lnTo>
                  <a:lnTo>
                    <a:pt x="150" y="53"/>
                  </a:lnTo>
                  <a:lnTo>
                    <a:pt x="150" y="19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04" name="Freeform 1080">
              <a:extLst>
                <a:ext uri="{FF2B5EF4-FFF2-40B4-BE49-F238E27FC236}">
                  <a16:creationId xmlns:a16="http://schemas.microsoft.com/office/drawing/2014/main" id="{6986AF82-E025-4E56-AE37-8DF1439A3C7C}"/>
                </a:ext>
              </a:extLst>
            </p:cNvPr>
            <p:cNvSpPr>
              <a:spLocks noChangeArrowheads="1"/>
            </p:cNvSpPr>
            <p:nvPr/>
          </p:nvSpPr>
          <p:spPr bwMode="auto">
            <a:xfrm>
              <a:off x="1749" y="3169"/>
              <a:ext cx="37" cy="44"/>
            </a:xfrm>
            <a:custGeom>
              <a:avLst/>
              <a:gdLst>
                <a:gd name="T0" fmla="*/ 0 w 164"/>
                <a:gd name="T1" fmla="*/ 84 h 196"/>
                <a:gd name="T2" fmla="*/ 163 w 164"/>
                <a:gd name="T3" fmla="*/ 84 h 196"/>
                <a:gd name="T4" fmla="*/ 163 w 164"/>
                <a:gd name="T5" fmla="*/ 53 h 196"/>
                <a:gd name="T6" fmla="*/ 154 w 164"/>
                <a:gd name="T7" fmla="*/ 31 h 196"/>
                <a:gd name="T8" fmla="*/ 137 w 164"/>
                <a:gd name="T9" fmla="*/ 17 h 196"/>
                <a:gd name="T10" fmla="*/ 110 w 164"/>
                <a:gd name="T11" fmla="*/ 0 h 196"/>
                <a:gd name="T12" fmla="*/ 66 w 164"/>
                <a:gd name="T13" fmla="*/ 0 h 196"/>
                <a:gd name="T14" fmla="*/ 39 w 164"/>
                <a:gd name="T15" fmla="*/ 17 h 196"/>
                <a:gd name="T16" fmla="*/ 13 w 164"/>
                <a:gd name="T17" fmla="*/ 44 h 196"/>
                <a:gd name="T18" fmla="*/ 0 w 164"/>
                <a:gd name="T19" fmla="*/ 84 h 196"/>
                <a:gd name="T20" fmla="*/ 0 w 164"/>
                <a:gd name="T21" fmla="*/ 111 h 196"/>
                <a:gd name="T22" fmla="*/ 13 w 164"/>
                <a:gd name="T23" fmla="*/ 155 h 196"/>
                <a:gd name="T24" fmla="*/ 39 w 164"/>
                <a:gd name="T25" fmla="*/ 177 h 196"/>
                <a:gd name="T26" fmla="*/ 66 w 164"/>
                <a:gd name="T27" fmla="*/ 195 h 196"/>
                <a:gd name="T28" fmla="*/ 110 w 164"/>
                <a:gd name="T29" fmla="*/ 195 h 196"/>
                <a:gd name="T30" fmla="*/ 137 w 164"/>
                <a:gd name="T31" fmla="*/ 177 h 196"/>
                <a:gd name="T32" fmla="*/ 163 w 164"/>
                <a:gd name="T33" fmla="*/ 15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196">
                  <a:moveTo>
                    <a:pt x="0" y="84"/>
                  </a:moveTo>
                  <a:lnTo>
                    <a:pt x="163" y="84"/>
                  </a:lnTo>
                  <a:lnTo>
                    <a:pt x="163" y="53"/>
                  </a:lnTo>
                  <a:lnTo>
                    <a:pt x="154" y="31"/>
                  </a:lnTo>
                  <a:lnTo>
                    <a:pt x="137" y="17"/>
                  </a:lnTo>
                  <a:lnTo>
                    <a:pt x="110" y="0"/>
                  </a:lnTo>
                  <a:lnTo>
                    <a:pt x="66" y="0"/>
                  </a:lnTo>
                  <a:lnTo>
                    <a:pt x="39" y="17"/>
                  </a:lnTo>
                  <a:lnTo>
                    <a:pt x="13" y="44"/>
                  </a:lnTo>
                  <a:lnTo>
                    <a:pt x="0" y="84"/>
                  </a:lnTo>
                  <a:lnTo>
                    <a:pt x="0" y="111"/>
                  </a:lnTo>
                  <a:lnTo>
                    <a:pt x="13" y="155"/>
                  </a:lnTo>
                  <a:lnTo>
                    <a:pt x="39" y="177"/>
                  </a:lnTo>
                  <a:lnTo>
                    <a:pt x="66" y="195"/>
                  </a:lnTo>
                  <a:lnTo>
                    <a:pt x="110" y="195"/>
                  </a:lnTo>
                  <a:lnTo>
                    <a:pt x="137" y="177"/>
                  </a:lnTo>
                  <a:lnTo>
                    <a:pt x="163"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05" name="Freeform 1081">
              <a:extLst>
                <a:ext uri="{FF2B5EF4-FFF2-40B4-BE49-F238E27FC236}">
                  <a16:creationId xmlns:a16="http://schemas.microsoft.com/office/drawing/2014/main" id="{18AC56A2-5323-4A32-9C1E-C84DA9B36789}"/>
                </a:ext>
              </a:extLst>
            </p:cNvPr>
            <p:cNvSpPr>
              <a:spLocks noChangeArrowheads="1"/>
            </p:cNvSpPr>
            <p:nvPr/>
          </p:nvSpPr>
          <p:spPr bwMode="auto">
            <a:xfrm>
              <a:off x="1804" y="3169"/>
              <a:ext cx="34" cy="44"/>
            </a:xfrm>
            <a:custGeom>
              <a:avLst/>
              <a:gdLst>
                <a:gd name="T0" fmla="*/ 151 w 152"/>
                <a:gd name="T1" fmla="*/ 44 h 196"/>
                <a:gd name="T2" fmla="*/ 142 w 152"/>
                <a:gd name="T3" fmla="*/ 17 h 196"/>
                <a:gd name="T4" fmla="*/ 98 w 152"/>
                <a:gd name="T5" fmla="*/ 0 h 196"/>
                <a:gd name="T6" fmla="*/ 57 w 152"/>
                <a:gd name="T7" fmla="*/ 0 h 196"/>
                <a:gd name="T8" fmla="*/ 17 w 152"/>
                <a:gd name="T9" fmla="*/ 17 h 196"/>
                <a:gd name="T10" fmla="*/ 0 w 152"/>
                <a:gd name="T11" fmla="*/ 44 h 196"/>
                <a:gd name="T12" fmla="*/ 17 w 152"/>
                <a:gd name="T13" fmla="*/ 71 h 196"/>
                <a:gd name="T14" fmla="*/ 44 w 152"/>
                <a:gd name="T15" fmla="*/ 84 h 196"/>
                <a:gd name="T16" fmla="*/ 111 w 152"/>
                <a:gd name="T17" fmla="*/ 97 h 196"/>
                <a:gd name="T18" fmla="*/ 142 w 152"/>
                <a:gd name="T19" fmla="*/ 111 h 196"/>
                <a:gd name="T20" fmla="*/ 151 w 152"/>
                <a:gd name="T21" fmla="*/ 142 h 196"/>
                <a:gd name="T22" fmla="*/ 151 w 152"/>
                <a:gd name="T23" fmla="*/ 155 h 196"/>
                <a:gd name="T24" fmla="*/ 142 w 152"/>
                <a:gd name="T25" fmla="*/ 177 h 196"/>
                <a:gd name="T26" fmla="*/ 98 w 152"/>
                <a:gd name="T27" fmla="*/ 195 h 196"/>
                <a:gd name="T28" fmla="*/ 57 w 152"/>
                <a:gd name="T29" fmla="*/ 195 h 196"/>
                <a:gd name="T30" fmla="*/ 17 w 152"/>
                <a:gd name="T31" fmla="*/ 177 h 196"/>
                <a:gd name="T32" fmla="*/ 0 w 152"/>
                <a:gd name="T33" fmla="*/ 15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2" h="196">
                  <a:moveTo>
                    <a:pt x="151" y="44"/>
                  </a:moveTo>
                  <a:lnTo>
                    <a:pt x="142" y="17"/>
                  </a:lnTo>
                  <a:lnTo>
                    <a:pt x="98" y="0"/>
                  </a:lnTo>
                  <a:lnTo>
                    <a:pt x="57" y="0"/>
                  </a:lnTo>
                  <a:lnTo>
                    <a:pt x="17" y="17"/>
                  </a:lnTo>
                  <a:lnTo>
                    <a:pt x="0" y="44"/>
                  </a:lnTo>
                  <a:lnTo>
                    <a:pt x="17" y="71"/>
                  </a:lnTo>
                  <a:lnTo>
                    <a:pt x="44" y="84"/>
                  </a:lnTo>
                  <a:lnTo>
                    <a:pt x="111" y="97"/>
                  </a:lnTo>
                  <a:lnTo>
                    <a:pt x="142" y="111"/>
                  </a:lnTo>
                  <a:lnTo>
                    <a:pt x="151" y="142"/>
                  </a:lnTo>
                  <a:lnTo>
                    <a:pt x="151" y="155"/>
                  </a:lnTo>
                  <a:lnTo>
                    <a:pt x="142" y="177"/>
                  </a:lnTo>
                  <a:lnTo>
                    <a:pt x="98" y="195"/>
                  </a:lnTo>
                  <a:lnTo>
                    <a:pt x="57" y="195"/>
                  </a:lnTo>
                  <a:lnTo>
                    <a:pt x="17" y="177"/>
                  </a:lnTo>
                  <a:lnTo>
                    <a:pt x="0"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06" name="Freeform 1082">
              <a:extLst>
                <a:ext uri="{FF2B5EF4-FFF2-40B4-BE49-F238E27FC236}">
                  <a16:creationId xmlns:a16="http://schemas.microsoft.com/office/drawing/2014/main" id="{FF7EAEA5-9C8C-45D2-A486-98A07BC447B1}"/>
                </a:ext>
              </a:extLst>
            </p:cNvPr>
            <p:cNvSpPr>
              <a:spLocks noChangeArrowheads="1"/>
            </p:cNvSpPr>
            <p:nvPr/>
          </p:nvSpPr>
          <p:spPr bwMode="auto">
            <a:xfrm>
              <a:off x="1900" y="3169"/>
              <a:ext cx="40" cy="44"/>
            </a:xfrm>
            <a:custGeom>
              <a:avLst/>
              <a:gdLst>
                <a:gd name="T0" fmla="*/ 39 w 177"/>
                <a:gd name="T1" fmla="*/ 17 h 196"/>
                <a:gd name="T2" fmla="*/ 70 w 177"/>
                <a:gd name="T3" fmla="*/ 0 h 196"/>
                <a:gd name="T4" fmla="*/ 39 w 177"/>
                <a:gd name="T5" fmla="*/ 17 h 196"/>
                <a:gd name="T6" fmla="*/ 13 w 177"/>
                <a:gd name="T7" fmla="*/ 44 h 196"/>
                <a:gd name="T8" fmla="*/ 0 w 177"/>
                <a:gd name="T9" fmla="*/ 84 h 196"/>
                <a:gd name="T10" fmla="*/ 0 w 177"/>
                <a:gd name="T11" fmla="*/ 111 h 196"/>
                <a:gd name="T12" fmla="*/ 13 w 177"/>
                <a:gd name="T13" fmla="*/ 155 h 196"/>
                <a:gd name="T14" fmla="*/ 39 w 177"/>
                <a:gd name="T15" fmla="*/ 177 h 196"/>
                <a:gd name="T16" fmla="*/ 70 w 177"/>
                <a:gd name="T17" fmla="*/ 195 h 196"/>
                <a:gd name="T18" fmla="*/ 105 w 177"/>
                <a:gd name="T19" fmla="*/ 195 h 196"/>
                <a:gd name="T20" fmla="*/ 136 w 177"/>
                <a:gd name="T21" fmla="*/ 177 h 196"/>
                <a:gd name="T22" fmla="*/ 158 w 177"/>
                <a:gd name="T23" fmla="*/ 155 h 196"/>
                <a:gd name="T24" fmla="*/ 176 w 177"/>
                <a:gd name="T25" fmla="*/ 111 h 196"/>
                <a:gd name="T26" fmla="*/ 176 w 177"/>
                <a:gd name="T27" fmla="*/ 84 h 196"/>
                <a:gd name="T28" fmla="*/ 158 w 177"/>
                <a:gd name="T29" fmla="*/ 44 h 196"/>
                <a:gd name="T30" fmla="*/ 136 w 177"/>
                <a:gd name="T31" fmla="*/ 17 h 196"/>
                <a:gd name="T32" fmla="*/ 105 w 177"/>
                <a:gd name="T33" fmla="*/ 0 h 196"/>
                <a:gd name="T34" fmla="*/ 70 w 177"/>
                <a:gd name="T35"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196">
                  <a:moveTo>
                    <a:pt x="39" y="17"/>
                  </a:moveTo>
                  <a:lnTo>
                    <a:pt x="70" y="0"/>
                  </a:lnTo>
                  <a:lnTo>
                    <a:pt x="39" y="17"/>
                  </a:lnTo>
                  <a:lnTo>
                    <a:pt x="13" y="44"/>
                  </a:lnTo>
                  <a:lnTo>
                    <a:pt x="0" y="84"/>
                  </a:lnTo>
                  <a:lnTo>
                    <a:pt x="0" y="111"/>
                  </a:lnTo>
                  <a:lnTo>
                    <a:pt x="13" y="155"/>
                  </a:lnTo>
                  <a:lnTo>
                    <a:pt x="39" y="177"/>
                  </a:lnTo>
                  <a:lnTo>
                    <a:pt x="70" y="195"/>
                  </a:lnTo>
                  <a:lnTo>
                    <a:pt x="105" y="195"/>
                  </a:lnTo>
                  <a:lnTo>
                    <a:pt x="136" y="177"/>
                  </a:lnTo>
                  <a:lnTo>
                    <a:pt x="158" y="155"/>
                  </a:lnTo>
                  <a:lnTo>
                    <a:pt x="176" y="111"/>
                  </a:lnTo>
                  <a:lnTo>
                    <a:pt x="176" y="84"/>
                  </a:lnTo>
                  <a:lnTo>
                    <a:pt x="158" y="44"/>
                  </a:lnTo>
                  <a:lnTo>
                    <a:pt x="136" y="17"/>
                  </a:lnTo>
                  <a:lnTo>
                    <a:pt x="105" y="0"/>
                  </a:lnTo>
                  <a:lnTo>
                    <a:pt x="7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07" name="Freeform 1083">
              <a:extLst>
                <a:ext uri="{FF2B5EF4-FFF2-40B4-BE49-F238E27FC236}">
                  <a16:creationId xmlns:a16="http://schemas.microsoft.com/office/drawing/2014/main" id="{5E5624BA-BA7F-45B2-99F6-4BD2B2A831D3}"/>
                </a:ext>
              </a:extLst>
            </p:cNvPr>
            <p:cNvSpPr>
              <a:spLocks noChangeArrowheads="1"/>
            </p:cNvSpPr>
            <p:nvPr/>
          </p:nvSpPr>
          <p:spPr bwMode="auto">
            <a:xfrm>
              <a:off x="1967" y="3149"/>
              <a:ext cx="16" cy="64"/>
            </a:xfrm>
            <a:custGeom>
              <a:avLst/>
              <a:gdLst>
                <a:gd name="T0" fmla="*/ 40 w 72"/>
                <a:gd name="T1" fmla="*/ 0 h 284"/>
                <a:gd name="T2" fmla="*/ 71 w 72"/>
                <a:gd name="T3" fmla="*/ 0 h 284"/>
                <a:gd name="T4" fmla="*/ 40 w 72"/>
                <a:gd name="T5" fmla="*/ 0 h 284"/>
                <a:gd name="T6" fmla="*/ 13 w 72"/>
                <a:gd name="T7" fmla="*/ 8 h 284"/>
                <a:gd name="T8" fmla="*/ 0 w 72"/>
                <a:gd name="T9" fmla="*/ 53 h 284"/>
                <a:gd name="T10" fmla="*/ 0 w 72"/>
                <a:gd name="T11" fmla="*/ 283 h 284"/>
              </a:gdLst>
              <a:ahLst/>
              <a:cxnLst>
                <a:cxn ang="0">
                  <a:pos x="T0" y="T1"/>
                </a:cxn>
                <a:cxn ang="0">
                  <a:pos x="T2" y="T3"/>
                </a:cxn>
                <a:cxn ang="0">
                  <a:pos x="T4" y="T5"/>
                </a:cxn>
                <a:cxn ang="0">
                  <a:pos x="T6" y="T7"/>
                </a:cxn>
                <a:cxn ang="0">
                  <a:pos x="T8" y="T9"/>
                </a:cxn>
                <a:cxn ang="0">
                  <a:pos x="T10" y="T11"/>
                </a:cxn>
              </a:cxnLst>
              <a:rect l="0" t="0" r="r" b="b"/>
              <a:pathLst>
                <a:path w="72" h="284">
                  <a:moveTo>
                    <a:pt x="40" y="0"/>
                  </a:moveTo>
                  <a:lnTo>
                    <a:pt x="71" y="0"/>
                  </a:lnTo>
                  <a:lnTo>
                    <a:pt x="40" y="0"/>
                  </a:lnTo>
                  <a:lnTo>
                    <a:pt x="13" y="8"/>
                  </a:lnTo>
                  <a:lnTo>
                    <a:pt x="0" y="53"/>
                  </a:lnTo>
                  <a:lnTo>
                    <a:pt x="0" y="28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08" name="Line 1084">
              <a:extLst>
                <a:ext uri="{FF2B5EF4-FFF2-40B4-BE49-F238E27FC236}">
                  <a16:creationId xmlns:a16="http://schemas.microsoft.com/office/drawing/2014/main" id="{556E6E7B-DA9F-428C-BE35-93DB3EE507D4}"/>
                </a:ext>
              </a:extLst>
            </p:cNvPr>
            <p:cNvSpPr>
              <a:spLocks noChangeShapeType="1"/>
            </p:cNvSpPr>
            <p:nvPr/>
          </p:nvSpPr>
          <p:spPr bwMode="auto">
            <a:xfrm>
              <a:off x="1957" y="3169"/>
              <a:ext cx="22"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09" name="Line 1085">
              <a:extLst>
                <a:ext uri="{FF2B5EF4-FFF2-40B4-BE49-F238E27FC236}">
                  <a16:creationId xmlns:a16="http://schemas.microsoft.com/office/drawing/2014/main" id="{2E05B416-8CEE-498C-91BD-485C73627625}"/>
                </a:ext>
              </a:extLst>
            </p:cNvPr>
            <p:cNvSpPr>
              <a:spLocks noChangeShapeType="1"/>
            </p:cNvSpPr>
            <p:nvPr/>
          </p:nvSpPr>
          <p:spPr bwMode="auto">
            <a:xfrm>
              <a:off x="1613" y="3271"/>
              <a:ext cx="1" cy="6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10" name="Line 1086">
              <a:extLst>
                <a:ext uri="{FF2B5EF4-FFF2-40B4-BE49-F238E27FC236}">
                  <a16:creationId xmlns:a16="http://schemas.microsoft.com/office/drawing/2014/main" id="{7574DEE2-4328-433F-9383-E42719CA42AA}"/>
                </a:ext>
              </a:extLst>
            </p:cNvPr>
            <p:cNvSpPr>
              <a:spLocks noChangeShapeType="1"/>
            </p:cNvSpPr>
            <p:nvPr/>
          </p:nvSpPr>
          <p:spPr bwMode="auto">
            <a:xfrm>
              <a:off x="1613" y="3271"/>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11" name="Line 1087">
              <a:extLst>
                <a:ext uri="{FF2B5EF4-FFF2-40B4-BE49-F238E27FC236}">
                  <a16:creationId xmlns:a16="http://schemas.microsoft.com/office/drawing/2014/main" id="{F75EEC41-B6E0-4BC3-82C9-ED0CD722627B}"/>
                </a:ext>
              </a:extLst>
            </p:cNvPr>
            <p:cNvSpPr>
              <a:spLocks noChangeShapeType="1"/>
            </p:cNvSpPr>
            <p:nvPr/>
          </p:nvSpPr>
          <p:spPr bwMode="auto">
            <a:xfrm flipH="1">
              <a:off x="1612" y="3302"/>
              <a:ext cx="2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12" name="Line 1088">
              <a:extLst>
                <a:ext uri="{FF2B5EF4-FFF2-40B4-BE49-F238E27FC236}">
                  <a16:creationId xmlns:a16="http://schemas.microsoft.com/office/drawing/2014/main" id="{29D81B87-8E8D-4F71-B540-567796C3A514}"/>
                </a:ext>
              </a:extLst>
            </p:cNvPr>
            <p:cNvSpPr>
              <a:spLocks noChangeShapeType="1"/>
            </p:cNvSpPr>
            <p:nvPr/>
          </p:nvSpPr>
          <p:spPr bwMode="auto">
            <a:xfrm>
              <a:off x="1613" y="3336"/>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13" name="Line 1089">
              <a:extLst>
                <a:ext uri="{FF2B5EF4-FFF2-40B4-BE49-F238E27FC236}">
                  <a16:creationId xmlns:a16="http://schemas.microsoft.com/office/drawing/2014/main" id="{DE5A3354-899B-4038-AF33-DE9B599B81EE}"/>
                </a:ext>
              </a:extLst>
            </p:cNvPr>
            <p:cNvSpPr>
              <a:spLocks noChangeShapeType="1"/>
            </p:cNvSpPr>
            <p:nvPr/>
          </p:nvSpPr>
          <p:spPr bwMode="auto">
            <a:xfrm flipV="1">
              <a:off x="1672" y="3270"/>
              <a:ext cx="1" cy="6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14" name="Freeform 1090">
              <a:extLst>
                <a:ext uri="{FF2B5EF4-FFF2-40B4-BE49-F238E27FC236}">
                  <a16:creationId xmlns:a16="http://schemas.microsoft.com/office/drawing/2014/main" id="{F840312A-3011-4C1E-9164-27AD09BE5798}"/>
                </a:ext>
              </a:extLst>
            </p:cNvPr>
            <p:cNvSpPr>
              <a:spLocks noChangeArrowheads="1"/>
            </p:cNvSpPr>
            <p:nvPr/>
          </p:nvSpPr>
          <p:spPr bwMode="auto">
            <a:xfrm>
              <a:off x="1696" y="3293"/>
              <a:ext cx="37" cy="43"/>
            </a:xfrm>
            <a:custGeom>
              <a:avLst/>
              <a:gdLst>
                <a:gd name="T0" fmla="*/ 0 w 165"/>
                <a:gd name="T1" fmla="*/ 79 h 191"/>
                <a:gd name="T2" fmla="*/ 164 w 165"/>
                <a:gd name="T3" fmla="*/ 79 h 191"/>
                <a:gd name="T4" fmla="*/ 164 w 165"/>
                <a:gd name="T5" fmla="*/ 53 h 191"/>
                <a:gd name="T6" fmla="*/ 151 w 165"/>
                <a:gd name="T7" fmla="*/ 26 h 191"/>
                <a:gd name="T8" fmla="*/ 137 w 165"/>
                <a:gd name="T9" fmla="*/ 13 h 191"/>
                <a:gd name="T10" fmla="*/ 111 w 165"/>
                <a:gd name="T11" fmla="*/ 0 h 191"/>
                <a:gd name="T12" fmla="*/ 66 w 165"/>
                <a:gd name="T13" fmla="*/ 0 h 191"/>
                <a:gd name="T14" fmla="*/ 40 w 165"/>
                <a:gd name="T15" fmla="*/ 13 h 191"/>
                <a:gd name="T16" fmla="*/ 13 w 165"/>
                <a:gd name="T17" fmla="*/ 39 h 191"/>
                <a:gd name="T18" fmla="*/ 0 w 165"/>
                <a:gd name="T19" fmla="*/ 79 h 191"/>
                <a:gd name="T20" fmla="*/ 0 w 165"/>
                <a:gd name="T21" fmla="*/ 106 h 191"/>
                <a:gd name="T22" fmla="*/ 13 w 165"/>
                <a:gd name="T23" fmla="*/ 146 h 191"/>
                <a:gd name="T24" fmla="*/ 40 w 165"/>
                <a:gd name="T25" fmla="*/ 177 h 191"/>
                <a:gd name="T26" fmla="*/ 66 w 165"/>
                <a:gd name="T27" fmla="*/ 190 h 191"/>
                <a:gd name="T28" fmla="*/ 111 w 165"/>
                <a:gd name="T29" fmla="*/ 190 h 191"/>
                <a:gd name="T30" fmla="*/ 137 w 165"/>
                <a:gd name="T31" fmla="*/ 177 h 191"/>
                <a:gd name="T32" fmla="*/ 164 w 165"/>
                <a:gd name="T33" fmla="*/ 14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91">
                  <a:moveTo>
                    <a:pt x="0" y="79"/>
                  </a:moveTo>
                  <a:lnTo>
                    <a:pt x="164" y="79"/>
                  </a:lnTo>
                  <a:lnTo>
                    <a:pt x="164" y="53"/>
                  </a:lnTo>
                  <a:lnTo>
                    <a:pt x="151" y="26"/>
                  </a:lnTo>
                  <a:lnTo>
                    <a:pt x="137" y="13"/>
                  </a:lnTo>
                  <a:lnTo>
                    <a:pt x="111" y="0"/>
                  </a:lnTo>
                  <a:lnTo>
                    <a:pt x="66" y="0"/>
                  </a:lnTo>
                  <a:lnTo>
                    <a:pt x="40" y="13"/>
                  </a:lnTo>
                  <a:lnTo>
                    <a:pt x="13" y="39"/>
                  </a:lnTo>
                  <a:lnTo>
                    <a:pt x="0" y="79"/>
                  </a:lnTo>
                  <a:lnTo>
                    <a:pt x="0" y="106"/>
                  </a:lnTo>
                  <a:lnTo>
                    <a:pt x="13" y="146"/>
                  </a:lnTo>
                  <a:lnTo>
                    <a:pt x="40" y="177"/>
                  </a:lnTo>
                  <a:lnTo>
                    <a:pt x="66" y="190"/>
                  </a:lnTo>
                  <a:lnTo>
                    <a:pt x="111" y="190"/>
                  </a:lnTo>
                  <a:lnTo>
                    <a:pt x="137" y="177"/>
                  </a:lnTo>
                  <a:lnTo>
                    <a:pt x="164" y="1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15" name="Freeform 1091">
              <a:extLst>
                <a:ext uri="{FF2B5EF4-FFF2-40B4-BE49-F238E27FC236}">
                  <a16:creationId xmlns:a16="http://schemas.microsoft.com/office/drawing/2014/main" id="{B1B2741C-922D-4404-8249-72AC69EDBDA4}"/>
                </a:ext>
              </a:extLst>
            </p:cNvPr>
            <p:cNvSpPr>
              <a:spLocks noChangeArrowheads="1"/>
            </p:cNvSpPr>
            <p:nvPr/>
          </p:nvSpPr>
          <p:spPr bwMode="auto">
            <a:xfrm>
              <a:off x="1752" y="3293"/>
              <a:ext cx="37" cy="43"/>
            </a:xfrm>
            <a:custGeom>
              <a:avLst/>
              <a:gdLst>
                <a:gd name="T0" fmla="*/ 163 w 164"/>
                <a:gd name="T1" fmla="*/ 39 h 191"/>
                <a:gd name="T2" fmla="*/ 141 w 164"/>
                <a:gd name="T3" fmla="*/ 13 h 191"/>
                <a:gd name="T4" fmla="*/ 110 w 164"/>
                <a:gd name="T5" fmla="*/ 0 h 191"/>
                <a:gd name="T6" fmla="*/ 70 w 164"/>
                <a:gd name="T7" fmla="*/ 0 h 191"/>
                <a:gd name="T8" fmla="*/ 39 w 164"/>
                <a:gd name="T9" fmla="*/ 13 h 191"/>
                <a:gd name="T10" fmla="*/ 17 w 164"/>
                <a:gd name="T11" fmla="*/ 39 h 191"/>
                <a:gd name="T12" fmla="*/ 0 w 164"/>
                <a:gd name="T13" fmla="*/ 79 h 191"/>
                <a:gd name="T14" fmla="*/ 0 w 164"/>
                <a:gd name="T15" fmla="*/ 106 h 191"/>
                <a:gd name="T16" fmla="*/ 17 w 164"/>
                <a:gd name="T17" fmla="*/ 146 h 191"/>
                <a:gd name="T18" fmla="*/ 39 w 164"/>
                <a:gd name="T19" fmla="*/ 177 h 191"/>
                <a:gd name="T20" fmla="*/ 70 w 164"/>
                <a:gd name="T21" fmla="*/ 190 h 191"/>
                <a:gd name="T22" fmla="*/ 110 w 164"/>
                <a:gd name="T23" fmla="*/ 190 h 191"/>
                <a:gd name="T24" fmla="*/ 141 w 164"/>
                <a:gd name="T25" fmla="*/ 177 h 191"/>
                <a:gd name="T26" fmla="*/ 163 w 164"/>
                <a:gd name="T27" fmla="*/ 14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91">
                  <a:moveTo>
                    <a:pt x="163" y="39"/>
                  </a:moveTo>
                  <a:lnTo>
                    <a:pt x="141" y="13"/>
                  </a:lnTo>
                  <a:lnTo>
                    <a:pt x="110" y="0"/>
                  </a:lnTo>
                  <a:lnTo>
                    <a:pt x="70" y="0"/>
                  </a:lnTo>
                  <a:lnTo>
                    <a:pt x="39" y="13"/>
                  </a:lnTo>
                  <a:lnTo>
                    <a:pt x="17" y="39"/>
                  </a:lnTo>
                  <a:lnTo>
                    <a:pt x="0" y="79"/>
                  </a:lnTo>
                  <a:lnTo>
                    <a:pt x="0" y="106"/>
                  </a:lnTo>
                  <a:lnTo>
                    <a:pt x="17" y="146"/>
                  </a:lnTo>
                  <a:lnTo>
                    <a:pt x="39" y="177"/>
                  </a:lnTo>
                  <a:lnTo>
                    <a:pt x="70" y="190"/>
                  </a:lnTo>
                  <a:lnTo>
                    <a:pt x="110" y="190"/>
                  </a:lnTo>
                  <a:lnTo>
                    <a:pt x="141" y="177"/>
                  </a:lnTo>
                  <a:lnTo>
                    <a:pt x="163" y="1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16" name="Line 1092">
              <a:extLst>
                <a:ext uri="{FF2B5EF4-FFF2-40B4-BE49-F238E27FC236}">
                  <a16:creationId xmlns:a16="http://schemas.microsoft.com/office/drawing/2014/main" id="{4274CD39-1102-4524-AC34-84827E6CEF72}"/>
                </a:ext>
              </a:extLst>
            </p:cNvPr>
            <p:cNvSpPr>
              <a:spLocks noChangeShapeType="1"/>
            </p:cNvSpPr>
            <p:nvPr/>
          </p:nvSpPr>
          <p:spPr bwMode="auto">
            <a:xfrm flipV="1">
              <a:off x="1817" y="3269"/>
              <a:ext cx="1" cy="5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17" name="Freeform 1093">
              <a:extLst>
                <a:ext uri="{FF2B5EF4-FFF2-40B4-BE49-F238E27FC236}">
                  <a16:creationId xmlns:a16="http://schemas.microsoft.com/office/drawing/2014/main" id="{35291CB6-3EE0-40A0-8BD7-E3B4F1119866}"/>
                </a:ext>
              </a:extLst>
            </p:cNvPr>
            <p:cNvSpPr>
              <a:spLocks noChangeArrowheads="1"/>
            </p:cNvSpPr>
            <p:nvPr/>
          </p:nvSpPr>
          <p:spPr bwMode="auto">
            <a:xfrm>
              <a:off x="1817" y="3323"/>
              <a:ext cx="16" cy="16"/>
            </a:xfrm>
            <a:custGeom>
              <a:avLst/>
              <a:gdLst>
                <a:gd name="T0" fmla="*/ 0 w 72"/>
                <a:gd name="T1" fmla="*/ 0 h 72"/>
                <a:gd name="T2" fmla="*/ 13 w 72"/>
                <a:gd name="T3" fmla="*/ 53 h 72"/>
                <a:gd name="T4" fmla="*/ 40 w 72"/>
                <a:gd name="T5" fmla="*/ 71 h 72"/>
                <a:gd name="T6" fmla="*/ 71 w 72"/>
                <a:gd name="T7" fmla="*/ 71 h 72"/>
              </a:gdLst>
              <a:ahLst/>
              <a:cxnLst>
                <a:cxn ang="0">
                  <a:pos x="T0" y="T1"/>
                </a:cxn>
                <a:cxn ang="0">
                  <a:pos x="T2" y="T3"/>
                </a:cxn>
                <a:cxn ang="0">
                  <a:pos x="T4" y="T5"/>
                </a:cxn>
                <a:cxn ang="0">
                  <a:pos x="T6" y="T7"/>
                </a:cxn>
              </a:cxnLst>
              <a:rect l="0" t="0" r="r" b="b"/>
              <a:pathLst>
                <a:path w="72" h="72">
                  <a:moveTo>
                    <a:pt x="0" y="0"/>
                  </a:moveTo>
                  <a:lnTo>
                    <a:pt x="13" y="53"/>
                  </a:lnTo>
                  <a:lnTo>
                    <a:pt x="40" y="71"/>
                  </a:lnTo>
                  <a:lnTo>
                    <a:pt x="71" y="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18" name="Line 1094">
              <a:extLst>
                <a:ext uri="{FF2B5EF4-FFF2-40B4-BE49-F238E27FC236}">
                  <a16:creationId xmlns:a16="http://schemas.microsoft.com/office/drawing/2014/main" id="{66D33045-EE7D-4C89-B4C8-4E2A085D582B}"/>
                </a:ext>
              </a:extLst>
            </p:cNvPr>
            <p:cNvSpPr>
              <a:spLocks noChangeShapeType="1"/>
            </p:cNvSpPr>
            <p:nvPr/>
          </p:nvSpPr>
          <p:spPr bwMode="auto">
            <a:xfrm flipH="1">
              <a:off x="1806" y="3293"/>
              <a:ext cx="2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19" name="Line 1095">
              <a:extLst>
                <a:ext uri="{FF2B5EF4-FFF2-40B4-BE49-F238E27FC236}">
                  <a16:creationId xmlns:a16="http://schemas.microsoft.com/office/drawing/2014/main" id="{C42C6396-2584-4BA6-A615-A5C0471F6AB1}"/>
                </a:ext>
              </a:extLst>
            </p:cNvPr>
            <p:cNvSpPr>
              <a:spLocks noChangeShapeType="1"/>
            </p:cNvSpPr>
            <p:nvPr/>
          </p:nvSpPr>
          <p:spPr bwMode="auto">
            <a:xfrm>
              <a:off x="1850" y="3293"/>
              <a:ext cx="1" cy="4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20" name="Freeform 1096">
              <a:extLst>
                <a:ext uri="{FF2B5EF4-FFF2-40B4-BE49-F238E27FC236}">
                  <a16:creationId xmlns:a16="http://schemas.microsoft.com/office/drawing/2014/main" id="{C3C5A721-8EAF-49F3-93F7-FF6786ED2DA9}"/>
                </a:ext>
              </a:extLst>
            </p:cNvPr>
            <p:cNvSpPr>
              <a:spLocks noChangeArrowheads="1"/>
            </p:cNvSpPr>
            <p:nvPr/>
          </p:nvSpPr>
          <p:spPr bwMode="auto">
            <a:xfrm>
              <a:off x="1850" y="3293"/>
              <a:ext cx="25" cy="18"/>
            </a:xfrm>
            <a:custGeom>
              <a:avLst/>
              <a:gdLst>
                <a:gd name="T0" fmla="*/ 0 w 112"/>
                <a:gd name="T1" fmla="*/ 80 h 81"/>
                <a:gd name="T2" fmla="*/ 13 w 112"/>
                <a:gd name="T3" fmla="*/ 40 h 81"/>
                <a:gd name="T4" fmla="*/ 40 w 112"/>
                <a:gd name="T5" fmla="*/ 13 h 81"/>
                <a:gd name="T6" fmla="*/ 66 w 112"/>
                <a:gd name="T7" fmla="*/ 0 h 81"/>
                <a:gd name="T8" fmla="*/ 111 w 112"/>
                <a:gd name="T9" fmla="*/ 0 h 81"/>
              </a:gdLst>
              <a:ahLst/>
              <a:cxnLst>
                <a:cxn ang="0">
                  <a:pos x="T0" y="T1"/>
                </a:cxn>
                <a:cxn ang="0">
                  <a:pos x="T2" y="T3"/>
                </a:cxn>
                <a:cxn ang="0">
                  <a:pos x="T4" y="T5"/>
                </a:cxn>
                <a:cxn ang="0">
                  <a:pos x="T6" y="T7"/>
                </a:cxn>
                <a:cxn ang="0">
                  <a:pos x="T8" y="T9"/>
                </a:cxn>
              </a:cxnLst>
              <a:rect l="0" t="0" r="r" b="b"/>
              <a:pathLst>
                <a:path w="112" h="81">
                  <a:moveTo>
                    <a:pt x="0" y="80"/>
                  </a:moveTo>
                  <a:lnTo>
                    <a:pt x="13" y="40"/>
                  </a:lnTo>
                  <a:lnTo>
                    <a:pt x="40" y="13"/>
                  </a:lnTo>
                  <a:lnTo>
                    <a:pt x="66" y="0"/>
                  </a:lnTo>
                  <a:lnTo>
                    <a:pt x="11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21" name="Freeform 1097">
              <a:extLst>
                <a:ext uri="{FF2B5EF4-FFF2-40B4-BE49-F238E27FC236}">
                  <a16:creationId xmlns:a16="http://schemas.microsoft.com/office/drawing/2014/main" id="{86915F21-0D63-4F51-BAAC-1EF4192970E7}"/>
                </a:ext>
              </a:extLst>
            </p:cNvPr>
            <p:cNvSpPr>
              <a:spLocks noChangeArrowheads="1"/>
            </p:cNvSpPr>
            <p:nvPr/>
          </p:nvSpPr>
          <p:spPr bwMode="auto">
            <a:xfrm>
              <a:off x="1891" y="3293"/>
              <a:ext cx="40" cy="43"/>
            </a:xfrm>
            <a:custGeom>
              <a:avLst/>
              <a:gdLst>
                <a:gd name="T0" fmla="*/ 39 w 178"/>
                <a:gd name="T1" fmla="*/ 13 h 191"/>
                <a:gd name="T2" fmla="*/ 66 w 178"/>
                <a:gd name="T3" fmla="*/ 0 h 191"/>
                <a:gd name="T4" fmla="*/ 39 w 178"/>
                <a:gd name="T5" fmla="*/ 13 h 191"/>
                <a:gd name="T6" fmla="*/ 8 w 178"/>
                <a:gd name="T7" fmla="*/ 39 h 191"/>
                <a:gd name="T8" fmla="*/ 0 w 178"/>
                <a:gd name="T9" fmla="*/ 79 h 191"/>
                <a:gd name="T10" fmla="*/ 0 w 178"/>
                <a:gd name="T11" fmla="*/ 106 h 191"/>
                <a:gd name="T12" fmla="*/ 8 w 178"/>
                <a:gd name="T13" fmla="*/ 146 h 191"/>
                <a:gd name="T14" fmla="*/ 39 w 178"/>
                <a:gd name="T15" fmla="*/ 177 h 191"/>
                <a:gd name="T16" fmla="*/ 66 w 178"/>
                <a:gd name="T17" fmla="*/ 190 h 191"/>
                <a:gd name="T18" fmla="*/ 110 w 178"/>
                <a:gd name="T19" fmla="*/ 190 h 191"/>
                <a:gd name="T20" fmla="*/ 133 w 178"/>
                <a:gd name="T21" fmla="*/ 177 h 191"/>
                <a:gd name="T22" fmla="*/ 164 w 178"/>
                <a:gd name="T23" fmla="*/ 146 h 191"/>
                <a:gd name="T24" fmla="*/ 177 w 178"/>
                <a:gd name="T25" fmla="*/ 106 h 191"/>
                <a:gd name="T26" fmla="*/ 177 w 178"/>
                <a:gd name="T27" fmla="*/ 79 h 191"/>
                <a:gd name="T28" fmla="*/ 164 w 178"/>
                <a:gd name="T29" fmla="*/ 39 h 191"/>
                <a:gd name="T30" fmla="*/ 133 w 178"/>
                <a:gd name="T31" fmla="*/ 13 h 191"/>
                <a:gd name="T32" fmla="*/ 110 w 178"/>
                <a:gd name="T33" fmla="*/ 0 h 191"/>
                <a:gd name="T34" fmla="*/ 66 w 178"/>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8" h="191">
                  <a:moveTo>
                    <a:pt x="39" y="13"/>
                  </a:moveTo>
                  <a:lnTo>
                    <a:pt x="66" y="0"/>
                  </a:lnTo>
                  <a:lnTo>
                    <a:pt x="39" y="13"/>
                  </a:lnTo>
                  <a:lnTo>
                    <a:pt x="8" y="39"/>
                  </a:lnTo>
                  <a:lnTo>
                    <a:pt x="0" y="79"/>
                  </a:lnTo>
                  <a:lnTo>
                    <a:pt x="0" y="106"/>
                  </a:lnTo>
                  <a:lnTo>
                    <a:pt x="8" y="146"/>
                  </a:lnTo>
                  <a:lnTo>
                    <a:pt x="39" y="177"/>
                  </a:lnTo>
                  <a:lnTo>
                    <a:pt x="66" y="190"/>
                  </a:lnTo>
                  <a:lnTo>
                    <a:pt x="110" y="190"/>
                  </a:lnTo>
                  <a:lnTo>
                    <a:pt x="133" y="177"/>
                  </a:lnTo>
                  <a:lnTo>
                    <a:pt x="164" y="146"/>
                  </a:lnTo>
                  <a:lnTo>
                    <a:pt x="177" y="106"/>
                  </a:lnTo>
                  <a:lnTo>
                    <a:pt x="177" y="79"/>
                  </a:lnTo>
                  <a:lnTo>
                    <a:pt x="164" y="39"/>
                  </a:lnTo>
                  <a:lnTo>
                    <a:pt x="133" y="13"/>
                  </a:lnTo>
                  <a:lnTo>
                    <a:pt x="110" y="0"/>
                  </a:lnTo>
                  <a:lnTo>
                    <a:pt x="6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22" name="Freeform 1098">
              <a:extLst>
                <a:ext uri="{FF2B5EF4-FFF2-40B4-BE49-F238E27FC236}">
                  <a16:creationId xmlns:a16="http://schemas.microsoft.com/office/drawing/2014/main" id="{CB4ECDE8-45CA-420D-B2CA-F3AFA68437EB}"/>
                </a:ext>
              </a:extLst>
            </p:cNvPr>
            <p:cNvSpPr>
              <a:spLocks noChangeArrowheads="1"/>
            </p:cNvSpPr>
            <p:nvPr/>
          </p:nvSpPr>
          <p:spPr bwMode="auto">
            <a:xfrm>
              <a:off x="1949" y="3293"/>
              <a:ext cx="34" cy="43"/>
            </a:xfrm>
            <a:custGeom>
              <a:avLst/>
              <a:gdLst>
                <a:gd name="T0" fmla="*/ 137 w 151"/>
                <a:gd name="T1" fmla="*/ 13 h 191"/>
                <a:gd name="T2" fmla="*/ 150 w 151"/>
                <a:gd name="T3" fmla="*/ 39 h 191"/>
                <a:gd name="T4" fmla="*/ 137 w 151"/>
                <a:gd name="T5" fmla="*/ 13 h 191"/>
                <a:gd name="T6" fmla="*/ 97 w 151"/>
                <a:gd name="T7" fmla="*/ 0 h 191"/>
                <a:gd name="T8" fmla="*/ 53 w 151"/>
                <a:gd name="T9" fmla="*/ 0 h 191"/>
                <a:gd name="T10" fmla="*/ 13 w 151"/>
                <a:gd name="T11" fmla="*/ 13 h 191"/>
                <a:gd name="T12" fmla="*/ 0 w 151"/>
                <a:gd name="T13" fmla="*/ 39 h 191"/>
                <a:gd name="T14" fmla="*/ 13 w 151"/>
                <a:gd name="T15" fmla="*/ 66 h 191"/>
                <a:gd name="T16" fmla="*/ 39 w 151"/>
                <a:gd name="T17" fmla="*/ 79 h 191"/>
                <a:gd name="T18" fmla="*/ 106 w 151"/>
                <a:gd name="T19" fmla="*/ 93 h 191"/>
                <a:gd name="T20" fmla="*/ 137 w 151"/>
                <a:gd name="T21" fmla="*/ 106 h 191"/>
                <a:gd name="T22" fmla="*/ 150 w 151"/>
                <a:gd name="T23" fmla="*/ 132 h 191"/>
                <a:gd name="T24" fmla="*/ 150 w 151"/>
                <a:gd name="T25" fmla="*/ 146 h 191"/>
                <a:gd name="T26" fmla="*/ 137 w 151"/>
                <a:gd name="T27" fmla="*/ 177 h 191"/>
                <a:gd name="T28" fmla="*/ 97 w 151"/>
                <a:gd name="T29" fmla="*/ 190 h 191"/>
                <a:gd name="T30" fmla="*/ 53 w 151"/>
                <a:gd name="T31" fmla="*/ 190 h 191"/>
                <a:gd name="T32" fmla="*/ 13 w 151"/>
                <a:gd name="T33" fmla="*/ 177 h 191"/>
                <a:gd name="T34" fmla="*/ 0 w 151"/>
                <a:gd name="T35" fmla="*/ 14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1" h="191">
                  <a:moveTo>
                    <a:pt x="137" y="13"/>
                  </a:moveTo>
                  <a:lnTo>
                    <a:pt x="150" y="39"/>
                  </a:lnTo>
                  <a:lnTo>
                    <a:pt x="137" y="13"/>
                  </a:lnTo>
                  <a:lnTo>
                    <a:pt x="97" y="0"/>
                  </a:lnTo>
                  <a:lnTo>
                    <a:pt x="53" y="0"/>
                  </a:lnTo>
                  <a:lnTo>
                    <a:pt x="13" y="13"/>
                  </a:lnTo>
                  <a:lnTo>
                    <a:pt x="0" y="39"/>
                  </a:lnTo>
                  <a:lnTo>
                    <a:pt x="13" y="66"/>
                  </a:lnTo>
                  <a:lnTo>
                    <a:pt x="39" y="79"/>
                  </a:lnTo>
                  <a:lnTo>
                    <a:pt x="106" y="93"/>
                  </a:lnTo>
                  <a:lnTo>
                    <a:pt x="137" y="106"/>
                  </a:lnTo>
                  <a:lnTo>
                    <a:pt x="150" y="132"/>
                  </a:lnTo>
                  <a:lnTo>
                    <a:pt x="150" y="146"/>
                  </a:lnTo>
                  <a:lnTo>
                    <a:pt x="137" y="177"/>
                  </a:lnTo>
                  <a:lnTo>
                    <a:pt x="97" y="190"/>
                  </a:lnTo>
                  <a:lnTo>
                    <a:pt x="53" y="190"/>
                  </a:lnTo>
                  <a:lnTo>
                    <a:pt x="13" y="177"/>
                  </a:lnTo>
                  <a:lnTo>
                    <a:pt x="0" y="1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23" name="Line 1099">
              <a:extLst>
                <a:ext uri="{FF2B5EF4-FFF2-40B4-BE49-F238E27FC236}">
                  <a16:creationId xmlns:a16="http://schemas.microsoft.com/office/drawing/2014/main" id="{ABF1EF5C-F8C1-4C6F-9C8B-4BB873F307FC}"/>
                </a:ext>
              </a:extLst>
            </p:cNvPr>
            <p:cNvSpPr>
              <a:spLocks noChangeShapeType="1"/>
            </p:cNvSpPr>
            <p:nvPr/>
          </p:nvSpPr>
          <p:spPr bwMode="auto">
            <a:xfrm flipV="1">
              <a:off x="2011" y="3269"/>
              <a:ext cx="1" cy="5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24" name="Freeform 1100">
              <a:extLst>
                <a:ext uri="{FF2B5EF4-FFF2-40B4-BE49-F238E27FC236}">
                  <a16:creationId xmlns:a16="http://schemas.microsoft.com/office/drawing/2014/main" id="{60C1DC2C-A11B-48B9-BDC3-8FE196D688F5}"/>
                </a:ext>
              </a:extLst>
            </p:cNvPr>
            <p:cNvSpPr>
              <a:spLocks noChangeArrowheads="1"/>
            </p:cNvSpPr>
            <p:nvPr/>
          </p:nvSpPr>
          <p:spPr bwMode="auto">
            <a:xfrm>
              <a:off x="2011" y="3323"/>
              <a:ext cx="16" cy="16"/>
            </a:xfrm>
            <a:custGeom>
              <a:avLst/>
              <a:gdLst>
                <a:gd name="T0" fmla="*/ 0 w 72"/>
                <a:gd name="T1" fmla="*/ 0 h 72"/>
                <a:gd name="T2" fmla="*/ 13 w 72"/>
                <a:gd name="T3" fmla="*/ 53 h 72"/>
                <a:gd name="T4" fmla="*/ 40 w 72"/>
                <a:gd name="T5" fmla="*/ 71 h 72"/>
                <a:gd name="T6" fmla="*/ 71 w 72"/>
                <a:gd name="T7" fmla="*/ 71 h 72"/>
              </a:gdLst>
              <a:ahLst/>
              <a:cxnLst>
                <a:cxn ang="0">
                  <a:pos x="T0" y="T1"/>
                </a:cxn>
                <a:cxn ang="0">
                  <a:pos x="T2" y="T3"/>
                </a:cxn>
                <a:cxn ang="0">
                  <a:pos x="T4" y="T5"/>
                </a:cxn>
                <a:cxn ang="0">
                  <a:pos x="T6" y="T7"/>
                </a:cxn>
              </a:cxnLst>
              <a:rect l="0" t="0" r="r" b="b"/>
              <a:pathLst>
                <a:path w="72" h="72">
                  <a:moveTo>
                    <a:pt x="0" y="0"/>
                  </a:moveTo>
                  <a:lnTo>
                    <a:pt x="13" y="53"/>
                  </a:lnTo>
                  <a:lnTo>
                    <a:pt x="40" y="71"/>
                  </a:lnTo>
                  <a:lnTo>
                    <a:pt x="71" y="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25" name="Line 1101">
              <a:extLst>
                <a:ext uri="{FF2B5EF4-FFF2-40B4-BE49-F238E27FC236}">
                  <a16:creationId xmlns:a16="http://schemas.microsoft.com/office/drawing/2014/main" id="{265189BA-FBB5-45C7-AFDA-E3A7AF3DF326}"/>
                </a:ext>
              </a:extLst>
            </p:cNvPr>
            <p:cNvSpPr>
              <a:spLocks noChangeShapeType="1"/>
            </p:cNvSpPr>
            <p:nvPr/>
          </p:nvSpPr>
          <p:spPr bwMode="auto">
            <a:xfrm flipH="1">
              <a:off x="1999" y="3293"/>
              <a:ext cx="2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26" name="Line 1102">
              <a:extLst>
                <a:ext uri="{FF2B5EF4-FFF2-40B4-BE49-F238E27FC236}">
                  <a16:creationId xmlns:a16="http://schemas.microsoft.com/office/drawing/2014/main" id="{E4FBA600-5C5A-41DD-B1B5-EA8BD3229945}"/>
                </a:ext>
              </a:extLst>
            </p:cNvPr>
            <p:cNvSpPr>
              <a:spLocks noChangeShapeType="1"/>
            </p:cNvSpPr>
            <p:nvPr/>
          </p:nvSpPr>
          <p:spPr bwMode="auto">
            <a:xfrm>
              <a:off x="2081" y="3293"/>
              <a:ext cx="1" cy="4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27" name="Freeform 1103">
              <a:extLst>
                <a:ext uri="{FF2B5EF4-FFF2-40B4-BE49-F238E27FC236}">
                  <a16:creationId xmlns:a16="http://schemas.microsoft.com/office/drawing/2014/main" id="{CC84F7B0-0773-45E0-8006-C21E5CCD497E}"/>
                </a:ext>
              </a:extLst>
            </p:cNvPr>
            <p:cNvSpPr>
              <a:spLocks noChangeArrowheads="1"/>
            </p:cNvSpPr>
            <p:nvPr/>
          </p:nvSpPr>
          <p:spPr bwMode="auto">
            <a:xfrm>
              <a:off x="2045" y="3293"/>
              <a:ext cx="36" cy="43"/>
            </a:xfrm>
            <a:custGeom>
              <a:avLst/>
              <a:gdLst>
                <a:gd name="T0" fmla="*/ 159 w 160"/>
                <a:gd name="T1" fmla="*/ 39 h 191"/>
                <a:gd name="T2" fmla="*/ 132 w 160"/>
                <a:gd name="T3" fmla="*/ 13 h 191"/>
                <a:gd name="T4" fmla="*/ 106 w 160"/>
                <a:gd name="T5" fmla="*/ 0 h 191"/>
                <a:gd name="T6" fmla="*/ 66 w 160"/>
                <a:gd name="T7" fmla="*/ 0 h 191"/>
                <a:gd name="T8" fmla="*/ 39 w 160"/>
                <a:gd name="T9" fmla="*/ 13 h 191"/>
                <a:gd name="T10" fmla="*/ 13 w 160"/>
                <a:gd name="T11" fmla="*/ 39 h 191"/>
                <a:gd name="T12" fmla="*/ 0 w 160"/>
                <a:gd name="T13" fmla="*/ 79 h 191"/>
                <a:gd name="T14" fmla="*/ 0 w 160"/>
                <a:gd name="T15" fmla="*/ 106 h 191"/>
                <a:gd name="T16" fmla="*/ 13 w 160"/>
                <a:gd name="T17" fmla="*/ 146 h 191"/>
                <a:gd name="T18" fmla="*/ 39 w 160"/>
                <a:gd name="T19" fmla="*/ 177 h 191"/>
                <a:gd name="T20" fmla="*/ 66 w 160"/>
                <a:gd name="T21" fmla="*/ 190 h 191"/>
                <a:gd name="T22" fmla="*/ 106 w 160"/>
                <a:gd name="T23" fmla="*/ 190 h 191"/>
                <a:gd name="T24" fmla="*/ 132 w 160"/>
                <a:gd name="T25" fmla="*/ 177 h 191"/>
                <a:gd name="T26" fmla="*/ 159 w 160"/>
                <a:gd name="T27" fmla="*/ 14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191">
                  <a:moveTo>
                    <a:pt x="159" y="39"/>
                  </a:moveTo>
                  <a:lnTo>
                    <a:pt x="132" y="13"/>
                  </a:lnTo>
                  <a:lnTo>
                    <a:pt x="106" y="0"/>
                  </a:lnTo>
                  <a:lnTo>
                    <a:pt x="66" y="0"/>
                  </a:lnTo>
                  <a:lnTo>
                    <a:pt x="39" y="13"/>
                  </a:lnTo>
                  <a:lnTo>
                    <a:pt x="13" y="39"/>
                  </a:lnTo>
                  <a:lnTo>
                    <a:pt x="0" y="79"/>
                  </a:lnTo>
                  <a:lnTo>
                    <a:pt x="0" y="106"/>
                  </a:lnTo>
                  <a:lnTo>
                    <a:pt x="13" y="146"/>
                  </a:lnTo>
                  <a:lnTo>
                    <a:pt x="39" y="177"/>
                  </a:lnTo>
                  <a:lnTo>
                    <a:pt x="66" y="190"/>
                  </a:lnTo>
                  <a:lnTo>
                    <a:pt x="106" y="190"/>
                  </a:lnTo>
                  <a:lnTo>
                    <a:pt x="132" y="177"/>
                  </a:lnTo>
                  <a:lnTo>
                    <a:pt x="159" y="1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28" name="Line 1104">
              <a:extLst>
                <a:ext uri="{FF2B5EF4-FFF2-40B4-BE49-F238E27FC236}">
                  <a16:creationId xmlns:a16="http://schemas.microsoft.com/office/drawing/2014/main" id="{02411814-E0E5-4110-BF68-FBE163F9F60E}"/>
                </a:ext>
              </a:extLst>
            </p:cNvPr>
            <p:cNvSpPr>
              <a:spLocks noChangeShapeType="1"/>
            </p:cNvSpPr>
            <p:nvPr/>
          </p:nvSpPr>
          <p:spPr bwMode="auto">
            <a:xfrm flipV="1">
              <a:off x="2111" y="3269"/>
              <a:ext cx="1" cy="5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29" name="Freeform 1105">
              <a:extLst>
                <a:ext uri="{FF2B5EF4-FFF2-40B4-BE49-F238E27FC236}">
                  <a16:creationId xmlns:a16="http://schemas.microsoft.com/office/drawing/2014/main" id="{6B5BAD1B-D4BB-45E0-892B-0315E9CFD706}"/>
                </a:ext>
              </a:extLst>
            </p:cNvPr>
            <p:cNvSpPr>
              <a:spLocks noChangeArrowheads="1"/>
            </p:cNvSpPr>
            <p:nvPr/>
          </p:nvSpPr>
          <p:spPr bwMode="auto">
            <a:xfrm>
              <a:off x="2111" y="3323"/>
              <a:ext cx="16" cy="16"/>
            </a:xfrm>
            <a:custGeom>
              <a:avLst/>
              <a:gdLst>
                <a:gd name="T0" fmla="*/ 0 w 72"/>
                <a:gd name="T1" fmla="*/ 0 h 72"/>
                <a:gd name="T2" fmla="*/ 13 w 72"/>
                <a:gd name="T3" fmla="*/ 53 h 72"/>
                <a:gd name="T4" fmla="*/ 40 w 72"/>
                <a:gd name="T5" fmla="*/ 71 h 72"/>
                <a:gd name="T6" fmla="*/ 71 w 72"/>
                <a:gd name="T7" fmla="*/ 71 h 72"/>
              </a:gdLst>
              <a:ahLst/>
              <a:cxnLst>
                <a:cxn ang="0">
                  <a:pos x="T0" y="T1"/>
                </a:cxn>
                <a:cxn ang="0">
                  <a:pos x="T2" y="T3"/>
                </a:cxn>
                <a:cxn ang="0">
                  <a:pos x="T4" y="T5"/>
                </a:cxn>
                <a:cxn ang="0">
                  <a:pos x="T6" y="T7"/>
                </a:cxn>
              </a:cxnLst>
              <a:rect l="0" t="0" r="r" b="b"/>
              <a:pathLst>
                <a:path w="72" h="72">
                  <a:moveTo>
                    <a:pt x="0" y="0"/>
                  </a:moveTo>
                  <a:lnTo>
                    <a:pt x="13" y="53"/>
                  </a:lnTo>
                  <a:lnTo>
                    <a:pt x="40" y="71"/>
                  </a:lnTo>
                  <a:lnTo>
                    <a:pt x="71" y="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30" name="Line 1106">
              <a:extLst>
                <a:ext uri="{FF2B5EF4-FFF2-40B4-BE49-F238E27FC236}">
                  <a16:creationId xmlns:a16="http://schemas.microsoft.com/office/drawing/2014/main" id="{A6D4AF13-1160-439A-AE42-0DF587AC05A1}"/>
                </a:ext>
              </a:extLst>
            </p:cNvPr>
            <p:cNvSpPr>
              <a:spLocks noChangeShapeType="1"/>
            </p:cNvSpPr>
            <p:nvPr/>
          </p:nvSpPr>
          <p:spPr bwMode="auto">
            <a:xfrm flipH="1">
              <a:off x="2101" y="3293"/>
              <a:ext cx="2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31" name="Freeform 1107">
              <a:extLst>
                <a:ext uri="{FF2B5EF4-FFF2-40B4-BE49-F238E27FC236}">
                  <a16:creationId xmlns:a16="http://schemas.microsoft.com/office/drawing/2014/main" id="{B417A6E0-0DE1-4FFC-A65C-B3A856C4BA3E}"/>
                </a:ext>
              </a:extLst>
            </p:cNvPr>
            <p:cNvSpPr>
              <a:spLocks noChangeArrowheads="1"/>
            </p:cNvSpPr>
            <p:nvPr/>
          </p:nvSpPr>
          <p:spPr bwMode="auto">
            <a:xfrm>
              <a:off x="2146" y="3271"/>
              <a:ext cx="16" cy="16"/>
            </a:xfrm>
            <a:custGeom>
              <a:avLst/>
              <a:gdLst>
                <a:gd name="T0" fmla="*/ 0 w 72"/>
                <a:gd name="T1" fmla="*/ 35 h 72"/>
                <a:gd name="T2" fmla="*/ 35 w 72"/>
                <a:gd name="T3" fmla="*/ 71 h 72"/>
                <a:gd name="T4" fmla="*/ 71 w 72"/>
                <a:gd name="T5" fmla="*/ 35 h 72"/>
                <a:gd name="T6" fmla="*/ 35 w 72"/>
                <a:gd name="T7" fmla="*/ 0 h 72"/>
                <a:gd name="T8" fmla="*/ 0 w 72"/>
                <a:gd name="T9" fmla="*/ 35 h 72"/>
              </a:gdLst>
              <a:ahLst/>
              <a:cxnLst>
                <a:cxn ang="0">
                  <a:pos x="T0" y="T1"/>
                </a:cxn>
                <a:cxn ang="0">
                  <a:pos x="T2" y="T3"/>
                </a:cxn>
                <a:cxn ang="0">
                  <a:pos x="T4" y="T5"/>
                </a:cxn>
                <a:cxn ang="0">
                  <a:pos x="T6" y="T7"/>
                </a:cxn>
                <a:cxn ang="0">
                  <a:pos x="T8" y="T9"/>
                </a:cxn>
              </a:cxnLst>
              <a:rect l="0" t="0" r="r" b="b"/>
              <a:pathLst>
                <a:path w="72" h="72">
                  <a:moveTo>
                    <a:pt x="0" y="35"/>
                  </a:moveTo>
                  <a:lnTo>
                    <a:pt x="35" y="71"/>
                  </a:lnTo>
                  <a:lnTo>
                    <a:pt x="71" y="35"/>
                  </a:lnTo>
                  <a:lnTo>
                    <a:pt x="35" y="0"/>
                  </a:lnTo>
                  <a:lnTo>
                    <a:pt x="0" y="3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32" name="Line 1108">
              <a:extLst>
                <a:ext uri="{FF2B5EF4-FFF2-40B4-BE49-F238E27FC236}">
                  <a16:creationId xmlns:a16="http://schemas.microsoft.com/office/drawing/2014/main" id="{C00BBCA7-1CB4-4EAA-A800-4834104185F4}"/>
                </a:ext>
              </a:extLst>
            </p:cNvPr>
            <p:cNvSpPr>
              <a:spLocks noChangeShapeType="1"/>
            </p:cNvSpPr>
            <p:nvPr/>
          </p:nvSpPr>
          <p:spPr bwMode="auto">
            <a:xfrm>
              <a:off x="2149" y="3293"/>
              <a:ext cx="1" cy="4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33" name="Freeform 1109">
              <a:extLst>
                <a:ext uri="{FF2B5EF4-FFF2-40B4-BE49-F238E27FC236}">
                  <a16:creationId xmlns:a16="http://schemas.microsoft.com/office/drawing/2014/main" id="{C0BE103A-8B8C-4DCE-AF02-0D3AEBECCAC7}"/>
                </a:ext>
              </a:extLst>
            </p:cNvPr>
            <p:cNvSpPr>
              <a:spLocks noChangeArrowheads="1"/>
            </p:cNvSpPr>
            <p:nvPr/>
          </p:nvSpPr>
          <p:spPr bwMode="auto">
            <a:xfrm>
              <a:off x="2170" y="3293"/>
              <a:ext cx="37" cy="43"/>
            </a:xfrm>
            <a:custGeom>
              <a:avLst/>
              <a:gdLst>
                <a:gd name="T0" fmla="*/ 164 w 165"/>
                <a:gd name="T1" fmla="*/ 39 h 191"/>
                <a:gd name="T2" fmla="*/ 137 w 165"/>
                <a:gd name="T3" fmla="*/ 13 h 191"/>
                <a:gd name="T4" fmla="*/ 111 w 165"/>
                <a:gd name="T5" fmla="*/ 0 h 191"/>
                <a:gd name="T6" fmla="*/ 71 w 165"/>
                <a:gd name="T7" fmla="*/ 0 h 191"/>
                <a:gd name="T8" fmla="*/ 44 w 165"/>
                <a:gd name="T9" fmla="*/ 13 h 191"/>
                <a:gd name="T10" fmla="*/ 13 w 165"/>
                <a:gd name="T11" fmla="*/ 39 h 191"/>
                <a:gd name="T12" fmla="*/ 0 w 165"/>
                <a:gd name="T13" fmla="*/ 79 h 191"/>
                <a:gd name="T14" fmla="*/ 0 w 165"/>
                <a:gd name="T15" fmla="*/ 106 h 191"/>
                <a:gd name="T16" fmla="*/ 13 w 165"/>
                <a:gd name="T17" fmla="*/ 146 h 191"/>
                <a:gd name="T18" fmla="*/ 44 w 165"/>
                <a:gd name="T19" fmla="*/ 177 h 191"/>
                <a:gd name="T20" fmla="*/ 71 w 165"/>
                <a:gd name="T21" fmla="*/ 190 h 191"/>
                <a:gd name="T22" fmla="*/ 111 w 165"/>
                <a:gd name="T23" fmla="*/ 190 h 191"/>
                <a:gd name="T24" fmla="*/ 137 w 165"/>
                <a:gd name="T25" fmla="*/ 177 h 191"/>
                <a:gd name="T26" fmla="*/ 164 w 165"/>
                <a:gd name="T27" fmla="*/ 14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91">
                  <a:moveTo>
                    <a:pt x="164" y="39"/>
                  </a:moveTo>
                  <a:lnTo>
                    <a:pt x="137" y="13"/>
                  </a:lnTo>
                  <a:lnTo>
                    <a:pt x="111" y="0"/>
                  </a:lnTo>
                  <a:lnTo>
                    <a:pt x="71" y="0"/>
                  </a:lnTo>
                  <a:lnTo>
                    <a:pt x="44" y="13"/>
                  </a:lnTo>
                  <a:lnTo>
                    <a:pt x="13" y="39"/>
                  </a:lnTo>
                  <a:lnTo>
                    <a:pt x="0" y="79"/>
                  </a:lnTo>
                  <a:lnTo>
                    <a:pt x="0" y="106"/>
                  </a:lnTo>
                  <a:lnTo>
                    <a:pt x="13" y="146"/>
                  </a:lnTo>
                  <a:lnTo>
                    <a:pt x="44" y="177"/>
                  </a:lnTo>
                  <a:lnTo>
                    <a:pt x="71" y="190"/>
                  </a:lnTo>
                  <a:lnTo>
                    <a:pt x="111" y="190"/>
                  </a:lnTo>
                  <a:lnTo>
                    <a:pt x="137" y="177"/>
                  </a:lnTo>
                  <a:lnTo>
                    <a:pt x="164" y="1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34" name="Freeform 1110">
              <a:extLst>
                <a:ext uri="{FF2B5EF4-FFF2-40B4-BE49-F238E27FC236}">
                  <a16:creationId xmlns:a16="http://schemas.microsoft.com/office/drawing/2014/main" id="{E13A8EB0-7872-4F08-8793-F4C8DB1974BE}"/>
                </a:ext>
              </a:extLst>
            </p:cNvPr>
            <p:cNvSpPr>
              <a:spLocks noChangeArrowheads="1"/>
            </p:cNvSpPr>
            <p:nvPr/>
          </p:nvSpPr>
          <p:spPr bwMode="auto">
            <a:xfrm>
              <a:off x="2269" y="3271"/>
              <a:ext cx="40" cy="65"/>
            </a:xfrm>
            <a:custGeom>
              <a:avLst/>
              <a:gdLst>
                <a:gd name="T0" fmla="*/ 0 w 178"/>
                <a:gd name="T1" fmla="*/ 287 h 288"/>
                <a:gd name="T2" fmla="*/ 0 w 178"/>
                <a:gd name="T3" fmla="*/ 0 h 288"/>
                <a:gd name="T4" fmla="*/ 177 w 178"/>
                <a:gd name="T5" fmla="*/ 0 h 288"/>
              </a:gdLst>
              <a:ahLst/>
              <a:cxnLst>
                <a:cxn ang="0">
                  <a:pos x="T0" y="T1"/>
                </a:cxn>
                <a:cxn ang="0">
                  <a:pos x="T2" y="T3"/>
                </a:cxn>
                <a:cxn ang="0">
                  <a:pos x="T4" y="T5"/>
                </a:cxn>
              </a:cxnLst>
              <a:rect l="0" t="0" r="r" b="b"/>
              <a:pathLst>
                <a:path w="178" h="288">
                  <a:moveTo>
                    <a:pt x="0" y="287"/>
                  </a:moveTo>
                  <a:lnTo>
                    <a:pt x="0" y="0"/>
                  </a:lnTo>
                  <a:lnTo>
                    <a:pt x="177"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35" name="Line 1111">
              <a:extLst>
                <a:ext uri="{FF2B5EF4-FFF2-40B4-BE49-F238E27FC236}">
                  <a16:creationId xmlns:a16="http://schemas.microsoft.com/office/drawing/2014/main" id="{6AAA2E24-7EED-4EE3-B827-D4329ED13DFE}"/>
                </a:ext>
              </a:extLst>
            </p:cNvPr>
            <p:cNvSpPr>
              <a:spLocks noChangeShapeType="1"/>
            </p:cNvSpPr>
            <p:nvPr/>
          </p:nvSpPr>
          <p:spPr bwMode="auto">
            <a:xfrm flipH="1">
              <a:off x="2268" y="3302"/>
              <a:ext cx="2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36" name="Freeform 1112">
              <a:extLst>
                <a:ext uri="{FF2B5EF4-FFF2-40B4-BE49-F238E27FC236}">
                  <a16:creationId xmlns:a16="http://schemas.microsoft.com/office/drawing/2014/main" id="{7D0221F4-DD3B-43D5-B6A8-9182352ACB69}"/>
                </a:ext>
              </a:extLst>
            </p:cNvPr>
            <p:cNvSpPr>
              <a:spLocks noChangeArrowheads="1"/>
            </p:cNvSpPr>
            <p:nvPr/>
          </p:nvSpPr>
          <p:spPr bwMode="auto">
            <a:xfrm>
              <a:off x="2324" y="3293"/>
              <a:ext cx="40" cy="43"/>
            </a:xfrm>
            <a:custGeom>
              <a:avLst/>
              <a:gdLst>
                <a:gd name="T0" fmla="*/ 39 w 178"/>
                <a:gd name="T1" fmla="*/ 13 h 191"/>
                <a:gd name="T2" fmla="*/ 71 w 178"/>
                <a:gd name="T3" fmla="*/ 0 h 191"/>
                <a:gd name="T4" fmla="*/ 39 w 178"/>
                <a:gd name="T5" fmla="*/ 13 h 191"/>
                <a:gd name="T6" fmla="*/ 13 w 178"/>
                <a:gd name="T7" fmla="*/ 39 h 191"/>
                <a:gd name="T8" fmla="*/ 0 w 178"/>
                <a:gd name="T9" fmla="*/ 79 h 191"/>
                <a:gd name="T10" fmla="*/ 0 w 178"/>
                <a:gd name="T11" fmla="*/ 106 h 191"/>
                <a:gd name="T12" fmla="*/ 13 w 178"/>
                <a:gd name="T13" fmla="*/ 146 h 191"/>
                <a:gd name="T14" fmla="*/ 39 w 178"/>
                <a:gd name="T15" fmla="*/ 177 h 191"/>
                <a:gd name="T16" fmla="*/ 71 w 178"/>
                <a:gd name="T17" fmla="*/ 190 h 191"/>
                <a:gd name="T18" fmla="*/ 110 w 178"/>
                <a:gd name="T19" fmla="*/ 190 h 191"/>
                <a:gd name="T20" fmla="*/ 133 w 178"/>
                <a:gd name="T21" fmla="*/ 177 h 191"/>
                <a:gd name="T22" fmla="*/ 164 w 178"/>
                <a:gd name="T23" fmla="*/ 146 h 191"/>
                <a:gd name="T24" fmla="*/ 177 w 178"/>
                <a:gd name="T25" fmla="*/ 106 h 191"/>
                <a:gd name="T26" fmla="*/ 177 w 178"/>
                <a:gd name="T27" fmla="*/ 79 h 191"/>
                <a:gd name="T28" fmla="*/ 164 w 178"/>
                <a:gd name="T29" fmla="*/ 39 h 191"/>
                <a:gd name="T30" fmla="*/ 133 w 178"/>
                <a:gd name="T31" fmla="*/ 13 h 191"/>
                <a:gd name="T32" fmla="*/ 110 w 178"/>
                <a:gd name="T33" fmla="*/ 0 h 191"/>
                <a:gd name="T34" fmla="*/ 71 w 178"/>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8" h="191">
                  <a:moveTo>
                    <a:pt x="39" y="13"/>
                  </a:moveTo>
                  <a:lnTo>
                    <a:pt x="71" y="0"/>
                  </a:lnTo>
                  <a:lnTo>
                    <a:pt x="39" y="13"/>
                  </a:lnTo>
                  <a:lnTo>
                    <a:pt x="13" y="39"/>
                  </a:lnTo>
                  <a:lnTo>
                    <a:pt x="0" y="79"/>
                  </a:lnTo>
                  <a:lnTo>
                    <a:pt x="0" y="106"/>
                  </a:lnTo>
                  <a:lnTo>
                    <a:pt x="13" y="146"/>
                  </a:lnTo>
                  <a:lnTo>
                    <a:pt x="39" y="177"/>
                  </a:lnTo>
                  <a:lnTo>
                    <a:pt x="71" y="190"/>
                  </a:lnTo>
                  <a:lnTo>
                    <a:pt x="110" y="190"/>
                  </a:lnTo>
                  <a:lnTo>
                    <a:pt x="133" y="177"/>
                  </a:lnTo>
                  <a:lnTo>
                    <a:pt x="164" y="146"/>
                  </a:lnTo>
                  <a:lnTo>
                    <a:pt x="177" y="106"/>
                  </a:lnTo>
                  <a:lnTo>
                    <a:pt x="177" y="79"/>
                  </a:lnTo>
                  <a:lnTo>
                    <a:pt x="164" y="39"/>
                  </a:lnTo>
                  <a:lnTo>
                    <a:pt x="133" y="13"/>
                  </a:lnTo>
                  <a:lnTo>
                    <a:pt x="110" y="0"/>
                  </a:lnTo>
                  <a:lnTo>
                    <a:pt x="7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37" name="Line 1113">
              <a:extLst>
                <a:ext uri="{FF2B5EF4-FFF2-40B4-BE49-F238E27FC236}">
                  <a16:creationId xmlns:a16="http://schemas.microsoft.com/office/drawing/2014/main" id="{6821DB57-CE39-490A-95F7-45F96FF1E7F3}"/>
                </a:ext>
              </a:extLst>
            </p:cNvPr>
            <p:cNvSpPr>
              <a:spLocks noChangeShapeType="1"/>
            </p:cNvSpPr>
            <p:nvPr/>
          </p:nvSpPr>
          <p:spPr bwMode="auto">
            <a:xfrm>
              <a:off x="2382" y="3293"/>
              <a:ext cx="1" cy="4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38" name="Freeform 1114">
              <a:extLst>
                <a:ext uri="{FF2B5EF4-FFF2-40B4-BE49-F238E27FC236}">
                  <a16:creationId xmlns:a16="http://schemas.microsoft.com/office/drawing/2014/main" id="{EB58559B-F18B-478A-8A33-CBD1F4BE2A4C}"/>
                </a:ext>
              </a:extLst>
            </p:cNvPr>
            <p:cNvSpPr>
              <a:spLocks noChangeArrowheads="1"/>
            </p:cNvSpPr>
            <p:nvPr/>
          </p:nvSpPr>
          <p:spPr bwMode="auto">
            <a:xfrm>
              <a:off x="2382" y="3293"/>
              <a:ext cx="25" cy="18"/>
            </a:xfrm>
            <a:custGeom>
              <a:avLst/>
              <a:gdLst>
                <a:gd name="T0" fmla="*/ 0 w 112"/>
                <a:gd name="T1" fmla="*/ 80 h 81"/>
                <a:gd name="T2" fmla="*/ 13 w 112"/>
                <a:gd name="T3" fmla="*/ 40 h 81"/>
                <a:gd name="T4" fmla="*/ 44 w 112"/>
                <a:gd name="T5" fmla="*/ 13 h 81"/>
                <a:gd name="T6" fmla="*/ 66 w 112"/>
                <a:gd name="T7" fmla="*/ 0 h 81"/>
                <a:gd name="T8" fmla="*/ 111 w 112"/>
                <a:gd name="T9" fmla="*/ 0 h 81"/>
              </a:gdLst>
              <a:ahLst/>
              <a:cxnLst>
                <a:cxn ang="0">
                  <a:pos x="T0" y="T1"/>
                </a:cxn>
                <a:cxn ang="0">
                  <a:pos x="T2" y="T3"/>
                </a:cxn>
                <a:cxn ang="0">
                  <a:pos x="T4" y="T5"/>
                </a:cxn>
                <a:cxn ang="0">
                  <a:pos x="T6" y="T7"/>
                </a:cxn>
                <a:cxn ang="0">
                  <a:pos x="T8" y="T9"/>
                </a:cxn>
              </a:cxnLst>
              <a:rect l="0" t="0" r="r" b="b"/>
              <a:pathLst>
                <a:path w="112" h="81">
                  <a:moveTo>
                    <a:pt x="0" y="80"/>
                  </a:moveTo>
                  <a:lnTo>
                    <a:pt x="13" y="40"/>
                  </a:lnTo>
                  <a:lnTo>
                    <a:pt x="44" y="13"/>
                  </a:lnTo>
                  <a:lnTo>
                    <a:pt x="66" y="0"/>
                  </a:lnTo>
                  <a:lnTo>
                    <a:pt x="11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39" name="Line 1115">
              <a:extLst>
                <a:ext uri="{FF2B5EF4-FFF2-40B4-BE49-F238E27FC236}">
                  <a16:creationId xmlns:a16="http://schemas.microsoft.com/office/drawing/2014/main" id="{A3FFBC94-33DF-4A40-9933-8CA0B79F9E76}"/>
                </a:ext>
              </a:extLst>
            </p:cNvPr>
            <p:cNvSpPr>
              <a:spLocks noChangeShapeType="1"/>
            </p:cNvSpPr>
            <p:nvPr/>
          </p:nvSpPr>
          <p:spPr bwMode="auto">
            <a:xfrm>
              <a:off x="2453" y="3296"/>
              <a:ext cx="6" cy="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40" name="Freeform 1116">
              <a:extLst>
                <a:ext uri="{FF2B5EF4-FFF2-40B4-BE49-F238E27FC236}">
                  <a16:creationId xmlns:a16="http://schemas.microsoft.com/office/drawing/2014/main" id="{D0B3455C-D02B-42F0-90EB-094EE921D938}"/>
                </a:ext>
              </a:extLst>
            </p:cNvPr>
            <p:cNvSpPr>
              <a:spLocks noChangeArrowheads="1"/>
            </p:cNvSpPr>
            <p:nvPr/>
          </p:nvSpPr>
          <p:spPr bwMode="auto">
            <a:xfrm>
              <a:off x="2422" y="3293"/>
              <a:ext cx="37" cy="43"/>
            </a:xfrm>
            <a:custGeom>
              <a:avLst/>
              <a:gdLst>
                <a:gd name="T0" fmla="*/ 137 w 165"/>
                <a:gd name="T1" fmla="*/ 13 h 191"/>
                <a:gd name="T2" fmla="*/ 111 w 165"/>
                <a:gd name="T3" fmla="*/ 0 h 191"/>
                <a:gd name="T4" fmla="*/ 66 w 165"/>
                <a:gd name="T5" fmla="*/ 0 h 191"/>
                <a:gd name="T6" fmla="*/ 44 w 165"/>
                <a:gd name="T7" fmla="*/ 13 h 191"/>
                <a:gd name="T8" fmla="*/ 13 w 165"/>
                <a:gd name="T9" fmla="*/ 39 h 191"/>
                <a:gd name="T10" fmla="*/ 0 w 165"/>
                <a:gd name="T11" fmla="*/ 79 h 191"/>
                <a:gd name="T12" fmla="*/ 0 w 165"/>
                <a:gd name="T13" fmla="*/ 106 h 191"/>
                <a:gd name="T14" fmla="*/ 13 w 165"/>
                <a:gd name="T15" fmla="*/ 146 h 191"/>
                <a:gd name="T16" fmla="*/ 44 w 165"/>
                <a:gd name="T17" fmla="*/ 177 h 191"/>
                <a:gd name="T18" fmla="*/ 66 w 165"/>
                <a:gd name="T19" fmla="*/ 190 h 191"/>
                <a:gd name="T20" fmla="*/ 111 w 165"/>
                <a:gd name="T21" fmla="*/ 190 h 191"/>
                <a:gd name="T22" fmla="*/ 137 w 165"/>
                <a:gd name="T23" fmla="*/ 177 h 191"/>
                <a:gd name="T24" fmla="*/ 164 w 165"/>
                <a:gd name="T25" fmla="*/ 14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191">
                  <a:moveTo>
                    <a:pt x="137" y="13"/>
                  </a:moveTo>
                  <a:lnTo>
                    <a:pt x="111" y="0"/>
                  </a:lnTo>
                  <a:lnTo>
                    <a:pt x="66" y="0"/>
                  </a:lnTo>
                  <a:lnTo>
                    <a:pt x="44" y="13"/>
                  </a:lnTo>
                  <a:lnTo>
                    <a:pt x="13" y="39"/>
                  </a:lnTo>
                  <a:lnTo>
                    <a:pt x="0" y="79"/>
                  </a:lnTo>
                  <a:lnTo>
                    <a:pt x="0" y="106"/>
                  </a:lnTo>
                  <a:lnTo>
                    <a:pt x="13" y="146"/>
                  </a:lnTo>
                  <a:lnTo>
                    <a:pt x="44" y="177"/>
                  </a:lnTo>
                  <a:lnTo>
                    <a:pt x="66" y="190"/>
                  </a:lnTo>
                  <a:lnTo>
                    <a:pt x="111" y="190"/>
                  </a:lnTo>
                  <a:lnTo>
                    <a:pt x="137" y="177"/>
                  </a:lnTo>
                  <a:lnTo>
                    <a:pt x="164" y="1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41" name="Freeform 1117">
              <a:extLst>
                <a:ext uri="{FF2B5EF4-FFF2-40B4-BE49-F238E27FC236}">
                  <a16:creationId xmlns:a16="http://schemas.microsoft.com/office/drawing/2014/main" id="{DBCC8151-BC1F-42DA-B31B-875FF57FE5BA}"/>
                </a:ext>
              </a:extLst>
            </p:cNvPr>
            <p:cNvSpPr>
              <a:spLocks noChangeArrowheads="1"/>
            </p:cNvSpPr>
            <p:nvPr/>
          </p:nvSpPr>
          <p:spPr bwMode="auto">
            <a:xfrm>
              <a:off x="2477" y="3293"/>
              <a:ext cx="38" cy="43"/>
            </a:xfrm>
            <a:custGeom>
              <a:avLst/>
              <a:gdLst>
                <a:gd name="T0" fmla="*/ 0 w 169"/>
                <a:gd name="T1" fmla="*/ 79 h 191"/>
                <a:gd name="T2" fmla="*/ 168 w 169"/>
                <a:gd name="T3" fmla="*/ 79 h 191"/>
                <a:gd name="T4" fmla="*/ 168 w 169"/>
                <a:gd name="T5" fmla="*/ 53 h 191"/>
                <a:gd name="T6" fmla="*/ 155 w 169"/>
                <a:gd name="T7" fmla="*/ 26 h 191"/>
                <a:gd name="T8" fmla="*/ 141 w 169"/>
                <a:gd name="T9" fmla="*/ 13 h 191"/>
                <a:gd name="T10" fmla="*/ 110 w 169"/>
                <a:gd name="T11" fmla="*/ 0 h 191"/>
                <a:gd name="T12" fmla="*/ 70 w 169"/>
                <a:gd name="T13" fmla="*/ 0 h 191"/>
                <a:gd name="T14" fmla="*/ 44 w 169"/>
                <a:gd name="T15" fmla="*/ 13 h 191"/>
                <a:gd name="T16" fmla="*/ 17 w 169"/>
                <a:gd name="T17" fmla="*/ 39 h 191"/>
                <a:gd name="T18" fmla="*/ 0 w 169"/>
                <a:gd name="T19" fmla="*/ 79 h 191"/>
                <a:gd name="T20" fmla="*/ 0 w 169"/>
                <a:gd name="T21" fmla="*/ 106 h 191"/>
                <a:gd name="T22" fmla="*/ 17 w 169"/>
                <a:gd name="T23" fmla="*/ 146 h 191"/>
                <a:gd name="T24" fmla="*/ 44 w 169"/>
                <a:gd name="T25" fmla="*/ 177 h 191"/>
                <a:gd name="T26" fmla="*/ 70 w 169"/>
                <a:gd name="T27" fmla="*/ 190 h 191"/>
                <a:gd name="T28" fmla="*/ 110 w 169"/>
                <a:gd name="T29" fmla="*/ 190 h 191"/>
                <a:gd name="T30" fmla="*/ 141 w 169"/>
                <a:gd name="T31" fmla="*/ 177 h 191"/>
                <a:gd name="T32" fmla="*/ 168 w 169"/>
                <a:gd name="T33" fmla="*/ 14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9" h="191">
                  <a:moveTo>
                    <a:pt x="0" y="79"/>
                  </a:moveTo>
                  <a:lnTo>
                    <a:pt x="168" y="79"/>
                  </a:lnTo>
                  <a:lnTo>
                    <a:pt x="168" y="53"/>
                  </a:lnTo>
                  <a:lnTo>
                    <a:pt x="155" y="26"/>
                  </a:lnTo>
                  <a:lnTo>
                    <a:pt x="141" y="13"/>
                  </a:lnTo>
                  <a:lnTo>
                    <a:pt x="110" y="0"/>
                  </a:lnTo>
                  <a:lnTo>
                    <a:pt x="70" y="0"/>
                  </a:lnTo>
                  <a:lnTo>
                    <a:pt x="44" y="13"/>
                  </a:lnTo>
                  <a:lnTo>
                    <a:pt x="17" y="39"/>
                  </a:lnTo>
                  <a:lnTo>
                    <a:pt x="0" y="79"/>
                  </a:lnTo>
                  <a:lnTo>
                    <a:pt x="0" y="106"/>
                  </a:lnTo>
                  <a:lnTo>
                    <a:pt x="17" y="146"/>
                  </a:lnTo>
                  <a:lnTo>
                    <a:pt x="44" y="177"/>
                  </a:lnTo>
                  <a:lnTo>
                    <a:pt x="70" y="190"/>
                  </a:lnTo>
                  <a:lnTo>
                    <a:pt x="110" y="190"/>
                  </a:lnTo>
                  <a:lnTo>
                    <a:pt x="141" y="177"/>
                  </a:lnTo>
                  <a:lnTo>
                    <a:pt x="168" y="1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42" name="Line 1118">
              <a:extLst>
                <a:ext uri="{FF2B5EF4-FFF2-40B4-BE49-F238E27FC236}">
                  <a16:creationId xmlns:a16="http://schemas.microsoft.com/office/drawing/2014/main" id="{14A566E5-7192-4055-B092-7E402504B540}"/>
                </a:ext>
              </a:extLst>
            </p:cNvPr>
            <p:cNvSpPr>
              <a:spLocks noChangeShapeType="1"/>
            </p:cNvSpPr>
            <p:nvPr/>
          </p:nvSpPr>
          <p:spPr bwMode="auto">
            <a:xfrm flipH="1">
              <a:off x="1612" y="3394"/>
              <a:ext cx="27" cy="6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43" name="Line 1119">
              <a:extLst>
                <a:ext uri="{FF2B5EF4-FFF2-40B4-BE49-F238E27FC236}">
                  <a16:creationId xmlns:a16="http://schemas.microsoft.com/office/drawing/2014/main" id="{51E3616B-D9AF-422B-AD29-49275985A2C8}"/>
                </a:ext>
              </a:extLst>
            </p:cNvPr>
            <p:cNvSpPr>
              <a:spLocks noChangeShapeType="1"/>
            </p:cNvSpPr>
            <p:nvPr/>
          </p:nvSpPr>
          <p:spPr bwMode="auto">
            <a:xfrm flipH="1" flipV="1">
              <a:off x="1637" y="3393"/>
              <a:ext cx="26"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44" name="Line 1120">
              <a:extLst>
                <a:ext uri="{FF2B5EF4-FFF2-40B4-BE49-F238E27FC236}">
                  <a16:creationId xmlns:a16="http://schemas.microsoft.com/office/drawing/2014/main" id="{EE834F66-A70F-4B3C-A30D-2CB5D878F605}"/>
                </a:ext>
              </a:extLst>
            </p:cNvPr>
            <p:cNvSpPr>
              <a:spLocks noChangeShapeType="1"/>
            </p:cNvSpPr>
            <p:nvPr/>
          </p:nvSpPr>
          <p:spPr bwMode="auto">
            <a:xfrm>
              <a:off x="1623" y="3438"/>
              <a:ext cx="3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45" name="Freeform 1121">
              <a:extLst>
                <a:ext uri="{FF2B5EF4-FFF2-40B4-BE49-F238E27FC236}">
                  <a16:creationId xmlns:a16="http://schemas.microsoft.com/office/drawing/2014/main" id="{A70C6EA2-4B16-4286-9A74-2D283607E2B3}"/>
                </a:ext>
              </a:extLst>
            </p:cNvPr>
            <p:cNvSpPr>
              <a:spLocks noChangeArrowheads="1"/>
            </p:cNvSpPr>
            <p:nvPr/>
          </p:nvSpPr>
          <p:spPr bwMode="auto">
            <a:xfrm>
              <a:off x="1682" y="3415"/>
              <a:ext cx="37" cy="43"/>
            </a:xfrm>
            <a:custGeom>
              <a:avLst/>
              <a:gdLst>
                <a:gd name="T0" fmla="*/ 164 w 165"/>
                <a:gd name="T1" fmla="*/ 44 h 191"/>
                <a:gd name="T2" fmla="*/ 133 w 165"/>
                <a:gd name="T3" fmla="*/ 13 h 191"/>
                <a:gd name="T4" fmla="*/ 106 w 165"/>
                <a:gd name="T5" fmla="*/ 0 h 191"/>
                <a:gd name="T6" fmla="*/ 66 w 165"/>
                <a:gd name="T7" fmla="*/ 0 h 191"/>
                <a:gd name="T8" fmla="*/ 40 w 165"/>
                <a:gd name="T9" fmla="*/ 13 h 191"/>
                <a:gd name="T10" fmla="*/ 13 w 165"/>
                <a:gd name="T11" fmla="*/ 44 h 191"/>
                <a:gd name="T12" fmla="*/ 0 w 165"/>
                <a:gd name="T13" fmla="*/ 84 h 191"/>
                <a:gd name="T14" fmla="*/ 0 w 165"/>
                <a:gd name="T15" fmla="*/ 110 h 191"/>
                <a:gd name="T16" fmla="*/ 13 w 165"/>
                <a:gd name="T17" fmla="*/ 155 h 191"/>
                <a:gd name="T18" fmla="*/ 40 w 165"/>
                <a:gd name="T19" fmla="*/ 177 h 191"/>
                <a:gd name="T20" fmla="*/ 66 w 165"/>
                <a:gd name="T21" fmla="*/ 190 h 191"/>
                <a:gd name="T22" fmla="*/ 106 w 165"/>
                <a:gd name="T23" fmla="*/ 190 h 191"/>
                <a:gd name="T24" fmla="*/ 133 w 165"/>
                <a:gd name="T25" fmla="*/ 177 h 191"/>
                <a:gd name="T26" fmla="*/ 164 w 165"/>
                <a:gd name="T27"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91">
                  <a:moveTo>
                    <a:pt x="164" y="44"/>
                  </a:moveTo>
                  <a:lnTo>
                    <a:pt x="133" y="13"/>
                  </a:lnTo>
                  <a:lnTo>
                    <a:pt x="106" y="0"/>
                  </a:lnTo>
                  <a:lnTo>
                    <a:pt x="66" y="0"/>
                  </a:lnTo>
                  <a:lnTo>
                    <a:pt x="40" y="13"/>
                  </a:lnTo>
                  <a:lnTo>
                    <a:pt x="13" y="44"/>
                  </a:lnTo>
                  <a:lnTo>
                    <a:pt x="0" y="84"/>
                  </a:lnTo>
                  <a:lnTo>
                    <a:pt x="0" y="110"/>
                  </a:lnTo>
                  <a:lnTo>
                    <a:pt x="13" y="155"/>
                  </a:lnTo>
                  <a:lnTo>
                    <a:pt x="40" y="177"/>
                  </a:lnTo>
                  <a:lnTo>
                    <a:pt x="66" y="190"/>
                  </a:lnTo>
                  <a:lnTo>
                    <a:pt x="106" y="190"/>
                  </a:lnTo>
                  <a:lnTo>
                    <a:pt x="133" y="177"/>
                  </a:lnTo>
                  <a:lnTo>
                    <a:pt x="164"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46" name="Line 1122">
              <a:extLst>
                <a:ext uri="{FF2B5EF4-FFF2-40B4-BE49-F238E27FC236}">
                  <a16:creationId xmlns:a16="http://schemas.microsoft.com/office/drawing/2014/main" id="{C125BBD6-D1AA-483B-9694-8BE4B4D6895C}"/>
                </a:ext>
              </a:extLst>
            </p:cNvPr>
            <p:cNvSpPr>
              <a:spLocks noChangeShapeType="1"/>
            </p:cNvSpPr>
            <p:nvPr/>
          </p:nvSpPr>
          <p:spPr bwMode="auto">
            <a:xfrm flipV="1">
              <a:off x="1737" y="3414"/>
              <a:ext cx="1" cy="4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47" name="Line 1123">
              <a:extLst>
                <a:ext uri="{FF2B5EF4-FFF2-40B4-BE49-F238E27FC236}">
                  <a16:creationId xmlns:a16="http://schemas.microsoft.com/office/drawing/2014/main" id="{D7A62225-AD3B-4F52-B931-28F66BAFDECF}"/>
                </a:ext>
              </a:extLst>
            </p:cNvPr>
            <p:cNvSpPr>
              <a:spLocks noChangeShapeType="1"/>
            </p:cNvSpPr>
            <p:nvPr/>
          </p:nvSpPr>
          <p:spPr bwMode="auto">
            <a:xfrm flipH="1">
              <a:off x="1735" y="3425"/>
              <a:ext cx="5" cy="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48" name="Freeform 1124">
              <a:extLst>
                <a:ext uri="{FF2B5EF4-FFF2-40B4-BE49-F238E27FC236}">
                  <a16:creationId xmlns:a16="http://schemas.microsoft.com/office/drawing/2014/main" id="{79867D07-5812-4CA9-A1FC-49CC33764653}"/>
                </a:ext>
              </a:extLst>
            </p:cNvPr>
            <p:cNvSpPr>
              <a:spLocks noChangeArrowheads="1"/>
            </p:cNvSpPr>
            <p:nvPr/>
          </p:nvSpPr>
          <p:spPr bwMode="auto">
            <a:xfrm>
              <a:off x="1740" y="3415"/>
              <a:ext cx="21" cy="16"/>
            </a:xfrm>
            <a:custGeom>
              <a:avLst/>
              <a:gdLst>
                <a:gd name="T0" fmla="*/ 0 w 94"/>
                <a:gd name="T1" fmla="*/ 71 h 72"/>
                <a:gd name="T2" fmla="*/ 26 w 94"/>
                <a:gd name="T3" fmla="*/ 17 h 72"/>
                <a:gd name="T4" fmla="*/ 53 w 94"/>
                <a:gd name="T5" fmla="*/ 0 h 72"/>
                <a:gd name="T6" fmla="*/ 93 w 94"/>
                <a:gd name="T7" fmla="*/ 0 h 72"/>
              </a:gdLst>
              <a:ahLst/>
              <a:cxnLst>
                <a:cxn ang="0">
                  <a:pos x="T0" y="T1"/>
                </a:cxn>
                <a:cxn ang="0">
                  <a:pos x="T2" y="T3"/>
                </a:cxn>
                <a:cxn ang="0">
                  <a:pos x="T4" y="T5"/>
                </a:cxn>
                <a:cxn ang="0">
                  <a:pos x="T6" y="T7"/>
                </a:cxn>
              </a:cxnLst>
              <a:rect l="0" t="0" r="r" b="b"/>
              <a:pathLst>
                <a:path w="94" h="72">
                  <a:moveTo>
                    <a:pt x="0" y="71"/>
                  </a:moveTo>
                  <a:lnTo>
                    <a:pt x="26" y="17"/>
                  </a:lnTo>
                  <a:lnTo>
                    <a:pt x="53" y="0"/>
                  </a:lnTo>
                  <a:lnTo>
                    <a:pt x="93"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49" name="Freeform 1125">
              <a:extLst>
                <a:ext uri="{FF2B5EF4-FFF2-40B4-BE49-F238E27FC236}">
                  <a16:creationId xmlns:a16="http://schemas.microsoft.com/office/drawing/2014/main" id="{DB8ABAB1-1908-4A84-8CC6-0F4BF5057BCB}"/>
                </a:ext>
              </a:extLst>
            </p:cNvPr>
            <p:cNvSpPr>
              <a:spLocks noChangeArrowheads="1"/>
            </p:cNvSpPr>
            <p:nvPr/>
          </p:nvSpPr>
          <p:spPr bwMode="auto">
            <a:xfrm>
              <a:off x="1777" y="3415"/>
              <a:ext cx="40" cy="43"/>
            </a:xfrm>
            <a:custGeom>
              <a:avLst/>
              <a:gdLst>
                <a:gd name="T0" fmla="*/ 39 w 178"/>
                <a:gd name="T1" fmla="*/ 13 h 191"/>
                <a:gd name="T2" fmla="*/ 66 w 178"/>
                <a:gd name="T3" fmla="*/ 0 h 191"/>
                <a:gd name="T4" fmla="*/ 39 w 178"/>
                <a:gd name="T5" fmla="*/ 13 h 191"/>
                <a:gd name="T6" fmla="*/ 13 w 178"/>
                <a:gd name="T7" fmla="*/ 44 h 191"/>
                <a:gd name="T8" fmla="*/ 0 w 178"/>
                <a:gd name="T9" fmla="*/ 84 h 191"/>
                <a:gd name="T10" fmla="*/ 0 w 178"/>
                <a:gd name="T11" fmla="*/ 110 h 191"/>
                <a:gd name="T12" fmla="*/ 13 w 178"/>
                <a:gd name="T13" fmla="*/ 155 h 191"/>
                <a:gd name="T14" fmla="*/ 39 w 178"/>
                <a:gd name="T15" fmla="*/ 177 h 191"/>
                <a:gd name="T16" fmla="*/ 66 w 178"/>
                <a:gd name="T17" fmla="*/ 190 h 191"/>
                <a:gd name="T18" fmla="*/ 106 w 178"/>
                <a:gd name="T19" fmla="*/ 190 h 191"/>
                <a:gd name="T20" fmla="*/ 137 w 178"/>
                <a:gd name="T21" fmla="*/ 177 h 191"/>
                <a:gd name="T22" fmla="*/ 164 w 178"/>
                <a:gd name="T23" fmla="*/ 155 h 191"/>
                <a:gd name="T24" fmla="*/ 177 w 178"/>
                <a:gd name="T25" fmla="*/ 110 h 191"/>
                <a:gd name="T26" fmla="*/ 177 w 178"/>
                <a:gd name="T27" fmla="*/ 84 h 191"/>
                <a:gd name="T28" fmla="*/ 164 w 178"/>
                <a:gd name="T29" fmla="*/ 44 h 191"/>
                <a:gd name="T30" fmla="*/ 137 w 178"/>
                <a:gd name="T31" fmla="*/ 13 h 191"/>
                <a:gd name="T32" fmla="*/ 106 w 178"/>
                <a:gd name="T33" fmla="*/ 0 h 191"/>
                <a:gd name="T34" fmla="*/ 66 w 178"/>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8" h="191">
                  <a:moveTo>
                    <a:pt x="39" y="13"/>
                  </a:moveTo>
                  <a:lnTo>
                    <a:pt x="66" y="0"/>
                  </a:lnTo>
                  <a:lnTo>
                    <a:pt x="39" y="13"/>
                  </a:lnTo>
                  <a:lnTo>
                    <a:pt x="13" y="44"/>
                  </a:lnTo>
                  <a:lnTo>
                    <a:pt x="0" y="84"/>
                  </a:lnTo>
                  <a:lnTo>
                    <a:pt x="0" y="110"/>
                  </a:lnTo>
                  <a:lnTo>
                    <a:pt x="13" y="155"/>
                  </a:lnTo>
                  <a:lnTo>
                    <a:pt x="39" y="177"/>
                  </a:lnTo>
                  <a:lnTo>
                    <a:pt x="66" y="190"/>
                  </a:lnTo>
                  <a:lnTo>
                    <a:pt x="106" y="190"/>
                  </a:lnTo>
                  <a:lnTo>
                    <a:pt x="137" y="177"/>
                  </a:lnTo>
                  <a:lnTo>
                    <a:pt x="164" y="155"/>
                  </a:lnTo>
                  <a:lnTo>
                    <a:pt x="177" y="110"/>
                  </a:lnTo>
                  <a:lnTo>
                    <a:pt x="177" y="84"/>
                  </a:lnTo>
                  <a:lnTo>
                    <a:pt x="164" y="44"/>
                  </a:lnTo>
                  <a:lnTo>
                    <a:pt x="137" y="13"/>
                  </a:lnTo>
                  <a:lnTo>
                    <a:pt x="106" y="0"/>
                  </a:lnTo>
                  <a:lnTo>
                    <a:pt x="6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50" name="Freeform 1126">
              <a:extLst>
                <a:ext uri="{FF2B5EF4-FFF2-40B4-BE49-F238E27FC236}">
                  <a16:creationId xmlns:a16="http://schemas.microsoft.com/office/drawing/2014/main" id="{D4ABB14E-938E-496A-A9C8-728E1592D94D}"/>
                </a:ext>
              </a:extLst>
            </p:cNvPr>
            <p:cNvSpPr>
              <a:spLocks noChangeArrowheads="1"/>
            </p:cNvSpPr>
            <p:nvPr/>
          </p:nvSpPr>
          <p:spPr bwMode="auto">
            <a:xfrm>
              <a:off x="1835" y="3415"/>
              <a:ext cx="33" cy="43"/>
            </a:xfrm>
            <a:custGeom>
              <a:avLst/>
              <a:gdLst>
                <a:gd name="T0" fmla="*/ 133 w 147"/>
                <a:gd name="T1" fmla="*/ 13 h 191"/>
                <a:gd name="T2" fmla="*/ 146 w 147"/>
                <a:gd name="T3" fmla="*/ 44 h 191"/>
                <a:gd name="T4" fmla="*/ 133 w 147"/>
                <a:gd name="T5" fmla="*/ 13 h 191"/>
                <a:gd name="T6" fmla="*/ 88 w 147"/>
                <a:gd name="T7" fmla="*/ 0 h 191"/>
                <a:gd name="T8" fmla="*/ 53 w 147"/>
                <a:gd name="T9" fmla="*/ 0 h 191"/>
                <a:gd name="T10" fmla="*/ 8 w 147"/>
                <a:gd name="T11" fmla="*/ 13 h 191"/>
                <a:gd name="T12" fmla="*/ 0 w 147"/>
                <a:gd name="T13" fmla="*/ 44 h 191"/>
                <a:gd name="T14" fmla="*/ 8 w 147"/>
                <a:gd name="T15" fmla="*/ 70 h 191"/>
                <a:gd name="T16" fmla="*/ 35 w 147"/>
                <a:gd name="T17" fmla="*/ 84 h 191"/>
                <a:gd name="T18" fmla="*/ 106 w 147"/>
                <a:gd name="T19" fmla="*/ 101 h 191"/>
                <a:gd name="T20" fmla="*/ 133 w 147"/>
                <a:gd name="T21" fmla="*/ 110 h 191"/>
                <a:gd name="T22" fmla="*/ 146 w 147"/>
                <a:gd name="T23" fmla="*/ 137 h 191"/>
                <a:gd name="T24" fmla="*/ 146 w 147"/>
                <a:gd name="T25" fmla="*/ 155 h 191"/>
                <a:gd name="T26" fmla="*/ 133 w 147"/>
                <a:gd name="T27" fmla="*/ 177 h 191"/>
                <a:gd name="T28" fmla="*/ 88 w 147"/>
                <a:gd name="T29" fmla="*/ 190 h 191"/>
                <a:gd name="T30" fmla="*/ 53 w 147"/>
                <a:gd name="T31" fmla="*/ 190 h 191"/>
                <a:gd name="T32" fmla="*/ 8 w 147"/>
                <a:gd name="T33" fmla="*/ 177 h 191"/>
                <a:gd name="T34" fmla="*/ 0 w 147"/>
                <a:gd name="T35"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7" h="191">
                  <a:moveTo>
                    <a:pt x="133" y="13"/>
                  </a:moveTo>
                  <a:lnTo>
                    <a:pt x="146" y="44"/>
                  </a:lnTo>
                  <a:lnTo>
                    <a:pt x="133" y="13"/>
                  </a:lnTo>
                  <a:lnTo>
                    <a:pt x="88" y="0"/>
                  </a:lnTo>
                  <a:lnTo>
                    <a:pt x="53" y="0"/>
                  </a:lnTo>
                  <a:lnTo>
                    <a:pt x="8" y="13"/>
                  </a:lnTo>
                  <a:lnTo>
                    <a:pt x="0" y="44"/>
                  </a:lnTo>
                  <a:lnTo>
                    <a:pt x="8" y="70"/>
                  </a:lnTo>
                  <a:lnTo>
                    <a:pt x="35" y="84"/>
                  </a:lnTo>
                  <a:lnTo>
                    <a:pt x="106" y="101"/>
                  </a:lnTo>
                  <a:lnTo>
                    <a:pt x="133" y="110"/>
                  </a:lnTo>
                  <a:lnTo>
                    <a:pt x="146" y="137"/>
                  </a:lnTo>
                  <a:lnTo>
                    <a:pt x="146" y="155"/>
                  </a:lnTo>
                  <a:lnTo>
                    <a:pt x="133" y="177"/>
                  </a:lnTo>
                  <a:lnTo>
                    <a:pt x="88" y="190"/>
                  </a:lnTo>
                  <a:lnTo>
                    <a:pt x="53" y="190"/>
                  </a:lnTo>
                  <a:lnTo>
                    <a:pt x="8" y="177"/>
                  </a:lnTo>
                  <a:lnTo>
                    <a:pt x="0"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51" name="Freeform 1127">
              <a:extLst>
                <a:ext uri="{FF2B5EF4-FFF2-40B4-BE49-F238E27FC236}">
                  <a16:creationId xmlns:a16="http://schemas.microsoft.com/office/drawing/2014/main" id="{BE2869B4-FF73-4C5A-B489-DAA2BE37558E}"/>
                </a:ext>
              </a:extLst>
            </p:cNvPr>
            <p:cNvSpPr>
              <a:spLocks noChangeArrowheads="1"/>
            </p:cNvSpPr>
            <p:nvPr/>
          </p:nvSpPr>
          <p:spPr bwMode="auto">
            <a:xfrm>
              <a:off x="1888" y="3415"/>
              <a:ext cx="33" cy="43"/>
            </a:xfrm>
            <a:custGeom>
              <a:avLst/>
              <a:gdLst>
                <a:gd name="T0" fmla="*/ 146 w 147"/>
                <a:gd name="T1" fmla="*/ 44 h 191"/>
                <a:gd name="T2" fmla="*/ 137 w 147"/>
                <a:gd name="T3" fmla="*/ 13 h 191"/>
                <a:gd name="T4" fmla="*/ 93 w 147"/>
                <a:gd name="T5" fmla="*/ 0 h 191"/>
                <a:gd name="T6" fmla="*/ 53 w 147"/>
                <a:gd name="T7" fmla="*/ 0 h 191"/>
                <a:gd name="T8" fmla="*/ 13 w 147"/>
                <a:gd name="T9" fmla="*/ 13 h 191"/>
                <a:gd name="T10" fmla="*/ 0 w 147"/>
                <a:gd name="T11" fmla="*/ 44 h 191"/>
                <a:gd name="T12" fmla="*/ 13 w 147"/>
                <a:gd name="T13" fmla="*/ 70 h 191"/>
                <a:gd name="T14" fmla="*/ 35 w 147"/>
                <a:gd name="T15" fmla="*/ 84 h 191"/>
                <a:gd name="T16" fmla="*/ 106 w 147"/>
                <a:gd name="T17" fmla="*/ 101 h 191"/>
                <a:gd name="T18" fmla="*/ 137 w 147"/>
                <a:gd name="T19" fmla="*/ 110 h 191"/>
                <a:gd name="T20" fmla="*/ 146 w 147"/>
                <a:gd name="T21" fmla="*/ 137 h 191"/>
                <a:gd name="T22" fmla="*/ 146 w 147"/>
                <a:gd name="T23" fmla="*/ 155 h 191"/>
                <a:gd name="T24" fmla="*/ 137 w 147"/>
                <a:gd name="T25" fmla="*/ 177 h 191"/>
                <a:gd name="T26" fmla="*/ 93 w 147"/>
                <a:gd name="T27" fmla="*/ 190 h 191"/>
                <a:gd name="T28" fmla="*/ 53 w 147"/>
                <a:gd name="T29" fmla="*/ 190 h 191"/>
                <a:gd name="T30" fmla="*/ 13 w 147"/>
                <a:gd name="T31" fmla="*/ 177 h 191"/>
                <a:gd name="T32" fmla="*/ 0 w 147"/>
                <a:gd name="T33"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7" h="191">
                  <a:moveTo>
                    <a:pt x="146" y="44"/>
                  </a:moveTo>
                  <a:lnTo>
                    <a:pt x="137" y="13"/>
                  </a:lnTo>
                  <a:lnTo>
                    <a:pt x="93" y="0"/>
                  </a:lnTo>
                  <a:lnTo>
                    <a:pt x="53" y="0"/>
                  </a:lnTo>
                  <a:lnTo>
                    <a:pt x="13" y="13"/>
                  </a:lnTo>
                  <a:lnTo>
                    <a:pt x="0" y="44"/>
                  </a:lnTo>
                  <a:lnTo>
                    <a:pt x="13" y="70"/>
                  </a:lnTo>
                  <a:lnTo>
                    <a:pt x="35" y="84"/>
                  </a:lnTo>
                  <a:lnTo>
                    <a:pt x="106" y="101"/>
                  </a:lnTo>
                  <a:lnTo>
                    <a:pt x="137" y="110"/>
                  </a:lnTo>
                  <a:lnTo>
                    <a:pt x="146" y="137"/>
                  </a:lnTo>
                  <a:lnTo>
                    <a:pt x="146" y="155"/>
                  </a:lnTo>
                  <a:lnTo>
                    <a:pt x="137" y="177"/>
                  </a:lnTo>
                  <a:lnTo>
                    <a:pt x="93" y="190"/>
                  </a:lnTo>
                  <a:lnTo>
                    <a:pt x="53" y="190"/>
                  </a:lnTo>
                  <a:lnTo>
                    <a:pt x="13" y="177"/>
                  </a:lnTo>
                  <a:lnTo>
                    <a:pt x="0"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52" name="Freeform 1128">
              <a:extLst>
                <a:ext uri="{FF2B5EF4-FFF2-40B4-BE49-F238E27FC236}">
                  <a16:creationId xmlns:a16="http://schemas.microsoft.com/office/drawing/2014/main" id="{33C5003C-8D0F-4390-BA1C-07AFB660B9EB}"/>
                </a:ext>
              </a:extLst>
            </p:cNvPr>
            <p:cNvSpPr>
              <a:spLocks noChangeArrowheads="1"/>
            </p:cNvSpPr>
            <p:nvPr/>
          </p:nvSpPr>
          <p:spPr bwMode="auto">
            <a:xfrm>
              <a:off x="1983" y="3394"/>
              <a:ext cx="43" cy="64"/>
            </a:xfrm>
            <a:custGeom>
              <a:avLst/>
              <a:gdLst>
                <a:gd name="T0" fmla="*/ 0 w 191"/>
                <a:gd name="T1" fmla="*/ 282 h 283"/>
                <a:gd name="T2" fmla="*/ 0 w 191"/>
                <a:gd name="T3" fmla="*/ 0 h 283"/>
                <a:gd name="T4" fmla="*/ 97 w 191"/>
                <a:gd name="T5" fmla="*/ 0 h 283"/>
                <a:gd name="T6" fmla="*/ 137 w 191"/>
                <a:gd name="T7" fmla="*/ 17 h 283"/>
                <a:gd name="T8" fmla="*/ 163 w 191"/>
                <a:gd name="T9" fmla="*/ 39 h 283"/>
                <a:gd name="T10" fmla="*/ 177 w 191"/>
                <a:gd name="T11" fmla="*/ 70 h 283"/>
                <a:gd name="T12" fmla="*/ 190 w 191"/>
                <a:gd name="T13" fmla="*/ 105 h 283"/>
                <a:gd name="T14" fmla="*/ 190 w 191"/>
                <a:gd name="T15" fmla="*/ 176 h 283"/>
                <a:gd name="T16" fmla="*/ 177 w 191"/>
                <a:gd name="T17" fmla="*/ 216 h 283"/>
                <a:gd name="T18" fmla="*/ 163 w 191"/>
                <a:gd name="T19" fmla="*/ 247 h 283"/>
                <a:gd name="T20" fmla="*/ 137 w 191"/>
                <a:gd name="T21" fmla="*/ 269 h 283"/>
                <a:gd name="T22" fmla="*/ 97 w 191"/>
                <a:gd name="T23" fmla="*/ 282 h 283"/>
                <a:gd name="T24" fmla="*/ 0 w 191"/>
                <a:gd name="T25" fmla="*/ 28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283">
                  <a:moveTo>
                    <a:pt x="0" y="282"/>
                  </a:moveTo>
                  <a:lnTo>
                    <a:pt x="0" y="0"/>
                  </a:lnTo>
                  <a:lnTo>
                    <a:pt x="97" y="0"/>
                  </a:lnTo>
                  <a:lnTo>
                    <a:pt x="137" y="17"/>
                  </a:lnTo>
                  <a:lnTo>
                    <a:pt x="163" y="39"/>
                  </a:lnTo>
                  <a:lnTo>
                    <a:pt x="177" y="70"/>
                  </a:lnTo>
                  <a:lnTo>
                    <a:pt x="190" y="105"/>
                  </a:lnTo>
                  <a:lnTo>
                    <a:pt x="190" y="176"/>
                  </a:lnTo>
                  <a:lnTo>
                    <a:pt x="177" y="216"/>
                  </a:lnTo>
                  <a:lnTo>
                    <a:pt x="163" y="247"/>
                  </a:lnTo>
                  <a:lnTo>
                    <a:pt x="137" y="269"/>
                  </a:lnTo>
                  <a:lnTo>
                    <a:pt x="97" y="282"/>
                  </a:lnTo>
                  <a:lnTo>
                    <a:pt x="0" y="28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53" name="Freeform 1129">
              <a:extLst>
                <a:ext uri="{FF2B5EF4-FFF2-40B4-BE49-F238E27FC236}">
                  <a16:creationId xmlns:a16="http://schemas.microsoft.com/office/drawing/2014/main" id="{CE6FF477-418E-4AFF-A8B9-5107674B8A1E}"/>
                </a:ext>
              </a:extLst>
            </p:cNvPr>
            <p:cNvSpPr>
              <a:spLocks noChangeArrowheads="1"/>
            </p:cNvSpPr>
            <p:nvPr/>
          </p:nvSpPr>
          <p:spPr bwMode="auto">
            <a:xfrm>
              <a:off x="2048" y="3394"/>
              <a:ext cx="16" cy="16"/>
            </a:xfrm>
            <a:custGeom>
              <a:avLst/>
              <a:gdLst>
                <a:gd name="T0" fmla="*/ 0 w 72"/>
                <a:gd name="T1" fmla="*/ 44 h 71"/>
                <a:gd name="T2" fmla="*/ 35 w 72"/>
                <a:gd name="T3" fmla="*/ 70 h 71"/>
                <a:gd name="T4" fmla="*/ 71 w 72"/>
                <a:gd name="T5" fmla="*/ 44 h 71"/>
                <a:gd name="T6" fmla="*/ 35 w 72"/>
                <a:gd name="T7" fmla="*/ 0 h 71"/>
                <a:gd name="T8" fmla="*/ 0 w 72"/>
                <a:gd name="T9" fmla="*/ 44 h 71"/>
              </a:gdLst>
              <a:ahLst/>
              <a:cxnLst>
                <a:cxn ang="0">
                  <a:pos x="T0" y="T1"/>
                </a:cxn>
                <a:cxn ang="0">
                  <a:pos x="T2" y="T3"/>
                </a:cxn>
                <a:cxn ang="0">
                  <a:pos x="T4" y="T5"/>
                </a:cxn>
                <a:cxn ang="0">
                  <a:pos x="T6" y="T7"/>
                </a:cxn>
                <a:cxn ang="0">
                  <a:pos x="T8" y="T9"/>
                </a:cxn>
              </a:cxnLst>
              <a:rect l="0" t="0" r="r" b="b"/>
              <a:pathLst>
                <a:path w="72" h="71">
                  <a:moveTo>
                    <a:pt x="0" y="44"/>
                  </a:moveTo>
                  <a:lnTo>
                    <a:pt x="35" y="70"/>
                  </a:lnTo>
                  <a:lnTo>
                    <a:pt x="71" y="44"/>
                  </a:lnTo>
                  <a:lnTo>
                    <a:pt x="35" y="0"/>
                  </a:lnTo>
                  <a:lnTo>
                    <a:pt x="0" y="4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54" name="Line 1130">
              <a:extLst>
                <a:ext uri="{FF2B5EF4-FFF2-40B4-BE49-F238E27FC236}">
                  <a16:creationId xmlns:a16="http://schemas.microsoft.com/office/drawing/2014/main" id="{EE7CD5C1-F3E1-409C-9EAC-C84510BDA3BC}"/>
                </a:ext>
              </a:extLst>
            </p:cNvPr>
            <p:cNvSpPr>
              <a:spLocks noChangeShapeType="1"/>
            </p:cNvSpPr>
            <p:nvPr/>
          </p:nvSpPr>
          <p:spPr bwMode="auto">
            <a:xfrm>
              <a:off x="2050" y="3415"/>
              <a:ext cx="1" cy="4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55" name="Freeform 1131">
              <a:extLst>
                <a:ext uri="{FF2B5EF4-FFF2-40B4-BE49-F238E27FC236}">
                  <a16:creationId xmlns:a16="http://schemas.microsoft.com/office/drawing/2014/main" id="{8EE96FDF-4258-4379-B9B4-A212013D3DD9}"/>
                </a:ext>
              </a:extLst>
            </p:cNvPr>
            <p:cNvSpPr>
              <a:spLocks noChangeArrowheads="1"/>
            </p:cNvSpPr>
            <p:nvPr/>
          </p:nvSpPr>
          <p:spPr bwMode="auto">
            <a:xfrm>
              <a:off x="2072" y="3415"/>
              <a:ext cx="37" cy="43"/>
            </a:xfrm>
            <a:custGeom>
              <a:avLst/>
              <a:gdLst>
                <a:gd name="T0" fmla="*/ 0 w 165"/>
                <a:gd name="T1" fmla="*/ 84 h 191"/>
                <a:gd name="T2" fmla="*/ 164 w 165"/>
                <a:gd name="T3" fmla="*/ 84 h 191"/>
                <a:gd name="T4" fmla="*/ 164 w 165"/>
                <a:gd name="T5" fmla="*/ 57 h 191"/>
                <a:gd name="T6" fmla="*/ 151 w 165"/>
                <a:gd name="T7" fmla="*/ 31 h 191"/>
                <a:gd name="T8" fmla="*/ 137 w 165"/>
                <a:gd name="T9" fmla="*/ 13 h 191"/>
                <a:gd name="T10" fmla="*/ 111 w 165"/>
                <a:gd name="T11" fmla="*/ 0 h 191"/>
                <a:gd name="T12" fmla="*/ 66 w 165"/>
                <a:gd name="T13" fmla="*/ 0 h 191"/>
                <a:gd name="T14" fmla="*/ 40 w 165"/>
                <a:gd name="T15" fmla="*/ 13 h 191"/>
                <a:gd name="T16" fmla="*/ 13 w 165"/>
                <a:gd name="T17" fmla="*/ 44 h 191"/>
                <a:gd name="T18" fmla="*/ 0 w 165"/>
                <a:gd name="T19" fmla="*/ 84 h 191"/>
                <a:gd name="T20" fmla="*/ 0 w 165"/>
                <a:gd name="T21" fmla="*/ 110 h 191"/>
                <a:gd name="T22" fmla="*/ 13 w 165"/>
                <a:gd name="T23" fmla="*/ 155 h 191"/>
                <a:gd name="T24" fmla="*/ 40 w 165"/>
                <a:gd name="T25" fmla="*/ 177 h 191"/>
                <a:gd name="T26" fmla="*/ 66 w 165"/>
                <a:gd name="T27" fmla="*/ 190 h 191"/>
                <a:gd name="T28" fmla="*/ 111 w 165"/>
                <a:gd name="T29" fmla="*/ 190 h 191"/>
                <a:gd name="T30" fmla="*/ 137 w 165"/>
                <a:gd name="T31" fmla="*/ 177 h 191"/>
                <a:gd name="T32" fmla="*/ 164 w 165"/>
                <a:gd name="T33"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91">
                  <a:moveTo>
                    <a:pt x="0" y="84"/>
                  </a:moveTo>
                  <a:lnTo>
                    <a:pt x="164" y="84"/>
                  </a:lnTo>
                  <a:lnTo>
                    <a:pt x="164" y="57"/>
                  </a:lnTo>
                  <a:lnTo>
                    <a:pt x="151" y="31"/>
                  </a:lnTo>
                  <a:lnTo>
                    <a:pt x="137" y="13"/>
                  </a:lnTo>
                  <a:lnTo>
                    <a:pt x="111" y="0"/>
                  </a:lnTo>
                  <a:lnTo>
                    <a:pt x="66" y="0"/>
                  </a:lnTo>
                  <a:lnTo>
                    <a:pt x="40" y="13"/>
                  </a:lnTo>
                  <a:lnTo>
                    <a:pt x="13" y="44"/>
                  </a:lnTo>
                  <a:lnTo>
                    <a:pt x="0" y="84"/>
                  </a:lnTo>
                  <a:lnTo>
                    <a:pt x="0" y="110"/>
                  </a:lnTo>
                  <a:lnTo>
                    <a:pt x="13" y="155"/>
                  </a:lnTo>
                  <a:lnTo>
                    <a:pt x="40" y="177"/>
                  </a:lnTo>
                  <a:lnTo>
                    <a:pt x="66" y="190"/>
                  </a:lnTo>
                  <a:lnTo>
                    <a:pt x="111" y="190"/>
                  </a:lnTo>
                  <a:lnTo>
                    <a:pt x="137" y="177"/>
                  </a:lnTo>
                  <a:lnTo>
                    <a:pt x="164"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56" name="Line 1132">
              <a:extLst>
                <a:ext uri="{FF2B5EF4-FFF2-40B4-BE49-F238E27FC236}">
                  <a16:creationId xmlns:a16="http://schemas.microsoft.com/office/drawing/2014/main" id="{847843EA-6CCE-4EBB-9E31-5F187719819D}"/>
                </a:ext>
              </a:extLst>
            </p:cNvPr>
            <p:cNvSpPr>
              <a:spLocks noChangeShapeType="1"/>
            </p:cNvSpPr>
            <p:nvPr/>
          </p:nvSpPr>
          <p:spPr bwMode="auto">
            <a:xfrm flipV="1">
              <a:off x="2127" y="3393"/>
              <a:ext cx="1" cy="6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57" name="Freeform 1133">
              <a:extLst>
                <a:ext uri="{FF2B5EF4-FFF2-40B4-BE49-F238E27FC236}">
                  <a16:creationId xmlns:a16="http://schemas.microsoft.com/office/drawing/2014/main" id="{9C2DEFF2-4933-4949-BAC6-ED0F652B65D6}"/>
                </a:ext>
              </a:extLst>
            </p:cNvPr>
            <p:cNvSpPr>
              <a:spLocks noChangeArrowheads="1"/>
            </p:cNvSpPr>
            <p:nvPr/>
          </p:nvSpPr>
          <p:spPr bwMode="auto">
            <a:xfrm>
              <a:off x="2152" y="3415"/>
              <a:ext cx="37" cy="43"/>
            </a:xfrm>
            <a:custGeom>
              <a:avLst/>
              <a:gdLst>
                <a:gd name="T0" fmla="*/ 0 w 164"/>
                <a:gd name="T1" fmla="*/ 84 h 191"/>
                <a:gd name="T2" fmla="*/ 163 w 164"/>
                <a:gd name="T3" fmla="*/ 84 h 191"/>
                <a:gd name="T4" fmla="*/ 163 w 164"/>
                <a:gd name="T5" fmla="*/ 57 h 191"/>
                <a:gd name="T6" fmla="*/ 150 w 164"/>
                <a:gd name="T7" fmla="*/ 31 h 191"/>
                <a:gd name="T8" fmla="*/ 137 w 164"/>
                <a:gd name="T9" fmla="*/ 13 h 191"/>
                <a:gd name="T10" fmla="*/ 110 w 164"/>
                <a:gd name="T11" fmla="*/ 0 h 191"/>
                <a:gd name="T12" fmla="*/ 66 w 164"/>
                <a:gd name="T13" fmla="*/ 0 h 191"/>
                <a:gd name="T14" fmla="*/ 39 w 164"/>
                <a:gd name="T15" fmla="*/ 13 h 191"/>
                <a:gd name="T16" fmla="*/ 13 w 164"/>
                <a:gd name="T17" fmla="*/ 44 h 191"/>
                <a:gd name="T18" fmla="*/ 0 w 164"/>
                <a:gd name="T19" fmla="*/ 84 h 191"/>
                <a:gd name="T20" fmla="*/ 0 w 164"/>
                <a:gd name="T21" fmla="*/ 110 h 191"/>
                <a:gd name="T22" fmla="*/ 13 w 164"/>
                <a:gd name="T23" fmla="*/ 155 h 191"/>
                <a:gd name="T24" fmla="*/ 39 w 164"/>
                <a:gd name="T25" fmla="*/ 177 h 191"/>
                <a:gd name="T26" fmla="*/ 66 w 164"/>
                <a:gd name="T27" fmla="*/ 190 h 191"/>
                <a:gd name="T28" fmla="*/ 110 w 164"/>
                <a:gd name="T29" fmla="*/ 190 h 191"/>
                <a:gd name="T30" fmla="*/ 137 w 164"/>
                <a:gd name="T31" fmla="*/ 177 h 191"/>
                <a:gd name="T32" fmla="*/ 163 w 164"/>
                <a:gd name="T33"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191">
                  <a:moveTo>
                    <a:pt x="0" y="84"/>
                  </a:moveTo>
                  <a:lnTo>
                    <a:pt x="163" y="84"/>
                  </a:lnTo>
                  <a:lnTo>
                    <a:pt x="163" y="57"/>
                  </a:lnTo>
                  <a:lnTo>
                    <a:pt x="150" y="31"/>
                  </a:lnTo>
                  <a:lnTo>
                    <a:pt x="137" y="13"/>
                  </a:lnTo>
                  <a:lnTo>
                    <a:pt x="110" y="0"/>
                  </a:lnTo>
                  <a:lnTo>
                    <a:pt x="66" y="0"/>
                  </a:lnTo>
                  <a:lnTo>
                    <a:pt x="39" y="13"/>
                  </a:lnTo>
                  <a:lnTo>
                    <a:pt x="13" y="44"/>
                  </a:lnTo>
                  <a:lnTo>
                    <a:pt x="0" y="84"/>
                  </a:lnTo>
                  <a:lnTo>
                    <a:pt x="0" y="110"/>
                  </a:lnTo>
                  <a:lnTo>
                    <a:pt x="13" y="155"/>
                  </a:lnTo>
                  <a:lnTo>
                    <a:pt x="39" y="177"/>
                  </a:lnTo>
                  <a:lnTo>
                    <a:pt x="66" y="190"/>
                  </a:lnTo>
                  <a:lnTo>
                    <a:pt x="110" y="190"/>
                  </a:lnTo>
                  <a:lnTo>
                    <a:pt x="137" y="177"/>
                  </a:lnTo>
                  <a:lnTo>
                    <a:pt x="163"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58" name="Freeform 1134">
              <a:extLst>
                <a:ext uri="{FF2B5EF4-FFF2-40B4-BE49-F238E27FC236}">
                  <a16:creationId xmlns:a16="http://schemas.microsoft.com/office/drawing/2014/main" id="{AE39BAAB-8ADB-4811-AFEE-A3812A73872E}"/>
                </a:ext>
              </a:extLst>
            </p:cNvPr>
            <p:cNvSpPr>
              <a:spLocks noChangeArrowheads="1"/>
            </p:cNvSpPr>
            <p:nvPr/>
          </p:nvSpPr>
          <p:spPr bwMode="auto">
            <a:xfrm>
              <a:off x="2207" y="3415"/>
              <a:ext cx="38" cy="43"/>
            </a:xfrm>
            <a:custGeom>
              <a:avLst/>
              <a:gdLst>
                <a:gd name="T0" fmla="*/ 168 w 169"/>
                <a:gd name="T1" fmla="*/ 44 h 191"/>
                <a:gd name="T2" fmla="*/ 137 w 169"/>
                <a:gd name="T3" fmla="*/ 13 h 191"/>
                <a:gd name="T4" fmla="*/ 110 w 169"/>
                <a:gd name="T5" fmla="*/ 0 h 191"/>
                <a:gd name="T6" fmla="*/ 66 w 169"/>
                <a:gd name="T7" fmla="*/ 0 h 191"/>
                <a:gd name="T8" fmla="*/ 44 w 169"/>
                <a:gd name="T9" fmla="*/ 13 h 191"/>
                <a:gd name="T10" fmla="*/ 13 w 169"/>
                <a:gd name="T11" fmla="*/ 44 h 191"/>
                <a:gd name="T12" fmla="*/ 0 w 169"/>
                <a:gd name="T13" fmla="*/ 84 h 191"/>
                <a:gd name="T14" fmla="*/ 0 w 169"/>
                <a:gd name="T15" fmla="*/ 110 h 191"/>
                <a:gd name="T16" fmla="*/ 13 w 169"/>
                <a:gd name="T17" fmla="*/ 155 h 191"/>
                <a:gd name="T18" fmla="*/ 44 w 169"/>
                <a:gd name="T19" fmla="*/ 177 h 191"/>
                <a:gd name="T20" fmla="*/ 66 w 169"/>
                <a:gd name="T21" fmla="*/ 190 h 191"/>
                <a:gd name="T22" fmla="*/ 110 w 169"/>
                <a:gd name="T23" fmla="*/ 190 h 191"/>
                <a:gd name="T24" fmla="*/ 137 w 169"/>
                <a:gd name="T25" fmla="*/ 177 h 191"/>
                <a:gd name="T26" fmla="*/ 168 w 169"/>
                <a:gd name="T27"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91">
                  <a:moveTo>
                    <a:pt x="168" y="44"/>
                  </a:moveTo>
                  <a:lnTo>
                    <a:pt x="137" y="13"/>
                  </a:lnTo>
                  <a:lnTo>
                    <a:pt x="110" y="0"/>
                  </a:lnTo>
                  <a:lnTo>
                    <a:pt x="66" y="0"/>
                  </a:lnTo>
                  <a:lnTo>
                    <a:pt x="44" y="13"/>
                  </a:lnTo>
                  <a:lnTo>
                    <a:pt x="13" y="44"/>
                  </a:lnTo>
                  <a:lnTo>
                    <a:pt x="0" y="84"/>
                  </a:lnTo>
                  <a:lnTo>
                    <a:pt x="0" y="110"/>
                  </a:lnTo>
                  <a:lnTo>
                    <a:pt x="13" y="155"/>
                  </a:lnTo>
                  <a:lnTo>
                    <a:pt x="44" y="177"/>
                  </a:lnTo>
                  <a:lnTo>
                    <a:pt x="66" y="190"/>
                  </a:lnTo>
                  <a:lnTo>
                    <a:pt x="110" y="190"/>
                  </a:lnTo>
                  <a:lnTo>
                    <a:pt x="137" y="177"/>
                  </a:lnTo>
                  <a:lnTo>
                    <a:pt x="168"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59" name="Line 1135">
              <a:extLst>
                <a:ext uri="{FF2B5EF4-FFF2-40B4-BE49-F238E27FC236}">
                  <a16:creationId xmlns:a16="http://schemas.microsoft.com/office/drawing/2014/main" id="{BA365D9F-DB53-43DC-AE29-C7C7DA964711}"/>
                </a:ext>
              </a:extLst>
            </p:cNvPr>
            <p:cNvSpPr>
              <a:spLocks noChangeShapeType="1"/>
            </p:cNvSpPr>
            <p:nvPr/>
          </p:nvSpPr>
          <p:spPr bwMode="auto">
            <a:xfrm flipV="1">
              <a:off x="2272" y="3393"/>
              <a:ext cx="1" cy="5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60" name="Freeform 1136">
              <a:extLst>
                <a:ext uri="{FF2B5EF4-FFF2-40B4-BE49-F238E27FC236}">
                  <a16:creationId xmlns:a16="http://schemas.microsoft.com/office/drawing/2014/main" id="{4252E19E-88A2-411F-B140-DC35A466D81E}"/>
                </a:ext>
              </a:extLst>
            </p:cNvPr>
            <p:cNvSpPr>
              <a:spLocks noChangeArrowheads="1"/>
            </p:cNvSpPr>
            <p:nvPr/>
          </p:nvSpPr>
          <p:spPr bwMode="auto">
            <a:xfrm>
              <a:off x="2272" y="3446"/>
              <a:ext cx="16" cy="16"/>
            </a:xfrm>
            <a:custGeom>
              <a:avLst/>
              <a:gdLst>
                <a:gd name="T0" fmla="*/ 0 w 72"/>
                <a:gd name="T1" fmla="*/ 0 h 72"/>
                <a:gd name="T2" fmla="*/ 13 w 72"/>
                <a:gd name="T3" fmla="*/ 53 h 72"/>
                <a:gd name="T4" fmla="*/ 40 w 72"/>
                <a:gd name="T5" fmla="*/ 71 h 72"/>
                <a:gd name="T6" fmla="*/ 71 w 72"/>
                <a:gd name="T7" fmla="*/ 71 h 72"/>
              </a:gdLst>
              <a:ahLst/>
              <a:cxnLst>
                <a:cxn ang="0">
                  <a:pos x="T0" y="T1"/>
                </a:cxn>
                <a:cxn ang="0">
                  <a:pos x="T2" y="T3"/>
                </a:cxn>
                <a:cxn ang="0">
                  <a:pos x="T4" y="T5"/>
                </a:cxn>
                <a:cxn ang="0">
                  <a:pos x="T6" y="T7"/>
                </a:cxn>
              </a:cxnLst>
              <a:rect l="0" t="0" r="r" b="b"/>
              <a:pathLst>
                <a:path w="72" h="72">
                  <a:moveTo>
                    <a:pt x="0" y="0"/>
                  </a:moveTo>
                  <a:lnTo>
                    <a:pt x="13" y="53"/>
                  </a:lnTo>
                  <a:lnTo>
                    <a:pt x="40" y="71"/>
                  </a:lnTo>
                  <a:lnTo>
                    <a:pt x="71" y="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61" name="Line 1137">
              <a:extLst>
                <a:ext uri="{FF2B5EF4-FFF2-40B4-BE49-F238E27FC236}">
                  <a16:creationId xmlns:a16="http://schemas.microsoft.com/office/drawing/2014/main" id="{DA437132-ACEA-4089-938E-98B51F676046}"/>
                </a:ext>
              </a:extLst>
            </p:cNvPr>
            <p:cNvSpPr>
              <a:spLocks noChangeShapeType="1"/>
            </p:cNvSpPr>
            <p:nvPr/>
          </p:nvSpPr>
          <p:spPr bwMode="auto">
            <a:xfrm flipH="1">
              <a:off x="2260" y="3415"/>
              <a:ext cx="25"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62" name="Line 1138">
              <a:extLst>
                <a:ext uri="{FF2B5EF4-FFF2-40B4-BE49-F238E27FC236}">
                  <a16:creationId xmlns:a16="http://schemas.microsoft.com/office/drawing/2014/main" id="{C7AD09E9-8466-4223-ACA9-C8AF4C2C8D77}"/>
                </a:ext>
              </a:extLst>
            </p:cNvPr>
            <p:cNvSpPr>
              <a:spLocks noChangeShapeType="1"/>
            </p:cNvSpPr>
            <p:nvPr/>
          </p:nvSpPr>
          <p:spPr bwMode="auto">
            <a:xfrm>
              <a:off x="2305" y="3415"/>
              <a:ext cx="1" cy="4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63" name="Freeform 1139">
              <a:extLst>
                <a:ext uri="{FF2B5EF4-FFF2-40B4-BE49-F238E27FC236}">
                  <a16:creationId xmlns:a16="http://schemas.microsoft.com/office/drawing/2014/main" id="{17FEEB4F-9F85-4372-97DE-011689EE2B73}"/>
                </a:ext>
              </a:extLst>
            </p:cNvPr>
            <p:cNvSpPr>
              <a:spLocks noChangeArrowheads="1"/>
            </p:cNvSpPr>
            <p:nvPr/>
          </p:nvSpPr>
          <p:spPr bwMode="auto">
            <a:xfrm>
              <a:off x="2305" y="3415"/>
              <a:ext cx="25" cy="19"/>
            </a:xfrm>
            <a:custGeom>
              <a:avLst/>
              <a:gdLst>
                <a:gd name="T0" fmla="*/ 0 w 112"/>
                <a:gd name="T1" fmla="*/ 84 h 85"/>
                <a:gd name="T2" fmla="*/ 17 w 112"/>
                <a:gd name="T3" fmla="*/ 44 h 85"/>
                <a:gd name="T4" fmla="*/ 44 w 112"/>
                <a:gd name="T5" fmla="*/ 13 h 85"/>
                <a:gd name="T6" fmla="*/ 71 w 112"/>
                <a:gd name="T7" fmla="*/ 0 h 85"/>
                <a:gd name="T8" fmla="*/ 111 w 112"/>
                <a:gd name="T9" fmla="*/ 0 h 85"/>
              </a:gdLst>
              <a:ahLst/>
              <a:cxnLst>
                <a:cxn ang="0">
                  <a:pos x="T0" y="T1"/>
                </a:cxn>
                <a:cxn ang="0">
                  <a:pos x="T2" y="T3"/>
                </a:cxn>
                <a:cxn ang="0">
                  <a:pos x="T4" y="T5"/>
                </a:cxn>
                <a:cxn ang="0">
                  <a:pos x="T6" y="T7"/>
                </a:cxn>
                <a:cxn ang="0">
                  <a:pos x="T8" y="T9"/>
                </a:cxn>
              </a:cxnLst>
              <a:rect l="0" t="0" r="r" b="b"/>
              <a:pathLst>
                <a:path w="112" h="85">
                  <a:moveTo>
                    <a:pt x="0" y="84"/>
                  </a:moveTo>
                  <a:lnTo>
                    <a:pt x="17" y="44"/>
                  </a:lnTo>
                  <a:lnTo>
                    <a:pt x="44" y="13"/>
                  </a:lnTo>
                  <a:lnTo>
                    <a:pt x="71" y="0"/>
                  </a:lnTo>
                  <a:lnTo>
                    <a:pt x="11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64" name="Freeform 1140">
              <a:extLst>
                <a:ext uri="{FF2B5EF4-FFF2-40B4-BE49-F238E27FC236}">
                  <a16:creationId xmlns:a16="http://schemas.microsoft.com/office/drawing/2014/main" id="{EF1D6067-EB60-464E-9F17-959FBB5E84F5}"/>
                </a:ext>
              </a:extLst>
            </p:cNvPr>
            <p:cNvSpPr>
              <a:spLocks noChangeArrowheads="1"/>
            </p:cNvSpPr>
            <p:nvPr/>
          </p:nvSpPr>
          <p:spPr bwMode="auto">
            <a:xfrm>
              <a:off x="2345" y="3394"/>
              <a:ext cx="16" cy="16"/>
            </a:xfrm>
            <a:custGeom>
              <a:avLst/>
              <a:gdLst>
                <a:gd name="T0" fmla="*/ 0 w 72"/>
                <a:gd name="T1" fmla="*/ 44 h 71"/>
                <a:gd name="T2" fmla="*/ 40 w 72"/>
                <a:gd name="T3" fmla="*/ 70 h 71"/>
                <a:gd name="T4" fmla="*/ 71 w 72"/>
                <a:gd name="T5" fmla="*/ 44 h 71"/>
                <a:gd name="T6" fmla="*/ 40 w 72"/>
                <a:gd name="T7" fmla="*/ 0 h 71"/>
                <a:gd name="T8" fmla="*/ 0 w 72"/>
                <a:gd name="T9" fmla="*/ 44 h 71"/>
              </a:gdLst>
              <a:ahLst/>
              <a:cxnLst>
                <a:cxn ang="0">
                  <a:pos x="T0" y="T1"/>
                </a:cxn>
                <a:cxn ang="0">
                  <a:pos x="T2" y="T3"/>
                </a:cxn>
                <a:cxn ang="0">
                  <a:pos x="T4" y="T5"/>
                </a:cxn>
                <a:cxn ang="0">
                  <a:pos x="T6" y="T7"/>
                </a:cxn>
                <a:cxn ang="0">
                  <a:pos x="T8" y="T9"/>
                </a:cxn>
              </a:cxnLst>
              <a:rect l="0" t="0" r="r" b="b"/>
              <a:pathLst>
                <a:path w="72" h="71">
                  <a:moveTo>
                    <a:pt x="0" y="44"/>
                  </a:moveTo>
                  <a:lnTo>
                    <a:pt x="40" y="70"/>
                  </a:lnTo>
                  <a:lnTo>
                    <a:pt x="71" y="44"/>
                  </a:lnTo>
                  <a:lnTo>
                    <a:pt x="40" y="0"/>
                  </a:lnTo>
                  <a:lnTo>
                    <a:pt x="0" y="4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65" name="Line 1141">
              <a:extLst>
                <a:ext uri="{FF2B5EF4-FFF2-40B4-BE49-F238E27FC236}">
                  <a16:creationId xmlns:a16="http://schemas.microsoft.com/office/drawing/2014/main" id="{AB656D96-47D2-49FD-969F-24B5D79970C6}"/>
                </a:ext>
              </a:extLst>
            </p:cNvPr>
            <p:cNvSpPr>
              <a:spLocks noChangeShapeType="1"/>
            </p:cNvSpPr>
            <p:nvPr/>
          </p:nvSpPr>
          <p:spPr bwMode="auto">
            <a:xfrm>
              <a:off x="2349" y="3415"/>
              <a:ext cx="1" cy="4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66" name="Freeform 1142">
              <a:extLst>
                <a:ext uri="{FF2B5EF4-FFF2-40B4-BE49-F238E27FC236}">
                  <a16:creationId xmlns:a16="http://schemas.microsoft.com/office/drawing/2014/main" id="{5CF63D07-A84D-4E0A-BCF7-986E1A7BE27C}"/>
                </a:ext>
              </a:extLst>
            </p:cNvPr>
            <p:cNvSpPr>
              <a:spLocks noChangeArrowheads="1"/>
            </p:cNvSpPr>
            <p:nvPr/>
          </p:nvSpPr>
          <p:spPr bwMode="auto">
            <a:xfrm>
              <a:off x="2370" y="3415"/>
              <a:ext cx="37" cy="43"/>
            </a:xfrm>
            <a:custGeom>
              <a:avLst/>
              <a:gdLst>
                <a:gd name="T0" fmla="*/ 164 w 165"/>
                <a:gd name="T1" fmla="*/ 44 h 191"/>
                <a:gd name="T2" fmla="*/ 137 w 165"/>
                <a:gd name="T3" fmla="*/ 13 h 191"/>
                <a:gd name="T4" fmla="*/ 106 w 165"/>
                <a:gd name="T5" fmla="*/ 0 h 191"/>
                <a:gd name="T6" fmla="*/ 66 w 165"/>
                <a:gd name="T7" fmla="*/ 0 h 191"/>
                <a:gd name="T8" fmla="*/ 44 w 165"/>
                <a:gd name="T9" fmla="*/ 13 h 191"/>
                <a:gd name="T10" fmla="*/ 13 w 165"/>
                <a:gd name="T11" fmla="*/ 44 h 191"/>
                <a:gd name="T12" fmla="*/ 0 w 165"/>
                <a:gd name="T13" fmla="*/ 84 h 191"/>
                <a:gd name="T14" fmla="*/ 0 w 165"/>
                <a:gd name="T15" fmla="*/ 110 h 191"/>
                <a:gd name="T16" fmla="*/ 13 w 165"/>
                <a:gd name="T17" fmla="*/ 155 h 191"/>
                <a:gd name="T18" fmla="*/ 44 w 165"/>
                <a:gd name="T19" fmla="*/ 177 h 191"/>
                <a:gd name="T20" fmla="*/ 66 w 165"/>
                <a:gd name="T21" fmla="*/ 190 h 191"/>
                <a:gd name="T22" fmla="*/ 106 w 165"/>
                <a:gd name="T23" fmla="*/ 190 h 191"/>
                <a:gd name="T24" fmla="*/ 137 w 165"/>
                <a:gd name="T25" fmla="*/ 177 h 191"/>
                <a:gd name="T26" fmla="*/ 164 w 165"/>
                <a:gd name="T27"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91">
                  <a:moveTo>
                    <a:pt x="164" y="44"/>
                  </a:moveTo>
                  <a:lnTo>
                    <a:pt x="137" y="13"/>
                  </a:lnTo>
                  <a:lnTo>
                    <a:pt x="106" y="0"/>
                  </a:lnTo>
                  <a:lnTo>
                    <a:pt x="66" y="0"/>
                  </a:lnTo>
                  <a:lnTo>
                    <a:pt x="44" y="13"/>
                  </a:lnTo>
                  <a:lnTo>
                    <a:pt x="13" y="44"/>
                  </a:lnTo>
                  <a:lnTo>
                    <a:pt x="0" y="84"/>
                  </a:lnTo>
                  <a:lnTo>
                    <a:pt x="0" y="110"/>
                  </a:lnTo>
                  <a:lnTo>
                    <a:pt x="13" y="155"/>
                  </a:lnTo>
                  <a:lnTo>
                    <a:pt x="44" y="177"/>
                  </a:lnTo>
                  <a:lnTo>
                    <a:pt x="66" y="190"/>
                  </a:lnTo>
                  <a:lnTo>
                    <a:pt x="106" y="190"/>
                  </a:lnTo>
                  <a:lnTo>
                    <a:pt x="137" y="177"/>
                  </a:lnTo>
                  <a:lnTo>
                    <a:pt x="164" y="15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67" name="Line 1143">
              <a:extLst>
                <a:ext uri="{FF2B5EF4-FFF2-40B4-BE49-F238E27FC236}">
                  <a16:creationId xmlns:a16="http://schemas.microsoft.com/office/drawing/2014/main" id="{B6684CB3-53B5-446F-88EC-B9BEC58D7331}"/>
                </a:ext>
              </a:extLst>
            </p:cNvPr>
            <p:cNvSpPr>
              <a:spLocks noChangeShapeType="1"/>
            </p:cNvSpPr>
            <p:nvPr/>
          </p:nvSpPr>
          <p:spPr bwMode="auto">
            <a:xfrm flipH="1">
              <a:off x="537" y="3069"/>
              <a:ext cx="925"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68" name="Freeform 1144">
              <a:extLst>
                <a:ext uri="{FF2B5EF4-FFF2-40B4-BE49-F238E27FC236}">
                  <a16:creationId xmlns:a16="http://schemas.microsoft.com/office/drawing/2014/main" id="{AB2486DC-3994-40C1-A199-7C5C299F2D29}"/>
                </a:ext>
              </a:extLst>
            </p:cNvPr>
            <p:cNvSpPr>
              <a:spLocks noChangeArrowheads="1"/>
            </p:cNvSpPr>
            <p:nvPr/>
          </p:nvSpPr>
          <p:spPr bwMode="auto">
            <a:xfrm>
              <a:off x="538" y="3069"/>
              <a:ext cx="923" cy="57"/>
            </a:xfrm>
            <a:custGeom>
              <a:avLst/>
              <a:gdLst>
                <a:gd name="T0" fmla="*/ 4068 w 4069"/>
                <a:gd name="T1" fmla="*/ 0 h 253"/>
                <a:gd name="T2" fmla="*/ 4068 w 4069"/>
                <a:gd name="T3" fmla="*/ 252 h 253"/>
                <a:gd name="T4" fmla="*/ 0 w 4069"/>
                <a:gd name="T5" fmla="*/ 252 h 253"/>
                <a:gd name="T6" fmla="*/ 0 w 4069"/>
                <a:gd name="T7" fmla="*/ 0 h 253"/>
              </a:gdLst>
              <a:ahLst/>
              <a:cxnLst>
                <a:cxn ang="0">
                  <a:pos x="T0" y="T1"/>
                </a:cxn>
                <a:cxn ang="0">
                  <a:pos x="T2" y="T3"/>
                </a:cxn>
                <a:cxn ang="0">
                  <a:pos x="T4" y="T5"/>
                </a:cxn>
                <a:cxn ang="0">
                  <a:pos x="T6" y="T7"/>
                </a:cxn>
              </a:cxnLst>
              <a:rect l="0" t="0" r="r" b="b"/>
              <a:pathLst>
                <a:path w="4069" h="253">
                  <a:moveTo>
                    <a:pt x="4068" y="0"/>
                  </a:moveTo>
                  <a:lnTo>
                    <a:pt x="4068" y="252"/>
                  </a:lnTo>
                  <a:lnTo>
                    <a:pt x="0" y="252"/>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69" name="Freeform 1145">
              <a:extLst>
                <a:ext uri="{FF2B5EF4-FFF2-40B4-BE49-F238E27FC236}">
                  <a16:creationId xmlns:a16="http://schemas.microsoft.com/office/drawing/2014/main" id="{C8318EEA-6ADA-4B80-8BBD-E149730687EA}"/>
                </a:ext>
              </a:extLst>
            </p:cNvPr>
            <p:cNvSpPr>
              <a:spLocks noChangeArrowheads="1"/>
            </p:cNvSpPr>
            <p:nvPr/>
          </p:nvSpPr>
          <p:spPr bwMode="auto">
            <a:xfrm>
              <a:off x="538" y="3472"/>
              <a:ext cx="923" cy="59"/>
            </a:xfrm>
            <a:custGeom>
              <a:avLst/>
              <a:gdLst>
                <a:gd name="T0" fmla="*/ 0 w 4069"/>
                <a:gd name="T1" fmla="*/ 0 h 258"/>
                <a:gd name="T2" fmla="*/ 4068 w 4069"/>
                <a:gd name="T3" fmla="*/ 0 h 258"/>
                <a:gd name="T4" fmla="*/ 4068 w 4069"/>
                <a:gd name="T5" fmla="*/ 257 h 258"/>
                <a:gd name="T6" fmla="*/ 0 w 4069"/>
                <a:gd name="T7" fmla="*/ 257 h 258"/>
                <a:gd name="T8" fmla="*/ 0 w 4069"/>
                <a:gd name="T9" fmla="*/ 0 h 258"/>
              </a:gdLst>
              <a:ahLst/>
              <a:cxnLst>
                <a:cxn ang="0">
                  <a:pos x="T0" y="T1"/>
                </a:cxn>
                <a:cxn ang="0">
                  <a:pos x="T2" y="T3"/>
                </a:cxn>
                <a:cxn ang="0">
                  <a:pos x="T4" y="T5"/>
                </a:cxn>
                <a:cxn ang="0">
                  <a:pos x="T6" y="T7"/>
                </a:cxn>
                <a:cxn ang="0">
                  <a:pos x="T8" y="T9"/>
                </a:cxn>
              </a:cxnLst>
              <a:rect l="0" t="0" r="r" b="b"/>
              <a:pathLst>
                <a:path w="4069" h="258">
                  <a:moveTo>
                    <a:pt x="0" y="0"/>
                  </a:moveTo>
                  <a:lnTo>
                    <a:pt x="4068" y="0"/>
                  </a:lnTo>
                  <a:lnTo>
                    <a:pt x="4068" y="257"/>
                  </a:lnTo>
                  <a:lnTo>
                    <a:pt x="0" y="25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370" name="Line 1146">
              <a:extLst>
                <a:ext uri="{FF2B5EF4-FFF2-40B4-BE49-F238E27FC236}">
                  <a16:creationId xmlns:a16="http://schemas.microsoft.com/office/drawing/2014/main" id="{6241CF23-D616-42D8-B6A1-D912CADA3068}"/>
                </a:ext>
              </a:extLst>
            </p:cNvPr>
            <p:cNvSpPr>
              <a:spLocks noChangeShapeType="1"/>
            </p:cNvSpPr>
            <p:nvPr/>
          </p:nvSpPr>
          <p:spPr bwMode="auto">
            <a:xfrm flipV="1">
              <a:off x="770" y="3471"/>
              <a:ext cx="58"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71" name="Line 1147">
              <a:extLst>
                <a:ext uri="{FF2B5EF4-FFF2-40B4-BE49-F238E27FC236}">
                  <a16:creationId xmlns:a16="http://schemas.microsoft.com/office/drawing/2014/main" id="{F154A4CD-ADD8-4409-B196-E0C854B2F2EC}"/>
                </a:ext>
              </a:extLst>
            </p:cNvPr>
            <p:cNvSpPr>
              <a:spLocks noChangeShapeType="1"/>
            </p:cNvSpPr>
            <p:nvPr/>
          </p:nvSpPr>
          <p:spPr bwMode="auto">
            <a:xfrm flipV="1">
              <a:off x="1174" y="3068"/>
              <a:ext cx="57"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72" name="Line 1148">
              <a:extLst>
                <a:ext uri="{FF2B5EF4-FFF2-40B4-BE49-F238E27FC236}">
                  <a16:creationId xmlns:a16="http://schemas.microsoft.com/office/drawing/2014/main" id="{B1046FEB-9B91-4F53-9E7D-211C2D0CF291}"/>
                </a:ext>
              </a:extLst>
            </p:cNvPr>
            <p:cNvSpPr>
              <a:spLocks noChangeShapeType="1"/>
            </p:cNvSpPr>
            <p:nvPr/>
          </p:nvSpPr>
          <p:spPr bwMode="auto">
            <a:xfrm flipH="1">
              <a:off x="729" y="3472"/>
              <a:ext cx="59"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73" name="Line 1149">
              <a:extLst>
                <a:ext uri="{FF2B5EF4-FFF2-40B4-BE49-F238E27FC236}">
                  <a16:creationId xmlns:a16="http://schemas.microsoft.com/office/drawing/2014/main" id="{D0969F95-8CDA-48FF-940E-94E3A8876101}"/>
                </a:ext>
              </a:extLst>
            </p:cNvPr>
            <p:cNvSpPr>
              <a:spLocks noChangeShapeType="1"/>
            </p:cNvSpPr>
            <p:nvPr/>
          </p:nvSpPr>
          <p:spPr bwMode="auto">
            <a:xfrm flipV="1">
              <a:off x="1133" y="3068"/>
              <a:ext cx="58"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74" name="Line 1150">
              <a:extLst>
                <a:ext uri="{FF2B5EF4-FFF2-40B4-BE49-F238E27FC236}">
                  <a16:creationId xmlns:a16="http://schemas.microsoft.com/office/drawing/2014/main" id="{EEA795AC-CA74-4872-8EAF-B84C20E33F4A}"/>
                </a:ext>
              </a:extLst>
            </p:cNvPr>
            <p:cNvSpPr>
              <a:spLocks noChangeShapeType="1"/>
            </p:cNvSpPr>
            <p:nvPr/>
          </p:nvSpPr>
          <p:spPr bwMode="auto">
            <a:xfrm flipH="1">
              <a:off x="688" y="3472"/>
              <a:ext cx="59"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75" name="Line 1151">
              <a:extLst>
                <a:ext uri="{FF2B5EF4-FFF2-40B4-BE49-F238E27FC236}">
                  <a16:creationId xmlns:a16="http://schemas.microsoft.com/office/drawing/2014/main" id="{787FEE58-4979-4E49-9937-6E568B33B74E}"/>
                </a:ext>
              </a:extLst>
            </p:cNvPr>
            <p:cNvSpPr>
              <a:spLocks noChangeShapeType="1"/>
            </p:cNvSpPr>
            <p:nvPr/>
          </p:nvSpPr>
          <p:spPr bwMode="auto">
            <a:xfrm flipV="1">
              <a:off x="1092" y="3068"/>
              <a:ext cx="58"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76" name="Line 1152">
              <a:extLst>
                <a:ext uri="{FF2B5EF4-FFF2-40B4-BE49-F238E27FC236}">
                  <a16:creationId xmlns:a16="http://schemas.microsoft.com/office/drawing/2014/main" id="{5A8C5497-A479-4F17-80E8-5268AB88D82A}"/>
                </a:ext>
              </a:extLst>
            </p:cNvPr>
            <p:cNvSpPr>
              <a:spLocks noChangeShapeType="1"/>
            </p:cNvSpPr>
            <p:nvPr/>
          </p:nvSpPr>
          <p:spPr bwMode="auto">
            <a:xfrm flipH="1">
              <a:off x="647" y="3472"/>
              <a:ext cx="60"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77" name="Line 1153">
              <a:extLst>
                <a:ext uri="{FF2B5EF4-FFF2-40B4-BE49-F238E27FC236}">
                  <a16:creationId xmlns:a16="http://schemas.microsoft.com/office/drawing/2014/main" id="{7B142BD4-DA00-4358-9DFB-180C1AB6665D}"/>
                </a:ext>
              </a:extLst>
            </p:cNvPr>
            <p:cNvSpPr>
              <a:spLocks noChangeShapeType="1"/>
            </p:cNvSpPr>
            <p:nvPr/>
          </p:nvSpPr>
          <p:spPr bwMode="auto">
            <a:xfrm flipV="1">
              <a:off x="1051" y="3068"/>
              <a:ext cx="58"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78" name="Line 1154">
              <a:extLst>
                <a:ext uri="{FF2B5EF4-FFF2-40B4-BE49-F238E27FC236}">
                  <a16:creationId xmlns:a16="http://schemas.microsoft.com/office/drawing/2014/main" id="{8AE6B330-4187-4D37-A625-2C8B4F420F5D}"/>
                </a:ext>
              </a:extLst>
            </p:cNvPr>
            <p:cNvSpPr>
              <a:spLocks noChangeShapeType="1"/>
            </p:cNvSpPr>
            <p:nvPr/>
          </p:nvSpPr>
          <p:spPr bwMode="auto">
            <a:xfrm flipH="1">
              <a:off x="606" y="3472"/>
              <a:ext cx="60"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79" name="Line 1155">
              <a:extLst>
                <a:ext uri="{FF2B5EF4-FFF2-40B4-BE49-F238E27FC236}">
                  <a16:creationId xmlns:a16="http://schemas.microsoft.com/office/drawing/2014/main" id="{7F00A3AE-B594-43FD-99BC-2D45B9E4138F}"/>
                </a:ext>
              </a:extLst>
            </p:cNvPr>
            <p:cNvSpPr>
              <a:spLocks noChangeShapeType="1"/>
            </p:cNvSpPr>
            <p:nvPr/>
          </p:nvSpPr>
          <p:spPr bwMode="auto">
            <a:xfrm flipV="1">
              <a:off x="1011" y="3068"/>
              <a:ext cx="57"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80" name="Line 1156">
              <a:extLst>
                <a:ext uri="{FF2B5EF4-FFF2-40B4-BE49-F238E27FC236}">
                  <a16:creationId xmlns:a16="http://schemas.microsoft.com/office/drawing/2014/main" id="{9D4D8523-07B6-4372-9A55-40DFFEDD7B81}"/>
                </a:ext>
              </a:extLst>
            </p:cNvPr>
            <p:cNvSpPr>
              <a:spLocks noChangeShapeType="1"/>
            </p:cNvSpPr>
            <p:nvPr/>
          </p:nvSpPr>
          <p:spPr bwMode="auto">
            <a:xfrm flipH="1">
              <a:off x="565" y="3472"/>
              <a:ext cx="60"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81" name="Line 1157">
              <a:extLst>
                <a:ext uri="{FF2B5EF4-FFF2-40B4-BE49-F238E27FC236}">
                  <a16:creationId xmlns:a16="http://schemas.microsoft.com/office/drawing/2014/main" id="{D6AD2A1F-805F-4A5E-92CA-616A1B0B5F63}"/>
                </a:ext>
              </a:extLst>
            </p:cNvPr>
            <p:cNvSpPr>
              <a:spLocks noChangeShapeType="1"/>
            </p:cNvSpPr>
            <p:nvPr/>
          </p:nvSpPr>
          <p:spPr bwMode="auto">
            <a:xfrm flipV="1">
              <a:off x="970" y="3068"/>
              <a:ext cx="57"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82" name="Line 1158">
              <a:extLst>
                <a:ext uri="{FF2B5EF4-FFF2-40B4-BE49-F238E27FC236}">
                  <a16:creationId xmlns:a16="http://schemas.microsoft.com/office/drawing/2014/main" id="{3ED0C142-20A8-4926-BC50-A7C28161D98C}"/>
                </a:ext>
              </a:extLst>
            </p:cNvPr>
            <p:cNvSpPr>
              <a:spLocks noChangeShapeType="1"/>
            </p:cNvSpPr>
            <p:nvPr/>
          </p:nvSpPr>
          <p:spPr bwMode="auto">
            <a:xfrm flipH="1">
              <a:off x="537" y="3472"/>
              <a:ext cx="47" cy="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83" name="Line 1159">
              <a:extLst>
                <a:ext uri="{FF2B5EF4-FFF2-40B4-BE49-F238E27FC236}">
                  <a16:creationId xmlns:a16="http://schemas.microsoft.com/office/drawing/2014/main" id="{2443C1D1-7B85-4CA7-A5EF-3144191DFEE8}"/>
                </a:ext>
              </a:extLst>
            </p:cNvPr>
            <p:cNvSpPr>
              <a:spLocks noChangeShapeType="1"/>
            </p:cNvSpPr>
            <p:nvPr/>
          </p:nvSpPr>
          <p:spPr bwMode="auto">
            <a:xfrm flipV="1">
              <a:off x="929" y="3068"/>
              <a:ext cx="58"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84" name="Line 1160">
              <a:extLst>
                <a:ext uri="{FF2B5EF4-FFF2-40B4-BE49-F238E27FC236}">
                  <a16:creationId xmlns:a16="http://schemas.microsoft.com/office/drawing/2014/main" id="{F3D1B82B-F1F9-4F9E-A089-E5DEB17BBDCE}"/>
                </a:ext>
              </a:extLst>
            </p:cNvPr>
            <p:cNvSpPr>
              <a:spLocks noChangeShapeType="1"/>
            </p:cNvSpPr>
            <p:nvPr/>
          </p:nvSpPr>
          <p:spPr bwMode="auto">
            <a:xfrm flipH="1">
              <a:off x="537" y="3472"/>
              <a:ext cx="6" cy="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85" name="Line 1161">
              <a:extLst>
                <a:ext uri="{FF2B5EF4-FFF2-40B4-BE49-F238E27FC236}">
                  <a16:creationId xmlns:a16="http://schemas.microsoft.com/office/drawing/2014/main" id="{457EE768-FFB9-432C-94E5-C41C730E9DDC}"/>
                </a:ext>
              </a:extLst>
            </p:cNvPr>
            <p:cNvSpPr>
              <a:spLocks noChangeShapeType="1"/>
            </p:cNvSpPr>
            <p:nvPr/>
          </p:nvSpPr>
          <p:spPr bwMode="auto">
            <a:xfrm flipV="1">
              <a:off x="888" y="3068"/>
              <a:ext cx="58"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86" name="Line 1162">
              <a:extLst>
                <a:ext uri="{FF2B5EF4-FFF2-40B4-BE49-F238E27FC236}">
                  <a16:creationId xmlns:a16="http://schemas.microsoft.com/office/drawing/2014/main" id="{3D4D6CB3-44B8-44C5-831D-5D7F1D73735A}"/>
                </a:ext>
              </a:extLst>
            </p:cNvPr>
            <p:cNvSpPr>
              <a:spLocks noChangeShapeType="1"/>
            </p:cNvSpPr>
            <p:nvPr/>
          </p:nvSpPr>
          <p:spPr bwMode="auto">
            <a:xfrm flipH="1">
              <a:off x="846" y="3069"/>
              <a:ext cx="60" cy="5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87" name="Line 1163">
              <a:extLst>
                <a:ext uri="{FF2B5EF4-FFF2-40B4-BE49-F238E27FC236}">
                  <a16:creationId xmlns:a16="http://schemas.microsoft.com/office/drawing/2014/main" id="{EC0D1C6C-F531-4426-9FEA-24C81F03686B}"/>
                </a:ext>
              </a:extLst>
            </p:cNvPr>
            <p:cNvSpPr>
              <a:spLocks noChangeShapeType="1"/>
            </p:cNvSpPr>
            <p:nvPr/>
          </p:nvSpPr>
          <p:spPr bwMode="auto">
            <a:xfrm flipV="1">
              <a:off x="806" y="3068"/>
              <a:ext cx="58"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88" name="Line 1164">
              <a:extLst>
                <a:ext uri="{FF2B5EF4-FFF2-40B4-BE49-F238E27FC236}">
                  <a16:creationId xmlns:a16="http://schemas.microsoft.com/office/drawing/2014/main" id="{267D18B3-040E-4486-BE89-E846A54B020F}"/>
                </a:ext>
              </a:extLst>
            </p:cNvPr>
            <p:cNvSpPr>
              <a:spLocks noChangeShapeType="1"/>
            </p:cNvSpPr>
            <p:nvPr/>
          </p:nvSpPr>
          <p:spPr bwMode="auto">
            <a:xfrm flipH="1">
              <a:off x="765" y="3069"/>
              <a:ext cx="60" cy="5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89" name="Line 1165">
              <a:extLst>
                <a:ext uri="{FF2B5EF4-FFF2-40B4-BE49-F238E27FC236}">
                  <a16:creationId xmlns:a16="http://schemas.microsoft.com/office/drawing/2014/main" id="{7957FAF9-20EB-4B34-AE4A-467DC1AD4547}"/>
                </a:ext>
              </a:extLst>
            </p:cNvPr>
            <p:cNvSpPr>
              <a:spLocks noChangeShapeType="1"/>
            </p:cNvSpPr>
            <p:nvPr/>
          </p:nvSpPr>
          <p:spPr bwMode="auto">
            <a:xfrm flipV="1">
              <a:off x="726" y="3068"/>
              <a:ext cx="57"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90" name="Line 1166">
              <a:extLst>
                <a:ext uri="{FF2B5EF4-FFF2-40B4-BE49-F238E27FC236}">
                  <a16:creationId xmlns:a16="http://schemas.microsoft.com/office/drawing/2014/main" id="{2D699BCF-F8E1-41B8-9B41-0B1CE85F2FFE}"/>
                </a:ext>
              </a:extLst>
            </p:cNvPr>
            <p:cNvSpPr>
              <a:spLocks noChangeShapeType="1"/>
            </p:cNvSpPr>
            <p:nvPr/>
          </p:nvSpPr>
          <p:spPr bwMode="auto">
            <a:xfrm flipH="1">
              <a:off x="684" y="3069"/>
              <a:ext cx="59" cy="5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91" name="Line 1167">
              <a:extLst>
                <a:ext uri="{FF2B5EF4-FFF2-40B4-BE49-F238E27FC236}">
                  <a16:creationId xmlns:a16="http://schemas.microsoft.com/office/drawing/2014/main" id="{FFE30145-DB51-405B-A517-5BE467BA3A9E}"/>
                </a:ext>
              </a:extLst>
            </p:cNvPr>
            <p:cNvSpPr>
              <a:spLocks noChangeShapeType="1"/>
            </p:cNvSpPr>
            <p:nvPr/>
          </p:nvSpPr>
          <p:spPr bwMode="auto">
            <a:xfrm flipV="1">
              <a:off x="644" y="3068"/>
              <a:ext cx="58"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92" name="Line 1168">
              <a:extLst>
                <a:ext uri="{FF2B5EF4-FFF2-40B4-BE49-F238E27FC236}">
                  <a16:creationId xmlns:a16="http://schemas.microsoft.com/office/drawing/2014/main" id="{FD13DF47-CFFC-4A99-9A99-F3E2ED8A1E34}"/>
                </a:ext>
              </a:extLst>
            </p:cNvPr>
            <p:cNvSpPr>
              <a:spLocks noChangeShapeType="1"/>
            </p:cNvSpPr>
            <p:nvPr/>
          </p:nvSpPr>
          <p:spPr bwMode="auto">
            <a:xfrm flipH="1">
              <a:off x="602" y="3069"/>
              <a:ext cx="60" cy="5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93" name="Line 1169">
              <a:extLst>
                <a:ext uri="{FF2B5EF4-FFF2-40B4-BE49-F238E27FC236}">
                  <a16:creationId xmlns:a16="http://schemas.microsoft.com/office/drawing/2014/main" id="{874C823C-315B-420B-BE22-A4651B8660B5}"/>
                </a:ext>
              </a:extLst>
            </p:cNvPr>
            <p:cNvSpPr>
              <a:spLocks noChangeShapeType="1"/>
            </p:cNvSpPr>
            <p:nvPr/>
          </p:nvSpPr>
          <p:spPr bwMode="auto">
            <a:xfrm flipV="1">
              <a:off x="562" y="3068"/>
              <a:ext cx="58"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94" name="Line 1170">
              <a:extLst>
                <a:ext uri="{FF2B5EF4-FFF2-40B4-BE49-F238E27FC236}">
                  <a16:creationId xmlns:a16="http://schemas.microsoft.com/office/drawing/2014/main" id="{75A2ED33-3654-4764-BC47-BDFDD1027412}"/>
                </a:ext>
              </a:extLst>
            </p:cNvPr>
            <p:cNvSpPr>
              <a:spLocks noChangeShapeType="1"/>
            </p:cNvSpPr>
            <p:nvPr/>
          </p:nvSpPr>
          <p:spPr bwMode="auto">
            <a:xfrm flipH="1">
              <a:off x="537" y="3069"/>
              <a:ext cx="43" cy="4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95" name="Line 1171">
              <a:extLst>
                <a:ext uri="{FF2B5EF4-FFF2-40B4-BE49-F238E27FC236}">
                  <a16:creationId xmlns:a16="http://schemas.microsoft.com/office/drawing/2014/main" id="{F3FBECA2-7369-43E1-BECC-34EAE2090D3C}"/>
                </a:ext>
              </a:extLst>
            </p:cNvPr>
            <p:cNvSpPr>
              <a:spLocks noChangeShapeType="1"/>
            </p:cNvSpPr>
            <p:nvPr/>
          </p:nvSpPr>
          <p:spPr bwMode="auto">
            <a:xfrm>
              <a:off x="538" y="3069"/>
              <a:ext cx="1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96" name="Line 1172">
              <a:extLst>
                <a:ext uri="{FF2B5EF4-FFF2-40B4-BE49-F238E27FC236}">
                  <a16:creationId xmlns:a16="http://schemas.microsoft.com/office/drawing/2014/main" id="{6F21597A-D50D-4093-AC76-BD1CF6750818}"/>
                </a:ext>
              </a:extLst>
            </p:cNvPr>
            <p:cNvSpPr>
              <a:spLocks noChangeShapeType="1"/>
            </p:cNvSpPr>
            <p:nvPr/>
          </p:nvSpPr>
          <p:spPr bwMode="auto">
            <a:xfrm flipV="1">
              <a:off x="810" y="3471"/>
              <a:ext cx="58"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97" name="Line 1173">
              <a:extLst>
                <a:ext uri="{FF2B5EF4-FFF2-40B4-BE49-F238E27FC236}">
                  <a16:creationId xmlns:a16="http://schemas.microsoft.com/office/drawing/2014/main" id="{2A757467-3DEF-46A0-9D88-323100E88247}"/>
                </a:ext>
              </a:extLst>
            </p:cNvPr>
            <p:cNvSpPr>
              <a:spLocks noChangeShapeType="1"/>
            </p:cNvSpPr>
            <p:nvPr/>
          </p:nvSpPr>
          <p:spPr bwMode="auto">
            <a:xfrm flipV="1">
              <a:off x="1214" y="3068"/>
              <a:ext cx="57"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98" name="Line 1174">
              <a:extLst>
                <a:ext uri="{FF2B5EF4-FFF2-40B4-BE49-F238E27FC236}">
                  <a16:creationId xmlns:a16="http://schemas.microsoft.com/office/drawing/2014/main" id="{F8824C70-BB0F-4873-B486-B8CC514DCC35}"/>
                </a:ext>
              </a:extLst>
            </p:cNvPr>
            <p:cNvSpPr>
              <a:spLocks noChangeShapeType="1"/>
            </p:cNvSpPr>
            <p:nvPr/>
          </p:nvSpPr>
          <p:spPr bwMode="auto">
            <a:xfrm flipH="1">
              <a:off x="850" y="3472"/>
              <a:ext cx="60"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399" name="Line 1175">
              <a:extLst>
                <a:ext uri="{FF2B5EF4-FFF2-40B4-BE49-F238E27FC236}">
                  <a16:creationId xmlns:a16="http://schemas.microsoft.com/office/drawing/2014/main" id="{02B60DB9-87A7-4CAB-AD1C-2226D013C6E8}"/>
                </a:ext>
              </a:extLst>
            </p:cNvPr>
            <p:cNvSpPr>
              <a:spLocks noChangeShapeType="1"/>
            </p:cNvSpPr>
            <p:nvPr/>
          </p:nvSpPr>
          <p:spPr bwMode="auto">
            <a:xfrm flipV="1">
              <a:off x="1255" y="3068"/>
              <a:ext cx="57"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00" name="Line 1176">
              <a:extLst>
                <a:ext uri="{FF2B5EF4-FFF2-40B4-BE49-F238E27FC236}">
                  <a16:creationId xmlns:a16="http://schemas.microsoft.com/office/drawing/2014/main" id="{00834830-A17D-4F2F-9CD3-F9CA8A610382}"/>
                </a:ext>
              </a:extLst>
            </p:cNvPr>
            <p:cNvSpPr>
              <a:spLocks noChangeShapeType="1"/>
            </p:cNvSpPr>
            <p:nvPr/>
          </p:nvSpPr>
          <p:spPr bwMode="auto">
            <a:xfrm flipH="1">
              <a:off x="891" y="3472"/>
              <a:ext cx="60"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01" name="Line 1177">
              <a:extLst>
                <a:ext uri="{FF2B5EF4-FFF2-40B4-BE49-F238E27FC236}">
                  <a16:creationId xmlns:a16="http://schemas.microsoft.com/office/drawing/2014/main" id="{3A922ED3-CE3D-496C-85AC-7481EE52DBA4}"/>
                </a:ext>
              </a:extLst>
            </p:cNvPr>
            <p:cNvSpPr>
              <a:spLocks noChangeShapeType="1"/>
            </p:cNvSpPr>
            <p:nvPr/>
          </p:nvSpPr>
          <p:spPr bwMode="auto">
            <a:xfrm flipV="1">
              <a:off x="1295" y="3068"/>
              <a:ext cx="58"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02" name="Line 1178">
              <a:extLst>
                <a:ext uri="{FF2B5EF4-FFF2-40B4-BE49-F238E27FC236}">
                  <a16:creationId xmlns:a16="http://schemas.microsoft.com/office/drawing/2014/main" id="{DF92EF55-10C1-471C-A502-9307B356DD40}"/>
                </a:ext>
              </a:extLst>
            </p:cNvPr>
            <p:cNvSpPr>
              <a:spLocks noChangeShapeType="1"/>
            </p:cNvSpPr>
            <p:nvPr/>
          </p:nvSpPr>
          <p:spPr bwMode="auto">
            <a:xfrm flipH="1">
              <a:off x="932" y="3472"/>
              <a:ext cx="60"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03" name="Line 1179">
              <a:extLst>
                <a:ext uri="{FF2B5EF4-FFF2-40B4-BE49-F238E27FC236}">
                  <a16:creationId xmlns:a16="http://schemas.microsoft.com/office/drawing/2014/main" id="{9A012F7A-6B3D-4750-A71A-481BB4913F31}"/>
                </a:ext>
              </a:extLst>
            </p:cNvPr>
            <p:cNvSpPr>
              <a:spLocks noChangeShapeType="1"/>
            </p:cNvSpPr>
            <p:nvPr/>
          </p:nvSpPr>
          <p:spPr bwMode="auto">
            <a:xfrm flipV="1">
              <a:off x="1336" y="3068"/>
              <a:ext cx="58"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04" name="Line 1180">
              <a:extLst>
                <a:ext uri="{FF2B5EF4-FFF2-40B4-BE49-F238E27FC236}">
                  <a16:creationId xmlns:a16="http://schemas.microsoft.com/office/drawing/2014/main" id="{F911410F-07B9-47BF-8E21-40C1A3579992}"/>
                </a:ext>
              </a:extLst>
            </p:cNvPr>
            <p:cNvSpPr>
              <a:spLocks noChangeShapeType="1"/>
            </p:cNvSpPr>
            <p:nvPr/>
          </p:nvSpPr>
          <p:spPr bwMode="auto">
            <a:xfrm flipH="1">
              <a:off x="973" y="3472"/>
              <a:ext cx="59"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05" name="Line 1181">
              <a:extLst>
                <a:ext uri="{FF2B5EF4-FFF2-40B4-BE49-F238E27FC236}">
                  <a16:creationId xmlns:a16="http://schemas.microsoft.com/office/drawing/2014/main" id="{B0092FE4-C4CD-44F3-9441-4CD52C82898C}"/>
                </a:ext>
              </a:extLst>
            </p:cNvPr>
            <p:cNvSpPr>
              <a:spLocks noChangeShapeType="1"/>
            </p:cNvSpPr>
            <p:nvPr/>
          </p:nvSpPr>
          <p:spPr bwMode="auto">
            <a:xfrm flipV="1">
              <a:off x="1377" y="3068"/>
              <a:ext cx="58" cy="5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06" name="Line 1182">
              <a:extLst>
                <a:ext uri="{FF2B5EF4-FFF2-40B4-BE49-F238E27FC236}">
                  <a16:creationId xmlns:a16="http://schemas.microsoft.com/office/drawing/2014/main" id="{CCE8DDC5-DDEC-45A0-A27B-6BABEA3E6C3A}"/>
                </a:ext>
              </a:extLst>
            </p:cNvPr>
            <p:cNvSpPr>
              <a:spLocks noChangeShapeType="1"/>
            </p:cNvSpPr>
            <p:nvPr/>
          </p:nvSpPr>
          <p:spPr bwMode="auto">
            <a:xfrm flipH="1">
              <a:off x="1014" y="3472"/>
              <a:ext cx="59"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07" name="Line 1183">
              <a:extLst>
                <a:ext uri="{FF2B5EF4-FFF2-40B4-BE49-F238E27FC236}">
                  <a16:creationId xmlns:a16="http://schemas.microsoft.com/office/drawing/2014/main" id="{8D3B0380-3235-4CCB-9450-8676F358506A}"/>
                </a:ext>
              </a:extLst>
            </p:cNvPr>
            <p:cNvSpPr>
              <a:spLocks noChangeShapeType="1"/>
            </p:cNvSpPr>
            <p:nvPr/>
          </p:nvSpPr>
          <p:spPr bwMode="auto">
            <a:xfrm flipV="1">
              <a:off x="1418" y="3084"/>
              <a:ext cx="42" cy="4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08" name="Line 1184">
              <a:extLst>
                <a:ext uri="{FF2B5EF4-FFF2-40B4-BE49-F238E27FC236}">
                  <a16:creationId xmlns:a16="http://schemas.microsoft.com/office/drawing/2014/main" id="{AC33CB26-8337-4CEC-83EC-CC63EEAB1B91}"/>
                </a:ext>
              </a:extLst>
            </p:cNvPr>
            <p:cNvSpPr>
              <a:spLocks noChangeShapeType="1"/>
            </p:cNvSpPr>
            <p:nvPr/>
          </p:nvSpPr>
          <p:spPr bwMode="auto">
            <a:xfrm flipH="1">
              <a:off x="1054" y="3472"/>
              <a:ext cx="60"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09" name="Line 1185">
              <a:extLst>
                <a:ext uri="{FF2B5EF4-FFF2-40B4-BE49-F238E27FC236}">
                  <a16:creationId xmlns:a16="http://schemas.microsoft.com/office/drawing/2014/main" id="{FAAE2B97-34D1-49C9-942F-75E1C75E3143}"/>
                </a:ext>
              </a:extLst>
            </p:cNvPr>
            <p:cNvSpPr>
              <a:spLocks noChangeShapeType="1"/>
            </p:cNvSpPr>
            <p:nvPr/>
          </p:nvSpPr>
          <p:spPr bwMode="auto">
            <a:xfrm flipV="1">
              <a:off x="1460" y="3124"/>
              <a:ext cx="1" cy="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10" name="Line 1186">
              <a:extLst>
                <a:ext uri="{FF2B5EF4-FFF2-40B4-BE49-F238E27FC236}">
                  <a16:creationId xmlns:a16="http://schemas.microsoft.com/office/drawing/2014/main" id="{9A054889-3FCF-4CA5-96D3-5A4667C99AC9}"/>
                </a:ext>
              </a:extLst>
            </p:cNvPr>
            <p:cNvSpPr>
              <a:spLocks noChangeShapeType="1"/>
            </p:cNvSpPr>
            <p:nvPr/>
          </p:nvSpPr>
          <p:spPr bwMode="auto">
            <a:xfrm flipH="1">
              <a:off x="1095" y="3472"/>
              <a:ext cx="60"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11" name="Line 1187">
              <a:extLst>
                <a:ext uri="{FF2B5EF4-FFF2-40B4-BE49-F238E27FC236}">
                  <a16:creationId xmlns:a16="http://schemas.microsoft.com/office/drawing/2014/main" id="{A658D93F-673D-4912-B79D-7C6A9633CA9A}"/>
                </a:ext>
              </a:extLst>
            </p:cNvPr>
            <p:cNvSpPr>
              <a:spLocks noChangeShapeType="1"/>
            </p:cNvSpPr>
            <p:nvPr/>
          </p:nvSpPr>
          <p:spPr bwMode="auto">
            <a:xfrm flipV="1">
              <a:off x="1137" y="3471"/>
              <a:ext cx="58"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12" name="Line 1188">
              <a:extLst>
                <a:ext uri="{FF2B5EF4-FFF2-40B4-BE49-F238E27FC236}">
                  <a16:creationId xmlns:a16="http://schemas.microsoft.com/office/drawing/2014/main" id="{3B66C31D-3312-4AF0-82E5-1A6DA46213B9}"/>
                </a:ext>
              </a:extLst>
            </p:cNvPr>
            <p:cNvSpPr>
              <a:spLocks noChangeShapeType="1"/>
            </p:cNvSpPr>
            <p:nvPr/>
          </p:nvSpPr>
          <p:spPr bwMode="auto">
            <a:xfrm flipH="1">
              <a:off x="1177" y="3472"/>
              <a:ext cx="59"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13" name="Line 1189">
              <a:extLst>
                <a:ext uri="{FF2B5EF4-FFF2-40B4-BE49-F238E27FC236}">
                  <a16:creationId xmlns:a16="http://schemas.microsoft.com/office/drawing/2014/main" id="{7336B105-E081-40F6-BCAA-CFEBDF217148}"/>
                </a:ext>
              </a:extLst>
            </p:cNvPr>
            <p:cNvSpPr>
              <a:spLocks noChangeShapeType="1"/>
            </p:cNvSpPr>
            <p:nvPr/>
          </p:nvSpPr>
          <p:spPr bwMode="auto">
            <a:xfrm flipV="1">
              <a:off x="1218" y="3471"/>
              <a:ext cx="57"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14" name="Line 1190">
              <a:extLst>
                <a:ext uri="{FF2B5EF4-FFF2-40B4-BE49-F238E27FC236}">
                  <a16:creationId xmlns:a16="http://schemas.microsoft.com/office/drawing/2014/main" id="{75286449-D89F-4FBC-99C7-8888547EEEBD}"/>
                </a:ext>
              </a:extLst>
            </p:cNvPr>
            <p:cNvSpPr>
              <a:spLocks noChangeShapeType="1"/>
            </p:cNvSpPr>
            <p:nvPr/>
          </p:nvSpPr>
          <p:spPr bwMode="auto">
            <a:xfrm flipH="1">
              <a:off x="1258" y="3472"/>
              <a:ext cx="59"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15" name="Line 1191">
              <a:extLst>
                <a:ext uri="{FF2B5EF4-FFF2-40B4-BE49-F238E27FC236}">
                  <a16:creationId xmlns:a16="http://schemas.microsoft.com/office/drawing/2014/main" id="{5CC4B865-C6A4-4E23-A558-55AB5844D24F}"/>
                </a:ext>
              </a:extLst>
            </p:cNvPr>
            <p:cNvSpPr>
              <a:spLocks noChangeShapeType="1"/>
            </p:cNvSpPr>
            <p:nvPr/>
          </p:nvSpPr>
          <p:spPr bwMode="auto">
            <a:xfrm flipV="1">
              <a:off x="1299" y="3471"/>
              <a:ext cx="58"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16" name="Line 1192">
              <a:extLst>
                <a:ext uri="{FF2B5EF4-FFF2-40B4-BE49-F238E27FC236}">
                  <a16:creationId xmlns:a16="http://schemas.microsoft.com/office/drawing/2014/main" id="{DD999FA9-2911-4FC0-AEAD-3CD9D91C4954}"/>
                </a:ext>
              </a:extLst>
            </p:cNvPr>
            <p:cNvSpPr>
              <a:spLocks noChangeShapeType="1"/>
            </p:cNvSpPr>
            <p:nvPr/>
          </p:nvSpPr>
          <p:spPr bwMode="auto">
            <a:xfrm flipH="1">
              <a:off x="1339" y="3472"/>
              <a:ext cx="60" cy="5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17" name="Line 1193">
              <a:extLst>
                <a:ext uri="{FF2B5EF4-FFF2-40B4-BE49-F238E27FC236}">
                  <a16:creationId xmlns:a16="http://schemas.microsoft.com/office/drawing/2014/main" id="{FE3B1A9A-E0A0-40D8-B21A-641534245F10}"/>
                </a:ext>
              </a:extLst>
            </p:cNvPr>
            <p:cNvSpPr>
              <a:spLocks noChangeShapeType="1"/>
            </p:cNvSpPr>
            <p:nvPr/>
          </p:nvSpPr>
          <p:spPr bwMode="auto">
            <a:xfrm flipV="1">
              <a:off x="1381" y="3471"/>
              <a:ext cx="58"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18" name="Line 1194">
              <a:extLst>
                <a:ext uri="{FF2B5EF4-FFF2-40B4-BE49-F238E27FC236}">
                  <a16:creationId xmlns:a16="http://schemas.microsoft.com/office/drawing/2014/main" id="{814FB956-6DEE-43E7-B2E4-FE46F9F77439}"/>
                </a:ext>
              </a:extLst>
            </p:cNvPr>
            <p:cNvSpPr>
              <a:spLocks noChangeShapeType="1"/>
            </p:cNvSpPr>
            <p:nvPr/>
          </p:nvSpPr>
          <p:spPr bwMode="auto">
            <a:xfrm flipH="1">
              <a:off x="1422" y="3492"/>
              <a:ext cx="40" cy="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19" name="Freeform 1195">
              <a:extLst>
                <a:ext uri="{FF2B5EF4-FFF2-40B4-BE49-F238E27FC236}">
                  <a16:creationId xmlns:a16="http://schemas.microsoft.com/office/drawing/2014/main" id="{DB7E7F01-383A-486E-93FC-DDC97B55F5E3}"/>
                </a:ext>
              </a:extLst>
            </p:cNvPr>
            <p:cNvSpPr>
              <a:spLocks noChangeArrowheads="1"/>
            </p:cNvSpPr>
            <p:nvPr/>
          </p:nvSpPr>
          <p:spPr bwMode="auto">
            <a:xfrm>
              <a:off x="447" y="3106"/>
              <a:ext cx="64" cy="386"/>
            </a:xfrm>
            <a:custGeom>
              <a:avLst/>
              <a:gdLst>
                <a:gd name="T0" fmla="*/ 282 w 283"/>
                <a:gd name="T1" fmla="*/ 0 h 1703"/>
                <a:gd name="T2" fmla="*/ 269 w 283"/>
                <a:gd name="T3" fmla="*/ 13 h 1703"/>
                <a:gd name="T4" fmla="*/ 225 w 283"/>
                <a:gd name="T5" fmla="*/ 61 h 1703"/>
                <a:gd name="T6" fmla="*/ 181 w 283"/>
                <a:gd name="T7" fmla="*/ 110 h 1703"/>
                <a:gd name="T8" fmla="*/ 150 w 283"/>
                <a:gd name="T9" fmla="*/ 167 h 1703"/>
                <a:gd name="T10" fmla="*/ 119 w 283"/>
                <a:gd name="T11" fmla="*/ 224 h 1703"/>
                <a:gd name="T12" fmla="*/ 83 w 283"/>
                <a:gd name="T13" fmla="*/ 313 h 1703"/>
                <a:gd name="T14" fmla="*/ 52 w 283"/>
                <a:gd name="T15" fmla="*/ 401 h 1703"/>
                <a:gd name="T16" fmla="*/ 30 w 283"/>
                <a:gd name="T17" fmla="*/ 489 h 1703"/>
                <a:gd name="T18" fmla="*/ 13 w 283"/>
                <a:gd name="T19" fmla="*/ 613 h 1703"/>
                <a:gd name="T20" fmla="*/ 4 w 283"/>
                <a:gd name="T21" fmla="*/ 732 h 1703"/>
                <a:gd name="T22" fmla="*/ 0 w 283"/>
                <a:gd name="T23" fmla="*/ 851 h 1703"/>
                <a:gd name="T24" fmla="*/ 4 w 283"/>
                <a:gd name="T25" fmla="*/ 970 h 1703"/>
                <a:gd name="T26" fmla="*/ 13 w 283"/>
                <a:gd name="T27" fmla="*/ 1093 h 1703"/>
                <a:gd name="T28" fmla="*/ 30 w 283"/>
                <a:gd name="T29" fmla="*/ 1212 h 1703"/>
                <a:gd name="T30" fmla="*/ 52 w 283"/>
                <a:gd name="T31" fmla="*/ 1305 h 1703"/>
                <a:gd name="T32" fmla="*/ 83 w 283"/>
                <a:gd name="T33" fmla="*/ 1393 h 1703"/>
                <a:gd name="T34" fmla="*/ 119 w 283"/>
                <a:gd name="T35" fmla="*/ 1482 h 1703"/>
                <a:gd name="T36" fmla="*/ 150 w 283"/>
                <a:gd name="T37" fmla="*/ 1539 h 1703"/>
                <a:gd name="T38" fmla="*/ 181 w 283"/>
                <a:gd name="T39" fmla="*/ 1592 h 1703"/>
                <a:gd name="T40" fmla="*/ 225 w 283"/>
                <a:gd name="T41" fmla="*/ 1640 h 1703"/>
                <a:gd name="T42" fmla="*/ 269 w 283"/>
                <a:gd name="T43" fmla="*/ 1689 h 1703"/>
                <a:gd name="T44" fmla="*/ 282 w 283"/>
                <a:gd name="T45" fmla="*/ 1702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3" h="1703">
                  <a:moveTo>
                    <a:pt x="282" y="0"/>
                  </a:moveTo>
                  <a:lnTo>
                    <a:pt x="269" y="13"/>
                  </a:lnTo>
                  <a:lnTo>
                    <a:pt x="225" y="61"/>
                  </a:lnTo>
                  <a:lnTo>
                    <a:pt x="181" y="110"/>
                  </a:lnTo>
                  <a:lnTo>
                    <a:pt x="150" y="167"/>
                  </a:lnTo>
                  <a:lnTo>
                    <a:pt x="119" y="224"/>
                  </a:lnTo>
                  <a:lnTo>
                    <a:pt x="83" y="313"/>
                  </a:lnTo>
                  <a:lnTo>
                    <a:pt x="52" y="401"/>
                  </a:lnTo>
                  <a:lnTo>
                    <a:pt x="30" y="489"/>
                  </a:lnTo>
                  <a:lnTo>
                    <a:pt x="13" y="613"/>
                  </a:lnTo>
                  <a:lnTo>
                    <a:pt x="4" y="732"/>
                  </a:lnTo>
                  <a:lnTo>
                    <a:pt x="0" y="851"/>
                  </a:lnTo>
                  <a:lnTo>
                    <a:pt x="4" y="970"/>
                  </a:lnTo>
                  <a:lnTo>
                    <a:pt x="13" y="1093"/>
                  </a:lnTo>
                  <a:lnTo>
                    <a:pt x="30" y="1212"/>
                  </a:lnTo>
                  <a:lnTo>
                    <a:pt x="52" y="1305"/>
                  </a:lnTo>
                  <a:lnTo>
                    <a:pt x="83" y="1393"/>
                  </a:lnTo>
                  <a:lnTo>
                    <a:pt x="119" y="1482"/>
                  </a:lnTo>
                  <a:lnTo>
                    <a:pt x="150" y="1539"/>
                  </a:lnTo>
                  <a:lnTo>
                    <a:pt x="181" y="1592"/>
                  </a:lnTo>
                  <a:lnTo>
                    <a:pt x="225" y="1640"/>
                  </a:lnTo>
                  <a:lnTo>
                    <a:pt x="269" y="1689"/>
                  </a:lnTo>
                  <a:lnTo>
                    <a:pt x="282" y="170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20" name="Freeform 1196">
              <a:extLst>
                <a:ext uri="{FF2B5EF4-FFF2-40B4-BE49-F238E27FC236}">
                  <a16:creationId xmlns:a16="http://schemas.microsoft.com/office/drawing/2014/main" id="{EC2DB1A2-F818-4310-BDEB-C54DEB7FDE17}"/>
                </a:ext>
              </a:extLst>
            </p:cNvPr>
            <p:cNvSpPr>
              <a:spLocks noChangeArrowheads="1"/>
            </p:cNvSpPr>
            <p:nvPr/>
          </p:nvSpPr>
          <p:spPr bwMode="auto">
            <a:xfrm>
              <a:off x="509" y="3131"/>
              <a:ext cx="21" cy="336"/>
            </a:xfrm>
            <a:custGeom>
              <a:avLst/>
              <a:gdLst>
                <a:gd name="T0" fmla="*/ 93 w 94"/>
                <a:gd name="T1" fmla="*/ 4 h 1483"/>
                <a:gd name="T2" fmla="*/ 93 w 94"/>
                <a:gd name="T3" fmla="*/ 0 h 1483"/>
                <a:gd name="T4" fmla="*/ 93 w 94"/>
                <a:gd name="T5" fmla="*/ 4 h 1483"/>
                <a:gd name="T6" fmla="*/ 57 w 94"/>
                <a:gd name="T7" fmla="*/ 97 h 1483"/>
                <a:gd name="T8" fmla="*/ 40 w 94"/>
                <a:gd name="T9" fmla="*/ 202 h 1483"/>
                <a:gd name="T10" fmla="*/ 22 w 94"/>
                <a:gd name="T11" fmla="*/ 313 h 1483"/>
                <a:gd name="T12" fmla="*/ 13 w 94"/>
                <a:gd name="T13" fmla="*/ 428 h 1483"/>
                <a:gd name="T14" fmla="*/ 4 w 94"/>
                <a:gd name="T15" fmla="*/ 586 h 1483"/>
                <a:gd name="T16" fmla="*/ 0 w 94"/>
                <a:gd name="T17" fmla="*/ 741 h 1483"/>
                <a:gd name="T18" fmla="*/ 4 w 94"/>
                <a:gd name="T19" fmla="*/ 900 h 1483"/>
                <a:gd name="T20" fmla="*/ 13 w 94"/>
                <a:gd name="T21" fmla="*/ 1054 h 1483"/>
                <a:gd name="T22" fmla="*/ 22 w 94"/>
                <a:gd name="T23" fmla="*/ 1169 h 1483"/>
                <a:gd name="T24" fmla="*/ 40 w 94"/>
                <a:gd name="T25" fmla="*/ 1284 h 1483"/>
                <a:gd name="T26" fmla="*/ 57 w 94"/>
                <a:gd name="T27" fmla="*/ 1385 h 1483"/>
                <a:gd name="T28" fmla="*/ 93 w 94"/>
                <a:gd name="T29" fmla="*/ 1482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483">
                  <a:moveTo>
                    <a:pt x="93" y="4"/>
                  </a:moveTo>
                  <a:lnTo>
                    <a:pt x="93" y="0"/>
                  </a:lnTo>
                  <a:lnTo>
                    <a:pt x="93" y="4"/>
                  </a:lnTo>
                  <a:lnTo>
                    <a:pt x="57" y="97"/>
                  </a:lnTo>
                  <a:lnTo>
                    <a:pt x="40" y="202"/>
                  </a:lnTo>
                  <a:lnTo>
                    <a:pt x="22" y="313"/>
                  </a:lnTo>
                  <a:lnTo>
                    <a:pt x="13" y="428"/>
                  </a:lnTo>
                  <a:lnTo>
                    <a:pt x="4" y="586"/>
                  </a:lnTo>
                  <a:lnTo>
                    <a:pt x="0" y="741"/>
                  </a:lnTo>
                  <a:lnTo>
                    <a:pt x="4" y="900"/>
                  </a:lnTo>
                  <a:lnTo>
                    <a:pt x="13" y="1054"/>
                  </a:lnTo>
                  <a:lnTo>
                    <a:pt x="22" y="1169"/>
                  </a:lnTo>
                  <a:lnTo>
                    <a:pt x="40" y="1284"/>
                  </a:lnTo>
                  <a:lnTo>
                    <a:pt x="57" y="1385"/>
                  </a:lnTo>
                  <a:lnTo>
                    <a:pt x="93" y="148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21" name="Line 1197">
              <a:extLst>
                <a:ext uri="{FF2B5EF4-FFF2-40B4-BE49-F238E27FC236}">
                  <a16:creationId xmlns:a16="http://schemas.microsoft.com/office/drawing/2014/main" id="{9ABBC1E9-FB3D-43DD-9374-28C2058AE8A7}"/>
                </a:ext>
              </a:extLst>
            </p:cNvPr>
            <p:cNvSpPr>
              <a:spLocks noChangeShapeType="1"/>
            </p:cNvSpPr>
            <p:nvPr/>
          </p:nvSpPr>
          <p:spPr bwMode="auto">
            <a:xfrm flipV="1">
              <a:off x="571" y="3124"/>
              <a:ext cx="1" cy="3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22" name="Line 1198">
              <a:extLst>
                <a:ext uri="{FF2B5EF4-FFF2-40B4-BE49-F238E27FC236}">
                  <a16:creationId xmlns:a16="http://schemas.microsoft.com/office/drawing/2014/main" id="{F20D3D1B-86F9-44F4-B3FF-2037038B5864}"/>
                </a:ext>
              </a:extLst>
            </p:cNvPr>
            <p:cNvSpPr>
              <a:spLocks noChangeShapeType="1"/>
            </p:cNvSpPr>
            <p:nvPr/>
          </p:nvSpPr>
          <p:spPr bwMode="auto">
            <a:xfrm>
              <a:off x="638" y="3126"/>
              <a:ext cx="1" cy="3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23" name="Line 1199">
              <a:extLst>
                <a:ext uri="{FF2B5EF4-FFF2-40B4-BE49-F238E27FC236}">
                  <a16:creationId xmlns:a16="http://schemas.microsoft.com/office/drawing/2014/main" id="{393FF4FA-8061-4D83-A651-F3FBCC7D22EF}"/>
                </a:ext>
              </a:extLst>
            </p:cNvPr>
            <p:cNvSpPr>
              <a:spLocks noChangeShapeType="1"/>
            </p:cNvSpPr>
            <p:nvPr/>
          </p:nvSpPr>
          <p:spPr bwMode="auto">
            <a:xfrm flipV="1">
              <a:off x="703" y="3124"/>
              <a:ext cx="1" cy="3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24" name="Line 1200">
              <a:extLst>
                <a:ext uri="{FF2B5EF4-FFF2-40B4-BE49-F238E27FC236}">
                  <a16:creationId xmlns:a16="http://schemas.microsoft.com/office/drawing/2014/main" id="{17ED92EE-EF43-4AB4-8B27-7470C751F8CD}"/>
                </a:ext>
              </a:extLst>
            </p:cNvPr>
            <p:cNvSpPr>
              <a:spLocks noChangeShapeType="1"/>
            </p:cNvSpPr>
            <p:nvPr/>
          </p:nvSpPr>
          <p:spPr bwMode="auto">
            <a:xfrm>
              <a:off x="835" y="3126"/>
              <a:ext cx="1" cy="3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25" name="Line 1201">
              <a:extLst>
                <a:ext uri="{FF2B5EF4-FFF2-40B4-BE49-F238E27FC236}">
                  <a16:creationId xmlns:a16="http://schemas.microsoft.com/office/drawing/2014/main" id="{CC11ED9F-5E00-494E-AA84-16BE783455CC}"/>
                </a:ext>
              </a:extLst>
            </p:cNvPr>
            <p:cNvSpPr>
              <a:spLocks noChangeShapeType="1"/>
            </p:cNvSpPr>
            <p:nvPr/>
          </p:nvSpPr>
          <p:spPr bwMode="auto">
            <a:xfrm flipV="1">
              <a:off x="770" y="3124"/>
              <a:ext cx="1" cy="3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26" name="Line 1202">
              <a:extLst>
                <a:ext uri="{FF2B5EF4-FFF2-40B4-BE49-F238E27FC236}">
                  <a16:creationId xmlns:a16="http://schemas.microsoft.com/office/drawing/2014/main" id="{BE4907DE-15D8-49A2-9388-1BC28B95FCD6}"/>
                </a:ext>
              </a:extLst>
            </p:cNvPr>
            <p:cNvSpPr>
              <a:spLocks noChangeShapeType="1"/>
            </p:cNvSpPr>
            <p:nvPr/>
          </p:nvSpPr>
          <p:spPr bwMode="auto">
            <a:xfrm>
              <a:off x="968" y="3126"/>
              <a:ext cx="1" cy="3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27" name="Line 1203">
              <a:extLst>
                <a:ext uri="{FF2B5EF4-FFF2-40B4-BE49-F238E27FC236}">
                  <a16:creationId xmlns:a16="http://schemas.microsoft.com/office/drawing/2014/main" id="{EAAC9A5B-C887-49F5-93E3-ED4099F92203}"/>
                </a:ext>
              </a:extLst>
            </p:cNvPr>
            <p:cNvSpPr>
              <a:spLocks noChangeShapeType="1"/>
            </p:cNvSpPr>
            <p:nvPr/>
          </p:nvSpPr>
          <p:spPr bwMode="auto">
            <a:xfrm flipV="1">
              <a:off x="902" y="3124"/>
              <a:ext cx="1" cy="3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28" name="Line 1204">
              <a:extLst>
                <a:ext uri="{FF2B5EF4-FFF2-40B4-BE49-F238E27FC236}">
                  <a16:creationId xmlns:a16="http://schemas.microsoft.com/office/drawing/2014/main" id="{013DA012-940B-4DB0-8FFF-2E3CF7928578}"/>
                </a:ext>
              </a:extLst>
            </p:cNvPr>
            <p:cNvSpPr>
              <a:spLocks noChangeShapeType="1"/>
            </p:cNvSpPr>
            <p:nvPr/>
          </p:nvSpPr>
          <p:spPr bwMode="auto">
            <a:xfrm>
              <a:off x="1100" y="3126"/>
              <a:ext cx="1" cy="3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29" name="Line 1205">
              <a:extLst>
                <a:ext uri="{FF2B5EF4-FFF2-40B4-BE49-F238E27FC236}">
                  <a16:creationId xmlns:a16="http://schemas.microsoft.com/office/drawing/2014/main" id="{D225EA9A-5FFC-42B5-9E8A-40ADAADFCC4C}"/>
                </a:ext>
              </a:extLst>
            </p:cNvPr>
            <p:cNvSpPr>
              <a:spLocks noChangeShapeType="1"/>
            </p:cNvSpPr>
            <p:nvPr/>
          </p:nvSpPr>
          <p:spPr bwMode="auto">
            <a:xfrm flipV="1">
              <a:off x="1034" y="3124"/>
              <a:ext cx="1" cy="3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30" name="Line 1206">
              <a:extLst>
                <a:ext uri="{FF2B5EF4-FFF2-40B4-BE49-F238E27FC236}">
                  <a16:creationId xmlns:a16="http://schemas.microsoft.com/office/drawing/2014/main" id="{A22F8C1C-1BB8-4F6A-80C5-9791B914894F}"/>
                </a:ext>
              </a:extLst>
            </p:cNvPr>
            <p:cNvSpPr>
              <a:spLocks noChangeShapeType="1"/>
            </p:cNvSpPr>
            <p:nvPr/>
          </p:nvSpPr>
          <p:spPr bwMode="auto">
            <a:xfrm>
              <a:off x="1233" y="3126"/>
              <a:ext cx="1" cy="3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31" name="Line 1207">
              <a:extLst>
                <a:ext uri="{FF2B5EF4-FFF2-40B4-BE49-F238E27FC236}">
                  <a16:creationId xmlns:a16="http://schemas.microsoft.com/office/drawing/2014/main" id="{EF8911FF-2C22-4B21-9C39-E5AA51FBC5A0}"/>
                </a:ext>
              </a:extLst>
            </p:cNvPr>
            <p:cNvSpPr>
              <a:spLocks noChangeShapeType="1"/>
            </p:cNvSpPr>
            <p:nvPr/>
          </p:nvSpPr>
          <p:spPr bwMode="auto">
            <a:xfrm flipV="1">
              <a:off x="1167" y="3124"/>
              <a:ext cx="1" cy="3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32" name="Line 1208">
              <a:extLst>
                <a:ext uri="{FF2B5EF4-FFF2-40B4-BE49-F238E27FC236}">
                  <a16:creationId xmlns:a16="http://schemas.microsoft.com/office/drawing/2014/main" id="{DB0DA200-E680-4024-BE5F-1823F81469BE}"/>
                </a:ext>
              </a:extLst>
            </p:cNvPr>
            <p:cNvSpPr>
              <a:spLocks noChangeShapeType="1"/>
            </p:cNvSpPr>
            <p:nvPr/>
          </p:nvSpPr>
          <p:spPr bwMode="auto">
            <a:xfrm>
              <a:off x="1365" y="3126"/>
              <a:ext cx="1" cy="3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33" name="Line 1209">
              <a:extLst>
                <a:ext uri="{FF2B5EF4-FFF2-40B4-BE49-F238E27FC236}">
                  <a16:creationId xmlns:a16="http://schemas.microsoft.com/office/drawing/2014/main" id="{74CC56D1-FCAB-4EE5-8ED3-B85A87BC14F7}"/>
                </a:ext>
              </a:extLst>
            </p:cNvPr>
            <p:cNvSpPr>
              <a:spLocks noChangeShapeType="1"/>
            </p:cNvSpPr>
            <p:nvPr/>
          </p:nvSpPr>
          <p:spPr bwMode="auto">
            <a:xfrm flipV="1">
              <a:off x="1299" y="3124"/>
              <a:ext cx="1" cy="34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34" name="Line 1210">
              <a:extLst>
                <a:ext uri="{FF2B5EF4-FFF2-40B4-BE49-F238E27FC236}">
                  <a16:creationId xmlns:a16="http://schemas.microsoft.com/office/drawing/2014/main" id="{289077DA-CEE2-4D67-AECE-B5F80F0FB5B7}"/>
                </a:ext>
              </a:extLst>
            </p:cNvPr>
            <p:cNvSpPr>
              <a:spLocks noChangeShapeType="1"/>
            </p:cNvSpPr>
            <p:nvPr/>
          </p:nvSpPr>
          <p:spPr bwMode="auto">
            <a:xfrm>
              <a:off x="1432" y="3126"/>
              <a:ext cx="1" cy="34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35" name="Line 1211">
              <a:extLst>
                <a:ext uri="{FF2B5EF4-FFF2-40B4-BE49-F238E27FC236}">
                  <a16:creationId xmlns:a16="http://schemas.microsoft.com/office/drawing/2014/main" id="{1F743AC9-099C-4C56-AF9B-5D6F6653C22A}"/>
                </a:ext>
              </a:extLst>
            </p:cNvPr>
            <p:cNvSpPr>
              <a:spLocks noChangeShapeType="1"/>
            </p:cNvSpPr>
            <p:nvPr/>
          </p:nvSpPr>
          <p:spPr bwMode="auto">
            <a:xfrm flipV="1">
              <a:off x="1468" y="3130"/>
              <a:ext cx="1" cy="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36" name="Line 1212">
              <a:extLst>
                <a:ext uri="{FF2B5EF4-FFF2-40B4-BE49-F238E27FC236}">
                  <a16:creationId xmlns:a16="http://schemas.microsoft.com/office/drawing/2014/main" id="{FA879230-98DB-401D-AC46-DC8CED9F5FB5}"/>
                </a:ext>
              </a:extLst>
            </p:cNvPr>
            <p:cNvSpPr>
              <a:spLocks noChangeShapeType="1"/>
            </p:cNvSpPr>
            <p:nvPr/>
          </p:nvSpPr>
          <p:spPr bwMode="auto">
            <a:xfrm>
              <a:off x="1476" y="3153"/>
              <a:ext cx="5" cy="2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37" name="Line 1213">
              <a:extLst>
                <a:ext uri="{FF2B5EF4-FFF2-40B4-BE49-F238E27FC236}">
                  <a16:creationId xmlns:a16="http://schemas.microsoft.com/office/drawing/2014/main" id="{C56961E2-5C10-4E14-BA07-339BE9BC6916}"/>
                </a:ext>
              </a:extLst>
            </p:cNvPr>
            <p:cNvSpPr>
              <a:spLocks noChangeShapeType="1"/>
            </p:cNvSpPr>
            <p:nvPr/>
          </p:nvSpPr>
          <p:spPr bwMode="auto">
            <a:xfrm flipH="1" flipV="1">
              <a:off x="1466" y="3131"/>
              <a:ext cx="10" cy="2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38" name="Line 1214">
              <a:extLst>
                <a:ext uri="{FF2B5EF4-FFF2-40B4-BE49-F238E27FC236}">
                  <a16:creationId xmlns:a16="http://schemas.microsoft.com/office/drawing/2014/main" id="{3BAF6ABB-0F6B-4304-B57C-53EC0E4CE37B}"/>
                </a:ext>
              </a:extLst>
            </p:cNvPr>
            <p:cNvSpPr>
              <a:spLocks noChangeShapeType="1"/>
            </p:cNvSpPr>
            <p:nvPr/>
          </p:nvSpPr>
          <p:spPr bwMode="auto">
            <a:xfrm>
              <a:off x="1485" y="3202"/>
              <a:ext cx="2" cy="2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39" name="Line 1215">
              <a:extLst>
                <a:ext uri="{FF2B5EF4-FFF2-40B4-BE49-F238E27FC236}">
                  <a16:creationId xmlns:a16="http://schemas.microsoft.com/office/drawing/2014/main" id="{835B5AC8-0B0C-4177-BA54-0782240D642C}"/>
                </a:ext>
              </a:extLst>
            </p:cNvPr>
            <p:cNvSpPr>
              <a:spLocks noChangeShapeType="1"/>
            </p:cNvSpPr>
            <p:nvPr/>
          </p:nvSpPr>
          <p:spPr bwMode="auto">
            <a:xfrm flipH="1" flipV="1">
              <a:off x="1480" y="3176"/>
              <a:ext cx="6" cy="2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40" name="Line 1216">
              <a:extLst>
                <a:ext uri="{FF2B5EF4-FFF2-40B4-BE49-F238E27FC236}">
                  <a16:creationId xmlns:a16="http://schemas.microsoft.com/office/drawing/2014/main" id="{8C713CF0-C6D6-40F5-BBBE-274DFC4F1283}"/>
                </a:ext>
              </a:extLst>
            </p:cNvPr>
            <p:cNvSpPr>
              <a:spLocks noChangeShapeType="1"/>
            </p:cNvSpPr>
            <p:nvPr/>
          </p:nvSpPr>
          <p:spPr bwMode="auto">
            <a:xfrm>
              <a:off x="1489" y="3264"/>
              <a:ext cx="1"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41" name="Line 1217">
              <a:extLst>
                <a:ext uri="{FF2B5EF4-FFF2-40B4-BE49-F238E27FC236}">
                  <a16:creationId xmlns:a16="http://schemas.microsoft.com/office/drawing/2014/main" id="{C80B864E-E3F3-4F4C-8BF8-D60D36338943}"/>
                </a:ext>
              </a:extLst>
            </p:cNvPr>
            <p:cNvSpPr>
              <a:spLocks noChangeShapeType="1"/>
            </p:cNvSpPr>
            <p:nvPr/>
          </p:nvSpPr>
          <p:spPr bwMode="auto">
            <a:xfrm flipH="1" flipV="1">
              <a:off x="1485" y="3227"/>
              <a:ext cx="4" cy="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42" name="Line 1218">
              <a:extLst>
                <a:ext uri="{FF2B5EF4-FFF2-40B4-BE49-F238E27FC236}">
                  <a16:creationId xmlns:a16="http://schemas.microsoft.com/office/drawing/2014/main" id="{80067241-E8D3-4EB6-B101-D70810B47F32}"/>
                </a:ext>
              </a:extLst>
            </p:cNvPr>
            <p:cNvSpPr>
              <a:spLocks noChangeShapeType="1"/>
            </p:cNvSpPr>
            <p:nvPr/>
          </p:nvSpPr>
          <p:spPr bwMode="auto">
            <a:xfrm flipH="1">
              <a:off x="1485" y="3335"/>
              <a:ext cx="4" cy="3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43" name="Line 1219">
              <a:extLst>
                <a:ext uri="{FF2B5EF4-FFF2-40B4-BE49-F238E27FC236}">
                  <a16:creationId xmlns:a16="http://schemas.microsoft.com/office/drawing/2014/main" id="{B1E3BA9D-35C0-4214-9320-00037E40DABD}"/>
                </a:ext>
              </a:extLst>
            </p:cNvPr>
            <p:cNvSpPr>
              <a:spLocks noChangeShapeType="1"/>
            </p:cNvSpPr>
            <p:nvPr/>
          </p:nvSpPr>
          <p:spPr bwMode="auto">
            <a:xfrm flipV="1">
              <a:off x="1489" y="3298"/>
              <a:ext cx="1" cy="3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44" name="Line 1220">
              <a:extLst>
                <a:ext uri="{FF2B5EF4-FFF2-40B4-BE49-F238E27FC236}">
                  <a16:creationId xmlns:a16="http://schemas.microsoft.com/office/drawing/2014/main" id="{D7F4D108-C805-4F8C-BFF7-E816D824A3A3}"/>
                </a:ext>
              </a:extLst>
            </p:cNvPr>
            <p:cNvSpPr>
              <a:spLocks noChangeShapeType="1"/>
            </p:cNvSpPr>
            <p:nvPr/>
          </p:nvSpPr>
          <p:spPr bwMode="auto">
            <a:xfrm flipH="1">
              <a:off x="1480" y="3396"/>
              <a:ext cx="6" cy="26"/>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45" name="Line 1221">
              <a:extLst>
                <a:ext uri="{FF2B5EF4-FFF2-40B4-BE49-F238E27FC236}">
                  <a16:creationId xmlns:a16="http://schemas.microsoft.com/office/drawing/2014/main" id="{AC99D887-F6E0-444B-B25A-CFDF9E3023F5}"/>
                </a:ext>
              </a:extLst>
            </p:cNvPr>
            <p:cNvSpPr>
              <a:spLocks noChangeShapeType="1"/>
            </p:cNvSpPr>
            <p:nvPr/>
          </p:nvSpPr>
          <p:spPr bwMode="auto">
            <a:xfrm flipV="1">
              <a:off x="1485" y="3369"/>
              <a:ext cx="2" cy="2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46" name="Line 1222">
              <a:extLst>
                <a:ext uri="{FF2B5EF4-FFF2-40B4-BE49-F238E27FC236}">
                  <a16:creationId xmlns:a16="http://schemas.microsoft.com/office/drawing/2014/main" id="{D99B5E9B-D37D-49F4-8952-27F3BF5C828C}"/>
                </a:ext>
              </a:extLst>
            </p:cNvPr>
            <p:cNvSpPr>
              <a:spLocks noChangeShapeType="1"/>
            </p:cNvSpPr>
            <p:nvPr/>
          </p:nvSpPr>
          <p:spPr bwMode="auto">
            <a:xfrm flipH="1">
              <a:off x="1466" y="3445"/>
              <a:ext cx="10" cy="2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47" name="Line 1223">
              <a:extLst>
                <a:ext uri="{FF2B5EF4-FFF2-40B4-BE49-F238E27FC236}">
                  <a16:creationId xmlns:a16="http://schemas.microsoft.com/office/drawing/2014/main" id="{33F17962-5C55-4FFC-AD23-E16C1BB35497}"/>
                </a:ext>
              </a:extLst>
            </p:cNvPr>
            <p:cNvSpPr>
              <a:spLocks noChangeShapeType="1"/>
            </p:cNvSpPr>
            <p:nvPr/>
          </p:nvSpPr>
          <p:spPr bwMode="auto">
            <a:xfrm flipV="1">
              <a:off x="1476" y="3420"/>
              <a:ext cx="5" cy="2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48" name="Line 1224">
              <a:extLst>
                <a:ext uri="{FF2B5EF4-FFF2-40B4-BE49-F238E27FC236}">
                  <a16:creationId xmlns:a16="http://schemas.microsoft.com/office/drawing/2014/main" id="{523D8AF2-B331-4998-AFCA-41EC611BB594}"/>
                </a:ext>
              </a:extLst>
            </p:cNvPr>
            <p:cNvSpPr>
              <a:spLocks noChangeShapeType="1"/>
            </p:cNvSpPr>
            <p:nvPr/>
          </p:nvSpPr>
          <p:spPr bwMode="auto">
            <a:xfrm>
              <a:off x="1488" y="3106"/>
              <a:ext cx="3" cy="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49" name="Line 1225">
              <a:extLst>
                <a:ext uri="{FF2B5EF4-FFF2-40B4-BE49-F238E27FC236}">
                  <a16:creationId xmlns:a16="http://schemas.microsoft.com/office/drawing/2014/main" id="{D87C9A74-FD5E-4302-9C5D-351B9D423521}"/>
                </a:ext>
              </a:extLst>
            </p:cNvPr>
            <p:cNvSpPr>
              <a:spLocks noChangeShapeType="1"/>
            </p:cNvSpPr>
            <p:nvPr/>
          </p:nvSpPr>
          <p:spPr bwMode="auto">
            <a:xfrm>
              <a:off x="1518" y="3144"/>
              <a:ext cx="6" cy="1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50" name="Freeform 1226">
              <a:extLst>
                <a:ext uri="{FF2B5EF4-FFF2-40B4-BE49-F238E27FC236}">
                  <a16:creationId xmlns:a16="http://schemas.microsoft.com/office/drawing/2014/main" id="{AF7C3B81-46EE-40C9-BD3E-D00320369340}"/>
                </a:ext>
              </a:extLst>
            </p:cNvPr>
            <p:cNvSpPr>
              <a:spLocks noChangeArrowheads="1"/>
            </p:cNvSpPr>
            <p:nvPr/>
          </p:nvSpPr>
          <p:spPr bwMode="auto">
            <a:xfrm>
              <a:off x="1491" y="3109"/>
              <a:ext cx="28" cy="35"/>
            </a:xfrm>
            <a:custGeom>
              <a:avLst/>
              <a:gdLst>
                <a:gd name="T0" fmla="*/ 124 w 125"/>
                <a:gd name="T1" fmla="*/ 155 h 156"/>
                <a:gd name="T2" fmla="*/ 84 w 125"/>
                <a:gd name="T3" fmla="*/ 97 h 156"/>
                <a:gd name="T4" fmla="*/ 44 w 125"/>
                <a:gd name="T5" fmla="*/ 48 h 156"/>
                <a:gd name="T6" fmla="*/ 0 w 125"/>
                <a:gd name="T7" fmla="*/ 0 h 156"/>
              </a:gdLst>
              <a:ahLst/>
              <a:cxnLst>
                <a:cxn ang="0">
                  <a:pos x="T0" y="T1"/>
                </a:cxn>
                <a:cxn ang="0">
                  <a:pos x="T2" y="T3"/>
                </a:cxn>
                <a:cxn ang="0">
                  <a:pos x="T4" y="T5"/>
                </a:cxn>
                <a:cxn ang="0">
                  <a:pos x="T6" y="T7"/>
                </a:cxn>
              </a:cxnLst>
              <a:rect l="0" t="0" r="r" b="b"/>
              <a:pathLst>
                <a:path w="125" h="156">
                  <a:moveTo>
                    <a:pt x="124" y="155"/>
                  </a:moveTo>
                  <a:lnTo>
                    <a:pt x="84" y="97"/>
                  </a:lnTo>
                  <a:lnTo>
                    <a:pt x="44" y="48"/>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51" name="Line 1227">
              <a:extLst>
                <a:ext uri="{FF2B5EF4-FFF2-40B4-BE49-F238E27FC236}">
                  <a16:creationId xmlns:a16="http://schemas.microsoft.com/office/drawing/2014/main" id="{F6EE1D9C-C16F-4FB3-BE01-CC8B46A98E72}"/>
                </a:ext>
              </a:extLst>
            </p:cNvPr>
            <p:cNvSpPr>
              <a:spLocks noChangeShapeType="1"/>
            </p:cNvSpPr>
            <p:nvPr/>
          </p:nvSpPr>
          <p:spPr bwMode="auto">
            <a:xfrm>
              <a:off x="1540" y="3197"/>
              <a:ext cx="4" cy="2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52" name="Freeform 1228">
              <a:extLst>
                <a:ext uri="{FF2B5EF4-FFF2-40B4-BE49-F238E27FC236}">
                  <a16:creationId xmlns:a16="http://schemas.microsoft.com/office/drawing/2014/main" id="{ED23AEED-BE78-4ACB-AB7F-4D6A326270CC}"/>
                </a:ext>
              </a:extLst>
            </p:cNvPr>
            <p:cNvSpPr>
              <a:spLocks noChangeArrowheads="1"/>
            </p:cNvSpPr>
            <p:nvPr/>
          </p:nvSpPr>
          <p:spPr bwMode="auto">
            <a:xfrm>
              <a:off x="1525" y="3157"/>
              <a:ext cx="16" cy="40"/>
            </a:xfrm>
            <a:custGeom>
              <a:avLst/>
              <a:gdLst>
                <a:gd name="T0" fmla="*/ 71 w 72"/>
                <a:gd name="T1" fmla="*/ 177 h 178"/>
                <a:gd name="T2" fmla="*/ 35 w 72"/>
                <a:gd name="T3" fmla="*/ 88 h 178"/>
                <a:gd name="T4" fmla="*/ 0 w 72"/>
                <a:gd name="T5" fmla="*/ 0 h 178"/>
              </a:gdLst>
              <a:ahLst/>
              <a:cxnLst>
                <a:cxn ang="0">
                  <a:pos x="T0" y="T1"/>
                </a:cxn>
                <a:cxn ang="0">
                  <a:pos x="T2" y="T3"/>
                </a:cxn>
                <a:cxn ang="0">
                  <a:pos x="T4" y="T5"/>
                </a:cxn>
              </a:cxnLst>
              <a:rect l="0" t="0" r="r" b="b"/>
              <a:pathLst>
                <a:path w="72" h="178">
                  <a:moveTo>
                    <a:pt x="71" y="177"/>
                  </a:moveTo>
                  <a:lnTo>
                    <a:pt x="35" y="88"/>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53" name="Line 1229">
              <a:extLst>
                <a:ext uri="{FF2B5EF4-FFF2-40B4-BE49-F238E27FC236}">
                  <a16:creationId xmlns:a16="http://schemas.microsoft.com/office/drawing/2014/main" id="{3F765A6C-5887-4A79-9548-0DEF87EE992C}"/>
                </a:ext>
              </a:extLst>
            </p:cNvPr>
            <p:cNvSpPr>
              <a:spLocks noChangeShapeType="1"/>
            </p:cNvSpPr>
            <p:nvPr/>
          </p:nvSpPr>
          <p:spPr bwMode="auto">
            <a:xfrm>
              <a:off x="1551" y="3272"/>
              <a:ext cx="1" cy="2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54" name="Freeform 1230">
              <a:extLst>
                <a:ext uri="{FF2B5EF4-FFF2-40B4-BE49-F238E27FC236}">
                  <a16:creationId xmlns:a16="http://schemas.microsoft.com/office/drawing/2014/main" id="{855337D4-BE06-4C90-BCA1-2A427B10899C}"/>
                </a:ext>
              </a:extLst>
            </p:cNvPr>
            <p:cNvSpPr>
              <a:spLocks noChangeArrowheads="1"/>
            </p:cNvSpPr>
            <p:nvPr/>
          </p:nvSpPr>
          <p:spPr bwMode="auto">
            <a:xfrm>
              <a:off x="1544" y="3217"/>
              <a:ext cx="16" cy="55"/>
            </a:xfrm>
            <a:custGeom>
              <a:avLst/>
              <a:gdLst>
                <a:gd name="T0" fmla="*/ 71 w 72"/>
                <a:gd name="T1" fmla="*/ 243 h 244"/>
                <a:gd name="T2" fmla="*/ 40 w 72"/>
                <a:gd name="T3" fmla="*/ 124 h 244"/>
                <a:gd name="T4" fmla="*/ 0 w 72"/>
                <a:gd name="T5" fmla="*/ 0 h 244"/>
              </a:gdLst>
              <a:ahLst/>
              <a:cxnLst>
                <a:cxn ang="0">
                  <a:pos x="T0" y="T1"/>
                </a:cxn>
                <a:cxn ang="0">
                  <a:pos x="T2" y="T3"/>
                </a:cxn>
                <a:cxn ang="0">
                  <a:pos x="T4" y="T5"/>
                </a:cxn>
              </a:cxnLst>
              <a:rect l="0" t="0" r="r" b="b"/>
              <a:pathLst>
                <a:path w="72" h="244">
                  <a:moveTo>
                    <a:pt x="71" y="243"/>
                  </a:moveTo>
                  <a:lnTo>
                    <a:pt x="40" y="124"/>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55" name="Line 1231">
              <a:extLst>
                <a:ext uri="{FF2B5EF4-FFF2-40B4-BE49-F238E27FC236}">
                  <a16:creationId xmlns:a16="http://schemas.microsoft.com/office/drawing/2014/main" id="{F0B26F8D-09E4-4C6F-9898-CD5D268B3675}"/>
                </a:ext>
              </a:extLst>
            </p:cNvPr>
            <p:cNvSpPr>
              <a:spLocks noChangeShapeType="1"/>
            </p:cNvSpPr>
            <p:nvPr/>
          </p:nvSpPr>
          <p:spPr bwMode="auto">
            <a:xfrm flipH="1">
              <a:off x="1542" y="3354"/>
              <a:ext cx="6" cy="2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56" name="Freeform 1232">
              <a:extLst>
                <a:ext uri="{FF2B5EF4-FFF2-40B4-BE49-F238E27FC236}">
                  <a16:creationId xmlns:a16="http://schemas.microsoft.com/office/drawing/2014/main" id="{0119DCBA-5AB7-4EE4-9ED7-7A5FC749BD05}"/>
                </a:ext>
              </a:extLst>
            </p:cNvPr>
            <p:cNvSpPr>
              <a:spLocks noChangeArrowheads="1"/>
            </p:cNvSpPr>
            <p:nvPr/>
          </p:nvSpPr>
          <p:spPr bwMode="auto">
            <a:xfrm>
              <a:off x="1547" y="3299"/>
              <a:ext cx="16" cy="55"/>
            </a:xfrm>
            <a:custGeom>
              <a:avLst/>
              <a:gdLst>
                <a:gd name="T0" fmla="*/ 0 w 72"/>
                <a:gd name="T1" fmla="*/ 243 h 244"/>
                <a:gd name="T2" fmla="*/ 53 w 72"/>
                <a:gd name="T3" fmla="*/ 119 h 244"/>
                <a:gd name="T4" fmla="*/ 71 w 72"/>
                <a:gd name="T5" fmla="*/ 0 h 244"/>
              </a:gdLst>
              <a:ahLst/>
              <a:cxnLst>
                <a:cxn ang="0">
                  <a:pos x="T0" y="T1"/>
                </a:cxn>
                <a:cxn ang="0">
                  <a:pos x="T2" y="T3"/>
                </a:cxn>
                <a:cxn ang="0">
                  <a:pos x="T4" y="T5"/>
                </a:cxn>
              </a:cxnLst>
              <a:rect l="0" t="0" r="r" b="b"/>
              <a:pathLst>
                <a:path w="72" h="244">
                  <a:moveTo>
                    <a:pt x="0" y="243"/>
                  </a:moveTo>
                  <a:lnTo>
                    <a:pt x="53" y="119"/>
                  </a:lnTo>
                  <a:lnTo>
                    <a:pt x="7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57" name="Line 1233">
              <a:extLst>
                <a:ext uri="{FF2B5EF4-FFF2-40B4-BE49-F238E27FC236}">
                  <a16:creationId xmlns:a16="http://schemas.microsoft.com/office/drawing/2014/main" id="{19BA8C8D-922E-4B37-88A4-6428CE881FCC}"/>
                </a:ext>
              </a:extLst>
            </p:cNvPr>
            <p:cNvSpPr>
              <a:spLocks noChangeShapeType="1"/>
            </p:cNvSpPr>
            <p:nvPr/>
          </p:nvSpPr>
          <p:spPr bwMode="auto">
            <a:xfrm flipH="1">
              <a:off x="1523" y="3422"/>
              <a:ext cx="10" cy="2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58" name="Freeform 1234">
              <a:extLst>
                <a:ext uri="{FF2B5EF4-FFF2-40B4-BE49-F238E27FC236}">
                  <a16:creationId xmlns:a16="http://schemas.microsoft.com/office/drawing/2014/main" id="{5D8D0F7F-5C24-48E6-A11E-D170DAD903F9}"/>
                </a:ext>
              </a:extLst>
            </p:cNvPr>
            <p:cNvSpPr>
              <a:spLocks noChangeArrowheads="1"/>
            </p:cNvSpPr>
            <p:nvPr/>
          </p:nvSpPr>
          <p:spPr bwMode="auto">
            <a:xfrm>
              <a:off x="1533" y="3381"/>
              <a:ext cx="16" cy="41"/>
            </a:xfrm>
            <a:custGeom>
              <a:avLst/>
              <a:gdLst>
                <a:gd name="T0" fmla="*/ 0 w 72"/>
                <a:gd name="T1" fmla="*/ 181 h 182"/>
                <a:gd name="T2" fmla="*/ 44 w 72"/>
                <a:gd name="T3" fmla="*/ 93 h 182"/>
                <a:gd name="T4" fmla="*/ 71 w 72"/>
                <a:gd name="T5" fmla="*/ 0 h 182"/>
              </a:gdLst>
              <a:ahLst/>
              <a:cxnLst>
                <a:cxn ang="0">
                  <a:pos x="T0" y="T1"/>
                </a:cxn>
                <a:cxn ang="0">
                  <a:pos x="T2" y="T3"/>
                </a:cxn>
                <a:cxn ang="0">
                  <a:pos x="T4" y="T5"/>
                </a:cxn>
              </a:cxnLst>
              <a:rect l="0" t="0" r="r" b="b"/>
              <a:pathLst>
                <a:path w="72" h="182">
                  <a:moveTo>
                    <a:pt x="0" y="181"/>
                  </a:moveTo>
                  <a:lnTo>
                    <a:pt x="44" y="93"/>
                  </a:lnTo>
                  <a:lnTo>
                    <a:pt x="7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59" name="Line 1235">
              <a:extLst>
                <a:ext uri="{FF2B5EF4-FFF2-40B4-BE49-F238E27FC236}">
                  <a16:creationId xmlns:a16="http://schemas.microsoft.com/office/drawing/2014/main" id="{C5AB0120-D164-4155-8C41-5403C9DD3BF6}"/>
                </a:ext>
              </a:extLst>
            </p:cNvPr>
            <p:cNvSpPr>
              <a:spLocks noChangeShapeType="1"/>
            </p:cNvSpPr>
            <p:nvPr/>
          </p:nvSpPr>
          <p:spPr bwMode="auto">
            <a:xfrm flipH="1">
              <a:off x="1490" y="3478"/>
              <a:ext cx="12" cy="1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60" name="Freeform 1236">
              <a:extLst>
                <a:ext uri="{FF2B5EF4-FFF2-40B4-BE49-F238E27FC236}">
                  <a16:creationId xmlns:a16="http://schemas.microsoft.com/office/drawing/2014/main" id="{2006DCDE-D2FF-485D-A1A3-6FD91CF55D8A}"/>
                </a:ext>
              </a:extLst>
            </p:cNvPr>
            <p:cNvSpPr>
              <a:spLocks noChangeArrowheads="1"/>
            </p:cNvSpPr>
            <p:nvPr/>
          </p:nvSpPr>
          <p:spPr bwMode="auto">
            <a:xfrm>
              <a:off x="1501" y="3442"/>
              <a:ext cx="24" cy="36"/>
            </a:xfrm>
            <a:custGeom>
              <a:avLst/>
              <a:gdLst>
                <a:gd name="T0" fmla="*/ 0 w 107"/>
                <a:gd name="T1" fmla="*/ 159 h 160"/>
                <a:gd name="T2" fmla="*/ 39 w 107"/>
                <a:gd name="T3" fmla="*/ 110 h 160"/>
                <a:gd name="T4" fmla="*/ 79 w 107"/>
                <a:gd name="T5" fmla="*/ 57 h 160"/>
                <a:gd name="T6" fmla="*/ 106 w 107"/>
                <a:gd name="T7" fmla="*/ 0 h 160"/>
              </a:gdLst>
              <a:ahLst/>
              <a:cxnLst>
                <a:cxn ang="0">
                  <a:pos x="T0" y="T1"/>
                </a:cxn>
                <a:cxn ang="0">
                  <a:pos x="T2" y="T3"/>
                </a:cxn>
                <a:cxn ang="0">
                  <a:pos x="T4" y="T5"/>
                </a:cxn>
                <a:cxn ang="0">
                  <a:pos x="T6" y="T7"/>
                </a:cxn>
              </a:cxnLst>
              <a:rect l="0" t="0" r="r" b="b"/>
              <a:pathLst>
                <a:path w="107" h="160">
                  <a:moveTo>
                    <a:pt x="0" y="159"/>
                  </a:moveTo>
                  <a:lnTo>
                    <a:pt x="39" y="110"/>
                  </a:lnTo>
                  <a:lnTo>
                    <a:pt x="79" y="57"/>
                  </a:lnTo>
                  <a:lnTo>
                    <a:pt x="10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61" name="Line 1237">
              <a:extLst>
                <a:ext uri="{FF2B5EF4-FFF2-40B4-BE49-F238E27FC236}">
                  <a16:creationId xmlns:a16="http://schemas.microsoft.com/office/drawing/2014/main" id="{08A34A39-7756-4EDF-B634-2FE223B65404}"/>
                </a:ext>
              </a:extLst>
            </p:cNvPr>
            <p:cNvSpPr>
              <a:spLocks noChangeShapeType="1"/>
            </p:cNvSpPr>
            <p:nvPr/>
          </p:nvSpPr>
          <p:spPr bwMode="auto">
            <a:xfrm flipH="1">
              <a:off x="1486" y="3489"/>
              <a:ext cx="5" cy="3"/>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62" name="Freeform 1238">
              <a:extLst>
                <a:ext uri="{FF2B5EF4-FFF2-40B4-BE49-F238E27FC236}">
                  <a16:creationId xmlns:a16="http://schemas.microsoft.com/office/drawing/2014/main" id="{1F81EA87-536D-45EF-8529-8E9DDA8A7618}"/>
                </a:ext>
              </a:extLst>
            </p:cNvPr>
            <p:cNvSpPr>
              <a:spLocks noChangeArrowheads="1"/>
            </p:cNvSpPr>
            <p:nvPr/>
          </p:nvSpPr>
          <p:spPr bwMode="auto">
            <a:xfrm>
              <a:off x="1461" y="2819"/>
              <a:ext cx="638" cy="250"/>
            </a:xfrm>
            <a:custGeom>
              <a:avLst/>
              <a:gdLst>
                <a:gd name="T0" fmla="*/ 0 w 2815"/>
                <a:gd name="T1" fmla="*/ 1100 h 1101"/>
                <a:gd name="T2" fmla="*/ 0 w 2815"/>
                <a:gd name="T3" fmla="*/ 0 h 1101"/>
                <a:gd name="T4" fmla="*/ 2814 w 2815"/>
                <a:gd name="T5" fmla="*/ 0 h 1101"/>
              </a:gdLst>
              <a:ahLst/>
              <a:cxnLst>
                <a:cxn ang="0">
                  <a:pos x="T0" y="T1"/>
                </a:cxn>
                <a:cxn ang="0">
                  <a:pos x="T2" y="T3"/>
                </a:cxn>
                <a:cxn ang="0">
                  <a:pos x="T4" y="T5"/>
                </a:cxn>
              </a:cxnLst>
              <a:rect l="0" t="0" r="r" b="b"/>
              <a:pathLst>
                <a:path w="2815" h="1101">
                  <a:moveTo>
                    <a:pt x="0" y="1100"/>
                  </a:moveTo>
                  <a:lnTo>
                    <a:pt x="0" y="0"/>
                  </a:lnTo>
                  <a:lnTo>
                    <a:pt x="2814"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63" name="Freeform 1239">
              <a:extLst>
                <a:ext uri="{FF2B5EF4-FFF2-40B4-BE49-F238E27FC236}">
                  <a16:creationId xmlns:a16="http://schemas.microsoft.com/office/drawing/2014/main" id="{05764FD4-A08B-4D86-83BF-8F25D1EECCF3}"/>
                </a:ext>
              </a:extLst>
            </p:cNvPr>
            <p:cNvSpPr>
              <a:spLocks noChangeArrowheads="1"/>
            </p:cNvSpPr>
            <p:nvPr/>
          </p:nvSpPr>
          <p:spPr bwMode="auto">
            <a:xfrm>
              <a:off x="1461" y="3530"/>
              <a:ext cx="638" cy="250"/>
            </a:xfrm>
            <a:custGeom>
              <a:avLst/>
              <a:gdLst>
                <a:gd name="T0" fmla="*/ 0 w 2815"/>
                <a:gd name="T1" fmla="*/ 0 h 1101"/>
                <a:gd name="T2" fmla="*/ 0 w 2815"/>
                <a:gd name="T3" fmla="*/ 1100 h 1101"/>
                <a:gd name="T4" fmla="*/ 2814 w 2815"/>
                <a:gd name="T5" fmla="*/ 1100 h 1101"/>
              </a:gdLst>
              <a:ahLst/>
              <a:cxnLst>
                <a:cxn ang="0">
                  <a:pos x="T0" y="T1"/>
                </a:cxn>
                <a:cxn ang="0">
                  <a:pos x="T2" y="T3"/>
                </a:cxn>
                <a:cxn ang="0">
                  <a:pos x="T4" y="T5"/>
                </a:cxn>
              </a:cxnLst>
              <a:rect l="0" t="0" r="r" b="b"/>
              <a:pathLst>
                <a:path w="2815" h="1101">
                  <a:moveTo>
                    <a:pt x="0" y="0"/>
                  </a:moveTo>
                  <a:lnTo>
                    <a:pt x="0" y="1100"/>
                  </a:lnTo>
                  <a:lnTo>
                    <a:pt x="2814" y="110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64" name="Freeform 1240">
              <a:extLst>
                <a:ext uri="{FF2B5EF4-FFF2-40B4-BE49-F238E27FC236}">
                  <a16:creationId xmlns:a16="http://schemas.microsoft.com/office/drawing/2014/main" id="{127C01A0-10A1-4D40-A06B-099C8E0FCA80}"/>
                </a:ext>
              </a:extLst>
            </p:cNvPr>
            <p:cNvSpPr>
              <a:spLocks noChangeArrowheads="1"/>
            </p:cNvSpPr>
            <p:nvPr/>
          </p:nvSpPr>
          <p:spPr bwMode="auto">
            <a:xfrm>
              <a:off x="1432" y="3040"/>
              <a:ext cx="57" cy="57"/>
            </a:xfrm>
            <a:custGeom>
              <a:avLst/>
              <a:gdLst>
                <a:gd name="T0" fmla="*/ 128 w 253"/>
                <a:gd name="T1" fmla="*/ 124 h 253"/>
                <a:gd name="T2" fmla="*/ 124 w 253"/>
                <a:gd name="T3" fmla="*/ 115 h 253"/>
                <a:gd name="T4" fmla="*/ 115 w 253"/>
                <a:gd name="T5" fmla="*/ 124 h 253"/>
                <a:gd name="T6" fmla="*/ 110 w 253"/>
                <a:gd name="T7" fmla="*/ 132 h 253"/>
                <a:gd name="T8" fmla="*/ 119 w 253"/>
                <a:gd name="T9" fmla="*/ 146 h 253"/>
                <a:gd name="T10" fmla="*/ 137 w 253"/>
                <a:gd name="T11" fmla="*/ 150 h 253"/>
                <a:gd name="T12" fmla="*/ 155 w 253"/>
                <a:gd name="T13" fmla="*/ 137 h 253"/>
                <a:gd name="T14" fmla="*/ 159 w 253"/>
                <a:gd name="T15" fmla="*/ 115 h 253"/>
                <a:gd name="T16" fmla="*/ 141 w 253"/>
                <a:gd name="T17" fmla="*/ 93 h 253"/>
                <a:gd name="T18" fmla="*/ 110 w 253"/>
                <a:gd name="T19" fmla="*/ 93 h 253"/>
                <a:gd name="T20" fmla="*/ 88 w 253"/>
                <a:gd name="T21" fmla="*/ 110 h 253"/>
                <a:gd name="T22" fmla="*/ 84 w 253"/>
                <a:gd name="T23" fmla="*/ 146 h 253"/>
                <a:gd name="T24" fmla="*/ 106 w 253"/>
                <a:gd name="T25" fmla="*/ 172 h 253"/>
                <a:gd name="T26" fmla="*/ 146 w 253"/>
                <a:gd name="T27" fmla="*/ 177 h 253"/>
                <a:gd name="T28" fmla="*/ 181 w 253"/>
                <a:gd name="T29" fmla="*/ 150 h 253"/>
                <a:gd name="T30" fmla="*/ 186 w 253"/>
                <a:gd name="T31" fmla="*/ 106 h 253"/>
                <a:gd name="T32" fmla="*/ 155 w 253"/>
                <a:gd name="T33" fmla="*/ 66 h 253"/>
                <a:gd name="T34" fmla="*/ 101 w 253"/>
                <a:gd name="T35" fmla="*/ 62 h 253"/>
                <a:gd name="T36" fmla="*/ 57 w 253"/>
                <a:gd name="T37" fmla="*/ 97 h 253"/>
                <a:gd name="T38" fmla="*/ 53 w 253"/>
                <a:gd name="T39" fmla="*/ 159 h 253"/>
                <a:gd name="T40" fmla="*/ 93 w 253"/>
                <a:gd name="T41" fmla="*/ 203 h 253"/>
                <a:gd name="T42" fmla="*/ 159 w 253"/>
                <a:gd name="T43" fmla="*/ 203 h 253"/>
                <a:gd name="T44" fmla="*/ 212 w 253"/>
                <a:gd name="T45" fmla="*/ 163 h 253"/>
                <a:gd name="T46" fmla="*/ 212 w 253"/>
                <a:gd name="T47" fmla="*/ 93 h 253"/>
                <a:gd name="T48" fmla="*/ 163 w 253"/>
                <a:gd name="T49" fmla="*/ 39 h 253"/>
                <a:gd name="T50" fmla="*/ 88 w 253"/>
                <a:gd name="T51" fmla="*/ 35 h 253"/>
                <a:gd name="T52" fmla="*/ 31 w 253"/>
                <a:gd name="T53" fmla="*/ 88 h 253"/>
                <a:gd name="T54" fmla="*/ 26 w 253"/>
                <a:gd name="T55" fmla="*/ 168 h 253"/>
                <a:gd name="T56" fmla="*/ 84 w 253"/>
                <a:gd name="T57" fmla="*/ 234 h 253"/>
                <a:gd name="T58" fmla="*/ 172 w 253"/>
                <a:gd name="T59" fmla="*/ 234 h 253"/>
                <a:gd name="T60" fmla="*/ 239 w 253"/>
                <a:gd name="T61" fmla="*/ 172 h 253"/>
                <a:gd name="T62" fmla="*/ 252 w 253"/>
                <a:gd name="T63" fmla="*/ 128 h 253"/>
                <a:gd name="T64" fmla="*/ 243 w 253"/>
                <a:gd name="T65" fmla="*/ 70 h 253"/>
                <a:gd name="T66" fmla="*/ 208 w 253"/>
                <a:gd name="T67" fmla="*/ 26 h 253"/>
                <a:gd name="T68" fmla="*/ 159 w 253"/>
                <a:gd name="T69" fmla="*/ 4 h 253"/>
                <a:gd name="T70" fmla="*/ 101 w 253"/>
                <a:gd name="T71" fmla="*/ 4 h 253"/>
                <a:gd name="T72" fmla="*/ 48 w 253"/>
                <a:gd name="T73" fmla="*/ 26 h 253"/>
                <a:gd name="T74" fmla="*/ 13 w 253"/>
                <a:gd name="T75" fmla="*/ 70 h 253"/>
                <a:gd name="T76" fmla="*/ 0 w 253"/>
                <a:gd name="T77" fmla="*/ 128 h 253"/>
                <a:gd name="T78" fmla="*/ 13 w 253"/>
                <a:gd name="T79" fmla="*/ 181 h 253"/>
                <a:gd name="T80" fmla="*/ 48 w 253"/>
                <a:gd name="T81" fmla="*/ 225 h 253"/>
                <a:gd name="T82" fmla="*/ 101 w 253"/>
                <a:gd name="T83" fmla="*/ 252 h 253"/>
                <a:gd name="T84" fmla="*/ 159 w 253"/>
                <a:gd name="T85" fmla="*/ 252 h 253"/>
                <a:gd name="T86" fmla="*/ 208 w 253"/>
                <a:gd name="T87" fmla="*/ 225 h 253"/>
                <a:gd name="T88" fmla="*/ 243 w 253"/>
                <a:gd name="T89" fmla="*/ 181 h 253"/>
                <a:gd name="T90" fmla="*/ 252 w 253"/>
                <a:gd name="T91" fmla="*/ 12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3" h="253">
                  <a:moveTo>
                    <a:pt x="128" y="128"/>
                  </a:moveTo>
                  <a:lnTo>
                    <a:pt x="128" y="124"/>
                  </a:lnTo>
                  <a:lnTo>
                    <a:pt x="128" y="119"/>
                  </a:lnTo>
                  <a:lnTo>
                    <a:pt x="124" y="115"/>
                  </a:lnTo>
                  <a:lnTo>
                    <a:pt x="119" y="119"/>
                  </a:lnTo>
                  <a:lnTo>
                    <a:pt x="115" y="124"/>
                  </a:lnTo>
                  <a:lnTo>
                    <a:pt x="110" y="128"/>
                  </a:lnTo>
                  <a:lnTo>
                    <a:pt x="110" y="132"/>
                  </a:lnTo>
                  <a:lnTo>
                    <a:pt x="115" y="141"/>
                  </a:lnTo>
                  <a:lnTo>
                    <a:pt x="119" y="146"/>
                  </a:lnTo>
                  <a:lnTo>
                    <a:pt x="128" y="150"/>
                  </a:lnTo>
                  <a:lnTo>
                    <a:pt x="137" y="150"/>
                  </a:lnTo>
                  <a:lnTo>
                    <a:pt x="146" y="146"/>
                  </a:lnTo>
                  <a:lnTo>
                    <a:pt x="155" y="137"/>
                  </a:lnTo>
                  <a:lnTo>
                    <a:pt x="159" y="128"/>
                  </a:lnTo>
                  <a:lnTo>
                    <a:pt x="159" y="115"/>
                  </a:lnTo>
                  <a:lnTo>
                    <a:pt x="150" y="106"/>
                  </a:lnTo>
                  <a:lnTo>
                    <a:pt x="141" y="93"/>
                  </a:lnTo>
                  <a:lnTo>
                    <a:pt x="128" y="93"/>
                  </a:lnTo>
                  <a:lnTo>
                    <a:pt x="110" y="93"/>
                  </a:lnTo>
                  <a:lnTo>
                    <a:pt x="97" y="97"/>
                  </a:lnTo>
                  <a:lnTo>
                    <a:pt x="88" y="110"/>
                  </a:lnTo>
                  <a:lnTo>
                    <a:pt x="84" y="128"/>
                  </a:lnTo>
                  <a:lnTo>
                    <a:pt x="84" y="146"/>
                  </a:lnTo>
                  <a:lnTo>
                    <a:pt x="88" y="163"/>
                  </a:lnTo>
                  <a:lnTo>
                    <a:pt x="106" y="172"/>
                  </a:lnTo>
                  <a:lnTo>
                    <a:pt x="128" y="181"/>
                  </a:lnTo>
                  <a:lnTo>
                    <a:pt x="146" y="177"/>
                  </a:lnTo>
                  <a:lnTo>
                    <a:pt x="168" y="168"/>
                  </a:lnTo>
                  <a:lnTo>
                    <a:pt x="181" y="150"/>
                  </a:lnTo>
                  <a:lnTo>
                    <a:pt x="190" y="128"/>
                  </a:lnTo>
                  <a:lnTo>
                    <a:pt x="186" y="106"/>
                  </a:lnTo>
                  <a:lnTo>
                    <a:pt x="177" y="79"/>
                  </a:lnTo>
                  <a:lnTo>
                    <a:pt x="155" y="66"/>
                  </a:lnTo>
                  <a:lnTo>
                    <a:pt x="128" y="57"/>
                  </a:lnTo>
                  <a:lnTo>
                    <a:pt x="101" y="62"/>
                  </a:lnTo>
                  <a:lnTo>
                    <a:pt x="75" y="75"/>
                  </a:lnTo>
                  <a:lnTo>
                    <a:pt x="57" y="97"/>
                  </a:lnTo>
                  <a:lnTo>
                    <a:pt x="53" y="128"/>
                  </a:lnTo>
                  <a:lnTo>
                    <a:pt x="53" y="159"/>
                  </a:lnTo>
                  <a:lnTo>
                    <a:pt x="70" y="181"/>
                  </a:lnTo>
                  <a:lnTo>
                    <a:pt x="93" y="203"/>
                  </a:lnTo>
                  <a:lnTo>
                    <a:pt x="128" y="212"/>
                  </a:lnTo>
                  <a:lnTo>
                    <a:pt x="159" y="203"/>
                  </a:lnTo>
                  <a:lnTo>
                    <a:pt x="190" y="190"/>
                  </a:lnTo>
                  <a:lnTo>
                    <a:pt x="212" y="163"/>
                  </a:lnTo>
                  <a:lnTo>
                    <a:pt x="221" y="128"/>
                  </a:lnTo>
                  <a:lnTo>
                    <a:pt x="212" y="93"/>
                  </a:lnTo>
                  <a:lnTo>
                    <a:pt x="194" y="57"/>
                  </a:lnTo>
                  <a:lnTo>
                    <a:pt x="163" y="39"/>
                  </a:lnTo>
                  <a:lnTo>
                    <a:pt x="128" y="26"/>
                  </a:lnTo>
                  <a:lnTo>
                    <a:pt x="88" y="35"/>
                  </a:lnTo>
                  <a:lnTo>
                    <a:pt x="53" y="53"/>
                  </a:lnTo>
                  <a:lnTo>
                    <a:pt x="31" y="88"/>
                  </a:lnTo>
                  <a:lnTo>
                    <a:pt x="22" y="128"/>
                  </a:lnTo>
                  <a:lnTo>
                    <a:pt x="26" y="168"/>
                  </a:lnTo>
                  <a:lnTo>
                    <a:pt x="48" y="203"/>
                  </a:lnTo>
                  <a:lnTo>
                    <a:pt x="84" y="234"/>
                  </a:lnTo>
                  <a:lnTo>
                    <a:pt x="128" y="243"/>
                  </a:lnTo>
                  <a:lnTo>
                    <a:pt x="172" y="234"/>
                  </a:lnTo>
                  <a:lnTo>
                    <a:pt x="212" y="212"/>
                  </a:lnTo>
                  <a:lnTo>
                    <a:pt x="239" y="172"/>
                  </a:lnTo>
                  <a:lnTo>
                    <a:pt x="248" y="128"/>
                  </a:lnTo>
                  <a:lnTo>
                    <a:pt x="252" y="128"/>
                  </a:lnTo>
                  <a:lnTo>
                    <a:pt x="252" y="97"/>
                  </a:lnTo>
                  <a:lnTo>
                    <a:pt x="243" y="70"/>
                  </a:lnTo>
                  <a:lnTo>
                    <a:pt x="225" y="48"/>
                  </a:lnTo>
                  <a:lnTo>
                    <a:pt x="208" y="26"/>
                  </a:lnTo>
                  <a:lnTo>
                    <a:pt x="181" y="8"/>
                  </a:lnTo>
                  <a:lnTo>
                    <a:pt x="159" y="4"/>
                  </a:lnTo>
                  <a:lnTo>
                    <a:pt x="128" y="0"/>
                  </a:lnTo>
                  <a:lnTo>
                    <a:pt x="101" y="4"/>
                  </a:lnTo>
                  <a:lnTo>
                    <a:pt x="70" y="8"/>
                  </a:lnTo>
                  <a:lnTo>
                    <a:pt x="48" y="26"/>
                  </a:lnTo>
                  <a:lnTo>
                    <a:pt x="26" y="48"/>
                  </a:lnTo>
                  <a:lnTo>
                    <a:pt x="13" y="70"/>
                  </a:lnTo>
                  <a:lnTo>
                    <a:pt x="0" y="97"/>
                  </a:lnTo>
                  <a:lnTo>
                    <a:pt x="0" y="128"/>
                  </a:lnTo>
                  <a:lnTo>
                    <a:pt x="0" y="155"/>
                  </a:lnTo>
                  <a:lnTo>
                    <a:pt x="13" y="181"/>
                  </a:lnTo>
                  <a:lnTo>
                    <a:pt x="26" y="203"/>
                  </a:lnTo>
                  <a:lnTo>
                    <a:pt x="48" y="225"/>
                  </a:lnTo>
                  <a:lnTo>
                    <a:pt x="70" y="243"/>
                  </a:lnTo>
                  <a:lnTo>
                    <a:pt x="101" y="252"/>
                  </a:lnTo>
                  <a:lnTo>
                    <a:pt x="128" y="252"/>
                  </a:lnTo>
                  <a:lnTo>
                    <a:pt x="159" y="252"/>
                  </a:lnTo>
                  <a:lnTo>
                    <a:pt x="181" y="243"/>
                  </a:lnTo>
                  <a:lnTo>
                    <a:pt x="208" y="225"/>
                  </a:lnTo>
                  <a:lnTo>
                    <a:pt x="225" y="203"/>
                  </a:lnTo>
                  <a:lnTo>
                    <a:pt x="243" y="181"/>
                  </a:lnTo>
                  <a:lnTo>
                    <a:pt x="252" y="155"/>
                  </a:lnTo>
                  <a:lnTo>
                    <a:pt x="252" y="12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65" name="Freeform 1241">
              <a:extLst>
                <a:ext uri="{FF2B5EF4-FFF2-40B4-BE49-F238E27FC236}">
                  <a16:creationId xmlns:a16="http://schemas.microsoft.com/office/drawing/2014/main" id="{7EC7F5D9-D1E9-41CD-9A5D-285B547E0679}"/>
                </a:ext>
              </a:extLst>
            </p:cNvPr>
            <p:cNvSpPr>
              <a:spLocks noChangeArrowheads="1"/>
            </p:cNvSpPr>
            <p:nvPr/>
          </p:nvSpPr>
          <p:spPr bwMode="auto">
            <a:xfrm>
              <a:off x="1432" y="3501"/>
              <a:ext cx="57" cy="57"/>
            </a:xfrm>
            <a:custGeom>
              <a:avLst/>
              <a:gdLst>
                <a:gd name="T0" fmla="*/ 128 w 253"/>
                <a:gd name="T1" fmla="*/ 124 h 253"/>
                <a:gd name="T2" fmla="*/ 124 w 253"/>
                <a:gd name="T3" fmla="*/ 115 h 253"/>
                <a:gd name="T4" fmla="*/ 115 w 253"/>
                <a:gd name="T5" fmla="*/ 124 h 253"/>
                <a:gd name="T6" fmla="*/ 110 w 253"/>
                <a:gd name="T7" fmla="*/ 132 h 253"/>
                <a:gd name="T8" fmla="*/ 119 w 253"/>
                <a:gd name="T9" fmla="*/ 146 h 253"/>
                <a:gd name="T10" fmla="*/ 137 w 253"/>
                <a:gd name="T11" fmla="*/ 150 h 253"/>
                <a:gd name="T12" fmla="*/ 155 w 253"/>
                <a:gd name="T13" fmla="*/ 137 h 253"/>
                <a:gd name="T14" fmla="*/ 159 w 253"/>
                <a:gd name="T15" fmla="*/ 110 h 253"/>
                <a:gd name="T16" fmla="*/ 141 w 253"/>
                <a:gd name="T17" fmla="*/ 93 h 253"/>
                <a:gd name="T18" fmla="*/ 110 w 253"/>
                <a:gd name="T19" fmla="*/ 93 h 253"/>
                <a:gd name="T20" fmla="*/ 88 w 253"/>
                <a:gd name="T21" fmla="*/ 110 h 253"/>
                <a:gd name="T22" fmla="*/ 84 w 253"/>
                <a:gd name="T23" fmla="*/ 146 h 253"/>
                <a:gd name="T24" fmla="*/ 106 w 253"/>
                <a:gd name="T25" fmla="*/ 172 h 253"/>
                <a:gd name="T26" fmla="*/ 146 w 253"/>
                <a:gd name="T27" fmla="*/ 177 h 253"/>
                <a:gd name="T28" fmla="*/ 181 w 253"/>
                <a:gd name="T29" fmla="*/ 150 h 253"/>
                <a:gd name="T30" fmla="*/ 186 w 253"/>
                <a:gd name="T31" fmla="*/ 106 h 253"/>
                <a:gd name="T32" fmla="*/ 155 w 253"/>
                <a:gd name="T33" fmla="*/ 66 h 253"/>
                <a:gd name="T34" fmla="*/ 101 w 253"/>
                <a:gd name="T35" fmla="*/ 62 h 253"/>
                <a:gd name="T36" fmla="*/ 57 w 253"/>
                <a:gd name="T37" fmla="*/ 97 h 253"/>
                <a:gd name="T38" fmla="*/ 53 w 253"/>
                <a:gd name="T39" fmla="*/ 159 h 253"/>
                <a:gd name="T40" fmla="*/ 93 w 253"/>
                <a:gd name="T41" fmla="*/ 203 h 253"/>
                <a:gd name="T42" fmla="*/ 159 w 253"/>
                <a:gd name="T43" fmla="*/ 203 h 253"/>
                <a:gd name="T44" fmla="*/ 212 w 253"/>
                <a:gd name="T45" fmla="*/ 163 h 253"/>
                <a:gd name="T46" fmla="*/ 212 w 253"/>
                <a:gd name="T47" fmla="*/ 93 h 253"/>
                <a:gd name="T48" fmla="*/ 163 w 253"/>
                <a:gd name="T49" fmla="*/ 39 h 253"/>
                <a:gd name="T50" fmla="*/ 88 w 253"/>
                <a:gd name="T51" fmla="*/ 35 h 253"/>
                <a:gd name="T52" fmla="*/ 31 w 253"/>
                <a:gd name="T53" fmla="*/ 88 h 253"/>
                <a:gd name="T54" fmla="*/ 26 w 253"/>
                <a:gd name="T55" fmla="*/ 168 h 253"/>
                <a:gd name="T56" fmla="*/ 84 w 253"/>
                <a:gd name="T57" fmla="*/ 234 h 253"/>
                <a:gd name="T58" fmla="*/ 172 w 253"/>
                <a:gd name="T59" fmla="*/ 234 h 253"/>
                <a:gd name="T60" fmla="*/ 239 w 253"/>
                <a:gd name="T61" fmla="*/ 172 h 253"/>
                <a:gd name="T62" fmla="*/ 252 w 253"/>
                <a:gd name="T63" fmla="*/ 128 h 253"/>
                <a:gd name="T64" fmla="*/ 243 w 253"/>
                <a:gd name="T65" fmla="*/ 70 h 253"/>
                <a:gd name="T66" fmla="*/ 208 w 253"/>
                <a:gd name="T67" fmla="*/ 26 h 253"/>
                <a:gd name="T68" fmla="*/ 159 w 253"/>
                <a:gd name="T69" fmla="*/ 4 h 253"/>
                <a:gd name="T70" fmla="*/ 101 w 253"/>
                <a:gd name="T71" fmla="*/ 4 h 253"/>
                <a:gd name="T72" fmla="*/ 48 w 253"/>
                <a:gd name="T73" fmla="*/ 26 h 253"/>
                <a:gd name="T74" fmla="*/ 13 w 253"/>
                <a:gd name="T75" fmla="*/ 70 h 253"/>
                <a:gd name="T76" fmla="*/ 0 w 253"/>
                <a:gd name="T77" fmla="*/ 128 h 253"/>
                <a:gd name="T78" fmla="*/ 13 w 253"/>
                <a:gd name="T79" fmla="*/ 181 h 253"/>
                <a:gd name="T80" fmla="*/ 48 w 253"/>
                <a:gd name="T81" fmla="*/ 225 h 253"/>
                <a:gd name="T82" fmla="*/ 101 w 253"/>
                <a:gd name="T83" fmla="*/ 252 h 253"/>
                <a:gd name="T84" fmla="*/ 159 w 253"/>
                <a:gd name="T85" fmla="*/ 252 h 253"/>
                <a:gd name="T86" fmla="*/ 208 w 253"/>
                <a:gd name="T87" fmla="*/ 225 h 253"/>
                <a:gd name="T88" fmla="*/ 243 w 253"/>
                <a:gd name="T89" fmla="*/ 181 h 253"/>
                <a:gd name="T90" fmla="*/ 252 w 253"/>
                <a:gd name="T91" fmla="*/ 12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3" h="253">
                  <a:moveTo>
                    <a:pt x="128" y="128"/>
                  </a:moveTo>
                  <a:lnTo>
                    <a:pt x="128" y="124"/>
                  </a:lnTo>
                  <a:lnTo>
                    <a:pt x="128" y="119"/>
                  </a:lnTo>
                  <a:lnTo>
                    <a:pt x="124" y="115"/>
                  </a:lnTo>
                  <a:lnTo>
                    <a:pt x="119" y="119"/>
                  </a:lnTo>
                  <a:lnTo>
                    <a:pt x="115" y="124"/>
                  </a:lnTo>
                  <a:lnTo>
                    <a:pt x="110" y="128"/>
                  </a:lnTo>
                  <a:lnTo>
                    <a:pt x="110" y="132"/>
                  </a:lnTo>
                  <a:lnTo>
                    <a:pt x="115" y="141"/>
                  </a:lnTo>
                  <a:lnTo>
                    <a:pt x="119" y="146"/>
                  </a:lnTo>
                  <a:lnTo>
                    <a:pt x="128" y="150"/>
                  </a:lnTo>
                  <a:lnTo>
                    <a:pt x="137" y="150"/>
                  </a:lnTo>
                  <a:lnTo>
                    <a:pt x="146" y="146"/>
                  </a:lnTo>
                  <a:lnTo>
                    <a:pt x="155" y="137"/>
                  </a:lnTo>
                  <a:lnTo>
                    <a:pt x="159" y="128"/>
                  </a:lnTo>
                  <a:lnTo>
                    <a:pt x="159" y="110"/>
                  </a:lnTo>
                  <a:lnTo>
                    <a:pt x="150" y="106"/>
                  </a:lnTo>
                  <a:lnTo>
                    <a:pt x="141" y="93"/>
                  </a:lnTo>
                  <a:lnTo>
                    <a:pt x="128" y="93"/>
                  </a:lnTo>
                  <a:lnTo>
                    <a:pt x="110" y="93"/>
                  </a:lnTo>
                  <a:lnTo>
                    <a:pt x="97" y="97"/>
                  </a:lnTo>
                  <a:lnTo>
                    <a:pt x="88" y="110"/>
                  </a:lnTo>
                  <a:lnTo>
                    <a:pt x="84" y="128"/>
                  </a:lnTo>
                  <a:lnTo>
                    <a:pt x="84" y="146"/>
                  </a:lnTo>
                  <a:lnTo>
                    <a:pt x="88" y="163"/>
                  </a:lnTo>
                  <a:lnTo>
                    <a:pt x="106" y="172"/>
                  </a:lnTo>
                  <a:lnTo>
                    <a:pt x="128" y="181"/>
                  </a:lnTo>
                  <a:lnTo>
                    <a:pt x="146" y="177"/>
                  </a:lnTo>
                  <a:lnTo>
                    <a:pt x="168" y="168"/>
                  </a:lnTo>
                  <a:lnTo>
                    <a:pt x="181" y="150"/>
                  </a:lnTo>
                  <a:lnTo>
                    <a:pt x="190" y="128"/>
                  </a:lnTo>
                  <a:lnTo>
                    <a:pt x="186" y="106"/>
                  </a:lnTo>
                  <a:lnTo>
                    <a:pt x="177" y="79"/>
                  </a:lnTo>
                  <a:lnTo>
                    <a:pt x="155" y="66"/>
                  </a:lnTo>
                  <a:lnTo>
                    <a:pt x="128" y="57"/>
                  </a:lnTo>
                  <a:lnTo>
                    <a:pt x="101" y="62"/>
                  </a:lnTo>
                  <a:lnTo>
                    <a:pt x="75" y="75"/>
                  </a:lnTo>
                  <a:lnTo>
                    <a:pt x="57" y="97"/>
                  </a:lnTo>
                  <a:lnTo>
                    <a:pt x="53" y="128"/>
                  </a:lnTo>
                  <a:lnTo>
                    <a:pt x="53" y="159"/>
                  </a:lnTo>
                  <a:lnTo>
                    <a:pt x="70" y="181"/>
                  </a:lnTo>
                  <a:lnTo>
                    <a:pt x="93" y="203"/>
                  </a:lnTo>
                  <a:lnTo>
                    <a:pt x="128" y="212"/>
                  </a:lnTo>
                  <a:lnTo>
                    <a:pt x="159" y="203"/>
                  </a:lnTo>
                  <a:lnTo>
                    <a:pt x="190" y="190"/>
                  </a:lnTo>
                  <a:lnTo>
                    <a:pt x="212" y="163"/>
                  </a:lnTo>
                  <a:lnTo>
                    <a:pt x="221" y="128"/>
                  </a:lnTo>
                  <a:lnTo>
                    <a:pt x="212" y="93"/>
                  </a:lnTo>
                  <a:lnTo>
                    <a:pt x="194" y="57"/>
                  </a:lnTo>
                  <a:lnTo>
                    <a:pt x="163" y="39"/>
                  </a:lnTo>
                  <a:lnTo>
                    <a:pt x="128" y="26"/>
                  </a:lnTo>
                  <a:lnTo>
                    <a:pt x="88" y="35"/>
                  </a:lnTo>
                  <a:lnTo>
                    <a:pt x="53" y="53"/>
                  </a:lnTo>
                  <a:lnTo>
                    <a:pt x="31" y="88"/>
                  </a:lnTo>
                  <a:lnTo>
                    <a:pt x="22" y="128"/>
                  </a:lnTo>
                  <a:lnTo>
                    <a:pt x="26" y="168"/>
                  </a:lnTo>
                  <a:lnTo>
                    <a:pt x="48" y="203"/>
                  </a:lnTo>
                  <a:lnTo>
                    <a:pt x="84" y="234"/>
                  </a:lnTo>
                  <a:lnTo>
                    <a:pt x="128" y="243"/>
                  </a:lnTo>
                  <a:lnTo>
                    <a:pt x="172" y="234"/>
                  </a:lnTo>
                  <a:lnTo>
                    <a:pt x="212" y="212"/>
                  </a:lnTo>
                  <a:lnTo>
                    <a:pt x="239" y="172"/>
                  </a:lnTo>
                  <a:lnTo>
                    <a:pt x="248" y="128"/>
                  </a:lnTo>
                  <a:lnTo>
                    <a:pt x="252" y="128"/>
                  </a:lnTo>
                  <a:lnTo>
                    <a:pt x="252" y="97"/>
                  </a:lnTo>
                  <a:lnTo>
                    <a:pt x="243" y="70"/>
                  </a:lnTo>
                  <a:lnTo>
                    <a:pt x="225" y="48"/>
                  </a:lnTo>
                  <a:lnTo>
                    <a:pt x="208" y="26"/>
                  </a:lnTo>
                  <a:lnTo>
                    <a:pt x="181" y="8"/>
                  </a:lnTo>
                  <a:lnTo>
                    <a:pt x="159" y="4"/>
                  </a:lnTo>
                  <a:lnTo>
                    <a:pt x="128" y="0"/>
                  </a:lnTo>
                  <a:lnTo>
                    <a:pt x="101" y="4"/>
                  </a:lnTo>
                  <a:lnTo>
                    <a:pt x="70" y="8"/>
                  </a:lnTo>
                  <a:lnTo>
                    <a:pt x="48" y="26"/>
                  </a:lnTo>
                  <a:lnTo>
                    <a:pt x="26" y="48"/>
                  </a:lnTo>
                  <a:lnTo>
                    <a:pt x="13" y="70"/>
                  </a:lnTo>
                  <a:lnTo>
                    <a:pt x="0" y="97"/>
                  </a:lnTo>
                  <a:lnTo>
                    <a:pt x="0" y="128"/>
                  </a:lnTo>
                  <a:lnTo>
                    <a:pt x="0" y="155"/>
                  </a:lnTo>
                  <a:lnTo>
                    <a:pt x="13" y="181"/>
                  </a:lnTo>
                  <a:lnTo>
                    <a:pt x="26" y="203"/>
                  </a:lnTo>
                  <a:lnTo>
                    <a:pt x="48" y="225"/>
                  </a:lnTo>
                  <a:lnTo>
                    <a:pt x="70" y="243"/>
                  </a:lnTo>
                  <a:lnTo>
                    <a:pt x="101" y="252"/>
                  </a:lnTo>
                  <a:lnTo>
                    <a:pt x="128" y="252"/>
                  </a:lnTo>
                  <a:lnTo>
                    <a:pt x="159" y="252"/>
                  </a:lnTo>
                  <a:lnTo>
                    <a:pt x="181" y="243"/>
                  </a:lnTo>
                  <a:lnTo>
                    <a:pt x="208" y="225"/>
                  </a:lnTo>
                  <a:lnTo>
                    <a:pt x="225" y="203"/>
                  </a:lnTo>
                  <a:lnTo>
                    <a:pt x="243" y="181"/>
                  </a:lnTo>
                  <a:lnTo>
                    <a:pt x="252" y="155"/>
                  </a:lnTo>
                  <a:lnTo>
                    <a:pt x="252" y="12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66" name="Freeform 1242">
              <a:extLst>
                <a:ext uri="{FF2B5EF4-FFF2-40B4-BE49-F238E27FC236}">
                  <a16:creationId xmlns:a16="http://schemas.microsoft.com/office/drawing/2014/main" id="{8F31BE12-D7B3-4D50-AD4B-F392C2931517}"/>
                </a:ext>
              </a:extLst>
            </p:cNvPr>
            <p:cNvSpPr>
              <a:spLocks noChangeArrowheads="1"/>
            </p:cNvSpPr>
            <p:nvPr/>
          </p:nvSpPr>
          <p:spPr bwMode="auto">
            <a:xfrm>
              <a:off x="1296" y="3911"/>
              <a:ext cx="22" cy="98"/>
            </a:xfrm>
            <a:custGeom>
              <a:avLst/>
              <a:gdLst>
                <a:gd name="T0" fmla="*/ 98 w 99"/>
                <a:gd name="T1" fmla="*/ 0 h 434"/>
                <a:gd name="T2" fmla="*/ 67 w 99"/>
                <a:gd name="T3" fmla="*/ 22 h 434"/>
                <a:gd name="T4" fmla="*/ 44 w 99"/>
                <a:gd name="T5" fmla="*/ 66 h 434"/>
                <a:gd name="T6" fmla="*/ 13 w 99"/>
                <a:gd name="T7" fmla="*/ 123 h 434"/>
                <a:gd name="T8" fmla="*/ 0 w 99"/>
                <a:gd name="T9" fmla="*/ 190 h 434"/>
                <a:gd name="T10" fmla="*/ 0 w 99"/>
                <a:gd name="T11" fmla="*/ 243 h 434"/>
                <a:gd name="T12" fmla="*/ 13 w 99"/>
                <a:gd name="T13" fmla="*/ 309 h 434"/>
                <a:gd name="T14" fmla="*/ 44 w 99"/>
                <a:gd name="T15" fmla="*/ 367 h 434"/>
                <a:gd name="T16" fmla="*/ 67 w 99"/>
                <a:gd name="T17" fmla="*/ 407 h 434"/>
                <a:gd name="T18" fmla="*/ 98 w 99"/>
                <a:gd name="T19"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434">
                  <a:moveTo>
                    <a:pt x="98" y="0"/>
                  </a:moveTo>
                  <a:lnTo>
                    <a:pt x="67" y="22"/>
                  </a:lnTo>
                  <a:lnTo>
                    <a:pt x="44" y="66"/>
                  </a:lnTo>
                  <a:lnTo>
                    <a:pt x="13" y="123"/>
                  </a:lnTo>
                  <a:lnTo>
                    <a:pt x="0" y="190"/>
                  </a:lnTo>
                  <a:lnTo>
                    <a:pt x="0" y="243"/>
                  </a:lnTo>
                  <a:lnTo>
                    <a:pt x="13" y="309"/>
                  </a:lnTo>
                  <a:lnTo>
                    <a:pt x="44" y="367"/>
                  </a:lnTo>
                  <a:lnTo>
                    <a:pt x="67" y="407"/>
                  </a:lnTo>
                  <a:lnTo>
                    <a:pt x="98" y="43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67" name="Freeform 1243">
              <a:extLst>
                <a:ext uri="{FF2B5EF4-FFF2-40B4-BE49-F238E27FC236}">
                  <a16:creationId xmlns:a16="http://schemas.microsoft.com/office/drawing/2014/main" id="{8CDD8163-2028-47F7-8AC4-E64F62D64A5E}"/>
                </a:ext>
              </a:extLst>
            </p:cNvPr>
            <p:cNvSpPr>
              <a:spLocks noChangeArrowheads="1"/>
            </p:cNvSpPr>
            <p:nvPr/>
          </p:nvSpPr>
          <p:spPr bwMode="auto">
            <a:xfrm>
              <a:off x="1339" y="3923"/>
              <a:ext cx="44" cy="64"/>
            </a:xfrm>
            <a:custGeom>
              <a:avLst/>
              <a:gdLst>
                <a:gd name="T0" fmla="*/ 0 w 196"/>
                <a:gd name="T1" fmla="*/ 283 h 284"/>
                <a:gd name="T2" fmla="*/ 0 w 196"/>
                <a:gd name="T3" fmla="*/ 0 h 284"/>
                <a:gd name="T4" fmla="*/ 124 w 196"/>
                <a:gd name="T5" fmla="*/ 0 h 284"/>
                <a:gd name="T6" fmla="*/ 164 w 196"/>
                <a:gd name="T7" fmla="*/ 13 h 284"/>
                <a:gd name="T8" fmla="*/ 177 w 196"/>
                <a:gd name="T9" fmla="*/ 26 h 284"/>
                <a:gd name="T10" fmla="*/ 195 w 196"/>
                <a:gd name="T11" fmla="*/ 53 h 284"/>
                <a:gd name="T12" fmla="*/ 195 w 196"/>
                <a:gd name="T13" fmla="*/ 84 h 284"/>
                <a:gd name="T14" fmla="*/ 177 w 196"/>
                <a:gd name="T15" fmla="*/ 106 h 284"/>
                <a:gd name="T16" fmla="*/ 164 w 196"/>
                <a:gd name="T17" fmla="*/ 124 h 284"/>
                <a:gd name="T18" fmla="*/ 124 w 196"/>
                <a:gd name="T19" fmla="*/ 137 h 284"/>
                <a:gd name="T20" fmla="*/ 0 w 196"/>
                <a:gd name="T21" fmla="*/ 137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 h="284">
                  <a:moveTo>
                    <a:pt x="0" y="283"/>
                  </a:moveTo>
                  <a:lnTo>
                    <a:pt x="0" y="0"/>
                  </a:lnTo>
                  <a:lnTo>
                    <a:pt x="124" y="0"/>
                  </a:lnTo>
                  <a:lnTo>
                    <a:pt x="164" y="13"/>
                  </a:lnTo>
                  <a:lnTo>
                    <a:pt x="177" y="26"/>
                  </a:lnTo>
                  <a:lnTo>
                    <a:pt x="195" y="53"/>
                  </a:lnTo>
                  <a:lnTo>
                    <a:pt x="195" y="84"/>
                  </a:lnTo>
                  <a:lnTo>
                    <a:pt x="177" y="106"/>
                  </a:lnTo>
                  <a:lnTo>
                    <a:pt x="164" y="124"/>
                  </a:lnTo>
                  <a:lnTo>
                    <a:pt x="124" y="137"/>
                  </a:lnTo>
                  <a:lnTo>
                    <a:pt x="0" y="13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68" name="Freeform 1244">
              <a:extLst>
                <a:ext uri="{FF2B5EF4-FFF2-40B4-BE49-F238E27FC236}">
                  <a16:creationId xmlns:a16="http://schemas.microsoft.com/office/drawing/2014/main" id="{51C5CC11-92C5-4294-BCAC-89B805F806DA}"/>
                </a:ext>
              </a:extLst>
            </p:cNvPr>
            <p:cNvSpPr>
              <a:spLocks noChangeArrowheads="1"/>
            </p:cNvSpPr>
            <p:nvPr/>
          </p:nvSpPr>
          <p:spPr bwMode="auto">
            <a:xfrm>
              <a:off x="1339" y="3954"/>
              <a:ext cx="44" cy="33"/>
            </a:xfrm>
            <a:custGeom>
              <a:avLst/>
              <a:gdLst>
                <a:gd name="T0" fmla="*/ 124 w 196"/>
                <a:gd name="T1" fmla="*/ 0 h 147"/>
                <a:gd name="T2" fmla="*/ 164 w 196"/>
                <a:gd name="T3" fmla="*/ 13 h 147"/>
                <a:gd name="T4" fmla="*/ 177 w 196"/>
                <a:gd name="T5" fmla="*/ 22 h 147"/>
                <a:gd name="T6" fmla="*/ 195 w 196"/>
                <a:gd name="T7" fmla="*/ 53 h 147"/>
                <a:gd name="T8" fmla="*/ 195 w 196"/>
                <a:gd name="T9" fmla="*/ 93 h 147"/>
                <a:gd name="T10" fmla="*/ 177 w 196"/>
                <a:gd name="T11" fmla="*/ 119 h 147"/>
                <a:gd name="T12" fmla="*/ 164 w 196"/>
                <a:gd name="T13" fmla="*/ 133 h 147"/>
                <a:gd name="T14" fmla="*/ 124 w 196"/>
                <a:gd name="T15" fmla="*/ 146 h 147"/>
                <a:gd name="T16" fmla="*/ 0 w 196"/>
                <a:gd name="T17" fmla="*/ 14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147">
                  <a:moveTo>
                    <a:pt x="124" y="0"/>
                  </a:moveTo>
                  <a:lnTo>
                    <a:pt x="164" y="13"/>
                  </a:lnTo>
                  <a:lnTo>
                    <a:pt x="177" y="22"/>
                  </a:lnTo>
                  <a:lnTo>
                    <a:pt x="195" y="53"/>
                  </a:lnTo>
                  <a:lnTo>
                    <a:pt x="195" y="93"/>
                  </a:lnTo>
                  <a:lnTo>
                    <a:pt x="177" y="119"/>
                  </a:lnTo>
                  <a:lnTo>
                    <a:pt x="164" y="133"/>
                  </a:lnTo>
                  <a:lnTo>
                    <a:pt x="124" y="146"/>
                  </a:lnTo>
                  <a:lnTo>
                    <a:pt x="0" y="1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69" name="Freeform 1245">
              <a:extLst>
                <a:ext uri="{FF2B5EF4-FFF2-40B4-BE49-F238E27FC236}">
                  <a16:creationId xmlns:a16="http://schemas.microsoft.com/office/drawing/2014/main" id="{A5BEE6F8-E6B4-46DF-804F-21C753E3DF25}"/>
                </a:ext>
              </a:extLst>
            </p:cNvPr>
            <p:cNvSpPr>
              <a:spLocks noChangeArrowheads="1"/>
            </p:cNvSpPr>
            <p:nvPr/>
          </p:nvSpPr>
          <p:spPr bwMode="auto">
            <a:xfrm>
              <a:off x="1405" y="3911"/>
              <a:ext cx="21" cy="98"/>
            </a:xfrm>
            <a:custGeom>
              <a:avLst/>
              <a:gdLst>
                <a:gd name="T0" fmla="*/ 0 w 94"/>
                <a:gd name="T1" fmla="*/ 0 h 434"/>
                <a:gd name="T2" fmla="*/ 26 w 94"/>
                <a:gd name="T3" fmla="*/ 22 h 434"/>
                <a:gd name="T4" fmla="*/ 53 w 94"/>
                <a:gd name="T5" fmla="*/ 66 h 434"/>
                <a:gd name="T6" fmla="*/ 84 w 94"/>
                <a:gd name="T7" fmla="*/ 123 h 434"/>
                <a:gd name="T8" fmla="*/ 93 w 94"/>
                <a:gd name="T9" fmla="*/ 190 h 434"/>
                <a:gd name="T10" fmla="*/ 93 w 94"/>
                <a:gd name="T11" fmla="*/ 243 h 434"/>
                <a:gd name="T12" fmla="*/ 84 w 94"/>
                <a:gd name="T13" fmla="*/ 309 h 434"/>
                <a:gd name="T14" fmla="*/ 53 w 94"/>
                <a:gd name="T15" fmla="*/ 367 h 434"/>
                <a:gd name="T16" fmla="*/ 26 w 94"/>
                <a:gd name="T17" fmla="*/ 407 h 434"/>
                <a:gd name="T18" fmla="*/ 0 w 94"/>
                <a:gd name="T19"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434">
                  <a:moveTo>
                    <a:pt x="0" y="0"/>
                  </a:moveTo>
                  <a:lnTo>
                    <a:pt x="26" y="22"/>
                  </a:lnTo>
                  <a:lnTo>
                    <a:pt x="53" y="66"/>
                  </a:lnTo>
                  <a:lnTo>
                    <a:pt x="84" y="123"/>
                  </a:lnTo>
                  <a:lnTo>
                    <a:pt x="93" y="190"/>
                  </a:lnTo>
                  <a:lnTo>
                    <a:pt x="93" y="243"/>
                  </a:lnTo>
                  <a:lnTo>
                    <a:pt x="84" y="309"/>
                  </a:lnTo>
                  <a:lnTo>
                    <a:pt x="53" y="367"/>
                  </a:lnTo>
                  <a:lnTo>
                    <a:pt x="26" y="407"/>
                  </a:lnTo>
                  <a:lnTo>
                    <a:pt x="0" y="43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70" name="Line 1246">
              <a:extLst>
                <a:ext uri="{FF2B5EF4-FFF2-40B4-BE49-F238E27FC236}">
                  <a16:creationId xmlns:a16="http://schemas.microsoft.com/office/drawing/2014/main" id="{D226349C-FCBF-4986-BF59-C6830937722A}"/>
                </a:ext>
              </a:extLst>
            </p:cNvPr>
            <p:cNvSpPr>
              <a:spLocks noChangeShapeType="1"/>
            </p:cNvSpPr>
            <p:nvPr/>
          </p:nvSpPr>
          <p:spPr bwMode="auto">
            <a:xfrm flipV="1">
              <a:off x="570" y="2991"/>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71" name="Line 1247">
              <a:extLst>
                <a:ext uri="{FF2B5EF4-FFF2-40B4-BE49-F238E27FC236}">
                  <a16:creationId xmlns:a16="http://schemas.microsoft.com/office/drawing/2014/main" id="{9699E644-DD94-484F-9126-BA25D91D1789}"/>
                </a:ext>
              </a:extLst>
            </p:cNvPr>
            <p:cNvSpPr>
              <a:spLocks noChangeShapeType="1"/>
            </p:cNvSpPr>
            <p:nvPr/>
          </p:nvSpPr>
          <p:spPr bwMode="auto">
            <a:xfrm flipH="1">
              <a:off x="545" y="3016"/>
              <a:ext cx="4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72" name="Line 1248">
              <a:extLst>
                <a:ext uri="{FF2B5EF4-FFF2-40B4-BE49-F238E27FC236}">
                  <a16:creationId xmlns:a16="http://schemas.microsoft.com/office/drawing/2014/main" id="{FC67B5AF-A1A1-4F10-85F1-DF6CD40E9414}"/>
                </a:ext>
              </a:extLst>
            </p:cNvPr>
            <p:cNvSpPr>
              <a:spLocks noChangeShapeType="1"/>
            </p:cNvSpPr>
            <p:nvPr/>
          </p:nvSpPr>
          <p:spPr bwMode="auto">
            <a:xfrm>
              <a:off x="546" y="3588"/>
              <a:ext cx="4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73" name="Line 1249">
              <a:extLst>
                <a:ext uri="{FF2B5EF4-FFF2-40B4-BE49-F238E27FC236}">
                  <a16:creationId xmlns:a16="http://schemas.microsoft.com/office/drawing/2014/main" id="{FA50AD5C-66B3-4D77-900F-87FB2442F9A2}"/>
                </a:ext>
              </a:extLst>
            </p:cNvPr>
            <p:cNvSpPr>
              <a:spLocks noChangeShapeType="1"/>
            </p:cNvSpPr>
            <p:nvPr/>
          </p:nvSpPr>
          <p:spPr bwMode="auto">
            <a:xfrm flipV="1">
              <a:off x="635" y="2991"/>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74" name="Line 1250">
              <a:extLst>
                <a:ext uri="{FF2B5EF4-FFF2-40B4-BE49-F238E27FC236}">
                  <a16:creationId xmlns:a16="http://schemas.microsoft.com/office/drawing/2014/main" id="{A1674C15-9968-408A-8D94-6B86B5F6E498}"/>
                </a:ext>
              </a:extLst>
            </p:cNvPr>
            <p:cNvSpPr>
              <a:spLocks noChangeShapeType="1"/>
            </p:cNvSpPr>
            <p:nvPr/>
          </p:nvSpPr>
          <p:spPr bwMode="auto">
            <a:xfrm>
              <a:off x="611" y="3016"/>
              <a:ext cx="4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75" name="Line 1251">
              <a:extLst>
                <a:ext uri="{FF2B5EF4-FFF2-40B4-BE49-F238E27FC236}">
                  <a16:creationId xmlns:a16="http://schemas.microsoft.com/office/drawing/2014/main" id="{B6E4161F-C1E6-42EF-B6FC-6336CB63014E}"/>
                </a:ext>
              </a:extLst>
            </p:cNvPr>
            <p:cNvSpPr>
              <a:spLocks noChangeShapeType="1"/>
            </p:cNvSpPr>
            <p:nvPr/>
          </p:nvSpPr>
          <p:spPr bwMode="auto">
            <a:xfrm flipH="1">
              <a:off x="610" y="3588"/>
              <a:ext cx="5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76" name="Line 1252">
              <a:extLst>
                <a:ext uri="{FF2B5EF4-FFF2-40B4-BE49-F238E27FC236}">
                  <a16:creationId xmlns:a16="http://schemas.microsoft.com/office/drawing/2014/main" id="{7E66DBC9-CF7A-4700-A844-2C99B54A79AC}"/>
                </a:ext>
              </a:extLst>
            </p:cNvPr>
            <p:cNvSpPr>
              <a:spLocks noChangeShapeType="1"/>
            </p:cNvSpPr>
            <p:nvPr/>
          </p:nvSpPr>
          <p:spPr bwMode="auto">
            <a:xfrm flipV="1">
              <a:off x="702" y="2991"/>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77" name="Line 1253">
              <a:extLst>
                <a:ext uri="{FF2B5EF4-FFF2-40B4-BE49-F238E27FC236}">
                  <a16:creationId xmlns:a16="http://schemas.microsoft.com/office/drawing/2014/main" id="{9227E1F2-C6AA-468E-B249-E929AF733A73}"/>
                </a:ext>
              </a:extLst>
            </p:cNvPr>
            <p:cNvSpPr>
              <a:spLocks noChangeShapeType="1"/>
            </p:cNvSpPr>
            <p:nvPr/>
          </p:nvSpPr>
          <p:spPr bwMode="auto">
            <a:xfrm>
              <a:off x="678" y="3016"/>
              <a:ext cx="4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78" name="Line 1254">
              <a:extLst>
                <a:ext uri="{FF2B5EF4-FFF2-40B4-BE49-F238E27FC236}">
                  <a16:creationId xmlns:a16="http://schemas.microsoft.com/office/drawing/2014/main" id="{23D2C368-4CA2-4063-9E79-623B9ECAE58A}"/>
                </a:ext>
              </a:extLst>
            </p:cNvPr>
            <p:cNvSpPr>
              <a:spLocks noChangeShapeType="1"/>
            </p:cNvSpPr>
            <p:nvPr/>
          </p:nvSpPr>
          <p:spPr bwMode="auto">
            <a:xfrm flipH="1">
              <a:off x="677" y="3588"/>
              <a:ext cx="4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79" name="Line 1255">
              <a:extLst>
                <a:ext uri="{FF2B5EF4-FFF2-40B4-BE49-F238E27FC236}">
                  <a16:creationId xmlns:a16="http://schemas.microsoft.com/office/drawing/2014/main" id="{2E42C6B5-3279-44DD-96C8-75746ECDA035}"/>
                </a:ext>
              </a:extLst>
            </p:cNvPr>
            <p:cNvSpPr>
              <a:spLocks noChangeShapeType="1"/>
            </p:cNvSpPr>
            <p:nvPr/>
          </p:nvSpPr>
          <p:spPr bwMode="auto">
            <a:xfrm flipV="1">
              <a:off x="767" y="2991"/>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80" name="Line 1256">
              <a:extLst>
                <a:ext uri="{FF2B5EF4-FFF2-40B4-BE49-F238E27FC236}">
                  <a16:creationId xmlns:a16="http://schemas.microsoft.com/office/drawing/2014/main" id="{4E89B363-6B61-411C-98AA-F5A75C5A4DE9}"/>
                </a:ext>
              </a:extLst>
            </p:cNvPr>
            <p:cNvSpPr>
              <a:spLocks noChangeShapeType="1"/>
            </p:cNvSpPr>
            <p:nvPr/>
          </p:nvSpPr>
          <p:spPr bwMode="auto">
            <a:xfrm>
              <a:off x="744" y="3016"/>
              <a:ext cx="4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81" name="Line 1257">
              <a:extLst>
                <a:ext uri="{FF2B5EF4-FFF2-40B4-BE49-F238E27FC236}">
                  <a16:creationId xmlns:a16="http://schemas.microsoft.com/office/drawing/2014/main" id="{A2A5C279-14DB-4AD1-BE34-DED17C99AC7B}"/>
                </a:ext>
              </a:extLst>
            </p:cNvPr>
            <p:cNvSpPr>
              <a:spLocks noChangeShapeType="1"/>
            </p:cNvSpPr>
            <p:nvPr/>
          </p:nvSpPr>
          <p:spPr bwMode="auto">
            <a:xfrm flipH="1">
              <a:off x="743" y="3588"/>
              <a:ext cx="4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82" name="Line 1258">
              <a:extLst>
                <a:ext uri="{FF2B5EF4-FFF2-40B4-BE49-F238E27FC236}">
                  <a16:creationId xmlns:a16="http://schemas.microsoft.com/office/drawing/2014/main" id="{48903ED2-12B8-432A-BD6E-097C1D496742}"/>
                </a:ext>
              </a:extLst>
            </p:cNvPr>
            <p:cNvSpPr>
              <a:spLocks noChangeShapeType="1"/>
            </p:cNvSpPr>
            <p:nvPr/>
          </p:nvSpPr>
          <p:spPr bwMode="auto">
            <a:xfrm flipV="1">
              <a:off x="834" y="2991"/>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83" name="Line 1259">
              <a:extLst>
                <a:ext uri="{FF2B5EF4-FFF2-40B4-BE49-F238E27FC236}">
                  <a16:creationId xmlns:a16="http://schemas.microsoft.com/office/drawing/2014/main" id="{76D3E670-B56E-47F3-9C0A-3C894254E749}"/>
                </a:ext>
              </a:extLst>
            </p:cNvPr>
            <p:cNvSpPr>
              <a:spLocks noChangeShapeType="1"/>
            </p:cNvSpPr>
            <p:nvPr/>
          </p:nvSpPr>
          <p:spPr bwMode="auto">
            <a:xfrm>
              <a:off x="810" y="3016"/>
              <a:ext cx="4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84" name="Line 1260">
              <a:extLst>
                <a:ext uri="{FF2B5EF4-FFF2-40B4-BE49-F238E27FC236}">
                  <a16:creationId xmlns:a16="http://schemas.microsoft.com/office/drawing/2014/main" id="{E2E2F1D3-7CB6-4A60-A52A-BB828E2FBA07}"/>
                </a:ext>
              </a:extLst>
            </p:cNvPr>
            <p:cNvSpPr>
              <a:spLocks noChangeShapeType="1"/>
            </p:cNvSpPr>
            <p:nvPr/>
          </p:nvSpPr>
          <p:spPr bwMode="auto">
            <a:xfrm flipH="1">
              <a:off x="809" y="3588"/>
              <a:ext cx="5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85" name="Line 1261">
              <a:extLst>
                <a:ext uri="{FF2B5EF4-FFF2-40B4-BE49-F238E27FC236}">
                  <a16:creationId xmlns:a16="http://schemas.microsoft.com/office/drawing/2014/main" id="{9A427B15-D804-4F10-8535-DD03DD57FE60}"/>
                </a:ext>
              </a:extLst>
            </p:cNvPr>
            <p:cNvSpPr>
              <a:spLocks noChangeShapeType="1"/>
            </p:cNvSpPr>
            <p:nvPr/>
          </p:nvSpPr>
          <p:spPr bwMode="auto">
            <a:xfrm flipV="1">
              <a:off x="900" y="2991"/>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86" name="Line 1262">
              <a:extLst>
                <a:ext uri="{FF2B5EF4-FFF2-40B4-BE49-F238E27FC236}">
                  <a16:creationId xmlns:a16="http://schemas.microsoft.com/office/drawing/2014/main" id="{FCFA58FA-D751-4B52-A9D2-EDF9BD5C88A7}"/>
                </a:ext>
              </a:extLst>
            </p:cNvPr>
            <p:cNvSpPr>
              <a:spLocks noChangeShapeType="1"/>
            </p:cNvSpPr>
            <p:nvPr/>
          </p:nvSpPr>
          <p:spPr bwMode="auto">
            <a:xfrm flipH="1">
              <a:off x="875" y="3016"/>
              <a:ext cx="4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87" name="Line 1263">
              <a:extLst>
                <a:ext uri="{FF2B5EF4-FFF2-40B4-BE49-F238E27FC236}">
                  <a16:creationId xmlns:a16="http://schemas.microsoft.com/office/drawing/2014/main" id="{CD0E5DD8-56FF-455E-BA5F-54497D8CFA38}"/>
                </a:ext>
              </a:extLst>
            </p:cNvPr>
            <p:cNvSpPr>
              <a:spLocks noChangeShapeType="1"/>
            </p:cNvSpPr>
            <p:nvPr/>
          </p:nvSpPr>
          <p:spPr bwMode="auto">
            <a:xfrm>
              <a:off x="876" y="3588"/>
              <a:ext cx="4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88" name="Line 1264">
              <a:extLst>
                <a:ext uri="{FF2B5EF4-FFF2-40B4-BE49-F238E27FC236}">
                  <a16:creationId xmlns:a16="http://schemas.microsoft.com/office/drawing/2014/main" id="{F9B672D9-604B-47B2-9C88-E88B77516DD8}"/>
                </a:ext>
              </a:extLst>
            </p:cNvPr>
            <p:cNvSpPr>
              <a:spLocks noChangeShapeType="1"/>
            </p:cNvSpPr>
            <p:nvPr/>
          </p:nvSpPr>
          <p:spPr bwMode="auto">
            <a:xfrm flipV="1">
              <a:off x="966" y="2991"/>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89" name="Line 1265">
              <a:extLst>
                <a:ext uri="{FF2B5EF4-FFF2-40B4-BE49-F238E27FC236}">
                  <a16:creationId xmlns:a16="http://schemas.microsoft.com/office/drawing/2014/main" id="{270724E7-D4E9-45BB-8FD5-FFC19132689B}"/>
                </a:ext>
              </a:extLst>
            </p:cNvPr>
            <p:cNvSpPr>
              <a:spLocks noChangeShapeType="1"/>
            </p:cNvSpPr>
            <p:nvPr/>
          </p:nvSpPr>
          <p:spPr bwMode="auto">
            <a:xfrm>
              <a:off x="943" y="3016"/>
              <a:ext cx="4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90" name="Line 1266">
              <a:extLst>
                <a:ext uri="{FF2B5EF4-FFF2-40B4-BE49-F238E27FC236}">
                  <a16:creationId xmlns:a16="http://schemas.microsoft.com/office/drawing/2014/main" id="{865AC944-048B-44D6-9A86-CE312F9BB2BC}"/>
                </a:ext>
              </a:extLst>
            </p:cNvPr>
            <p:cNvSpPr>
              <a:spLocks noChangeShapeType="1"/>
            </p:cNvSpPr>
            <p:nvPr/>
          </p:nvSpPr>
          <p:spPr bwMode="auto">
            <a:xfrm flipH="1">
              <a:off x="942" y="3588"/>
              <a:ext cx="4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91" name="Line 1267">
              <a:extLst>
                <a:ext uri="{FF2B5EF4-FFF2-40B4-BE49-F238E27FC236}">
                  <a16:creationId xmlns:a16="http://schemas.microsoft.com/office/drawing/2014/main" id="{D475D0C8-C339-4C20-B891-763011D16EA3}"/>
                </a:ext>
              </a:extLst>
            </p:cNvPr>
            <p:cNvSpPr>
              <a:spLocks noChangeShapeType="1"/>
            </p:cNvSpPr>
            <p:nvPr/>
          </p:nvSpPr>
          <p:spPr bwMode="auto">
            <a:xfrm flipV="1">
              <a:off x="1032" y="2991"/>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92" name="Line 1268">
              <a:extLst>
                <a:ext uri="{FF2B5EF4-FFF2-40B4-BE49-F238E27FC236}">
                  <a16:creationId xmlns:a16="http://schemas.microsoft.com/office/drawing/2014/main" id="{030E6542-DBC9-4A57-8057-88E71D85DF7F}"/>
                </a:ext>
              </a:extLst>
            </p:cNvPr>
            <p:cNvSpPr>
              <a:spLocks noChangeShapeType="1"/>
            </p:cNvSpPr>
            <p:nvPr/>
          </p:nvSpPr>
          <p:spPr bwMode="auto">
            <a:xfrm>
              <a:off x="1008" y="3016"/>
              <a:ext cx="4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93" name="Line 1269">
              <a:extLst>
                <a:ext uri="{FF2B5EF4-FFF2-40B4-BE49-F238E27FC236}">
                  <a16:creationId xmlns:a16="http://schemas.microsoft.com/office/drawing/2014/main" id="{A63FF46C-BA23-477F-A727-A38E8F62ECEB}"/>
                </a:ext>
              </a:extLst>
            </p:cNvPr>
            <p:cNvSpPr>
              <a:spLocks noChangeShapeType="1"/>
            </p:cNvSpPr>
            <p:nvPr/>
          </p:nvSpPr>
          <p:spPr bwMode="auto">
            <a:xfrm flipH="1">
              <a:off x="1007" y="3588"/>
              <a:ext cx="5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94" name="Line 1270">
              <a:extLst>
                <a:ext uri="{FF2B5EF4-FFF2-40B4-BE49-F238E27FC236}">
                  <a16:creationId xmlns:a16="http://schemas.microsoft.com/office/drawing/2014/main" id="{EF2CC570-97D7-4B4A-BFF5-0C034F357BB2}"/>
                </a:ext>
              </a:extLst>
            </p:cNvPr>
            <p:cNvSpPr>
              <a:spLocks noChangeShapeType="1"/>
            </p:cNvSpPr>
            <p:nvPr/>
          </p:nvSpPr>
          <p:spPr bwMode="auto">
            <a:xfrm flipV="1">
              <a:off x="1099" y="2991"/>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95" name="Line 1271">
              <a:extLst>
                <a:ext uri="{FF2B5EF4-FFF2-40B4-BE49-F238E27FC236}">
                  <a16:creationId xmlns:a16="http://schemas.microsoft.com/office/drawing/2014/main" id="{086AA5E0-F14B-4DA7-9703-339E96D74276}"/>
                </a:ext>
              </a:extLst>
            </p:cNvPr>
            <p:cNvSpPr>
              <a:spLocks noChangeShapeType="1"/>
            </p:cNvSpPr>
            <p:nvPr/>
          </p:nvSpPr>
          <p:spPr bwMode="auto">
            <a:xfrm>
              <a:off x="1075" y="3016"/>
              <a:ext cx="4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96" name="Line 1272">
              <a:extLst>
                <a:ext uri="{FF2B5EF4-FFF2-40B4-BE49-F238E27FC236}">
                  <a16:creationId xmlns:a16="http://schemas.microsoft.com/office/drawing/2014/main" id="{940F30BD-CCD7-4425-A3B8-5B67FEA4A429}"/>
                </a:ext>
              </a:extLst>
            </p:cNvPr>
            <p:cNvSpPr>
              <a:spLocks noChangeShapeType="1"/>
            </p:cNvSpPr>
            <p:nvPr/>
          </p:nvSpPr>
          <p:spPr bwMode="auto">
            <a:xfrm flipH="1">
              <a:off x="1074" y="3588"/>
              <a:ext cx="4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97" name="Line 1273">
              <a:extLst>
                <a:ext uri="{FF2B5EF4-FFF2-40B4-BE49-F238E27FC236}">
                  <a16:creationId xmlns:a16="http://schemas.microsoft.com/office/drawing/2014/main" id="{4CAFC73E-1C9D-4254-96C9-83457C873D8E}"/>
                </a:ext>
              </a:extLst>
            </p:cNvPr>
            <p:cNvSpPr>
              <a:spLocks noChangeShapeType="1"/>
            </p:cNvSpPr>
            <p:nvPr/>
          </p:nvSpPr>
          <p:spPr bwMode="auto">
            <a:xfrm flipV="1">
              <a:off x="1164" y="2991"/>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98" name="Line 1274">
              <a:extLst>
                <a:ext uri="{FF2B5EF4-FFF2-40B4-BE49-F238E27FC236}">
                  <a16:creationId xmlns:a16="http://schemas.microsoft.com/office/drawing/2014/main" id="{1A608DFF-9805-493D-8DE7-BDDDC950107C}"/>
                </a:ext>
              </a:extLst>
            </p:cNvPr>
            <p:cNvSpPr>
              <a:spLocks noChangeShapeType="1"/>
            </p:cNvSpPr>
            <p:nvPr/>
          </p:nvSpPr>
          <p:spPr bwMode="auto">
            <a:xfrm>
              <a:off x="1141" y="3016"/>
              <a:ext cx="4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499" name="Line 1275">
              <a:extLst>
                <a:ext uri="{FF2B5EF4-FFF2-40B4-BE49-F238E27FC236}">
                  <a16:creationId xmlns:a16="http://schemas.microsoft.com/office/drawing/2014/main" id="{207206D4-618B-4A9D-A1B4-98CD34787F26}"/>
                </a:ext>
              </a:extLst>
            </p:cNvPr>
            <p:cNvSpPr>
              <a:spLocks noChangeShapeType="1"/>
            </p:cNvSpPr>
            <p:nvPr/>
          </p:nvSpPr>
          <p:spPr bwMode="auto">
            <a:xfrm flipH="1">
              <a:off x="1140" y="3588"/>
              <a:ext cx="4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00" name="Line 1276">
              <a:extLst>
                <a:ext uri="{FF2B5EF4-FFF2-40B4-BE49-F238E27FC236}">
                  <a16:creationId xmlns:a16="http://schemas.microsoft.com/office/drawing/2014/main" id="{673C2D1B-F304-4406-ACB7-A5A5A1214CD2}"/>
                </a:ext>
              </a:extLst>
            </p:cNvPr>
            <p:cNvSpPr>
              <a:spLocks noChangeShapeType="1"/>
            </p:cNvSpPr>
            <p:nvPr/>
          </p:nvSpPr>
          <p:spPr bwMode="auto">
            <a:xfrm flipV="1">
              <a:off x="1231" y="2991"/>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01" name="Line 1277">
              <a:extLst>
                <a:ext uri="{FF2B5EF4-FFF2-40B4-BE49-F238E27FC236}">
                  <a16:creationId xmlns:a16="http://schemas.microsoft.com/office/drawing/2014/main" id="{E81779F3-C0E7-47FE-BBCD-2B28404DA32A}"/>
                </a:ext>
              </a:extLst>
            </p:cNvPr>
            <p:cNvSpPr>
              <a:spLocks noChangeShapeType="1"/>
            </p:cNvSpPr>
            <p:nvPr/>
          </p:nvSpPr>
          <p:spPr bwMode="auto">
            <a:xfrm>
              <a:off x="1207" y="3016"/>
              <a:ext cx="4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02" name="Line 1278">
              <a:extLst>
                <a:ext uri="{FF2B5EF4-FFF2-40B4-BE49-F238E27FC236}">
                  <a16:creationId xmlns:a16="http://schemas.microsoft.com/office/drawing/2014/main" id="{F811A421-E1F2-4958-A583-10EE08988AC5}"/>
                </a:ext>
              </a:extLst>
            </p:cNvPr>
            <p:cNvSpPr>
              <a:spLocks noChangeShapeType="1"/>
            </p:cNvSpPr>
            <p:nvPr/>
          </p:nvSpPr>
          <p:spPr bwMode="auto">
            <a:xfrm flipH="1">
              <a:off x="1206" y="3588"/>
              <a:ext cx="5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03" name="Line 1279">
              <a:extLst>
                <a:ext uri="{FF2B5EF4-FFF2-40B4-BE49-F238E27FC236}">
                  <a16:creationId xmlns:a16="http://schemas.microsoft.com/office/drawing/2014/main" id="{630A6ADF-2EB7-4D93-8771-837CCD76228D}"/>
                </a:ext>
              </a:extLst>
            </p:cNvPr>
            <p:cNvSpPr>
              <a:spLocks noChangeShapeType="1"/>
            </p:cNvSpPr>
            <p:nvPr/>
          </p:nvSpPr>
          <p:spPr bwMode="auto">
            <a:xfrm flipV="1">
              <a:off x="1297" y="2991"/>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04" name="Line 1280">
              <a:extLst>
                <a:ext uri="{FF2B5EF4-FFF2-40B4-BE49-F238E27FC236}">
                  <a16:creationId xmlns:a16="http://schemas.microsoft.com/office/drawing/2014/main" id="{71A716AC-97F0-4E8C-AC51-5C2BEC465B79}"/>
                </a:ext>
              </a:extLst>
            </p:cNvPr>
            <p:cNvSpPr>
              <a:spLocks noChangeShapeType="1"/>
            </p:cNvSpPr>
            <p:nvPr/>
          </p:nvSpPr>
          <p:spPr bwMode="auto">
            <a:xfrm flipH="1">
              <a:off x="1272" y="3016"/>
              <a:ext cx="5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05" name="Line 1281">
              <a:extLst>
                <a:ext uri="{FF2B5EF4-FFF2-40B4-BE49-F238E27FC236}">
                  <a16:creationId xmlns:a16="http://schemas.microsoft.com/office/drawing/2014/main" id="{40D9922C-F2EB-48B5-83C9-1EDAB3E67F22}"/>
                </a:ext>
              </a:extLst>
            </p:cNvPr>
            <p:cNvSpPr>
              <a:spLocks noChangeShapeType="1"/>
            </p:cNvSpPr>
            <p:nvPr/>
          </p:nvSpPr>
          <p:spPr bwMode="auto">
            <a:xfrm>
              <a:off x="1273" y="3588"/>
              <a:ext cx="4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06" name="Line 1282">
              <a:extLst>
                <a:ext uri="{FF2B5EF4-FFF2-40B4-BE49-F238E27FC236}">
                  <a16:creationId xmlns:a16="http://schemas.microsoft.com/office/drawing/2014/main" id="{85C4FD9B-DFE2-41E1-9743-F2F9D4541323}"/>
                </a:ext>
              </a:extLst>
            </p:cNvPr>
            <p:cNvSpPr>
              <a:spLocks noChangeShapeType="1"/>
            </p:cNvSpPr>
            <p:nvPr/>
          </p:nvSpPr>
          <p:spPr bwMode="auto">
            <a:xfrm flipV="1">
              <a:off x="1363" y="2991"/>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07" name="Line 1283">
              <a:extLst>
                <a:ext uri="{FF2B5EF4-FFF2-40B4-BE49-F238E27FC236}">
                  <a16:creationId xmlns:a16="http://schemas.microsoft.com/office/drawing/2014/main" id="{26A854C1-2E7E-49D2-B729-ABD30F5F4D10}"/>
                </a:ext>
              </a:extLst>
            </p:cNvPr>
            <p:cNvSpPr>
              <a:spLocks noChangeShapeType="1"/>
            </p:cNvSpPr>
            <p:nvPr/>
          </p:nvSpPr>
          <p:spPr bwMode="auto">
            <a:xfrm>
              <a:off x="1339" y="3016"/>
              <a:ext cx="4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08" name="Line 1284">
              <a:extLst>
                <a:ext uri="{FF2B5EF4-FFF2-40B4-BE49-F238E27FC236}">
                  <a16:creationId xmlns:a16="http://schemas.microsoft.com/office/drawing/2014/main" id="{1E23C216-12D5-4F62-AF74-3AFD77AB7809}"/>
                </a:ext>
              </a:extLst>
            </p:cNvPr>
            <p:cNvSpPr>
              <a:spLocks noChangeShapeType="1"/>
            </p:cNvSpPr>
            <p:nvPr/>
          </p:nvSpPr>
          <p:spPr bwMode="auto">
            <a:xfrm flipH="1">
              <a:off x="1338" y="3588"/>
              <a:ext cx="5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09" name="Line 1285">
              <a:extLst>
                <a:ext uri="{FF2B5EF4-FFF2-40B4-BE49-F238E27FC236}">
                  <a16:creationId xmlns:a16="http://schemas.microsoft.com/office/drawing/2014/main" id="{1D673AC5-DB46-452F-BF49-290E6FBD450C}"/>
                </a:ext>
              </a:extLst>
            </p:cNvPr>
            <p:cNvSpPr>
              <a:spLocks noChangeShapeType="1"/>
            </p:cNvSpPr>
            <p:nvPr/>
          </p:nvSpPr>
          <p:spPr bwMode="auto">
            <a:xfrm flipV="1">
              <a:off x="1430" y="2991"/>
              <a:ext cx="1" cy="4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10" name="Line 1286">
              <a:extLst>
                <a:ext uri="{FF2B5EF4-FFF2-40B4-BE49-F238E27FC236}">
                  <a16:creationId xmlns:a16="http://schemas.microsoft.com/office/drawing/2014/main" id="{CDC46946-2859-4E52-A485-6AE9562EF304}"/>
                </a:ext>
              </a:extLst>
            </p:cNvPr>
            <p:cNvSpPr>
              <a:spLocks noChangeShapeType="1"/>
            </p:cNvSpPr>
            <p:nvPr/>
          </p:nvSpPr>
          <p:spPr bwMode="auto">
            <a:xfrm>
              <a:off x="1407" y="3016"/>
              <a:ext cx="4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11" name="Line 1287">
              <a:extLst>
                <a:ext uri="{FF2B5EF4-FFF2-40B4-BE49-F238E27FC236}">
                  <a16:creationId xmlns:a16="http://schemas.microsoft.com/office/drawing/2014/main" id="{0455A872-334A-41A8-B877-52E6D2355D06}"/>
                </a:ext>
              </a:extLst>
            </p:cNvPr>
            <p:cNvSpPr>
              <a:spLocks noChangeShapeType="1"/>
            </p:cNvSpPr>
            <p:nvPr/>
          </p:nvSpPr>
          <p:spPr bwMode="auto">
            <a:xfrm flipH="1">
              <a:off x="1405" y="3588"/>
              <a:ext cx="48"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12" name="Line 1288">
              <a:extLst>
                <a:ext uri="{FF2B5EF4-FFF2-40B4-BE49-F238E27FC236}">
                  <a16:creationId xmlns:a16="http://schemas.microsoft.com/office/drawing/2014/main" id="{1BCF4F4D-F3E8-48D6-8A11-E16844EB6646}"/>
                </a:ext>
              </a:extLst>
            </p:cNvPr>
            <p:cNvSpPr>
              <a:spLocks noChangeShapeType="1"/>
            </p:cNvSpPr>
            <p:nvPr/>
          </p:nvSpPr>
          <p:spPr bwMode="auto">
            <a:xfrm flipH="1" flipV="1">
              <a:off x="433" y="1864"/>
              <a:ext cx="4" cy="32"/>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13" name="Freeform 1289">
              <a:extLst>
                <a:ext uri="{FF2B5EF4-FFF2-40B4-BE49-F238E27FC236}">
                  <a16:creationId xmlns:a16="http://schemas.microsoft.com/office/drawing/2014/main" id="{D6C88C76-68E3-4FED-81C1-927F2E7980E0}"/>
                </a:ext>
              </a:extLst>
            </p:cNvPr>
            <p:cNvSpPr>
              <a:spLocks noChangeArrowheads="1"/>
            </p:cNvSpPr>
            <p:nvPr/>
          </p:nvSpPr>
          <p:spPr bwMode="auto">
            <a:xfrm>
              <a:off x="436" y="1895"/>
              <a:ext cx="142" cy="297"/>
            </a:xfrm>
            <a:custGeom>
              <a:avLst/>
              <a:gdLst>
                <a:gd name="T0" fmla="*/ 0 w 628"/>
                <a:gd name="T1" fmla="*/ 0 h 1311"/>
                <a:gd name="T2" fmla="*/ 22 w 628"/>
                <a:gd name="T3" fmla="*/ 132 h 1311"/>
                <a:gd name="T4" fmla="*/ 48 w 628"/>
                <a:gd name="T5" fmla="*/ 264 h 1311"/>
                <a:gd name="T6" fmla="*/ 83 w 628"/>
                <a:gd name="T7" fmla="*/ 392 h 1311"/>
                <a:gd name="T8" fmla="*/ 128 w 628"/>
                <a:gd name="T9" fmla="*/ 520 h 1311"/>
                <a:gd name="T10" fmla="*/ 176 w 628"/>
                <a:gd name="T11" fmla="*/ 644 h 1311"/>
                <a:gd name="T12" fmla="*/ 234 w 628"/>
                <a:gd name="T13" fmla="*/ 767 h 1311"/>
                <a:gd name="T14" fmla="*/ 300 w 628"/>
                <a:gd name="T15" fmla="*/ 882 h 1311"/>
                <a:gd name="T16" fmla="*/ 371 w 628"/>
                <a:gd name="T17" fmla="*/ 997 h 1311"/>
                <a:gd name="T18" fmla="*/ 450 w 628"/>
                <a:gd name="T19" fmla="*/ 1107 h 1311"/>
                <a:gd name="T20" fmla="*/ 534 w 628"/>
                <a:gd name="T21" fmla="*/ 1213 h 1311"/>
                <a:gd name="T22" fmla="*/ 627 w 628"/>
                <a:gd name="T23" fmla="*/ 1310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8" h="1311">
                  <a:moveTo>
                    <a:pt x="0" y="0"/>
                  </a:moveTo>
                  <a:lnTo>
                    <a:pt x="22" y="132"/>
                  </a:lnTo>
                  <a:lnTo>
                    <a:pt x="48" y="264"/>
                  </a:lnTo>
                  <a:lnTo>
                    <a:pt x="83" y="392"/>
                  </a:lnTo>
                  <a:lnTo>
                    <a:pt x="128" y="520"/>
                  </a:lnTo>
                  <a:lnTo>
                    <a:pt x="176" y="644"/>
                  </a:lnTo>
                  <a:lnTo>
                    <a:pt x="234" y="767"/>
                  </a:lnTo>
                  <a:lnTo>
                    <a:pt x="300" y="882"/>
                  </a:lnTo>
                  <a:lnTo>
                    <a:pt x="371" y="997"/>
                  </a:lnTo>
                  <a:lnTo>
                    <a:pt x="450" y="1107"/>
                  </a:lnTo>
                  <a:lnTo>
                    <a:pt x="534" y="1213"/>
                  </a:lnTo>
                  <a:lnTo>
                    <a:pt x="627" y="131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14" name="Line 1290">
              <a:extLst>
                <a:ext uri="{FF2B5EF4-FFF2-40B4-BE49-F238E27FC236}">
                  <a16:creationId xmlns:a16="http://schemas.microsoft.com/office/drawing/2014/main" id="{CD2ED239-248A-4278-8858-E2B958BE0332}"/>
                </a:ext>
              </a:extLst>
            </p:cNvPr>
            <p:cNvSpPr>
              <a:spLocks noChangeShapeType="1"/>
            </p:cNvSpPr>
            <p:nvPr/>
          </p:nvSpPr>
          <p:spPr bwMode="auto">
            <a:xfrm flipV="1">
              <a:off x="595" y="1733"/>
              <a:ext cx="15" cy="2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15" name="Freeform 1291">
              <a:extLst>
                <a:ext uri="{FF2B5EF4-FFF2-40B4-BE49-F238E27FC236}">
                  <a16:creationId xmlns:a16="http://schemas.microsoft.com/office/drawing/2014/main" id="{BE44CE7C-7DAC-4D89-A750-9AB40D8386FF}"/>
                </a:ext>
              </a:extLst>
            </p:cNvPr>
            <p:cNvSpPr>
              <a:spLocks noChangeArrowheads="1"/>
            </p:cNvSpPr>
            <p:nvPr/>
          </p:nvSpPr>
          <p:spPr bwMode="auto">
            <a:xfrm>
              <a:off x="540" y="1761"/>
              <a:ext cx="55" cy="431"/>
            </a:xfrm>
            <a:custGeom>
              <a:avLst/>
              <a:gdLst>
                <a:gd name="T0" fmla="*/ 243 w 244"/>
                <a:gd name="T1" fmla="*/ 0 h 1902"/>
                <a:gd name="T2" fmla="*/ 186 w 244"/>
                <a:gd name="T3" fmla="*/ 127 h 1902"/>
                <a:gd name="T4" fmla="*/ 132 w 244"/>
                <a:gd name="T5" fmla="*/ 260 h 1902"/>
                <a:gd name="T6" fmla="*/ 93 w 244"/>
                <a:gd name="T7" fmla="*/ 392 h 1902"/>
                <a:gd name="T8" fmla="*/ 57 w 244"/>
                <a:gd name="T9" fmla="*/ 529 h 1902"/>
                <a:gd name="T10" fmla="*/ 31 w 244"/>
                <a:gd name="T11" fmla="*/ 666 h 1902"/>
                <a:gd name="T12" fmla="*/ 13 w 244"/>
                <a:gd name="T13" fmla="*/ 802 h 1902"/>
                <a:gd name="T14" fmla="*/ 4 w 244"/>
                <a:gd name="T15" fmla="*/ 944 h 1902"/>
                <a:gd name="T16" fmla="*/ 0 w 244"/>
                <a:gd name="T17" fmla="*/ 1080 h 1902"/>
                <a:gd name="T18" fmla="*/ 8 w 244"/>
                <a:gd name="T19" fmla="*/ 1222 h 1902"/>
                <a:gd name="T20" fmla="*/ 26 w 244"/>
                <a:gd name="T21" fmla="*/ 1363 h 1902"/>
                <a:gd name="T22" fmla="*/ 44 w 244"/>
                <a:gd name="T23" fmla="*/ 1500 h 1902"/>
                <a:gd name="T24" fmla="*/ 79 w 244"/>
                <a:gd name="T25" fmla="*/ 1636 h 1902"/>
                <a:gd name="T26" fmla="*/ 115 w 244"/>
                <a:gd name="T27" fmla="*/ 1769 h 1902"/>
                <a:gd name="T28" fmla="*/ 168 w 244"/>
                <a:gd name="T29" fmla="*/ 1901 h 1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4" h="1902">
                  <a:moveTo>
                    <a:pt x="243" y="0"/>
                  </a:moveTo>
                  <a:lnTo>
                    <a:pt x="186" y="127"/>
                  </a:lnTo>
                  <a:lnTo>
                    <a:pt x="132" y="260"/>
                  </a:lnTo>
                  <a:lnTo>
                    <a:pt x="93" y="392"/>
                  </a:lnTo>
                  <a:lnTo>
                    <a:pt x="57" y="529"/>
                  </a:lnTo>
                  <a:lnTo>
                    <a:pt x="31" y="666"/>
                  </a:lnTo>
                  <a:lnTo>
                    <a:pt x="13" y="802"/>
                  </a:lnTo>
                  <a:lnTo>
                    <a:pt x="4" y="944"/>
                  </a:lnTo>
                  <a:lnTo>
                    <a:pt x="0" y="1080"/>
                  </a:lnTo>
                  <a:lnTo>
                    <a:pt x="8" y="1222"/>
                  </a:lnTo>
                  <a:lnTo>
                    <a:pt x="26" y="1363"/>
                  </a:lnTo>
                  <a:lnTo>
                    <a:pt x="44" y="1500"/>
                  </a:lnTo>
                  <a:lnTo>
                    <a:pt x="79" y="1636"/>
                  </a:lnTo>
                  <a:lnTo>
                    <a:pt x="115" y="1769"/>
                  </a:lnTo>
                  <a:lnTo>
                    <a:pt x="168" y="190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16" name="Freeform 1292">
              <a:extLst>
                <a:ext uri="{FF2B5EF4-FFF2-40B4-BE49-F238E27FC236}">
                  <a16:creationId xmlns:a16="http://schemas.microsoft.com/office/drawing/2014/main" id="{40F8EC65-F36D-42B8-8152-9A52CAE68EB4}"/>
                </a:ext>
              </a:extLst>
            </p:cNvPr>
            <p:cNvSpPr>
              <a:spLocks noChangeArrowheads="1"/>
            </p:cNvSpPr>
            <p:nvPr/>
          </p:nvSpPr>
          <p:spPr bwMode="auto">
            <a:xfrm>
              <a:off x="553" y="1734"/>
              <a:ext cx="57" cy="85"/>
            </a:xfrm>
            <a:custGeom>
              <a:avLst/>
              <a:gdLst>
                <a:gd name="T0" fmla="*/ 84 w 253"/>
                <a:gd name="T1" fmla="*/ 366 h 376"/>
                <a:gd name="T2" fmla="*/ 252 w 253"/>
                <a:gd name="T3" fmla="*/ 0 h 376"/>
                <a:gd name="T4" fmla="*/ 57 w 253"/>
                <a:gd name="T5" fmla="*/ 357 h 376"/>
                <a:gd name="T6" fmla="*/ 39 w 253"/>
                <a:gd name="T7" fmla="*/ 353 h 376"/>
                <a:gd name="T8" fmla="*/ 252 w 253"/>
                <a:gd name="T9" fmla="*/ 0 h 376"/>
                <a:gd name="T10" fmla="*/ 22 w 253"/>
                <a:gd name="T11" fmla="*/ 353 h 376"/>
                <a:gd name="T12" fmla="*/ 0 w 253"/>
                <a:gd name="T13" fmla="*/ 362 h 376"/>
                <a:gd name="T14" fmla="*/ 252 w 253"/>
                <a:gd name="T15" fmla="*/ 0 h 376"/>
                <a:gd name="T16" fmla="*/ 106 w 253"/>
                <a:gd name="T17" fmla="*/ 375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3" h="376">
                  <a:moveTo>
                    <a:pt x="84" y="366"/>
                  </a:moveTo>
                  <a:lnTo>
                    <a:pt x="252" y="0"/>
                  </a:lnTo>
                  <a:lnTo>
                    <a:pt x="57" y="357"/>
                  </a:lnTo>
                  <a:lnTo>
                    <a:pt x="39" y="353"/>
                  </a:lnTo>
                  <a:lnTo>
                    <a:pt x="252" y="0"/>
                  </a:lnTo>
                  <a:lnTo>
                    <a:pt x="22" y="353"/>
                  </a:lnTo>
                  <a:lnTo>
                    <a:pt x="0" y="362"/>
                  </a:lnTo>
                  <a:lnTo>
                    <a:pt x="252" y="0"/>
                  </a:lnTo>
                  <a:lnTo>
                    <a:pt x="106" y="37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17" name="Freeform 1293">
              <a:extLst>
                <a:ext uri="{FF2B5EF4-FFF2-40B4-BE49-F238E27FC236}">
                  <a16:creationId xmlns:a16="http://schemas.microsoft.com/office/drawing/2014/main" id="{5D23EE4E-A837-4EF3-8DFC-420A26CA07C8}"/>
                </a:ext>
              </a:extLst>
            </p:cNvPr>
            <p:cNvSpPr>
              <a:spLocks noChangeArrowheads="1"/>
            </p:cNvSpPr>
            <p:nvPr/>
          </p:nvSpPr>
          <p:spPr bwMode="auto">
            <a:xfrm>
              <a:off x="582" y="1734"/>
              <a:ext cx="28" cy="98"/>
            </a:xfrm>
            <a:custGeom>
              <a:avLst/>
              <a:gdLst>
                <a:gd name="T0" fmla="*/ 40 w 125"/>
                <a:gd name="T1" fmla="*/ 432 h 433"/>
                <a:gd name="T2" fmla="*/ 124 w 125"/>
                <a:gd name="T3" fmla="*/ 0 h 433"/>
                <a:gd name="T4" fmla="*/ 26 w 125"/>
                <a:gd name="T5" fmla="*/ 414 h 433"/>
                <a:gd name="T6" fmla="*/ 17 w 125"/>
                <a:gd name="T7" fmla="*/ 397 h 433"/>
                <a:gd name="T8" fmla="*/ 124 w 125"/>
                <a:gd name="T9" fmla="*/ 0 h 433"/>
                <a:gd name="T10" fmla="*/ 0 w 125"/>
                <a:gd name="T11" fmla="*/ 384 h 433"/>
              </a:gdLst>
              <a:ahLst/>
              <a:cxnLst>
                <a:cxn ang="0">
                  <a:pos x="T0" y="T1"/>
                </a:cxn>
                <a:cxn ang="0">
                  <a:pos x="T2" y="T3"/>
                </a:cxn>
                <a:cxn ang="0">
                  <a:pos x="T4" y="T5"/>
                </a:cxn>
                <a:cxn ang="0">
                  <a:pos x="T6" y="T7"/>
                </a:cxn>
                <a:cxn ang="0">
                  <a:pos x="T8" y="T9"/>
                </a:cxn>
                <a:cxn ang="0">
                  <a:pos x="T10" y="T11"/>
                </a:cxn>
              </a:cxnLst>
              <a:rect l="0" t="0" r="r" b="b"/>
              <a:pathLst>
                <a:path w="125" h="433">
                  <a:moveTo>
                    <a:pt x="40" y="432"/>
                  </a:moveTo>
                  <a:lnTo>
                    <a:pt x="124" y="0"/>
                  </a:lnTo>
                  <a:lnTo>
                    <a:pt x="26" y="414"/>
                  </a:lnTo>
                  <a:lnTo>
                    <a:pt x="17" y="397"/>
                  </a:lnTo>
                  <a:lnTo>
                    <a:pt x="124" y="0"/>
                  </a:lnTo>
                  <a:lnTo>
                    <a:pt x="0" y="38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18" name="Freeform 1294">
              <a:extLst>
                <a:ext uri="{FF2B5EF4-FFF2-40B4-BE49-F238E27FC236}">
                  <a16:creationId xmlns:a16="http://schemas.microsoft.com/office/drawing/2014/main" id="{728F6192-C770-4C98-B5B7-78B1EA9838BB}"/>
                </a:ext>
              </a:extLst>
            </p:cNvPr>
            <p:cNvSpPr>
              <a:spLocks noChangeArrowheads="1"/>
            </p:cNvSpPr>
            <p:nvPr/>
          </p:nvSpPr>
          <p:spPr bwMode="auto">
            <a:xfrm>
              <a:off x="547" y="1734"/>
              <a:ext cx="63" cy="103"/>
            </a:xfrm>
            <a:custGeom>
              <a:avLst/>
              <a:gdLst>
                <a:gd name="T0" fmla="*/ 0 w 279"/>
                <a:gd name="T1" fmla="*/ 366 h 455"/>
                <a:gd name="T2" fmla="*/ 278 w 279"/>
                <a:gd name="T3" fmla="*/ 0 h 455"/>
                <a:gd name="T4" fmla="*/ 207 w 279"/>
                <a:gd name="T5" fmla="*/ 454 h 455"/>
              </a:gdLst>
              <a:ahLst/>
              <a:cxnLst>
                <a:cxn ang="0">
                  <a:pos x="T0" y="T1"/>
                </a:cxn>
                <a:cxn ang="0">
                  <a:pos x="T2" y="T3"/>
                </a:cxn>
                <a:cxn ang="0">
                  <a:pos x="T4" y="T5"/>
                </a:cxn>
              </a:cxnLst>
              <a:rect l="0" t="0" r="r" b="b"/>
              <a:pathLst>
                <a:path w="279" h="455">
                  <a:moveTo>
                    <a:pt x="0" y="366"/>
                  </a:moveTo>
                  <a:lnTo>
                    <a:pt x="278" y="0"/>
                  </a:lnTo>
                  <a:lnTo>
                    <a:pt x="207" y="45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19" name="Freeform 1295">
              <a:extLst>
                <a:ext uri="{FF2B5EF4-FFF2-40B4-BE49-F238E27FC236}">
                  <a16:creationId xmlns:a16="http://schemas.microsoft.com/office/drawing/2014/main" id="{E8C9D79C-47C7-4053-8D69-7B67B1361917}"/>
                </a:ext>
              </a:extLst>
            </p:cNvPr>
            <p:cNvSpPr>
              <a:spLocks noChangeArrowheads="1"/>
            </p:cNvSpPr>
            <p:nvPr/>
          </p:nvSpPr>
          <p:spPr bwMode="auto">
            <a:xfrm>
              <a:off x="430" y="1865"/>
              <a:ext cx="16" cy="100"/>
            </a:xfrm>
            <a:custGeom>
              <a:avLst/>
              <a:gdLst>
                <a:gd name="T0" fmla="*/ 17 w 72"/>
                <a:gd name="T1" fmla="*/ 0 h 443"/>
                <a:gd name="T2" fmla="*/ 71 w 72"/>
                <a:gd name="T3" fmla="*/ 398 h 443"/>
                <a:gd name="T4" fmla="*/ 53 w 72"/>
                <a:gd name="T5" fmla="*/ 402 h 443"/>
                <a:gd name="T6" fmla="*/ 17 w 72"/>
                <a:gd name="T7" fmla="*/ 0 h 443"/>
                <a:gd name="T8" fmla="*/ 35 w 72"/>
                <a:gd name="T9" fmla="*/ 411 h 443"/>
                <a:gd name="T10" fmla="*/ 17 w 72"/>
                <a:gd name="T11" fmla="*/ 429 h 443"/>
                <a:gd name="T12" fmla="*/ 17 w 72"/>
                <a:gd name="T13" fmla="*/ 0 h 443"/>
                <a:gd name="T14" fmla="*/ 0 w 72"/>
                <a:gd name="T15" fmla="*/ 442 h 4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443">
                  <a:moveTo>
                    <a:pt x="17" y="0"/>
                  </a:moveTo>
                  <a:lnTo>
                    <a:pt x="71" y="398"/>
                  </a:lnTo>
                  <a:lnTo>
                    <a:pt x="53" y="402"/>
                  </a:lnTo>
                  <a:lnTo>
                    <a:pt x="17" y="0"/>
                  </a:lnTo>
                  <a:lnTo>
                    <a:pt x="35" y="411"/>
                  </a:lnTo>
                  <a:lnTo>
                    <a:pt x="17" y="429"/>
                  </a:lnTo>
                  <a:lnTo>
                    <a:pt x="17" y="0"/>
                  </a:lnTo>
                  <a:lnTo>
                    <a:pt x="0" y="442"/>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20" name="Freeform 1296">
              <a:extLst>
                <a:ext uri="{FF2B5EF4-FFF2-40B4-BE49-F238E27FC236}">
                  <a16:creationId xmlns:a16="http://schemas.microsoft.com/office/drawing/2014/main" id="{2D5A802A-8F27-44D1-8BDE-9071C45FF439}"/>
                </a:ext>
              </a:extLst>
            </p:cNvPr>
            <p:cNvSpPr>
              <a:spLocks noChangeArrowheads="1"/>
            </p:cNvSpPr>
            <p:nvPr/>
          </p:nvSpPr>
          <p:spPr bwMode="auto">
            <a:xfrm>
              <a:off x="426" y="1865"/>
              <a:ext cx="45" cy="104"/>
            </a:xfrm>
            <a:custGeom>
              <a:avLst/>
              <a:gdLst>
                <a:gd name="T0" fmla="*/ 115 w 200"/>
                <a:gd name="T1" fmla="*/ 393 h 460"/>
                <a:gd name="T2" fmla="*/ 35 w 200"/>
                <a:gd name="T3" fmla="*/ 0 h 460"/>
                <a:gd name="T4" fmla="*/ 199 w 200"/>
                <a:gd name="T5" fmla="*/ 406 h 460"/>
                <a:gd name="T6" fmla="*/ 177 w 200"/>
                <a:gd name="T7" fmla="*/ 397 h 460"/>
                <a:gd name="T8" fmla="*/ 35 w 200"/>
                <a:gd name="T9" fmla="*/ 0 h 460"/>
                <a:gd name="T10" fmla="*/ 159 w 200"/>
                <a:gd name="T11" fmla="*/ 393 h 460"/>
                <a:gd name="T12" fmla="*/ 141 w 200"/>
                <a:gd name="T13" fmla="*/ 393 h 460"/>
                <a:gd name="T14" fmla="*/ 35 w 200"/>
                <a:gd name="T15" fmla="*/ 0 h 460"/>
                <a:gd name="T16" fmla="*/ 0 w 200"/>
                <a:gd name="T17" fmla="*/ 459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460">
                  <a:moveTo>
                    <a:pt x="115" y="393"/>
                  </a:moveTo>
                  <a:lnTo>
                    <a:pt x="35" y="0"/>
                  </a:lnTo>
                  <a:lnTo>
                    <a:pt x="199" y="406"/>
                  </a:lnTo>
                  <a:lnTo>
                    <a:pt x="177" y="397"/>
                  </a:lnTo>
                  <a:lnTo>
                    <a:pt x="35" y="0"/>
                  </a:lnTo>
                  <a:lnTo>
                    <a:pt x="159" y="393"/>
                  </a:lnTo>
                  <a:lnTo>
                    <a:pt x="141" y="393"/>
                  </a:lnTo>
                  <a:lnTo>
                    <a:pt x="35" y="0"/>
                  </a:lnTo>
                  <a:lnTo>
                    <a:pt x="0" y="45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21" name="Line 1297">
              <a:extLst>
                <a:ext uri="{FF2B5EF4-FFF2-40B4-BE49-F238E27FC236}">
                  <a16:creationId xmlns:a16="http://schemas.microsoft.com/office/drawing/2014/main" id="{756FB5D5-9629-465A-89F5-C9E9287F26CB}"/>
                </a:ext>
              </a:extLst>
            </p:cNvPr>
            <p:cNvSpPr>
              <a:spLocks noChangeShapeType="1"/>
            </p:cNvSpPr>
            <p:nvPr/>
          </p:nvSpPr>
          <p:spPr bwMode="auto">
            <a:xfrm flipH="1" flipV="1">
              <a:off x="433" y="1864"/>
              <a:ext cx="44" cy="9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22" name="Line 1298">
              <a:extLst>
                <a:ext uri="{FF2B5EF4-FFF2-40B4-BE49-F238E27FC236}">
                  <a16:creationId xmlns:a16="http://schemas.microsoft.com/office/drawing/2014/main" id="{023FE6CE-CA90-41F5-8AAB-679FCE8BA62C}"/>
                </a:ext>
              </a:extLst>
            </p:cNvPr>
            <p:cNvSpPr>
              <a:spLocks noChangeShapeType="1"/>
            </p:cNvSpPr>
            <p:nvPr/>
          </p:nvSpPr>
          <p:spPr bwMode="auto">
            <a:xfrm>
              <a:off x="490" y="3753"/>
              <a:ext cx="1" cy="6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23" name="Line 1299">
              <a:extLst>
                <a:ext uri="{FF2B5EF4-FFF2-40B4-BE49-F238E27FC236}">
                  <a16:creationId xmlns:a16="http://schemas.microsoft.com/office/drawing/2014/main" id="{A60EA95C-BF44-4660-B146-F44E0992D8E9}"/>
                </a:ext>
              </a:extLst>
            </p:cNvPr>
            <p:cNvSpPr>
              <a:spLocks noChangeShapeType="1"/>
            </p:cNvSpPr>
            <p:nvPr/>
          </p:nvSpPr>
          <p:spPr bwMode="auto">
            <a:xfrm flipH="1" flipV="1">
              <a:off x="489" y="3752"/>
              <a:ext cx="27" cy="6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24" name="Line 1300">
              <a:extLst>
                <a:ext uri="{FF2B5EF4-FFF2-40B4-BE49-F238E27FC236}">
                  <a16:creationId xmlns:a16="http://schemas.microsoft.com/office/drawing/2014/main" id="{10C2D07D-F266-4076-ACED-754BFC848BAF}"/>
                </a:ext>
              </a:extLst>
            </p:cNvPr>
            <p:cNvSpPr>
              <a:spLocks noChangeShapeType="1"/>
            </p:cNvSpPr>
            <p:nvPr/>
          </p:nvSpPr>
          <p:spPr bwMode="auto">
            <a:xfrm flipH="1">
              <a:off x="514" y="3753"/>
              <a:ext cx="26" cy="6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25" name="Line 1301">
              <a:extLst>
                <a:ext uri="{FF2B5EF4-FFF2-40B4-BE49-F238E27FC236}">
                  <a16:creationId xmlns:a16="http://schemas.microsoft.com/office/drawing/2014/main" id="{18A49895-9D79-4C21-AFF5-78A79B6A0AB4}"/>
                </a:ext>
              </a:extLst>
            </p:cNvPr>
            <p:cNvSpPr>
              <a:spLocks noChangeShapeType="1"/>
            </p:cNvSpPr>
            <p:nvPr/>
          </p:nvSpPr>
          <p:spPr bwMode="auto">
            <a:xfrm flipV="1">
              <a:off x="539" y="3752"/>
              <a:ext cx="1" cy="6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26" name="Freeform 1302">
              <a:extLst>
                <a:ext uri="{FF2B5EF4-FFF2-40B4-BE49-F238E27FC236}">
                  <a16:creationId xmlns:a16="http://schemas.microsoft.com/office/drawing/2014/main" id="{5725269A-4627-4867-B417-BAFA757B11FB}"/>
                </a:ext>
              </a:extLst>
            </p:cNvPr>
            <p:cNvSpPr>
              <a:spLocks noChangeArrowheads="1"/>
            </p:cNvSpPr>
            <p:nvPr/>
          </p:nvSpPr>
          <p:spPr bwMode="auto">
            <a:xfrm>
              <a:off x="564" y="3774"/>
              <a:ext cx="37" cy="44"/>
            </a:xfrm>
            <a:custGeom>
              <a:avLst/>
              <a:gdLst>
                <a:gd name="T0" fmla="*/ 0 w 164"/>
                <a:gd name="T1" fmla="*/ 84 h 196"/>
                <a:gd name="T2" fmla="*/ 163 w 164"/>
                <a:gd name="T3" fmla="*/ 84 h 196"/>
                <a:gd name="T4" fmla="*/ 163 w 164"/>
                <a:gd name="T5" fmla="*/ 57 h 196"/>
                <a:gd name="T6" fmla="*/ 150 w 164"/>
                <a:gd name="T7" fmla="*/ 31 h 196"/>
                <a:gd name="T8" fmla="*/ 132 w 164"/>
                <a:gd name="T9" fmla="*/ 17 h 196"/>
                <a:gd name="T10" fmla="*/ 110 w 164"/>
                <a:gd name="T11" fmla="*/ 0 h 196"/>
                <a:gd name="T12" fmla="*/ 66 w 164"/>
                <a:gd name="T13" fmla="*/ 0 h 196"/>
                <a:gd name="T14" fmla="*/ 44 w 164"/>
                <a:gd name="T15" fmla="*/ 17 h 196"/>
                <a:gd name="T16" fmla="*/ 13 w 164"/>
                <a:gd name="T17" fmla="*/ 44 h 196"/>
                <a:gd name="T18" fmla="*/ 0 w 164"/>
                <a:gd name="T19" fmla="*/ 84 h 196"/>
                <a:gd name="T20" fmla="*/ 0 w 164"/>
                <a:gd name="T21" fmla="*/ 111 h 196"/>
                <a:gd name="T22" fmla="*/ 13 w 164"/>
                <a:gd name="T23" fmla="*/ 151 h 196"/>
                <a:gd name="T24" fmla="*/ 44 w 164"/>
                <a:gd name="T25" fmla="*/ 182 h 196"/>
                <a:gd name="T26" fmla="*/ 66 w 164"/>
                <a:gd name="T27" fmla="*/ 195 h 196"/>
                <a:gd name="T28" fmla="*/ 110 w 164"/>
                <a:gd name="T29" fmla="*/ 195 h 196"/>
                <a:gd name="T30" fmla="*/ 132 w 164"/>
                <a:gd name="T31" fmla="*/ 182 h 196"/>
                <a:gd name="T32" fmla="*/ 163 w 164"/>
                <a:gd name="T33" fmla="*/ 15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196">
                  <a:moveTo>
                    <a:pt x="0" y="84"/>
                  </a:moveTo>
                  <a:lnTo>
                    <a:pt x="163" y="84"/>
                  </a:lnTo>
                  <a:lnTo>
                    <a:pt x="163" y="57"/>
                  </a:lnTo>
                  <a:lnTo>
                    <a:pt x="150" y="31"/>
                  </a:lnTo>
                  <a:lnTo>
                    <a:pt x="132" y="17"/>
                  </a:lnTo>
                  <a:lnTo>
                    <a:pt x="110" y="0"/>
                  </a:lnTo>
                  <a:lnTo>
                    <a:pt x="66" y="0"/>
                  </a:lnTo>
                  <a:lnTo>
                    <a:pt x="44" y="17"/>
                  </a:lnTo>
                  <a:lnTo>
                    <a:pt x="13" y="44"/>
                  </a:lnTo>
                  <a:lnTo>
                    <a:pt x="0" y="84"/>
                  </a:lnTo>
                  <a:lnTo>
                    <a:pt x="0" y="111"/>
                  </a:lnTo>
                  <a:lnTo>
                    <a:pt x="13" y="151"/>
                  </a:lnTo>
                  <a:lnTo>
                    <a:pt x="44" y="182"/>
                  </a:lnTo>
                  <a:lnTo>
                    <a:pt x="66" y="195"/>
                  </a:lnTo>
                  <a:lnTo>
                    <a:pt x="110" y="195"/>
                  </a:lnTo>
                  <a:lnTo>
                    <a:pt x="132" y="182"/>
                  </a:lnTo>
                  <a:lnTo>
                    <a:pt x="163"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27" name="Line 1303">
              <a:extLst>
                <a:ext uri="{FF2B5EF4-FFF2-40B4-BE49-F238E27FC236}">
                  <a16:creationId xmlns:a16="http://schemas.microsoft.com/office/drawing/2014/main" id="{1B83E2E4-0655-4D6C-8C1E-CCF67DFCE014}"/>
                </a:ext>
              </a:extLst>
            </p:cNvPr>
            <p:cNvSpPr>
              <a:spLocks noChangeShapeType="1"/>
            </p:cNvSpPr>
            <p:nvPr/>
          </p:nvSpPr>
          <p:spPr bwMode="auto">
            <a:xfrm flipV="1">
              <a:off x="629" y="3752"/>
              <a:ext cx="1" cy="5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28" name="Freeform 1304">
              <a:extLst>
                <a:ext uri="{FF2B5EF4-FFF2-40B4-BE49-F238E27FC236}">
                  <a16:creationId xmlns:a16="http://schemas.microsoft.com/office/drawing/2014/main" id="{833B3EAA-7B0A-4A47-AC5F-4D936269E3A3}"/>
                </a:ext>
              </a:extLst>
            </p:cNvPr>
            <p:cNvSpPr>
              <a:spLocks noChangeArrowheads="1"/>
            </p:cNvSpPr>
            <p:nvPr/>
          </p:nvSpPr>
          <p:spPr bwMode="auto">
            <a:xfrm>
              <a:off x="629" y="3805"/>
              <a:ext cx="16" cy="16"/>
            </a:xfrm>
            <a:custGeom>
              <a:avLst/>
              <a:gdLst>
                <a:gd name="T0" fmla="*/ 0 w 72"/>
                <a:gd name="T1" fmla="*/ 0 h 72"/>
                <a:gd name="T2" fmla="*/ 8 w 72"/>
                <a:gd name="T3" fmla="*/ 53 h 72"/>
                <a:gd name="T4" fmla="*/ 40 w 72"/>
                <a:gd name="T5" fmla="*/ 71 h 72"/>
                <a:gd name="T6" fmla="*/ 71 w 72"/>
                <a:gd name="T7" fmla="*/ 71 h 72"/>
              </a:gdLst>
              <a:ahLst/>
              <a:cxnLst>
                <a:cxn ang="0">
                  <a:pos x="T0" y="T1"/>
                </a:cxn>
                <a:cxn ang="0">
                  <a:pos x="T2" y="T3"/>
                </a:cxn>
                <a:cxn ang="0">
                  <a:pos x="T4" y="T5"/>
                </a:cxn>
                <a:cxn ang="0">
                  <a:pos x="T6" y="T7"/>
                </a:cxn>
              </a:cxnLst>
              <a:rect l="0" t="0" r="r" b="b"/>
              <a:pathLst>
                <a:path w="72" h="72">
                  <a:moveTo>
                    <a:pt x="0" y="0"/>
                  </a:moveTo>
                  <a:lnTo>
                    <a:pt x="8" y="53"/>
                  </a:lnTo>
                  <a:lnTo>
                    <a:pt x="40" y="71"/>
                  </a:lnTo>
                  <a:lnTo>
                    <a:pt x="71" y="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29" name="Line 1305">
              <a:extLst>
                <a:ext uri="{FF2B5EF4-FFF2-40B4-BE49-F238E27FC236}">
                  <a16:creationId xmlns:a16="http://schemas.microsoft.com/office/drawing/2014/main" id="{770AFAE8-0357-48AB-8D53-3582CAF480D0}"/>
                </a:ext>
              </a:extLst>
            </p:cNvPr>
            <p:cNvSpPr>
              <a:spLocks noChangeShapeType="1"/>
            </p:cNvSpPr>
            <p:nvPr/>
          </p:nvSpPr>
          <p:spPr bwMode="auto">
            <a:xfrm flipH="1">
              <a:off x="618" y="3774"/>
              <a:ext cx="2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30" name="Line 1306">
              <a:extLst>
                <a:ext uri="{FF2B5EF4-FFF2-40B4-BE49-F238E27FC236}">
                  <a16:creationId xmlns:a16="http://schemas.microsoft.com/office/drawing/2014/main" id="{7AEB3C19-DF25-4456-BBCD-1077BD92D901}"/>
                </a:ext>
              </a:extLst>
            </p:cNvPr>
            <p:cNvSpPr>
              <a:spLocks noChangeShapeType="1"/>
            </p:cNvSpPr>
            <p:nvPr/>
          </p:nvSpPr>
          <p:spPr bwMode="auto">
            <a:xfrm>
              <a:off x="699" y="3774"/>
              <a:ext cx="1"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31" name="Freeform 1307">
              <a:extLst>
                <a:ext uri="{FF2B5EF4-FFF2-40B4-BE49-F238E27FC236}">
                  <a16:creationId xmlns:a16="http://schemas.microsoft.com/office/drawing/2014/main" id="{61A89B9C-F8A6-4923-9AF6-185B0EBD331C}"/>
                </a:ext>
              </a:extLst>
            </p:cNvPr>
            <p:cNvSpPr>
              <a:spLocks noChangeArrowheads="1"/>
            </p:cNvSpPr>
            <p:nvPr/>
          </p:nvSpPr>
          <p:spPr bwMode="auto">
            <a:xfrm>
              <a:off x="662" y="3774"/>
              <a:ext cx="37" cy="44"/>
            </a:xfrm>
            <a:custGeom>
              <a:avLst/>
              <a:gdLst>
                <a:gd name="T0" fmla="*/ 163 w 164"/>
                <a:gd name="T1" fmla="*/ 44 h 196"/>
                <a:gd name="T2" fmla="*/ 137 w 164"/>
                <a:gd name="T3" fmla="*/ 17 h 196"/>
                <a:gd name="T4" fmla="*/ 110 w 164"/>
                <a:gd name="T5" fmla="*/ 0 h 196"/>
                <a:gd name="T6" fmla="*/ 70 w 164"/>
                <a:gd name="T7" fmla="*/ 0 h 196"/>
                <a:gd name="T8" fmla="*/ 44 w 164"/>
                <a:gd name="T9" fmla="*/ 17 h 196"/>
                <a:gd name="T10" fmla="*/ 17 w 164"/>
                <a:gd name="T11" fmla="*/ 44 h 196"/>
                <a:gd name="T12" fmla="*/ 0 w 164"/>
                <a:gd name="T13" fmla="*/ 84 h 196"/>
                <a:gd name="T14" fmla="*/ 0 w 164"/>
                <a:gd name="T15" fmla="*/ 111 h 196"/>
                <a:gd name="T16" fmla="*/ 17 w 164"/>
                <a:gd name="T17" fmla="*/ 151 h 196"/>
                <a:gd name="T18" fmla="*/ 44 w 164"/>
                <a:gd name="T19" fmla="*/ 182 h 196"/>
                <a:gd name="T20" fmla="*/ 70 w 164"/>
                <a:gd name="T21" fmla="*/ 195 h 196"/>
                <a:gd name="T22" fmla="*/ 110 w 164"/>
                <a:gd name="T23" fmla="*/ 195 h 196"/>
                <a:gd name="T24" fmla="*/ 137 w 164"/>
                <a:gd name="T25" fmla="*/ 182 h 196"/>
                <a:gd name="T26" fmla="*/ 163 w 164"/>
                <a:gd name="T27" fmla="*/ 15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96">
                  <a:moveTo>
                    <a:pt x="163" y="44"/>
                  </a:moveTo>
                  <a:lnTo>
                    <a:pt x="137" y="17"/>
                  </a:lnTo>
                  <a:lnTo>
                    <a:pt x="110" y="0"/>
                  </a:lnTo>
                  <a:lnTo>
                    <a:pt x="70" y="0"/>
                  </a:lnTo>
                  <a:lnTo>
                    <a:pt x="44" y="17"/>
                  </a:lnTo>
                  <a:lnTo>
                    <a:pt x="17" y="44"/>
                  </a:lnTo>
                  <a:lnTo>
                    <a:pt x="0" y="84"/>
                  </a:lnTo>
                  <a:lnTo>
                    <a:pt x="0" y="111"/>
                  </a:lnTo>
                  <a:lnTo>
                    <a:pt x="17" y="151"/>
                  </a:lnTo>
                  <a:lnTo>
                    <a:pt x="44" y="182"/>
                  </a:lnTo>
                  <a:lnTo>
                    <a:pt x="70" y="195"/>
                  </a:lnTo>
                  <a:lnTo>
                    <a:pt x="110" y="195"/>
                  </a:lnTo>
                  <a:lnTo>
                    <a:pt x="137" y="182"/>
                  </a:lnTo>
                  <a:lnTo>
                    <a:pt x="163"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32" name="Line 1308">
              <a:extLst>
                <a:ext uri="{FF2B5EF4-FFF2-40B4-BE49-F238E27FC236}">
                  <a16:creationId xmlns:a16="http://schemas.microsoft.com/office/drawing/2014/main" id="{3FB0EBF4-6F9E-43E5-8D81-380EABE2EF74}"/>
                </a:ext>
              </a:extLst>
            </p:cNvPr>
            <p:cNvSpPr>
              <a:spLocks noChangeShapeType="1"/>
            </p:cNvSpPr>
            <p:nvPr/>
          </p:nvSpPr>
          <p:spPr bwMode="auto">
            <a:xfrm flipV="1">
              <a:off x="721" y="3752"/>
              <a:ext cx="1" cy="6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33" name="Line 1309">
              <a:extLst>
                <a:ext uri="{FF2B5EF4-FFF2-40B4-BE49-F238E27FC236}">
                  <a16:creationId xmlns:a16="http://schemas.microsoft.com/office/drawing/2014/main" id="{6FF38521-47B4-4BA8-9EBE-868A712523FE}"/>
                </a:ext>
              </a:extLst>
            </p:cNvPr>
            <p:cNvSpPr>
              <a:spLocks noChangeShapeType="1"/>
            </p:cNvSpPr>
            <p:nvPr/>
          </p:nvSpPr>
          <p:spPr bwMode="auto">
            <a:xfrm>
              <a:off x="789" y="3753"/>
              <a:ext cx="1" cy="6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34" name="Freeform 1310">
              <a:extLst>
                <a:ext uri="{FF2B5EF4-FFF2-40B4-BE49-F238E27FC236}">
                  <a16:creationId xmlns:a16="http://schemas.microsoft.com/office/drawing/2014/main" id="{EB049136-49D1-4E6D-9CD8-CA52F36AE782}"/>
                </a:ext>
              </a:extLst>
            </p:cNvPr>
            <p:cNvSpPr>
              <a:spLocks noChangeArrowheads="1"/>
            </p:cNvSpPr>
            <p:nvPr/>
          </p:nvSpPr>
          <p:spPr bwMode="auto">
            <a:xfrm>
              <a:off x="789" y="3753"/>
              <a:ext cx="42" cy="34"/>
            </a:xfrm>
            <a:custGeom>
              <a:avLst/>
              <a:gdLst>
                <a:gd name="T0" fmla="*/ 0 w 186"/>
                <a:gd name="T1" fmla="*/ 0 h 151"/>
                <a:gd name="T2" fmla="*/ 119 w 186"/>
                <a:gd name="T3" fmla="*/ 0 h 151"/>
                <a:gd name="T4" fmla="*/ 159 w 186"/>
                <a:gd name="T5" fmla="*/ 13 h 151"/>
                <a:gd name="T6" fmla="*/ 172 w 186"/>
                <a:gd name="T7" fmla="*/ 26 h 151"/>
                <a:gd name="T8" fmla="*/ 185 w 186"/>
                <a:gd name="T9" fmla="*/ 57 h 151"/>
                <a:gd name="T10" fmla="*/ 185 w 186"/>
                <a:gd name="T11" fmla="*/ 93 h 151"/>
                <a:gd name="T12" fmla="*/ 172 w 186"/>
                <a:gd name="T13" fmla="*/ 124 h 151"/>
                <a:gd name="T14" fmla="*/ 159 w 186"/>
                <a:gd name="T15" fmla="*/ 137 h 151"/>
                <a:gd name="T16" fmla="*/ 119 w 186"/>
                <a:gd name="T17" fmla="*/ 150 h 151"/>
                <a:gd name="T18" fmla="*/ 0 w 186"/>
                <a:gd name="T19" fmla="*/ 15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51">
                  <a:moveTo>
                    <a:pt x="0" y="0"/>
                  </a:moveTo>
                  <a:lnTo>
                    <a:pt x="119" y="0"/>
                  </a:lnTo>
                  <a:lnTo>
                    <a:pt x="159" y="13"/>
                  </a:lnTo>
                  <a:lnTo>
                    <a:pt x="172" y="26"/>
                  </a:lnTo>
                  <a:lnTo>
                    <a:pt x="185" y="57"/>
                  </a:lnTo>
                  <a:lnTo>
                    <a:pt x="185" y="93"/>
                  </a:lnTo>
                  <a:lnTo>
                    <a:pt x="172" y="124"/>
                  </a:lnTo>
                  <a:lnTo>
                    <a:pt x="159" y="137"/>
                  </a:lnTo>
                  <a:lnTo>
                    <a:pt x="119" y="150"/>
                  </a:lnTo>
                  <a:lnTo>
                    <a:pt x="0"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35" name="Line 1311">
              <a:extLst>
                <a:ext uri="{FF2B5EF4-FFF2-40B4-BE49-F238E27FC236}">
                  <a16:creationId xmlns:a16="http://schemas.microsoft.com/office/drawing/2014/main" id="{9B81456E-51BC-4DC0-B1FC-F82958D92567}"/>
                </a:ext>
              </a:extLst>
            </p:cNvPr>
            <p:cNvSpPr>
              <a:spLocks noChangeShapeType="1"/>
            </p:cNvSpPr>
            <p:nvPr/>
          </p:nvSpPr>
          <p:spPr bwMode="auto">
            <a:xfrm flipV="1">
              <a:off x="853" y="3752"/>
              <a:ext cx="1" cy="6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36" name="Line 1312">
              <a:extLst>
                <a:ext uri="{FF2B5EF4-FFF2-40B4-BE49-F238E27FC236}">
                  <a16:creationId xmlns:a16="http://schemas.microsoft.com/office/drawing/2014/main" id="{83016A79-F0C8-468B-BF5B-6F9C0F80A348}"/>
                </a:ext>
              </a:extLst>
            </p:cNvPr>
            <p:cNvSpPr>
              <a:spLocks noChangeShapeType="1"/>
            </p:cNvSpPr>
            <p:nvPr/>
          </p:nvSpPr>
          <p:spPr bwMode="auto">
            <a:xfrm>
              <a:off x="915" y="3774"/>
              <a:ext cx="1" cy="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37" name="Freeform 1313">
              <a:extLst>
                <a:ext uri="{FF2B5EF4-FFF2-40B4-BE49-F238E27FC236}">
                  <a16:creationId xmlns:a16="http://schemas.microsoft.com/office/drawing/2014/main" id="{DE48A82E-5CEA-48B7-8F1C-67169B1B53C3}"/>
                </a:ext>
              </a:extLst>
            </p:cNvPr>
            <p:cNvSpPr>
              <a:spLocks noChangeArrowheads="1"/>
            </p:cNvSpPr>
            <p:nvPr/>
          </p:nvSpPr>
          <p:spPr bwMode="auto">
            <a:xfrm>
              <a:off x="878" y="3774"/>
              <a:ext cx="37" cy="44"/>
            </a:xfrm>
            <a:custGeom>
              <a:avLst/>
              <a:gdLst>
                <a:gd name="T0" fmla="*/ 164 w 165"/>
                <a:gd name="T1" fmla="*/ 44 h 196"/>
                <a:gd name="T2" fmla="*/ 133 w 165"/>
                <a:gd name="T3" fmla="*/ 17 h 196"/>
                <a:gd name="T4" fmla="*/ 111 w 165"/>
                <a:gd name="T5" fmla="*/ 0 h 196"/>
                <a:gd name="T6" fmla="*/ 66 w 165"/>
                <a:gd name="T7" fmla="*/ 0 h 196"/>
                <a:gd name="T8" fmla="*/ 40 w 165"/>
                <a:gd name="T9" fmla="*/ 17 h 196"/>
                <a:gd name="T10" fmla="*/ 13 w 165"/>
                <a:gd name="T11" fmla="*/ 44 h 196"/>
                <a:gd name="T12" fmla="*/ 0 w 165"/>
                <a:gd name="T13" fmla="*/ 84 h 196"/>
                <a:gd name="T14" fmla="*/ 0 w 165"/>
                <a:gd name="T15" fmla="*/ 111 h 196"/>
                <a:gd name="T16" fmla="*/ 13 w 165"/>
                <a:gd name="T17" fmla="*/ 151 h 196"/>
                <a:gd name="T18" fmla="*/ 40 w 165"/>
                <a:gd name="T19" fmla="*/ 182 h 196"/>
                <a:gd name="T20" fmla="*/ 66 w 165"/>
                <a:gd name="T21" fmla="*/ 195 h 196"/>
                <a:gd name="T22" fmla="*/ 111 w 165"/>
                <a:gd name="T23" fmla="*/ 195 h 196"/>
                <a:gd name="T24" fmla="*/ 133 w 165"/>
                <a:gd name="T25" fmla="*/ 182 h 196"/>
                <a:gd name="T26" fmla="*/ 164 w 165"/>
                <a:gd name="T27" fmla="*/ 15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96">
                  <a:moveTo>
                    <a:pt x="164" y="44"/>
                  </a:moveTo>
                  <a:lnTo>
                    <a:pt x="133" y="17"/>
                  </a:lnTo>
                  <a:lnTo>
                    <a:pt x="111" y="0"/>
                  </a:lnTo>
                  <a:lnTo>
                    <a:pt x="66" y="0"/>
                  </a:lnTo>
                  <a:lnTo>
                    <a:pt x="40" y="17"/>
                  </a:lnTo>
                  <a:lnTo>
                    <a:pt x="13" y="44"/>
                  </a:lnTo>
                  <a:lnTo>
                    <a:pt x="0" y="84"/>
                  </a:lnTo>
                  <a:lnTo>
                    <a:pt x="0" y="111"/>
                  </a:lnTo>
                  <a:lnTo>
                    <a:pt x="13" y="151"/>
                  </a:lnTo>
                  <a:lnTo>
                    <a:pt x="40" y="182"/>
                  </a:lnTo>
                  <a:lnTo>
                    <a:pt x="66" y="195"/>
                  </a:lnTo>
                  <a:lnTo>
                    <a:pt x="111" y="195"/>
                  </a:lnTo>
                  <a:lnTo>
                    <a:pt x="133" y="182"/>
                  </a:lnTo>
                  <a:lnTo>
                    <a:pt x="164"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38" name="Line 1314">
              <a:extLst>
                <a:ext uri="{FF2B5EF4-FFF2-40B4-BE49-F238E27FC236}">
                  <a16:creationId xmlns:a16="http://schemas.microsoft.com/office/drawing/2014/main" id="{63C10766-7CB5-4456-89FC-4D8B520BB558}"/>
                </a:ext>
              </a:extLst>
            </p:cNvPr>
            <p:cNvSpPr>
              <a:spLocks noChangeShapeType="1"/>
            </p:cNvSpPr>
            <p:nvPr/>
          </p:nvSpPr>
          <p:spPr bwMode="auto">
            <a:xfrm flipV="1">
              <a:off x="945" y="3752"/>
              <a:ext cx="1" cy="5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39" name="Freeform 1315">
              <a:extLst>
                <a:ext uri="{FF2B5EF4-FFF2-40B4-BE49-F238E27FC236}">
                  <a16:creationId xmlns:a16="http://schemas.microsoft.com/office/drawing/2014/main" id="{40072F04-3C8E-4FC3-9A16-0EA62290859C}"/>
                </a:ext>
              </a:extLst>
            </p:cNvPr>
            <p:cNvSpPr>
              <a:spLocks noChangeArrowheads="1"/>
            </p:cNvSpPr>
            <p:nvPr/>
          </p:nvSpPr>
          <p:spPr bwMode="auto">
            <a:xfrm>
              <a:off x="945" y="3805"/>
              <a:ext cx="16" cy="16"/>
            </a:xfrm>
            <a:custGeom>
              <a:avLst/>
              <a:gdLst>
                <a:gd name="T0" fmla="*/ 0 w 72"/>
                <a:gd name="T1" fmla="*/ 0 h 72"/>
                <a:gd name="T2" fmla="*/ 13 w 72"/>
                <a:gd name="T3" fmla="*/ 53 h 72"/>
                <a:gd name="T4" fmla="*/ 44 w 72"/>
                <a:gd name="T5" fmla="*/ 71 h 72"/>
                <a:gd name="T6" fmla="*/ 71 w 72"/>
                <a:gd name="T7" fmla="*/ 71 h 72"/>
              </a:gdLst>
              <a:ahLst/>
              <a:cxnLst>
                <a:cxn ang="0">
                  <a:pos x="T0" y="T1"/>
                </a:cxn>
                <a:cxn ang="0">
                  <a:pos x="T2" y="T3"/>
                </a:cxn>
                <a:cxn ang="0">
                  <a:pos x="T4" y="T5"/>
                </a:cxn>
                <a:cxn ang="0">
                  <a:pos x="T6" y="T7"/>
                </a:cxn>
              </a:cxnLst>
              <a:rect l="0" t="0" r="r" b="b"/>
              <a:pathLst>
                <a:path w="72" h="72">
                  <a:moveTo>
                    <a:pt x="0" y="0"/>
                  </a:moveTo>
                  <a:lnTo>
                    <a:pt x="13" y="53"/>
                  </a:lnTo>
                  <a:lnTo>
                    <a:pt x="44" y="71"/>
                  </a:lnTo>
                  <a:lnTo>
                    <a:pt x="71" y="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40" name="Line 1316">
              <a:extLst>
                <a:ext uri="{FF2B5EF4-FFF2-40B4-BE49-F238E27FC236}">
                  <a16:creationId xmlns:a16="http://schemas.microsoft.com/office/drawing/2014/main" id="{F69700C0-2077-4EFF-9CFC-29D127E7AA44}"/>
                </a:ext>
              </a:extLst>
            </p:cNvPr>
            <p:cNvSpPr>
              <a:spLocks noChangeShapeType="1"/>
            </p:cNvSpPr>
            <p:nvPr/>
          </p:nvSpPr>
          <p:spPr bwMode="auto">
            <a:xfrm flipH="1">
              <a:off x="935" y="3774"/>
              <a:ext cx="2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41" name="Freeform 1317">
              <a:extLst>
                <a:ext uri="{FF2B5EF4-FFF2-40B4-BE49-F238E27FC236}">
                  <a16:creationId xmlns:a16="http://schemas.microsoft.com/office/drawing/2014/main" id="{5F1AF03F-0A26-498E-A517-90A7EF048EEF}"/>
                </a:ext>
              </a:extLst>
            </p:cNvPr>
            <p:cNvSpPr>
              <a:spLocks noChangeArrowheads="1"/>
            </p:cNvSpPr>
            <p:nvPr/>
          </p:nvSpPr>
          <p:spPr bwMode="auto">
            <a:xfrm>
              <a:off x="979" y="3774"/>
              <a:ext cx="37" cy="44"/>
            </a:xfrm>
            <a:custGeom>
              <a:avLst/>
              <a:gdLst>
                <a:gd name="T0" fmla="*/ 0 w 164"/>
                <a:gd name="T1" fmla="*/ 84 h 196"/>
                <a:gd name="T2" fmla="*/ 163 w 164"/>
                <a:gd name="T3" fmla="*/ 84 h 196"/>
                <a:gd name="T4" fmla="*/ 163 w 164"/>
                <a:gd name="T5" fmla="*/ 57 h 196"/>
                <a:gd name="T6" fmla="*/ 150 w 164"/>
                <a:gd name="T7" fmla="*/ 31 h 196"/>
                <a:gd name="T8" fmla="*/ 137 w 164"/>
                <a:gd name="T9" fmla="*/ 17 h 196"/>
                <a:gd name="T10" fmla="*/ 106 w 164"/>
                <a:gd name="T11" fmla="*/ 0 h 196"/>
                <a:gd name="T12" fmla="*/ 70 w 164"/>
                <a:gd name="T13" fmla="*/ 0 h 196"/>
                <a:gd name="T14" fmla="*/ 39 w 164"/>
                <a:gd name="T15" fmla="*/ 17 h 196"/>
                <a:gd name="T16" fmla="*/ 17 w 164"/>
                <a:gd name="T17" fmla="*/ 44 h 196"/>
                <a:gd name="T18" fmla="*/ 0 w 164"/>
                <a:gd name="T19" fmla="*/ 84 h 196"/>
                <a:gd name="T20" fmla="*/ 0 w 164"/>
                <a:gd name="T21" fmla="*/ 111 h 196"/>
                <a:gd name="T22" fmla="*/ 17 w 164"/>
                <a:gd name="T23" fmla="*/ 151 h 196"/>
                <a:gd name="T24" fmla="*/ 39 w 164"/>
                <a:gd name="T25" fmla="*/ 182 h 196"/>
                <a:gd name="T26" fmla="*/ 70 w 164"/>
                <a:gd name="T27" fmla="*/ 195 h 196"/>
                <a:gd name="T28" fmla="*/ 106 w 164"/>
                <a:gd name="T29" fmla="*/ 195 h 196"/>
                <a:gd name="T30" fmla="*/ 137 w 164"/>
                <a:gd name="T31" fmla="*/ 182 h 196"/>
                <a:gd name="T32" fmla="*/ 163 w 164"/>
                <a:gd name="T33" fmla="*/ 15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196">
                  <a:moveTo>
                    <a:pt x="0" y="84"/>
                  </a:moveTo>
                  <a:lnTo>
                    <a:pt x="163" y="84"/>
                  </a:lnTo>
                  <a:lnTo>
                    <a:pt x="163" y="57"/>
                  </a:lnTo>
                  <a:lnTo>
                    <a:pt x="150" y="31"/>
                  </a:lnTo>
                  <a:lnTo>
                    <a:pt x="137" y="17"/>
                  </a:lnTo>
                  <a:lnTo>
                    <a:pt x="106" y="0"/>
                  </a:lnTo>
                  <a:lnTo>
                    <a:pt x="70" y="0"/>
                  </a:lnTo>
                  <a:lnTo>
                    <a:pt x="39" y="17"/>
                  </a:lnTo>
                  <a:lnTo>
                    <a:pt x="17" y="44"/>
                  </a:lnTo>
                  <a:lnTo>
                    <a:pt x="0" y="84"/>
                  </a:lnTo>
                  <a:lnTo>
                    <a:pt x="0" y="111"/>
                  </a:lnTo>
                  <a:lnTo>
                    <a:pt x="17" y="151"/>
                  </a:lnTo>
                  <a:lnTo>
                    <a:pt x="39" y="182"/>
                  </a:lnTo>
                  <a:lnTo>
                    <a:pt x="70" y="195"/>
                  </a:lnTo>
                  <a:lnTo>
                    <a:pt x="106" y="195"/>
                  </a:lnTo>
                  <a:lnTo>
                    <a:pt x="137" y="182"/>
                  </a:lnTo>
                  <a:lnTo>
                    <a:pt x="163"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42" name="Freeform 1318">
              <a:extLst>
                <a:ext uri="{FF2B5EF4-FFF2-40B4-BE49-F238E27FC236}">
                  <a16:creationId xmlns:a16="http://schemas.microsoft.com/office/drawing/2014/main" id="{D136C6D4-C16D-4E27-8B56-7954ABDBD935}"/>
                </a:ext>
              </a:extLst>
            </p:cNvPr>
            <p:cNvSpPr>
              <a:spLocks noChangeArrowheads="1"/>
            </p:cNvSpPr>
            <p:nvPr/>
          </p:nvSpPr>
          <p:spPr bwMode="auto">
            <a:xfrm>
              <a:off x="1035" y="3774"/>
              <a:ext cx="33" cy="44"/>
            </a:xfrm>
            <a:custGeom>
              <a:avLst/>
              <a:gdLst>
                <a:gd name="T0" fmla="*/ 145 w 146"/>
                <a:gd name="T1" fmla="*/ 44 h 196"/>
                <a:gd name="T2" fmla="*/ 132 w 146"/>
                <a:gd name="T3" fmla="*/ 17 h 196"/>
                <a:gd name="T4" fmla="*/ 88 w 146"/>
                <a:gd name="T5" fmla="*/ 0 h 196"/>
                <a:gd name="T6" fmla="*/ 52 w 146"/>
                <a:gd name="T7" fmla="*/ 0 h 196"/>
                <a:gd name="T8" fmla="*/ 13 w 146"/>
                <a:gd name="T9" fmla="*/ 17 h 196"/>
                <a:gd name="T10" fmla="*/ 0 w 146"/>
                <a:gd name="T11" fmla="*/ 44 h 196"/>
                <a:gd name="T12" fmla="*/ 13 w 146"/>
                <a:gd name="T13" fmla="*/ 71 h 196"/>
                <a:gd name="T14" fmla="*/ 35 w 146"/>
                <a:gd name="T15" fmla="*/ 84 h 196"/>
                <a:gd name="T16" fmla="*/ 105 w 146"/>
                <a:gd name="T17" fmla="*/ 97 h 196"/>
                <a:gd name="T18" fmla="*/ 132 w 146"/>
                <a:gd name="T19" fmla="*/ 111 h 196"/>
                <a:gd name="T20" fmla="*/ 145 w 146"/>
                <a:gd name="T21" fmla="*/ 137 h 196"/>
                <a:gd name="T22" fmla="*/ 145 w 146"/>
                <a:gd name="T23" fmla="*/ 151 h 196"/>
                <a:gd name="T24" fmla="*/ 132 w 146"/>
                <a:gd name="T25" fmla="*/ 182 h 196"/>
                <a:gd name="T26" fmla="*/ 88 w 146"/>
                <a:gd name="T27" fmla="*/ 195 h 196"/>
                <a:gd name="T28" fmla="*/ 52 w 146"/>
                <a:gd name="T29" fmla="*/ 195 h 196"/>
                <a:gd name="T30" fmla="*/ 13 w 146"/>
                <a:gd name="T31" fmla="*/ 182 h 196"/>
                <a:gd name="T32" fmla="*/ 0 w 146"/>
                <a:gd name="T33" fmla="*/ 15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 h="196">
                  <a:moveTo>
                    <a:pt x="145" y="44"/>
                  </a:moveTo>
                  <a:lnTo>
                    <a:pt x="132" y="17"/>
                  </a:lnTo>
                  <a:lnTo>
                    <a:pt x="88" y="0"/>
                  </a:lnTo>
                  <a:lnTo>
                    <a:pt x="52" y="0"/>
                  </a:lnTo>
                  <a:lnTo>
                    <a:pt x="13" y="17"/>
                  </a:lnTo>
                  <a:lnTo>
                    <a:pt x="0" y="44"/>
                  </a:lnTo>
                  <a:lnTo>
                    <a:pt x="13" y="71"/>
                  </a:lnTo>
                  <a:lnTo>
                    <a:pt x="35" y="84"/>
                  </a:lnTo>
                  <a:lnTo>
                    <a:pt x="105" y="97"/>
                  </a:lnTo>
                  <a:lnTo>
                    <a:pt x="132" y="111"/>
                  </a:lnTo>
                  <a:lnTo>
                    <a:pt x="145" y="137"/>
                  </a:lnTo>
                  <a:lnTo>
                    <a:pt x="145" y="151"/>
                  </a:lnTo>
                  <a:lnTo>
                    <a:pt x="132" y="182"/>
                  </a:lnTo>
                  <a:lnTo>
                    <a:pt x="88" y="195"/>
                  </a:lnTo>
                  <a:lnTo>
                    <a:pt x="52" y="195"/>
                  </a:lnTo>
                  <a:lnTo>
                    <a:pt x="13" y="182"/>
                  </a:lnTo>
                  <a:lnTo>
                    <a:pt x="0" y="15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43" name="Freeform 1319">
              <a:extLst>
                <a:ext uri="{FF2B5EF4-FFF2-40B4-BE49-F238E27FC236}">
                  <a16:creationId xmlns:a16="http://schemas.microsoft.com/office/drawing/2014/main" id="{D13FAB32-7A92-4B7D-9A63-5C076033F262}"/>
                </a:ext>
              </a:extLst>
            </p:cNvPr>
            <p:cNvSpPr>
              <a:spLocks noChangeArrowheads="1"/>
            </p:cNvSpPr>
            <p:nvPr/>
          </p:nvSpPr>
          <p:spPr bwMode="auto">
            <a:xfrm>
              <a:off x="442" y="3543"/>
              <a:ext cx="68" cy="212"/>
            </a:xfrm>
            <a:custGeom>
              <a:avLst/>
              <a:gdLst>
                <a:gd name="T0" fmla="*/ 300 w 301"/>
                <a:gd name="T1" fmla="*/ 0 h 937"/>
                <a:gd name="T2" fmla="*/ 243 w 301"/>
                <a:gd name="T3" fmla="*/ 48 h 937"/>
                <a:gd name="T4" fmla="*/ 190 w 301"/>
                <a:gd name="T5" fmla="*/ 101 h 937"/>
                <a:gd name="T6" fmla="*/ 141 w 301"/>
                <a:gd name="T7" fmla="*/ 158 h 937"/>
                <a:gd name="T8" fmla="*/ 106 w 301"/>
                <a:gd name="T9" fmla="*/ 225 h 937"/>
                <a:gd name="T10" fmla="*/ 70 w 301"/>
                <a:gd name="T11" fmla="*/ 286 h 937"/>
                <a:gd name="T12" fmla="*/ 39 w 301"/>
                <a:gd name="T13" fmla="*/ 357 h 937"/>
                <a:gd name="T14" fmla="*/ 22 w 301"/>
                <a:gd name="T15" fmla="*/ 428 h 937"/>
                <a:gd name="T16" fmla="*/ 8 w 301"/>
                <a:gd name="T17" fmla="*/ 498 h 937"/>
                <a:gd name="T18" fmla="*/ 0 w 301"/>
                <a:gd name="T19" fmla="*/ 574 h 937"/>
                <a:gd name="T20" fmla="*/ 0 w 301"/>
                <a:gd name="T21" fmla="*/ 649 h 937"/>
                <a:gd name="T22" fmla="*/ 8 w 301"/>
                <a:gd name="T23" fmla="*/ 720 h 937"/>
                <a:gd name="T24" fmla="*/ 22 w 301"/>
                <a:gd name="T25" fmla="*/ 795 h 937"/>
                <a:gd name="T26" fmla="*/ 44 w 301"/>
                <a:gd name="T27" fmla="*/ 865 h 937"/>
                <a:gd name="T28" fmla="*/ 75 w 301"/>
                <a:gd name="T29" fmla="*/ 936 h 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1" h="937">
                  <a:moveTo>
                    <a:pt x="300" y="0"/>
                  </a:moveTo>
                  <a:lnTo>
                    <a:pt x="243" y="48"/>
                  </a:lnTo>
                  <a:lnTo>
                    <a:pt x="190" y="101"/>
                  </a:lnTo>
                  <a:lnTo>
                    <a:pt x="141" y="158"/>
                  </a:lnTo>
                  <a:lnTo>
                    <a:pt x="106" y="225"/>
                  </a:lnTo>
                  <a:lnTo>
                    <a:pt x="70" y="286"/>
                  </a:lnTo>
                  <a:lnTo>
                    <a:pt x="39" y="357"/>
                  </a:lnTo>
                  <a:lnTo>
                    <a:pt x="22" y="428"/>
                  </a:lnTo>
                  <a:lnTo>
                    <a:pt x="8" y="498"/>
                  </a:lnTo>
                  <a:lnTo>
                    <a:pt x="0" y="574"/>
                  </a:lnTo>
                  <a:lnTo>
                    <a:pt x="0" y="649"/>
                  </a:lnTo>
                  <a:lnTo>
                    <a:pt x="8" y="720"/>
                  </a:lnTo>
                  <a:lnTo>
                    <a:pt x="22" y="795"/>
                  </a:lnTo>
                  <a:lnTo>
                    <a:pt x="44" y="865"/>
                  </a:lnTo>
                  <a:lnTo>
                    <a:pt x="75" y="9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44" name="Line 1320">
              <a:extLst>
                <a:ext uri="{FF2B5EF4-FFF2-40B4-BE49-F238E27FC236}">
                  <a16:creationId xmlns:a16="http://schemas.microsoft.com/office/drawing/2014/main" id="{449A4091-8B2B-4010-9A24-355C5D36425C}"/>
                </a:ext>
              </a:extLst>
            </p:cNvPr>
            <p:cNvSpPr>
              <a:spLocks noChangeShapeType="1"/>
            </p:cNvSpPr>
            <p:nvPr/>
          </p:nvSpPr>
          <p:spPr bwMode="auto">
            <a:xfrm flipV="1">
              <a:off x="306" y="3123"/>
              <a:ext cx="8" cy="3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45" name="Freeform 1321">
              <a:extLst>
                <a:ext uri="{FF2B5EF4-FFF2-40B4-BE49-F238E27FC236}">
                  <a16:creationId xmlns:a16="http://schemas.microsoft.com/office/drawing/2014/main" id="{9E63EFD1-6116-4161-94C9-B6080E50200A}"/>
                </a:ext>
              </a:extLst>
            </p:cNvPr>
            <p:cNvSpPr>
              <a:spLocks noChangeArrowheads="1"/>
            </p:cNvSpPr>
            <p:nvPr/>
          </p:nvSpPr>
          <p:spPr bwMode="auto">
            <a:xfrm>
              <a:off x="288" y="3159"/>
              <a:ext cx="171" cy="597"/>
            </a:xfrm>
            <a:custGeom>
              <a:avLst/>
              <a:gdLst>
                <a:gd name="T0" fmla="*/ 79 w 756"/>
                <a:gd name="T1" fmla="*/ 0 h 2631"/>
                <a:gd name="T2" fmla="*/ 44 w 756"/>
                <a:gd name="T3" fmla="*/ 150 h 2631"/>
                <a:gd name="T4" fmla="*/ 22 w 756"/>
                <a:gd name="T5" fmla="*/ 308 h 2631"/>
                <a:gd name="T6" fmla="*/ 8 w 756"/>
                <a:gd name="T7" fmla="*/ 463 h 2631"/>
                <a:gd name="T8" fmla="*/ 0 w 756"/>
                <a:gd name="T9" fmla="*/ 617 h 2631"/>
                <a:gd name="T10" fmla="*/ 4 w 756"/>
                <a:gd name="T11" fmla="*/ 776 h 2631"/>
                <a:gd name="T12" fmla="*/ 13 w 756"/>
                <a:gd name="T13" fmla="*/ 930 h 2631"/>
                <a:gd name="T14" fmla="*/ 30 w 756"/>
                <a:gd name="T15" fmla="*/ 1089 h 2631"/>
                <a:gd name="T16" fmla="*/ 57 w 756"/>
                <a:gd name="T17" fmla="*/ 1244 h 2631"/>
                <a:gd name="T18" fmla="*/ 92 w 756"/>
                <a:gd name="T19" fmla="*/ 1398 h 2631"/>
                <a:gd name="T20" fmla="*/ 132 w 756"/>
                <a:gd name="T21" fmla="*/ 1548 h 2631"/>
                <a:gd name="T22" fmla="*/ 185 w 756"/>
                <a:gd name="T23" fmla="*/ 1694 h 2631"/>
                <a:gd name="T24" fmla="*/ 243 w 756"/>
                <a:gd name="T25" fmla="*/ 1844 h 2631"/>
                <a:gd name="T26" fmla="*/ 313 w 756"/>
                <a:gd name="T27" fmla="*/ 1985 h 2631"/>
                <a:gd name="T28" fmla="*/ 388 w 756"/>
                <a:gd name="T29" fmla="*/ 2122 h 2631"/>
                <a:gd name="T30" fmla="*/ 468 w 756"/>
                <a:gd name="T31" fmla="*/ 2255 h 2631"/>
                <a:gd name="T32" fmla="*/ 556 w 756"/>
                <a:gd name="T33" fmla="*/ 2383 h 2631"/>
                <a:gd name="T34" fmla="*/ 653 w 756"/>
                <a:gd name="T35" fmla="*/ 2511 h 2631"/>
                <a:gd name="T36" fmla="*/ 755 w 756"/>
                <a:gd name="T37" fmla="*/ 2630 h 2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6" h="2631">
                  <a:moveTo>
                    <a:pt x="79" y="0"/>
                  </a:moveTo>
                  <a:lnTo>
                    <a:pt x="44" y="150"/>
                  </a:lnTo>
                  <a:lnTo>
                    <a:pt x="22" y="308"/>
                  </a:lnTo>
                  <a:lnTo>
                    <a:pt x="8" y="463"/>
                  </a:lnTo>
                  <a:lnTo>
                    <a:pt x="0" y="617"/>
                  </a:lnTo>
                  <a:lnTo>
                    <a:pt x="4" y="776"/>
                  </a:lnTo>
                  <a:lnTo>
                    <a:pt x="13" y="930"/>
                  </a:lnTo>
                  <a:lnTo>
                    <a:pt x="30" y="1089"/>
                  </a:lnTo>
                  <a:lnTo>
                    <a:pt x="57" y="1244"/>
                  </a:lnTo>
                  <a:lnTo>
                    <a:pt x="92" y="1398"/>
                  </a:lnTo>
                  <a:lnTo>
                    <a:pt x="132" y="1548"/>
                  </a:lnTo>
                  <a:lnTo>
                    <a:pt x="185" y="1694"/>
                  </a:lnTo>
                  <a:lnTo>
                    <a:pt x="243" y="1844"/>
                  </a:lnTo>
                  <a:lnTo>
                    <a:pt x="313" y="1985"/>
                  </a:lnTo>
                  <a:lnTo>
                    <a:pt x="388" y="2122"/>
                  </a:lnTo>
                  <a:lnTo>
                    <a:pt x="468" y="2255"/>
                  </a:lnTo>
                  <a:lnTo>
                    <a:pt x="556" y="2383"/>
                  </a:lnTo>
                  <a:lnTo>
                    <a:pt x="653" y="2511"/>
                  </a:lnTo>
                  <a:lnTo>
                    <a:pt x="755" y="263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46" name="Line 1322">
              <a:extLst>
                <a:ext uri="{FF2B5EF4-FFF2-40B4-BE49-F238E27FC236}">
                  <a16:creationId xmlns:a16="http://schemas.microsoft.com/office/drawing/2014/main" id="{3B28A59F-E8EE-478B-8FCC-56F48DA5BB06}"/>
                </a:ext>
              </a:extLst>
            </p:cNvPr>
            <p:cNvSpPr>
              <a:spLocks noChangeShapeType="1"/>
            </p:cNvSpPr>
            <p:nvPr/>
          </p:nvSpPr>
          <p:spPr bwMode="auto">
            <a:xfrm>
              <a:off x="512" y="3048"/>
              <a:ext cx="12" cy="9"/>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47" name="Freeform 1323">
              <a:extLst>
                <a:ext uri="{FF2B5EF4-FFF2-40B4-BE49-F238E27FC236}">
                  <a16:creationId xmlns:a16="http://schemas.microsoft.com/office/drawing/2014/main" id="{448420E1-22C4-4BDB-8234-AEB81D36CABF}"/>
                </a:ext>
              </a:extLst>
            </p:cNvPr>
            <p:cNvSpPr>
              <a:spLocks noChangeArrowheads="1"/>
            </p:cNvSpPr>
            <p:nvPr/>
          </p:nvSpPr>
          <p:spPr bwMode="auto">
            <a:xfrm>
              <a:off x="314" y="3029"/>
              <a:ext cx="198" cy="95"/>
            </a:xfrm>
            <a:custGeom>
              <a:avLst/>
              <a:gdLst>
                <a:gd name="T0" fmla="*/ 874 w 875"/>
                <a:gd name="T1" fmla="*/ 83 h 420"/>
                <a:gd name="T2" fmla="*/ 812 w 875"/>
                <a:gd name="T3" fmla="*/ 53 h 420"/>
                <a:gd name="T4" fmla="*/ 750 w 875"/>
                <a:gd name="T5" fmla="*/ 26 h 420"/>
                <a:gd name="T6" fmla="*/ 684 w 875"/>
                <a:gd name="T7" fmla="*/ 8 h 420"/>
                <a:gd name="T8" fmla="*/ 618 w 875"/>
                <a:gd name="T9" fmla="*/ 0 h 420"/>
                <a:gd name="T10" fmla="*/ 547 w 875"/>
                <a:gd name="T11" fmla="*/ 0 h 420"/>
                <a:gd name="T12" fmla="*/ 485 w 875"/>
                <a:gd name="T13" fmla="*/ 4 h 420"/>
                <a:gd name="T14" fmla="*/ 419 w 875"/>
                <a:gd name="T15" fmla="*/ 17 h 420"/>
                <a:gd name="T16" fmla="*/ 353 w 875"/>
                <a:gd name="T17" fmla="*/ 35 h 420"/>
                <a:gd name="T18" fmla="*/ 295 w 875"/>
                <a:gd name="T19" fmla="*/ 66 h 420"/>
                <a:gd name="T20" fmla="*/ 234 w 875"/>
                <a:gd name="T21" fmla="*/ 101 h 420"/>
                <a:gd name="T22" fmla="*/ 181 w 875"/>
                <a:gd name="T23" fmla="*/ 141 h 420"/>
                <a:gd name="T24" fmla="*/ 136 w 875"/>
                <a:gd name="T25" fmla="*/ 189 h 420"/>
                <a:gd name="T26" fmla="*/ 92 w 875"/>
                <a:gd name="T27" fmla="*/ 238 h 420"/>
                <a:gd name="T28" fmla="*/ 53 w 875"/>
                <a:gd name="T29" fmla="*/ 295 h 420"/>
                <a:gd name="T30" fmla="*/ 26 w 875"/>
                <a:gd name="T31" fmla="*/ 353 h 420"/>
                <a:gd name="T32" fmla="*/ 0 w 875"/>
                <a:gd name="T33" fmla="*/ 419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5" h="420">
                  <a:moveTo>
                    <a:pt x="874" y="83"/>
                  </a:moveTo>
                  <a:lnTo>
                    <a:pt x="812" y="53"/>
                  </a:lnTo>
                  <a:lnTo>
                    <a:pt x="750" y="26"/>
                  </a:lnTo>
                  <a:lnTo>
                    <a:pt x="684" y="8"/>
                  </a:lnTo>
                  <a:lnTo>
                    <a:pt x="618" y="0"/>
                  </a:lnTo>
                  <a:lnTo>
                    <a:pt x="547" y="0"/>
                  </a:lnTo>
                  <a:lnTo>
                    <a:pt x="485" y="4"/>
                  </a:lnTo>
                  <a:lnTo>
                    <a:pt x="419" y="17"/>
                  </a:lnTo>
                  <a:lnTo>
                    <a:pt x="353" y="35"/>
                  </a:lnTo>
                  <a:lnTo>
                    <a:pt x="295" y="66"/>
                  </a:lnTo>
                  <a:lnTo>
                    <a:pt x="234" y="101"/>
                  </a:lnTo>
                  <a:lnTo>
                    <a:pt x="181" y="141"/>
                  </a:lnTo>
                  <a:lnTo>
                    <a:pt x="136" y="189"/>
                  </a:lnTo>
                  <a:lnTo>
                    <a:pt x="92" y="238"/>
                  </a:lnTo>
                  <a:lnTo>
                    <a:pt x="53" y="295"/>
                  </a:lnTo>
                  <a:lnTo>
                    <a:pt x="26" y="353"/>
                  </a:lnTo>
                  <a:lnTo>
                    <a:pt x="0" y="41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48" name="Freeform 1324">
              <a:extLst>
                <a:ext uri="{FF2B5EF4-FFF2-40B4-BE49-F238E27FC236}">
                  <a16:creationId xmlns:a16="http://schemas.microsoft.com/office/drawing/2014/main" id="{C7049049-74FE-4EDC-81B7-5B4B8F9D7ED6}"/>
                </a:ext>
              </a:extLst>
            </p:cNvPr>
            <p:cNvSpPr>
              <a:spLocks noChangeArrowheads="1"/>
            </p:cNvSpPr>
            <p:nvPr/>
          </p:nvSpPr>
          <p:spPr bwMode="auto">
            <a:xfrm>
              <a:off x="435" y="3010"/>
              <a:ext cx="89" cy="47"/>
            </a:xfrm>
            <a:custGeom>
              <a:avLst/>
              <a:gdLst>
                <a:gd name="T0" fmla="*/ 13 w 394"/>
                <a:gd name="T1" fmla="*/ 88 h 209"/>
                <a:gd name="T2" fmla="*/ 393 w 394"/>
                <a:gd name="T3" fmla="*/ 208 h 209"/>
                <a:gd name="T4" fmla="*/ 13 w 394"/>
                <a:gd name="T5" fmla="*/ 66 h 209"/>
                <a:gd name="T6" fmla="*/ 13 w 394"/>
                <a:gd name="T7" fmla="*/ 44 h 209"/>
                <a:gd name="T8" fmla="*/ 393 w 394"/>
                <a:gd name="T9" fmla="*/ 208 h 209"/>
                <a:gd name="T10" fmla="*/ 8 w 394"/>
                <a:gd name="T11" fmla="*/ 22 h 209"/>
                <a:gd name="T12" fmla="*/ 0 w 394"/>
                <a:gd name="T13" fmla="*/ 0 h 209"/>
                <a:gd name="T14" fmla="*/ 393 w 394"/>
                <a:gd name="T15" fmla="*/ 208 h 209"/>
                <a:gd name="T16" fmla="*/ 0 w 394"/>
                <a:gd name="T17" fmla="*/ 11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209">
                  <a:moveTo>
                    <a:pt x="13" y="88"/>
                  </a:moveTo>
                  <a:lnTo>
                    <a:pt x="393" y="208"/>
                  </a:lnTo>
                  <a:lnTo>
                    <a:pt x="13" y="66"/>
                  </a:lnTo>
                  <a:lnTo>
                    <a:pt x="13" y="44"/>
                  </a:lnTo>
                  <a:lnTo>
                    <a:pt x="393" y="208"/>
                  </a:lnTo>
                  <a:lnTo>
                    <a:pt x="8" y="22"/>
                  </a:lnTo>
                  <a:lnTo>
                    <a:pt x="0" y="0"/>
                  </a:lnTo>
                  <a:lnTo>
                    <a:pt x="393" y="208"/>
                  </a:lnTo>
                  <a:lnTo>
                    <a:pt x="0" y="11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49" name="Freeform 1325">
              <a:extLst>
                <a:ext uri="{FF2B5EF4-FFF2-40B4-BE49-F238E27FC236}">
                  <a16:creationId xmlns:a16="http://schemas.microsoft.com/office/drawing/2014/main" id="{3987F812-00FA-47C8-8BBC-0B70C87CC4CB}"/>
                </a:ext>
              </a:extLst>
            </p:cNvPr>
            <p:cNvSpPr>
              <a:spLocks noChangeArrowheads="1"/>
            </p:cNvSpPr>
            <p:nvPr/>
          </p:nvSpPr>
          <p:spPr bwMode="auto">
            <a:xfrm>
              <a:off x="425" y="3040"/>
              <a:ext cx="99" cy="17"/>
            </a:xfrm>
            <a:custGeom>
              <a:avLst/>
              <a:gdLst>
                <a:gd name="T0" fmla="*/ 0 w 438"/>
                <a:gd name="T1" fmla="*/ 49 h 77"/>
                <a:gd name="T2" fmla="*/ 437 w 438"/>
                <a:gd name="T3" fmla="*/ 76 h 77"/>
                <a:gd name="T4" fmla="*/ 13 w 438"/>
                <a:gd name="T5" fmla="*/ 36 h 77"/>
                <a:gd name="T6" fmla="*/ 26 w 438"/>
                <a:gd name="T7" fmla="*/ 18 h 77"/>
                <a:gd name="T8" fmla="*/ 437 w 438"/>
                <a:gd name="T9" fmla="*/ 76 h 77"/>
                <a:gd name="T10" fmla="*/ 39 w 438"/>
                <a:gd name="T11" fmla="*/ 0 h 77"/>
              </a:gdLst>
              <a:ahLst/>
              <a:cxnLst>
                <a:cxn ang="0">
                  <a:pos x="T0" y="T1"/>
                </a:cxn>
                <a:cxn ang="0">
                  <a:pos x="T2" y="T3"/>
                </a:cxn>
                <a:cxn ang="0">
                  <a:pos x="T4" y="T5"/>
                </a:cxn>
                <a:cxn ang="0">
                  <a:pos x="T6" y="T7"/>
                </a:cxn>
                <a:cxn ang="0">
                  <a:pos x="T8" y="T9"/>
                </a:cxn>
                <a:cxn ang="0">
                  <a:pos x="T10" y="T11"/>
                </a:cxn>
              </a:cxnLst>
              <a:rect l="0" t="0" r="r" b="b"/>
              <a:pathLst>
                <a:path w="438" h="77">
                  <a:moveTo>
                    <a:pt x="0" y="49"/>
                  </a:moveTo>
                  <a:lnTo>
                    <a:pt x="437" y="76"/>
                  </a:lnTo>
                  <a:lnTo>
                    <a:pt x="13" y="36"/>
                  </a:lnTo>
                  <a:lnTo>
                    <a:pt x="26" y="18"/>
                  </a:lnTo>
                  <a:lnTo>
                    <a:pt x="437" y="76"/>
                  </a:lnTo>
                  <a:lnTo>
                    <a:pt x="3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50" name="Freeform 1326">
              <a:extLst>
                <a:ext uri="{FF2B5EF4-FFF2-40B4-BE49-F238E27FC236}">
                  <a16:creationId xmlns:a16="http://schemas.microsoft.com/office/drawing/2014/main" id="{9CDC545C-420B-4004-844E-6C8E0E015605}"/>
                </a:ext>
              </a:extLst>
            </p:cNvPr>
            <p:cNvSpPr>
              <a:spLocks noChangeArrowheads="1"/>
            </p:cNvSpPr>
            <p:nvPr/>
          </p:nvSpPr>
          <p:spPr bwMode="auto">
            <a:xfrm>
              <a:off x="420" y="3005"/>
              <a:ext cx="104" cy="52"/>
            </a:xfrm>
            <a:custGeom>
              <a:avLst/>
              <a:gdLst>
                <a:gd name="T0" fmla="*/ 61 w 460"/>
                <a:gd name="T1" fmla="*/ 0 h 231"/>
                <a:gd name="T2" fmla="*/ 459 w 460"/>
                <a:gd name="T3" fmla="*/ 230 h 231"/>
                <a:gd name="T4" fmla="*/ 0 w 460"/>
                <a:gd name="T5" fmla="*/ 217 h 231"/>
              </a:gdLst>
              <a:ahLst/>
              <a:cxnLst>
                <a:cxn ang="0">
                  <a:pos x="T0" y="T1"/>
                </a:cxn>
                <a:cxn ang="0">
                  <a:pos x="T2" y="T3"/>
                </a:cxn>
                <a:cxn ang="0">
                  <a:pos x="T4" y="T5"/>
                </a:cxn>
              </a:cxnLst>
              <a:rect l="0" t="0" r="r" b="b"/>
              <a:pathLst>
                <a:path w="460" h="231">
                  <a:moveTo>
                    <a:pt x="61" y="0"/>
                  </a:moveTo>
                  <a:lnTo>
                    <a:pt x="459" y="230"/>
                  </a:lnTo>
                  <a:lnTo>
                    <a:pt x="0" y="21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51" name="Freeform 1327">
              <a:extLst>
                <a:ext uri="{FF2B5EF4-FFF2-40B4-BE49-F238E27FC236}">
                  <a16:creationId xmlns:a16="http://schemas.microsoft.com/office/drawing/2014/main" id="{4CA607B1-3ECA-4118-B495-C011FE8152CC}"/>
                </a:ext>
              </a:extLst>
            </p:cNvPr>
            <p:cNvSpPr>
              <a:spLocks noChangeArrowheads="1"/>
            </p:cNvSpPr>
            <p:nvPr/>
          </p:nvSpPr>
          <p:spPr bwMode="auto">
            <a:xfrm>
              <a:off x="438" y="3543"/>
              <a:ext cx="72" cy="75"/>
            </a:xfrm>
            <a:custGeom>
              <a:avLst/>
              <a:gdLst>
                <a:gd name="T0" fmla="*/ 318 w 319"/>
                <a:gd name="T1" fmla="*/ 0 h 332"/>
                <a:gd name="T2" fmla="*/ 88 w 319"/>
                <a:gd name="T3" fmla="*/ 331 h 332"/>
                <a:gd name="T4" fmla="*/ 61 w 319"/>
                <a:gd name="T5" fmla="*/ 318 h 332"/>
                <a:gd name="T6" fmla="*/ 318 w 319"/>
                <a:gd name="T7" fmla="*/ 0 h 332"/>
                <a:gd name="T8" fmla="*/ 44 w 319"/>
                <a:gd name="T9" fmla="*/ 313 h 332"/>
                <a:gd name="T10" fmla="*/ 22 w 319"/>
                <a:gd name="T11" fmla="*/ 309 h 332"/>
                <a:gd name="T12" fmla="*/ 318 w 319"/>
                <a:gd name="T13" fmla="*/ 0 h 332"/>
                <a:gd name="T14" fmla="*/ 0 w 319"/>
                <a:gd name="T15" fmla="*/ 309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332">
                  <a:moveTo>
                    <a:pt x="318" y="0"/>
                  </a:moveTo>
                  <a:lnTo>
                    <a:pt x="88" y="331"/>
                  </a:lnTo>
                  <a:lnTo>
                    <a:pt x="61" y="318"/>
                  </a:lnTo>
                  <a:lnTo>
                    <a:pt x="318" y="0"/>
                  </a:lnTo>
                  <a:lnTo>
                    <a:pt x="44" y="313"/>
                  </a:lnTo>
                  <a:lnTo>
                    <a:pt x="22" y="309"/>
                  </a:lnTo>
                  <a:lnTo>
                    <a:pt x="318" y="0"/>
                  </a:lnTo>
                  <a:lnTo>
                    <a:pt x="0" y="30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52" name="Freeform 1328">
              <a:extLst>
                <a:ext uri="{FF2B5EF4-FFF2-40B4-BE49-F238E27FC236}">
                  <a16:creationId xmlns:a16="http://schemas.microsoft.com/office/drawing/2014/main" id="{F0371FC7-86B3-4E32-A42B-83055212DF51}"/>
                </a:ext>
              </a:extLst>
            </p:cNvPr>
            <p:cNvSpPr>
              <a:spLocks noChangeArrowheads="1"/>
            </p:cNvSpPr>
            <p:nvPr/>
          </p:nvSpPr>
          <p:spPr bwMode="auto">
            <a:xfrm>
              <a:off x="432" y="3543"/>
              <a:ext cx="78" cy="93"/>
            </a:xfrm>
            <a:custGeom>
              <a:avLst/>
              <a:gdLst>
                <a:gd name="T0" fmla="*/ 132 w 346"/>
                <a:gd name="T1" fmla="*/ 344 h 411"/>
                <a:gd name="T2" fmla="*/ 345 w 346"/>
                <a:gd name="T3" fmla="*/ 0 h 411"/>
                <a:gd name="T4" fmla="*/ 181 w 346"/>
                <a:gd name="T5" fmla="*/ 410 h 411"/>
                <a:gd name="T6" fmla="*/ 172 w 346"/>
                <a:gd name="T7" fmla="*/ 388 h 411"/>
                <a:gd name="T8" fmla="*/ 345 w 346"/>
                <a:gd name="T9" fmla="*/ 0 h 411"/>
                <a:gd name="T10" fmla="*/ 163 w 346"/>
                <a:gd name="T11" fmla="*/ 375 h 411"/>
                <a:gd name="T12" fmla="*/ 150 w 346"/>
                <a:gd name="T13" fmla="*/ 357 h 411"/>
                <a:gd name="T14" fmla="*/ 345 w 346"/>
                <a:gd name="T15" fmla="*/ 0 h 411"/>
                <a:gd name="T16" fmla="*/ 0 w 346"/>
                <a:gd name="T17" fmla="*/ 313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6" h="411">
                  <a:moveTo>
                    <a:pt x="132" y="344"/>
                  </a:moveTo>
                  <a:lnTo>
                    <a:pt x="345" y="0"/>
                  </a:lnTo>
                  <a:lnTo>
                    <a:pt x="181" y="410"/>
                  </a:lnTo>
                  <a:lnTo>
                    <a:pt x="172" y="388"/>
                  </a:lnTo>
                  <a:lnTo>
                    <a:pt x="345" y="0"/>
                  </a:lnTo>
                  <a:lnTo>
                    <a:pt x="163" y="375"/>
                  </a:lnTo>
                  <a:lnTo>
                    <a:pt x="150" y="357"/>
                  </a:lnTo>
                  <a:lnTo>
                    <a:pt x="345" y="0"/>
                  </a:lnTo>
                  <a:lnTo>
                    <a:pt x="0" y="31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53" name="Line 1329">
              <a:extLst>
                <a:ext uri="{FF2B5EF4-FFF2-40B4-BE49-F238E27FC236}">
                  <a16:creationId xmlns:a16="http://schemas.microsoft.com/office/drawing/2014/main" id="{95E67EE6-6B58-4DF5-85C8-01C5AACCDEAC}"/>
                </a:ext>
              </a:extLst>
            </p:cNvPr>
            <p:cNvSpPr>
              <a:spLocks noChangeShapeType="1"/>
            </p:cNvSpPr>
            <p:nvPr/>
          </p:nvSpPr>
          <p:spPr bwMode="auto">
            <a:xfrm flipV="1">
              <a:off x="475" y="3542"/>
              <a:ext cx="35" cy="10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554" name="Freeform 1330">
              <a:extLst>
                <a:ext uri="{FF2B5EF4-FFF2-40B4-BE49-F238E27FC236}">
                  <a16:creationId xmlns:a16="http://schemas.microsoft.com/office/drawing/2014/main" id="{04B0A899-3204-4512-A9E1-A3E346D26888}"/>
                </a:ext>
              </a:extLst>
            </p:cNvPr>
            <p:cNvSpPr>
              <a:spLocks noChangeArrowheads="1"/>
            </p:cNvSpPr>
            <p:nvPr/>
          </p:nvSpPr>
          <p:spPr bwMode="auto">
            <a:xfrm>
              <a:off x="1672" y="1200"/>
              <a:ext cx="329" cy="96"/>
            </a:xfrm>
            <a:custGeom>
              <a:avLst/>
              <a:gdLst>
                <a:gd name="T0" fmla="*/ 1451 w 1452"/>
                <a:gd name="T1" fmla="*/ 0 h 425"/>
                <a:gd name="T2" fmla="*/ 375 w 1452"/>
                <a:gd name="T3" fmla="*/ 194 h 425"/>
                <a:gd name="T4" fmla="*/ 379 w 1452"/>
                <a:gd name="T5" fmla="*/ 229 h 425"/>
                <a:gd name="T6" fmla="*/ 375 w 1452"/>
                <a:gd name="T7" fmla="*/ 194 h 425"/>
                <a:gd name="T8" fmla="*/ 366 w 1452"/>
                <a:gd name="T9" fmla="*/ 159 h 425"/>
                <a:gd name="T10" fmla="*/ 348 w 1452"/>
                <a:gd name="T11" fmla="*/ 123 h 425"/>
                <a:gd name="T12" fmla="*/ 326 w 1452"/>
                <a:gd name="T13" fmla="*/ 97 h 425"/>
                <a:gd name="T14" fmla="*/ 295 w 1452"/>
                <a:gd name="T15" fmla="*/ 70 h 425"/>
                <a:gd name="T16" fmla="*/ 264 w 1452"/>
                <a:gd name="T17" fmla="*/ 53 h 425"/>
                <a:gd name="T18" fmla="*/ 229 w 1452"/>
                <a:gd name="T19" fmla="*/ 44 h 425"/>
                <a:gd name="T20" fmla="*/ 189 w 1452"/>
                <a:gd name="T21" fmla="*/ 39 h 425"/>
                <a:gd name="T22" fmla="*/ 154 w 1452"/>
                <a:gd name="T23" fmla="*/ 44 h 425"/>
                <a:gd name="T24" fmla="*/ 119 w 1452"/>
                <a:gd name="T25" fmla="*/ 53 h 425"/>
                <a:gd name="T26" fmla="*/ 83 w 1452"/>
                <a:gd name="T27" fmla="*/ 70 h 425"/>
                <a:gd name="T28" fmla="*/ 52 w 1452"/>
                <a:gd name="T29" fmla="*/ 97 h 425"/>
                <a:gd name="T30" fmla="*/ 30 w 1452"/>
                <a:gd name="T31" fmla="*/ 123 h 425"/>
                <a:gd name="T32" fmla="*/ 13 w 1452"/>
                <a:gd name="T33" fmla="*/ 159 h 425"/>
                <a:gd name="T34" fmla="*/ 0 w 1452"/>
                <a:gd name="T35" fmla="*/ 194 h 425"/>
                <a:gd name="T36" fmla="*/ 0 w 1452"/>
                <a:gd name="T37" fmla="*/ 229 h 425"/>
                <a:gd name="T38" fmla="*/ 0 w 1452"/>
                <a:gd name="T39" fmla="*/ 269 h 425"/>
                <a:gd name="T40" fmla="*/ 13 w 1452"/>
                <a:gd name="T41" fmla="*/ 305 h 425"/>
                <a:gd name="T42" fmla="*/ 30 w 1452"/>
                <a:gd name="T43" fmla="*/ 336 h 425"/>
                <a:gd name="T44" fmla="*/ 52 w 1452"/>
                <a:gd name="T45" fmla="*/ 371 h 425"/>
                <a:gd name="T46" fmla="*/ 83 w 1452"/>
                <a:gd name="T47" fmla="*/ 389 h 425"/>
                <a:gd name="T48" fmla="*/ 119 w 1452"/>
                <a:gd name="T49" fmla="*/ 406 h 425"/>
                <a:gd name="T50" fmla="*/ 154 w 1452"/>
                <a:gd name="T51" fmla="*/ 420 h 425"/>
                <a:gd name="T52" fmla="*/ 189 w 1452"/>
                <a:gd name="T53" fmla="*/ 424 h 425"/>
                <a:gd name="T54" fmla="*/ 229 w 1452"/>
                <a:gd name="T55" fmla="*/ 420 h 425"/>
                <a:gd name="T56" fmla="*/ 264 w 1452"/>
                <a:gd name="T57" fmla="*/ 406 h 425"/>
                <a:gd name="T58" fmla="*/ 295 w 1452"/>
                <a:gd name="T59" fmla="*/ 389 h 425"/>
                <a:gd name="T60" fmla="*/ 326 w 1452"/>
                <a:gd name="T61" fmla="*/ 371 h 425"/>
                <a:gd name="T62" fmla="*/ 348 w 1452"/>
                <a:gd name="T63" fmla="*/ 336 h 425"/>
                <a:gd name="T64" fmla="*/ 366 w 1452"/>
                <a:gd name="T65" fmla="*/ 305 h 425"/>
                <a:gd name="T66" fmla="*/ 375 w 1452"/>
                <a:gd name="T67" fmla="*/ 269 h 425"/>
                <a:gd name="T68" fmla="*/ 379 w 1452"/>
                <a:gd name="T69" fmla="*/ 229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52" h="425">
                  <a:moveTo>
                    <a:pt x="1451" y="0"/>
                  </a:moveTo>
                  <a:lnTo>
                    <a:pt x="375" y="194"/>
                  </a:lnTo>
                  <a:lnTo>
                    <a:pt x="379" y="229"/>
                  </a:lnTo>
                  <a:lnTo>
                    <a:pt x="375" y="194"/>
                  </a:lnTo>
                  <a:lnTo>
                    <a:pt x="366" y="159"/>
                  </a:lnTo>
                  <a:lnTo>
                    <a:pt x="348" y="123"/>
                  </a:lnTo>
                  <a:lnTo>
                    <a:pt x="326" y="97"/>
                  </a:lnTo>
                  <a:lnTo>
                    <a:pt x="295" y="70"/>
                  </a:lnTo>
                  <a:lnTo>
                    <a:pt x="264" y="53"/>
                  </a:lnTo>
                  <a:lnTo>
                    <a:pt x="229" y="44"/>
                  </a:lnTo>
                  <a:lnTo>
                    <a:pt x="189" y="39"/>
                  </a:lnTo>
                  <a:lnTo>
                    <a:pt x="154" y="44"/>
                  </a:lnTo>
                  <a:lnTo>
                    <a:pt x="119" y="53"/>
                  </a:lnTo>
                  <a:lnTo>
                    <a:pt x="83" y="70"/>
                  </a:lnTo>
                  <a:lnTo>
                    <a:pt x="52" y="97"/>
                  </a:lnTo>
                  <a:lnTo>
                    <a:pt x="30" y="123"/>
                  </a:lnTo>
                  <a:lnTo>
                    <a:pt x="13" y="159"/>
                  </a:lnTo>
                  <a:lnTo>
                    <a:pt x="0" y="194"/>
                  </a:lnTo>
                  <a:lnTo>
                    <a:pt x="0" y="229"/>
                  </a:lnTo>
                  <a:lnTo>
                    <a:pt x="0" y="269"/>
                  </a:lnTo>
                  <a:lnTo>
                    <a:pt x="13" y="305"/>
                  </a:lnTo>
                  <a:lnTo>
                    <a:pt x="30" y="336"/>
                  </a:lnTo>
                  <a:lnTo>
                    <a:pt x="52" y="371"/>
                  </a:lnTo>
                  <a:lnTo>
                    <a:pt x="83" y="389"/>
                  </a:lnTo>
                  <a:lnTo>
                    <a:pt x="119" y="406"/>
                  </a:lnTo>
                  <a:lnTo>
                    <a:pt x="154" y="420"/>
                  </a:lnTo>
                  <a:lnTo>
                    <a:pt x="189" y="424"/>
                  </a:lnTo>
                  <a:lnTo>
                    <a:pt x="229" y="420"/>
                  </a:lnTo>
                  <a:lnTo>
                    <a:pt x="264" y="406"/>
                  </a:lnTo>
                  <a:lnTo>
                    <a:pt x="295" y="389"/>
                  </a:lnTo>
                  <a:lnTo>
                    <a:pt x="326" y="371"/>
                  </a:lnTo>
                  <a:lnTo>
                    <a:pt x="348" y="336"/>
                  </a:lnTo>
                  <a:lnTo>
                    <a:pt x="366" y="305"/>
                  </a:lnTo>
                  <a:lnTo>
                    <a:pt x="375" y="269"/>
                  </a:lnTo>
                  <a:lnTo>
                    <a:pt x="379" y="22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555" name="Freeform 1331">
              <a:extLst>
                <a:ext uri="{FF2B5EF4-FFF2-40B4-BE49-F238E27FC236}">
                  <a16:creationId xmlns:a16="http://schemas.microsoft.com/office/drawing/2014/main" id="{08387C3E-DD00-483C-9FCF-26B6F419CBEA}"/>
                </a:ext>
              </a:extLst>
            </p:cNvPr>
            <p:cNvSpPr>
              <a:spLocks noChangeArrowheads="1"/>
            </p:cNvSpPr>
            <p:nvPr/>
          </p:nvSpPr>
          <p:spPr bwMode="auto">
            <a:xfrm>
              <a:off x="1960" y="1209"/>
              <a:ext cx="86" cy="87"/>
            </a:xfrm>
            <a:custGeom>
              <a:avLst/>
              <a:gdLst>
                <a:gd name="T0" fmla="*/ 380 w 381"/>
                <a:gd name="T1" fmla="*/ 190 h 385"/>
                <a:gd name="T2" fmla="*/ 376 w 381"/>
                <a:gd name="T3" fmla="*/ 154 h 385"/>
                <a:gd name="T4" fmla="*/ 367 w 381"/>
                <a:gd name="T5" fmla="*/ 119 h 385"/>
                <a:gd name="T6" fmla="*/ 349 w 381"/>
                <a:gd name="T7" fmla="*/ 83 h 385"/>
                <a:gd name="T8" fmla="*/ 327 w 381"/>
                <a:gd name="T9" fmla="*/ 57 h 385"/>
                <a:gd name="T10" fmla="*/ 296 w 381"/>
                <a:gd name="T11" fmla="*/ 30 h 385"/>
                <a:gd name="T12" fmla="*/ 265 w 381"/>
                <a:gd name="T13" fmla="*/ 13 h 385"/>
                <a:gd name="T14" fmla="*/ 230 w 381"/>
                <a:gd name="T15" fmla="*/ 4 h 385"/>
                <a:gd name="T16" fmla="*/ 190 w 381"/>
                <a:gd name="T17" fmla="*/ 0 h 385"/>
                <a:gd name="T18" fmla="*/ 154 w 381"/>
                <a:gd name="T19" fmla="*/ 4 h 385"/>
                <a:gd name="T20" fmla="*/ 119 w 381"/>
                <a:gd name="T21" fmla="*/ 13 h 385"/>
                <a:gd name="T22" fmla="*/ 84 w 381"/>
                <a:gd name="T23" fmla="*/ 30 h 385"/>
                <a:gd name="T24" fmla="*/ 57 w 381"/>
                <a:gd name="T25" fmla="*/ 57 h 385"/>
                <a:gd name="T26" fmla="*/ 30 w 381"/>
                <a:gd name="T27" fmla="*/ 83 h 385"/>
                <a:gd name="T28" fmla="*/ 13 w 381"/>
                <a:gd name="T29" fmla="*/ 119 h 385"/>
                <a:gd name="T30" fmla="*/ 4 w 381"/>
                <a:gd name="T31" fmla="*/ 154 h 385"/>
                <a:gd name="T32" fmla="*/ 0 w 381"/>
                <a:gd name="T33" fmla="*/ 190 h 385"/>
                <a:gd name="T34" fmla="*/ 4 w 381"/>
                <a:gd name="T35" fmla="*/ 229 h 385"/>
                <a:gd name="T36" fmla="*/ 13 w 381"/>
                <a:gd name="T37" fmla="*/ 265 h 385"/>
                <a:gd name="T38" fmla="*/ 30 w 381"/>
                <a:gd name="T39" fmla="*/ 296 h 385"/>
                <a:gd name="T40" fmla="*/ 57 w 381"/>
                <a:gd name="T41" fmla="*/ 331 h 385"/>
                <a:gd name="T42" fmla="*/ 84 w 381"/>
                <a:gd name="T43" fmla="*/ 349 h 385"/>
                <a:gd name="T44" fmla="*/ 119 w 381"/>
                <a:gd name="T45" fmla="*/ 366 h 385"/>
                <a:gd name="T46" fmla="*/ 154 w 381"/>
                <a:gd name="T47" fmla="*/ 380 h 385"/>
                <a:gd name="T48" fmla="*/ 190 w 381"/>
                <a:gd name="T49" fmla="*/ 384 h 385"/>
                <a:gd name="T50" fmla="*/ 230 w 381"/>
                <a:gd name="T51" fmla="*/ 380 h 385"/>
                <a:gd name="T52" fmla="*/ 265 w 381"/>
                <a:gd name="T53" fmla="*/ 366 h 385"/>
                <a:gd name="T54" fmla="*/ 296 w 381"/>
                <a:gd name="T55" fmla="*/ 349 h 385"/>
                <a:gd name="T56" fmla="*/ 327 w 381"/>
                <a:gd name="T57" fmla="*/ 331 h 385"/>
                <a:gd name="T58" fmla="*/ 349 w 381"/>
                <a:gd name="T59" fmla="*/ 296 h 385"/>
                <a:gd name="T60" fmla="*/ 367 w 381"/>
                <a:gd name="T61" fmla="*/ 265 h 385"/>
                <a:gd name="T62" fmla="*/ 376 w 381"/>
                <a:gd name="T63" fmla="*/ 229 h 385"/>
                <a:gd name="T64" fmla="*/ 380 w 381"/>
                <a:gd name="T65" fmla="*/ 19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1" h="385">
                  <a:moveTo>
                    <a:pt x="380" y="190"/>
                  </a:moveTo>
                  <a:lnTo>
                    <a:pt x="376" y="154"/>
                  </a:lnTo>
                  <a:lnTo>
                    <a:pt x="367" y="119"/>
                  </a:lnTo>
                  <a:lnTo>
                    <a:pt x="349" y="83"/>
                  </a:lnTo>
                  <a:lnTo>
                    <a:pt x="327" y="57"/>
                  </a:lnTo>
                  <a:lnTo>
                    <a:pt x="296" y="30"/>
                  </a:lnTo>
                  <a:lnTo>
                    <a:pt x="265" y="13"/>
                  </a:lnTo>
                  <a:lnTo>
                    <a:pt x="230" y="4"/>
                  </a:lnTo>
                  <a:lnTo>
                    <a:pt x="190" y="0"/>
                  </a:lnTo>
                  <a:lnTo>
                    <a:pt x="154" y="4"/>
                  </a:lnTo>
                  <a:lnTo>
                    <a:pt x="119" y="13"/>
                  </a:lnTo>
                  <a:lnTo>
                    <a:pt x="84" y="30"/>
                  </a:lnTo>
                  <a:lnTo>
                    <a:pt x="57" y="57"/>
                  </a:lnTo>
                  <a:lnTo>
                    <a:pt x="30" y="83"/>
                  </a:lnTo>
                  <a:lnTo>
                    <a:pt x="13" y="119"/>
                  </a:lnTo>
                  <a:lnTo>
                    <a:pt x="4" y="154"/>
                  </a:lnTo>
                  <a:lnTo>
                    <a:pt x="0" y="190"/>
                  </a:lnTo>
                  <a:lnTo>
                    <a:pt x="4" y="229"/>
                  </a:lnTo>
                  <a:lnTo>
                    <a:pt x="13" y="265"/>
                  </a:lnTo>
                  <a:lnTo>
                    <a:pt x="30" y="296"/>
                  </a:lnTo>
                  <a:lnTo>
                    <a:pt x="57" y="331"/>
                  </a:lnTo>
                  <a:lnTo>
                    <a:pt x="84" y="349"/>
                  </a:lnTo>
                  <a:lnTo>
                    <a:pt x="119" y="366"/>
                  </a:lnTo>
                  <a:lnTo>
                    <a:pt x="154" y="380"/>
                  </a:lnTo>
                  <a:lnTo>
                    <a:pt x="190" y="384"/>
                  </a:lnTo>
                  <a:lnTo>
                    <a:pt x="230" y="380"/>
                  </a:lnTo>
                  <a:lnTo>
                    <a:pt x="265" y="366"/>
                  </a:lnTo>
                  <a:lnTo>
                    <a:pt x="296" y="349"/>
                  </a:lnTo>
                  <a:lnTo>
                    <a:pt x="327" y="331"/>
                  </a:lnTo>
                  <a:lnTo>
                    <a:pt x="349" y="296"/>
                  </a:lnTo>
                  <a:lnTo>
                    <a:pt x="367" y="265"/>
                  </a:lnTo>
                  <a:lnTo>
                    <a:pt x="376" y="229"/>
                  </a:lnTo>
                  <a:lnTo>
                    <a:pt x="380" y="1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53556" name="Text Box 1332">
            <a:extLst>
              <a:ext uri="{FF2B5EF4-FFF2-40B4-BE49-F238E27FC236}">
                <a16:creationId xmlns:a16="http://schemas.microsoft.com/office/drawing/2014/main" id="{BB929664-C231-4BA4-940B-46F4A5A3E108}"/>
              </a:ext>
            </a:extLst>
          </p:cNvPr>
          <p:cNvSpPr txBox="1">
            <a:spLocks noChangeArrowheads="1"/>
          </p:cNvSpPr>
          <p:nvPr/>
        </p:nvSpPr>
        <p:spPr bwMode="auto">
          <a:xfrm>
            <a:off x="4738688" y="1452563"/>
            <a:ext cx="3944937"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A capacitor is made by separating two conductive plates by an insulator or dielectric.</a:t>
            </a:r>
          </a:p>
          <a:p>
            <a:pPr eaLnBrk="1" hangingPunct="1">
              <a:lnSpc>
                <a:spcPct val="106000"/>
              </a:lnSpc>
              <a:buClr>
                <a:srgbClr val="FFFFCC"/>
              </a:buClr>
              <a:buSzPct val="100000"/>
              <a:buFont typeface="Times New Roman" panose="02020603050405020304" pitchFamily="18" charset="0"/>
              <a:buNone/>
            </a:pPr>
            <a:endParaRPr lang="en-GB" altLang="en-US">
              <a:solidFill>
                <a:srgbClr val="333333"/>
              </a:solidFill>
              <a:latin typeface="Tahoma" panose="020B0604030504040204" pitchFamily="34" charset="0"/>
            </a:endParaRPr>
          </a:p>
          <a:p>
            <a:pPr eaLnBrk="1" hangingPunct="1">
              <a:lnSpc>
                <a:spcPct val="106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Capacitors store energy electrostatically.</a:t>
            </a:r>
          </a:p>
          <a:p>
            <a:pPr eaLnBrk="1" hangingPunct="1">
              <a:lnSpc>
                <a:spcPct val="106000"/>
              </a:lnSpc>
              <a:buClr>
                <a:srgbClr val="FFFFCC"/>
              </a:buClr>
              <a:buSzPct val="100000"/>
              <a:buFont typeface="Times New Roman" panose="02020603050405020304" pitchFamily="18" charset="0"/>
              <a:buNone/>
            </a:pPr>
            <a:endParaRPr lang="en-GB" altLang="en-US">
              <a:solidFill>
                <a:srgbClr val="333333"/>
              </a:solidFill>
              <a:latin typeface="Tahoma" panose="020B0604030504040204" pitchFamily="34" charset="0"/>
            </a:endParaRPr>
          </a:p>
          <a:p>
            <a:pPr eaLnBrk="1" hangingPunct="1">
              <a:lnSpc>
                <a:spcPct val="106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Capacitors tend to block DC and pass AC.</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53556">
                                            <p:txEl>
                                              <p:pRg st="0" end="0"/>
                                            </p:txEl>
                                          </p:spTgt>
                                        </p:tgtEl>
                                        <p:attrNameLst>
                                          <p:attrName>style.visibility</p:attrName>
                                        </p:attrNameLst>
                                      </p:cBhvr>
                                      <p:to>
                                        <p:strVal val="visible"/>
                                      </p:to>
                                    </p:set>
                                    <p:anim calcmode="lin" valueType="num">
                                      <p:cBhvr additive="base">
                                        <p:cTn id="7" dur="500"/>
                                        <p:tgtEl>
                                          <p:spTgt spid="53556">
                                            <p:txEl>
                                              <p:pRg st="0" end="0"/>
                                            </p:txEl>
                                          </p:spTgt>
                                        </p:tgtEl>
                                        <p:attrNameLst>
                                          <p:attrName>ppt_x</p:attrName>
                                        </p:attrNameLst>
                                      </p:cBhvr>
                                      <p:tavLst>
                                        <p:tav tm="0">
                                          <p:val>
                                            <p:strVal val="#ppt_x+#ppt_w*1.125000"/>
                                          </p:val>
                                        </p:tav>
                                        <p:tav tm="100000">
                                          <p:val>
                                            <p:strVal val="#ppt_x"/>
                                          </p:val>
                                        </p:tav>
                                      </p:tavLst>
                                    </p:anim>
                                    <p:animEffect transition="in" filter="wipe(left)">
                                      <p:cBhvr>
                                        <p:cTn id="8" dur="500"/>
                                        <p:tgtEl>
                                          <p:spTgt spid="53556">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53556">
                                            <p:txEl>
                                              <p:pRg st="2" end="2"/>
                                            </p:txEl>
                                          </p:spTgt>
                                        </p:tgtEl>
                                        <p:attrNameLst>
                                          <p:attrName>style.visibility</p:attrName>
                                        </p:attrNameLst>
                                      </p:cBhvr>
                                      <p:to>
                                        <p:strVal val="visible"/>
                                      </p:to>
                                    </p:set>
                                    <p:anim calcmode="lin" valueType="num">
                                      <p:cBhvr additive="base">
                                        <p:cTn id="13" dur="500"/>
                                        <p:tgtEl>
                                          <p:spTgt spid="53556">
                                            <p:txEl>
                                              <p:pRg st="2" end="2"/>
                                            </p:txEl>
                                          </p:spTgt>
                                        </p:tgtEl>
                                        <p:attrNameLst>
                                          <p:attrName>ppt_x</p:attrName>
                                        </p:attrNameLst>
                                      </p:cBhvr>
                                      <p:tavLst>
                                        <p:tav tm="0">
                                          <p:val>
                                            <p:strVal val="#ppt_x+#ppt_w*1.125000"/>
                                          </p:val>
                                        </p:tav>
                                        <p:tav tm="100000">
                                          <p:val>
                                            <p:strVal val="#ppt_x"/>
                                          </p:val>
                                        </p:tav>
                                      </p:tavLst>
                                    </p:anim>
                                    <p:animEffect transition="in" filter="wipe(left)">
                                      <p:cBhvr>
                                        <p:cTn id="14" dur="500"/>
                                        <p:tgtEl>
                                          <p:spTgt spid="53556">
                                            <p:txEl>
                                              <p:pRg st="2" end="2"/>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2" fill="hold" grpId="0" nodeType="clickEffect">
                                  <p:stCondLst>
                                    <p:cond delay="0"/>
                                  </p:stCondLst>
                                  <p:childTnLst>
                                    <p:set>
                                      <p:cBhvr>
                                        <p:cTn id="18" dur="1" fill="hold">
                                          <p:stCondLst>
                                            <p:cond delay="0"/>
                                          </p:stCondLst>
                                        </p:cTn>
                                        <p:tgtEl>
                                          <p:spTgt spid="53556">
                                            <p:txEl>
                                              <p:pRg st="4" end="4"/>
                                            </p:txEl>
                                          </p:spTgt>
                                        </p:tgtEl>
                                        <p:attrNameLst>
                                          <p:attrName>style.visibility</p:attrName>
                                        </p:attrNameLst>
                                      </p:cBhvr>
                                      <p:to>
                                        <p:strVal val="visible"/>
                                      </p:to>
                                    </p:set>
                                    <p:anim calcmode="lin" valueType="num">
                                      <p:cBhvr additive="base">
                                        <p:cTn id="19" dur="500"/>
                                        <p:tgtEl>
                                          <p:spTgt spid="53556">
                                            <p:txEl>
                                              <p:pRg st="4" end="4"/>
                                            </p:txEl>
                                          </p:spTgt>
                                        </p:tgtEl>
                                        <p:attrNameLst>
                                          <p:attrName>ppt_x</p:attrName>
                                        </p:attrNameLst>
                                      </p:cBhvr>
                                      <p:tavLst>
                                        <p:tav tm="0">
                                          <p:val>
                                            <p:strVal val="#ppt_x+#ppt_w*1.125000"/>
                                          </p:val>
                                        </p:tav>
                                        <p:tav tm="100000">
                                          <p:val>
                                            <p:strVal val="#ppt_x"/>
                                          </p:val>
                                        </p:tav>
                                      </p:tavLst>
                                    </p:anim>
                                    <p:animEffect transition="in" filter="wipe(left)">
                                      <p:cBhvr>
                                        <p:cTn id="20" dur="500"/>
                                        <p:tgtEl>
                                          <p:spTgt spid="535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556" grpId="0"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a:extLst>
              <a:ext uri="{FF2B5EF4-FFF2-40B4-BE49-F238E27FC236}">
                <a16:creationId xmlns:a16="http://schemas.microsoft.com/office/drawing/2014/main" id="{FABD3676-3919-4AE7-9720-84EFF62CD13E}"/>
              </a:ext>
            </a:extLst>
          </p:cNvPr>
          <p:cNvSpPr>
            <a:spLocks noGrp="1" noChangeArrowheads="1"/>
          </p:cNvSpPr>
          <p:nvPr>
            <p:ph type="title" idx="4294967295"/>
          </p:nvPr>
        </p:nvSpPr>
        <p:spPr>
          <a:xfrm>
            <a:off x="304800" y="914400"/>
            <a:ext cx="7772400" cy="1143000"/>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Capacitors</a:t>
            </a:r>
          </a:p>
        </p:txBody>
      </p:sp>
      <p:pic>
        <p:nvPicPr>
          <p:cNvPr id="54274" name="Picture 2">
            <a:extLst>
              <a:ext uri="{FF2B5EF4-FFF2-40B4-BE49-F238E27FC236}">
                <a16:creationId xmlns:a16="http://schemas.microsoft.com/office/drawing/2014/main" id="{2C134D50-FE9E-4D46-8140-7D147D2DAA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276350"/>
            <a:ext cx="3336925" cy="2160588"/>
          </a:xfrm>
          <a:prstGeom prst="rect">
            <a:avLst/>
          </a:prstGeom>
          <a:noFill/>
          <a:effectLst>
            <a:outerShdw dist="107933" dir="2700000" algn="ctr" rotWithShape="0">
              <a:srgbClr val="000000">
                <a:alpha val="50000"/>
              </a:srgbClr>
            </a:outerShdw>
          </a:effectLst>
          <a:extLst>
            <a:ext uri="{909E8E84-426E-40DD-AFC4-6F175D3DCCD1}">
              <a14:hiddenFill xmlns:a14="http://schemas.microsoft.com/office/drawing/2010/main">
                <a:blipFill dpi="0" rotWithShape="0">
                  <a:blip/>
                  <a:srcRect/>
                  <a:stretch>
                    <a:fillRect/>
                  </a:stretch>
                </a:blipFill>
              </a14:hiddenFill>
            </a:ext>
          </a:extLst>
        </p:spPr>
      </p:pic>
      <p:sp>
        <p:nvSpPr>
          <p:cNvPr id="54275" name="Text Box 3">
            <a:extLst>
              <a:ext uri="{FF2B5EF4-FFF2-40B4-BE49-F238E27FC236}">
                <a16:creationId xmlns:a16="http://schemas.microsoft.com/office/drawing/2014/main" id="{2E7C7EDF-180A-4E95-A451-1CFA603369B4}"/>
              </a:ext>
            </a:extLst>
          </p:cNvPr>
          <p:cNvSpPr txBox="1">
            <a:spLocks noChangeArrowheads="1"/>
          </p:cNvSpPr>
          <p:nvPr/>
        </p:nvSpPr>
        <p:spPr bwMode="auto">
          <a:xfrm>
            <a:off x="463550" y="2076450"/>
            <a:ext cx="313848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Fixed Value Capacitors</a:t>
            </a:r>
          </a:p>
        </p:txBody>
      </p:sp>
      <p:grpSp>
        <p:nvGrpSpPr>
          <p:cNvPr id="54276" name="Group 4">
            <a:extLst>
              <a:ext uri="{FF2B5EF4-FFF2-40B4-BE49-F238E27FC236}">
                <a16:creationId xmlns:a16="http://schemas.microsoft.com/office/drawing/2014/main" id="{703F7292-45F0-4C02-9163-9D5B2EF78C9D}"/>
              </a:ext>
            </a:extLst>
          </p:cNvPr>
          <p:cNvGrpSpPr>
            <a:grpSpLocks/>
          </p:cNvGrpSpPr>
          <p:nvPr/>
        </p:nvGrpSpPr>
        <p:grpSpPr bwMode="auto">
          <a:xfrm>
            <a:off x="3978275" y="1782763"/>
            <a:ext cx="339725" cy="1098550"/>
            <a:chOff x="2506" y="1123"/>
            <a:chExt cx="214" cy="692"/>
          </a:xfrm>
        </p:grpSpPr>
        <p:sp>
          <p:nvSpPr>
            <p:cNvPr id="54277" name="Line 5">
              <a:extLst>
                <a:ext uri="{FF2B5EF4-FFF2-40B4-BE49-F238E27FC236}">
                  <a16:creationId xmlns:a16="http://schemas.microsoft.com/office/drawing/2014/main" id="{28499F18-C535-4932-B0E6-BCB98D88EC5D}"/>
                </a:ext>
              </a:extLst>
            </p:cNvPr>
            <p:cNvSpPr>
              <a:spLocks noChangeShapeType="1"/>
            </p:cNvSpPr>
            <p:nvPr/>
          </p:nvSpPr>
          <p:spPr bwMode="auto">
            <a:xfrm flipH="1">
              <a:off x="2612" y="1123"/>
              <a:ext cx="4" cy="315"/>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78" name="Line 6">
              <a:extLst>
                <a:ext uri="{FF2B5EF4-FFF2-40B4-BE49-F238E27FC236}">
                  <a16:creationId xmlns:a16="http://schemas.microsoft.com/office/drawing/2014/main" id="{48C51727-A43F-4EFD-B46A-4A240DF71F09}"/>
                </a:ext>
              </a:extLst>
            </p:cNvPr>
            <p:cNvSpPr>
              <a:spLocks noChangeShapeType="1"/>
            </p:cNvSpPr>
            <p:nvPr/>
          </p:nvSpPr>
          <p:spPr bwMode="auto">
            <a:xfrm>
              <a:off x="2614" y="1502"/>
              <a:ext cx="2" cy="313"/>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79" name="Line 7">
              <a:extLst>
                <a:ext uri="{FF2B5EF4-FFF2-40B4-BE49-F238E27FC236}">
                  <a16:creationId xmlns:a16="http://schemas.microsoft.com/office/drawing/2014/main" id="{321342BD-EA24-4C6C-9EA8-EBD52EE02F49}"/>
                </a:ext>
              </a:extLst>
            </p:cNvPr>
            <p:cNvSpPr>
              <a:spLocks noChangeShapeType="1"/>
            </p:cNvSpPr>
            <p:nvPr/>
          </p:nvSpPr>
          <p:spPr bwMode="auto">
            <a:xfrm flipH="1">
              <a:off x="2505" y="1438"/>
              <a:ext cx="217" cy="1"/>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0" name="Line 8">
              <a:extLst>
                <a:ext uri="{FF2B5EF4-FFF2-40B4-BE49-F238E27FC236}">
                  <a16:creationId xmlns:a16="http://schemas.microsoft.com/office/drawing/2014/main" id="{CEEF8D6D-9049-42BC-B261-19A5726723D9}"/>
                </a:ext>
              </a:extLst>
            </p:cNvPr>
            <p:cNvSpPr>
              <a:spLocks noChangeShapeType="1"/>
            </p:cNvSpPr>
            <p:nvPr/>
          </p:nvSpPr>
          <p:spPr bwMode="auto">
            <a:xfrm>
              <a:off x="2709" y="1535"/>
              <a:ext cx="12" cy="10"/>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1" name="Freeform 9">
              <a:extLst>
                <a:ext uri="{FF2B5EF4-FFF2-40B4-BE49-F238E27FC236}">
                  <a16:creationId xmlns:a16="http://schemas.microsoft.com/office/drawing/2014/main" id="{57351CC5-99B0-44CE-96A6-DE83C169DBF8}"/>
                </a:ext>
              </a:extLst>
            </p:cNvPr>
            <p:cNvSpPr>
              <a:spLocks noChangeArrowheads="1"/>
            </p:cNvSpPr>
            <p:nvPr/>
          </p:nvSpPr>
          <p:spPr bwMode="auto">
            <a:xfrm>
              <a:off x="2506" y="1502"/>
              <a:ext cx="203" cy="43"/>
            </a:xfrm>
            <a:custGeom>
              <a:avLst/>
              <a:gdLst>
                <a:gd name="T0" fmla="*/ 896 w 897"/>
                <a:gd name="T1" fmla="*/ 146 h 191"/>
                <a:gd name="T2" fmla="*/ 839 w 897"/>
                <a:gd name="T3" fmla="*/ 106 h 191"/>
                <a:gd name="T4" fmla="*/ 777 w 897"/>
                <a:gd name="T5" fmla="*/ 70 h 191"/>
                <a:gd name="T6" fmla="*/ 715 w 897"/>
                <a:gd name="T7" fmla="*/ 44 h 191"/>
                <a:gd name="T8" fmla="*/ 649 w 897"/>
                <a:gd name="T9" fmla="*/ 22 h 191"/>
                <a:gd name="T10" fmla="*/ 583 w 897"/>
                <a:gd name="T11" fmla="*/ 8 h 191"/>
                <a:gd name="T12" fmla="*/ 512 w 897"/>
                <a:gd name="T13" fmla="*/ 0 h 191"/>
                <a:gd name="T14" fmla="*/ 441 w 897"/>
                <a:gd name="T15" fmla="*/ 0 h 191"/>
                <a:gd name="T16" fmla="*/ 371 w 897"/>
                <a:gd name="T17" fmla="*/ 8 h 191"/>
                <a:gd name="T18" fmla="*/ 304 w 897"/>
                <a:gd name="T19" fmla="*/ 22 h 191"/>
                <a:gd name="T20" fmla="*/ 238 w 897"/>
                <a:gd name="T21" fmla="*/ 44 h 191"/>
                <a:gd name="T22" fmla="*/ 172 w 897"/>
                <a:gd name="T23" fmla="*/ 70 h 191"/>
                <a:gd name="T24" fmla="*/ 110 w 897"/>
                <a:gd name="T25" fmla="*/ 106 h 191"/>
                <a:gd name="T26" fmla="*/ 53 w 897"/>
                <a:gd name="T27" fmla="*/ 146 h 191"/>
                <a:gd name="T28" fmla="*/ 0 w 897"/>
                <a:gd name="T29" fmla="*/ 19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7" h="191">
                  <a:moveTo>
                    <a:pt x="896" y="146"/>
                  </a:moveTo>
                  <a:lnTo>
                    <a:pt x="839" y="106"/>
                  </a:lnTo>
                  <a:lnTo>
                    <a:pt x="777" y="70"/>
                  </a:lnTo>
                  <a:lnTo>
                    <a:pt x="715" y="44"/>
                  </a:lnTo>
                  <a:lnTo>
                    <a:pt x="649" y="22"/>
                  </a:lnTo>
                  <a:lnTo>
                    <a:pt x="583" y="8"/>
                  </a:lnTo>
                  <a:lnTo>
                    <a:pt x="512" y="0"/>
                  </a:lnTo>
                  <a:lnTo>
                    <a:pt x="441" y="0"/>
                  </a:lnTo>
                  <a:lnTo>
                    <a:pt x="371" y="8"/>
                  </a:lnTo>
                  <a:lnTo>
                    <a:pt x="304" y="22"/>
                  </a:lnTo>
                  <a:lnTo>
                    <a:pt x="238" y="44"/>
                  </a:lnTo>
                  <a:lnTo>
                    <a:pt x="172" y="70"/>
                  </a:lnTo>
                  <a:lnTo>
                    <a:pt x="110" y="106"/>
                  </a:lnTo>
                  <a:lnTo>
                    <a:pt x="53" y="146"/>
                  </a:lnTo>
                  <a:lnTo>
                    <a:pt x="0" y="190"/>
                  </a:lnTo>
                </a:path>
              </a:pathLst>
            </a:cu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54282" name="Group 10">
            <a:extLst>
              <a:ext uri="{FF2B5EF4-FFF2-40B4-BE49-F238E27FC236}">
                <a16:creationId xmlns:a16="http://schemas.microsoft.com/office/drawing/2014/main" id="{5FB68474-6A2B-4170-A9B9-6D19922D0F88}"/>
              </a:ext>
            </a:extLst>
          </p:cNvPr>
          <p:cNvGrpSpPr>
            <a:grpSpLocks/>
          </p:cNvGrpSpPr>
          <p:nvPr/>
        </p:nvGrpSpPr>
        <p:grpSpPr bwMode="auto">
          <a:xfrm>
            <a:off x="439738" y="3211513"/>
            <a:ext cx="8016875" cy="3051175"/>
            <a:chOff x="277" y="2023"/>
            <a:chExt cx="5050" cy="1922"/>
          </a:xfrm>
        </p:grpSpPr>
        <p:graphicFrame>
          <p:nvGraphicFramePr>
            <p:cNvPr id="54283" name="Object 11">
              <a:extLst>
                <a:ext uri="{FF2B5EF4-FFF2-40B4-BE49-F238E27FC236}">
                  <a16:creationId xmlns:a16="http://schemas.microsoft.com/office/drawing/2014/main" id="{06426C54-D849-451F-9E65-6DE27D70B628}"/>
                </a:ext>
              </a:extLst>
            </p:cNvPr>
            <p:cNvGraphicFramePr>
              <a:graphicFrameLocks noChangeAspect="1"/>
            </p:cNvGraphicFramePr>
            <p:nvPr/>
          </p:nvGraphicFramePr>
          <p:xfrm>
            <a:off x="3216" y="2304"/>
            <a:ext cx="2112" cy="1452"/>
          </p:xfrm>
          <a:graphic>
            <a:graphicData uri="http://schemas.openxmlformats.org/presentationml/2006/ole">
              <mc:AlternateContent xmlns:mc="http://schemas.openxmlformats.org/markup-compatibility/2006">
                <mc:Choice xmlns:v="urn:schemas-microsoft-com:vml" Requires="v">
                  <p:oleObj spid="_x0000_s54295" r:id="rId5" imgW="1162080" imgH="819000" progId="">
                    <p:embed/>
                  </p:oleObj>
                </mc:Choice>
                <mc:Fallback>
                  <p:oleObj r:id="rId5" imgW="1162080" imgH="819000" progId="">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6" y="2304"/>
                          <a:ext cx="2112" cy="145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54284" name="Text Box 12">
              <a:extLst>
                <a:ext uri="{FF2B5EF4-FFF2-40B4-BE49-F238E27FC236}">
                  <a16:creationId xmlns:a16="http://schemas.microsoft.com/office/drawing/2014/main" id="{19005139-ED3F-41D3-BE1C-D2BE289D55A1}"/>
                </a:ext>
              </a:extLst>
            </p:cNvPr>
            <p:cNvSpPr txBox="1">
              <a:spLocks noChangeArrowheads="1"/>
            </p:cNvSpPr>
            <p:nvPr/>
          </p:nvSpPr>
          <p:spPr bwMode="auto">
            <a:xfrm>
              <a:off x="277" y="2239"/>
              <a:ext cx="2762" cy="1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Variable Capacitor</a:t>
              </a:r>
            </a:p>
            <a:p>
              <a:pPr eaLnBrk="1" hangingPunct="1">
                <a:lnSpc>
                  <a:spcPct val="106000"/>
                </a:lnSpc>
                <a:buClr>
                  <a:srgbClr val="FFFFCC"/>
                </a:buClr>
                <a:buSzPct val="100000"/>
                <a:buFont typeface="Times New Roman" panose="02020603050405020304" pitchFamily="18" charset="0"/>
                <a:buNone/>
              </a:pPr>
              <a:endParaRPr lang="en-GB" altLang="en-US">
                <a:solidFill>
                  <a:srgbClr val="333333"/>
                </a:solidFill>
                <a:latin typeface="Tahoma" panose="020B0604030504040204" pitchFamily="34" charset="0"/>
              </a:endParaRPr>
            </a:p>
            <a:p>
              <a:pPr eaLnBrk="1" hangingPunct="1">
                <a:lnSpc>
                  <a:spcPct val="106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Consists of two sets of rotating conducting plates separated by an insulator, which can be varied in surface area exposed to each other</a:t>
              </a:r>
            </a:p>
          </p:txBody>
        </p:sp>
        <p:grpSp>
          <p:nvGrpSpPr>
            <p:cNvPr id="54285" name="Group 13">
              <a:extLst>
                <a:ext uri="{FF2B5EF4-FFF2-40B4-BE49-F238E27FC236}">
                  <a16:creationId xmlns:a16="http://schemas.microsoft.com/office/drawing/2014/main" id="{729D10AE-68BF-426B-95D2-528D8BA92602}"/>
                </a:ext>
              </a:extLst>
            </p:cNvPr>
            <p:cNvGrpSpPr>
              <a:grpSpLocks/>
            </p:cNvGrpSpPr>
            <p:nvPr/>
          </p:nvGrpSpPr>
          <p:grpSpPr bwMode="auto">
            <a:xfrm>
              <a:off x="2521" y="2023"/>
              <a:ext cx="232" cy="692"/>
              <a:chOff x="2521" y="2023"/>
              <a:chExt cx="232" cy="692"/>
            </a:xfrm>
          </p:grpSpPr>
          <p:grpSp>
            <p:nvGrpSpPr>
              <p:cNvPr id="54286" name="Group 14">
                <a:extLst>
                  <a:ext uri="{FF2B5EF4-FFF2-40B4-BE49-F238E27FC236}">
                    <a16:creationId xmlns:a16="http://schemas.microsoft.com/office/drawing/2014/main" id="{2D9C4FC2-5D0C-488F-AB19-F9F877E7ADD5}"/>
                  </a:ext>
                </a:extLst>
              </p:cNvPr>
              <p:cNvGrpSpPr>
                <a:grpSpLocks/>
              </p:cNvGrpSpPr>
              <p:nvPr/>
            </p:nvGrpSpPr>
            <p:grpSpPr bwMode="auto">
              <a:xfrm>
                <a:off x="2521" y="2023"/>
                <a:ext cx="214" cy="692"/>
                <a:chOff x="2521" y="2023"/>
                <a:chExt cx="214" cy="692"/>
              </a:xfrm>
            </p:grpSpPr>
            <p:sp>
              <p:nvSpPr>
                <p:cNvPr id="54287" name="Line 15">
                  <a:extLst>
                    <a:ext uri="{FF2B5EF4-FFF2-40B4-BE49-F238E27FC236}">
                      <a16:creationId xmlns:a16="http://schemas.microsoft.com/office/drawing/2014/main" id="{11A30E2F-4A76-4078-994C-A4205F359D12}"/>
                    </a:ext>
                  </a:extLst>
                </p:cNvPr>
                <p:cNvSpPr>
                  <a:spLocks noChangeShapeType="1"/>
                </p:cNvSpPr>
                <p:nvPr/>
              </p:nvSpPr>
              <p:spPr bwMode="auto">
                <a:xfrm flipH="1">
                  <a:off x="2628" y="2023"/>
                  <a:ext cx="4" cy="315"/>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8" name="Line 16">
                  <a:extLst>
                    <a:ext uri="{FF2B5EF4-FFF2-40B4-BE49-F238E27FC236}">
                      <a16:creationId xmlns:a16="http://schemas.microsoft.com/office/drawing/2014/main" id="{772009BE-29C0-4854-898F-32D8A19C617B}"/>
                    </a:ext>
                  </a:extLst>
                </p:cNvPr>
                <p:cNvSpPr>
                  <a:spLocks noChangeShapeType="1"/>
                </p:cNvSpPr>
                <p:nvPr/>
              </p:nvSpPr>
              <p:spPr bwMode="auto">
                <a:xfrm>
                  <a:off x="2629" y="2403"/>
                  <a:ext cx="2" cy="313"/>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9" name="Line 17">
                  <a:extLst>
                    <a:ext uri="{FF2B5EF4-FFF2-40B4-BE49-F238E27FC236}">
                      <a16:creationId xmlns:a16="http://schemas.microsoft.com/office/drawing/2014/main" id="{04C2D455-6DB0-4228-A7F9-35D4D215EDE4}"/>
                    </a:ext>
                  </a:extLst>
                </p:cNvPr>
                <p:cNvSpPr>
                  <a:spLocks noChangeShapeType="1"/>
                </p:cNvSpPr>
                <p:nvPr/>
              </p:nvSpPr>
              <p:spPr bwMode="auto">
                <a:xfrm flipH="1">
                  <a:off x="2520" y="2339"/>
                  <a:ext cx="217" cy="1"/>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90" name="Line 18">
                  <a:extLst>
                    <a:ext uri="{FF2B5EF4-FFF2-40B4-BE49-F238E27FC236}">
                      <a16:creationId xmlns:a16="http://schemas.microsoft.com/office/drawing/2014/main" id="{54810DD1-8101-474B-BBBD-51748E66D639}"/>
                    </a:ext>
                  </a:extLst>
                </p:cNvPr>
                <p:cNvSpPr>
                  <a:spLocks noChangeShapeType="1"/>
                </p:cNvSpPr>
                <p:nvPr/>
              </p:nvSpPr>
              <p:spPr bwMode="auto">
                <a:xfrm>
                  <a:off x="2724" y="2436"/>
                  <a:ext cx="12" cy="10"/>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91" name="Freeform 19">
                  <a:extLst>
                    <a:ext uri="{FF2B5EF4-FFF2-40B4-BE49-F238E27FC236}">
                      <a16:creationId xmlns:a16="http://schemas.microsoft.com/office/drawing/2014/main" id="{968AC900-61AB-4FE6-B896-F2AD1B23B6AF}"/>
                    </a:ext>
                  </a:extLst>
                </p:cNvPr>
                <p:cNvSpPr>
                  <a:spLocks noChangeArrowheads="1"/>
                </p:cNvSpPr>
                <p:nvPr/>
              </p:nvSpPr>
              <p:spPr bwMode="auto">
                <a:xfrm>
                  <a:off x="2521" y="2403"/>
                  <a:ext cx="203" cy="43"/>
                </a:xfrm>
                <a:custGeom>
                  <a:avLst/>
                  <a:gdLst>
                    <a:gd name="T0" fmla="*/ 896 w 897"/>
                    <a:gd name="T1" fmla="*/ 146 h 191"/>
                    <a:gd name="T2" fmla="*/ 839 w 897"/>
                    <a:gd name="T3" fmla="*/ 106 h 191"/>
                    <a:gd name="T4" fmla="*/ 777 w 897"/>
                    <a:gd name="T5" fmla="*/ 70 h 191"/>
                    <a:gd name="T6" fmla="*/ 715 w 897"/>
                    <a:gd name="T7" fmla="*/ 44 h 191"/>
                    <a:gd name="T8" fmla="*/ 649 w 897"/>
                    <a:gd name="T9" fmla="*/ 22 h 191"/>
                    <a:gd name="T10" fmla="*/ 583 w 897"/>
                    <a:gd name="T11" fmla="*/ 8 h 191"/>
                    <a:gd name="T12" fmla="*/ 512 w 897"/>
                    <a:gd name="T13" fmla="*/ 0 h 191"/>
                    <a:gd name="T14" fmla="*/ 441 w 897"/>
                    <a:gd name="T15" fmla="*/ 0 h 191"/>
                    <a:gd name="T16" fmla="*/ 371 w 897"/>
                    <a:gd name="T17" fmla="*/ 8 h 191"/>
                    <a:gd name="T18" fmla="*/ 304 w 897"/>
                    <a:gd name="T19" fmla="*/ 22 h 191"/>
                    <a:gd name="T20" fmla="*/ 238 w 897"/>
                    <a:gd name="T21" fmla="*/ 44 h 191"/>
                    <a:gd name="T22" fmla="*/ 172 w 897"/>
                    <a:gd name="T23" fmla="*/ 70 h 191"/>
                    <a:gd name="T24" fmla="*/ 110 w 897"/>
                    <a:gd name="T25" fmla="*/ 106 h 191"/>
                    <a:gd name="T26" fmla="*/ 53 w 897"/>
                    <a:gd name="T27" fmla="*/ 146 h 191"/>
                    <a:gd name="T28" fmla="*/ 0 w 897"/>
                    <a:gd name="T29" fmla="*/ 19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7" h="191">
                      <a:moveTo>
                        <a:pt x="896" y="146"/>
                      </a:moveTo>
                      <a:lnTo>
                        <a:pt x="839" y="106"/>
                      </a:lnTo>
                      <a:lnTo>
                        <a:pt x="777" y="70"/>
                      </a:lnTo>
                      <a:lnTo>
                        <a:pt x="715" y="44"/>
                      </a:lnTo>
                      <a:lnTo>
                        <a:pt x="649" y="22"/>
                      </a:lnTo>
                      <a:lnTo>
                        <a:pt x="583" y="8"/>
                      </a:lnTo>
                      <a:lnTo>
                        <a:pt x="512" y="0"/>
                      </a:lnTo>
                      <a:lnTo>
                        <a:pt x="441" y="0"/>
                      </a:lnTo>
                      <a:lnTo>
                        <a:pt x="371" y="8"/>
                      </a:lnTo>
                      <a:lnTo>
                        <a:pt x="304" y="22"/>
                      </a:lnTo>
                      <a:lnTo>
                        <a:pt x="238" y="44"/>
                      </a:lnTo>
                      <a:lnTo>
                        <a:pt x="172" y="70"/>
                      </a:lnTo>
                      <a:lnTo>
                        <a:pt x="110" y="106"/>
                      </a:lnTo>
                      <a:lnTo>
                        <a:pt x="53" y="146"/>
                      </a:lnTo>
                      <a:lnTo>
                        <a:pt x="0" y="190"/>
                      </a:lnTo>
                    </a:path>
                  </a:pathLst>
                </a:cu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54292" name="Line 20">
                <a:extLst>
                  <a:ext uri="{FF2B5EF4-FFF2-40B4-BE49-F238E27FC236}">
                    <a16:creationId xmlns:a16="http://schemas.microsoft.com/office/drawing/2014/main" id="{632C8F34-9D5A-4A02-8F6E-4A555038208E}"/>
                  </a:ext>
                </a:extLst>
              </p:cNvPr>
              <p:cNvSpPr>
                <a:spLocks noChangeShapeType="1"/>
              </p:cNvSpPr>
              <p:nvPr/>
            </p:nvSpPr>
            <p:spPr bwMode="auto">
              <a:xfrm flipV="1">
                <a:off x="2538" y="2076"/>
                <a:ext cx="215" cy="571"/>
              </a:xfrm>
              <a:prstGeom prst="line">
                <a:avLst/>
              </a:prstGeom>
              <a:noFill/>
              <a:ln w="1836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4282"/>
                                        </p:tgtEl>
                                        <p:attrNameLst>
                                          <p:attrName>style.visibility</p:attrName>
                                        </p:attrNameLst>
                                      </p:cBhvr>
                                      <p:to>
                                        <p:strVal val="visible"/>
                                      </p:to>
                                    </p:set>
                                    <p:animEffect transition="in" filter="dissolve">
                                      <p:cBhvr>
                                        <p:cTn id="7" dur="500"/>
                                        <p:tgtEl>
                                          <p:spTgt spid="54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a:extLst>
              <a:ext uri="{FF2B5EF4-FFF2-40B4-BE49-F238E27FC236}">
                <a16:creationId xmlns:a16="http://schemas.microsoft.com/office/drawing/2014/main" id="{B1837F90-1B71-4899-949B-2DD786FC769C}"/>
              </a:ext>
            </a:extLst>
          </p:cNvPr>
          <p:cNvSpPr>
            <a:spLocks noGrp="1" noChangeArrowheads="1"/>
          </p:cNvSpPr>
          <p:nvPr>
            <p:ph type="title" idx="4294967295"/>
          </p:nvPr>
        </p:nvSpPr>
        <p:spPr>
          <a:xfrm>
            <a:off x="246063" y="930275"/>
            <a:ext cx="7772400" cy="974725"/>
          </a:xfrm>
          <a:ln/>
        </p:spPr>
        <p:txBody>
          <a:bodyPr lIns="92160" tIns="46080" rIns="92160" bIns="46080"/>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Adding Capacitors</a:t>
            </a:r>
          </a:p>
        </p:txBody>
      </p:sp>
      <p:grpSp>
        <p:nvGrpSpPr>
          <p:cNvPr id="55298" name="Group 2">
            <a:extLst>
              <a:ext uri="{FF2B5EF4-FFF2-40B4-BE49-F238E27FC236}">
                <a16:creationId xmlns:a16="http://schemas.microsoft.com/office/drawing/2014/main" id="{D71BDDD1-17CF-4271-9068-31D880EDEFB8}"/>
              </a:ext>
            </a:extLst>
          </p:cNvPr>
          <p:cNvGrpSpPr>
            <a:grpSpLocks/>
          </p:cNvGrpSpPr>
          <p:nvPr/>
        </p:nvGrpSpPr>
        <p:grpSpPr bwMode="auto">
          <a:xfrm>
            <a:off x="696913" y="2671763"/>
            <a:ext cx="2871787" cy="1595437"/>
            <a:chOff x="439" y="1683"/>
            <a:chExt cx="1809" cy="1005"/>
          </a:xfrm>
        </p:grpSpPr>
        <p:sp>
          <p:nvSpPr>
            <p:cNvPr id="55299" name="Freeform 3">
              <a:extLst>
                <a:ext uri="{FF2B5EF4-FFF2-40B4-BE49-F238E27FC236}">
                  <a16:creationId xmlns:a16="http://schemas.microsoft.com/office/drawing/2014/main" id="{3A2B3752-5D71-458A-B6FE-C3E21898CD3E}"/>
                </a:ext>
              </a:extLst>
            </p:cNvPr>
            <p:cNvSpPr>
              <a:spLocks noChangeArrowheads="1"/>
            </p:cNvSpPr>
            <p:nvPr/>
          </p:nvSpPr>
          <p:spPr bwMode="auto">
            <a:xfrm>
              <a:off x="482" y="1712"/>
              <a:ext cx="1519" cy="417"/>
            </a:xfrm>
            <a:custGeom>
              <a:avLst/>
              <a:gdLst>
                <a:gd name="T0" fmla="*/ 0 w 6699"/>
                <a:gd name="T1" fmla="*/ 1014 h 1837"/>
                <a:gd name="T2" fmla="*/ 0 w 6699"/>
                <a:gd name="T3" fmla="*/ 0 h 1837"/>
                <a:gd name="T4" fmla="*/ 6698 w 6699"/>
                <a:gd name="T5" fmla="*/ 0 h 1837"/>
                <a:gd name="T6" fmla="*/ 6698 w 6699"/>
                <a:gd name="T7" fmla="*/ 1836 h 1837"/>
              </a:gdLst>
              <a:ahLst/>
              <a:cxnLst>
                <a:cxn ang="0">
                  <a:pos x="T0" y="T1"/>
                </a:cxn>
                <a:cxn ang="0">
                  <a:pos x="T2" y="T3"/>
                </a:cxn>
                <a:cxn ang="0">
                  <a:pos x="T4" y="T5"/>
                </a:cxn>
                <a:cxn ang="0">
                  <a:pos x="T6" y="T7"/>
                </a:cxn>
              </a:cxnLst>
              <a:rect l="0" t="0" r="r" b="b"/>
              <a:pathLst>
                <a:path w="6699" h="1837">
                  <a:moveTo>
                    <a:pt x="0" y="1014"/>
                  </a:moveTo>
                  <a:lnTo>
                    <a:pt x="0" y="0"/>
                  </a:lnTo>
                  <a:lnTo>
                    <a:pt x="6698" y="0"/>
                  </a:lnTo>
                  <a:lnTo>
                    <a:pt x="6698" y="183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300" name="Freeform 4">
              <a:extLst>
                <a:ext uri="{FF2B5EF4-FFF2-40B4-BE49-F238E27FC236}">
                  <a16:creationId xmlns:a16="http://schemas.microsoft.com/office/drawing/2014/main" id="{EFB5E017-3B97-45BB-86A1-6629E026A4F7}"/>
                </a:ext>
              </a:extLst>
            </p:cNvPr>
            <p:cNvSpPr>
              <a:spLocks noChangeArrowheads="1"/>
            </p:cNvSpPr>
            <p:nvPr/>
          </p:nvSpPr>
          <p:spPr bwMode="auto">
            <a:xfrm>
              <a:off x="482" y="2459"/>
              <a:ext cx="1519" cy="201"/>
            </a:xfrm>
            <a:custGeom>
              <a:avLst/>
              <a:gdLst>
                <a:gd name="T0" fmla="*/ 6698 w 6699"/>
                <a:gd name="T1" fmla="*/ 887 h 888"/>
                <a:gd name="T2" fmla="*/ 0 w 6699"/>
                <a:gd name="T3" fmla="*/ 887 h 888"/>
                <a:gd name="T4" fmla="*/ 0 w 6699"/>
                <a:gd name="T5" fmla="*/ 0 h 888"/>
              </a:gdLst>
              <a:ahLst/>
              <a:cxnLst>
                <a:cxn ang="0">
                  <a:pos x="T0" y="T1"/>
                </a:cxn>
                <a:cxn ang="0">
                  <a:pos x="T2" y="T3"/>
                </a:cxn>
                <a:cxn ang="0">
                  <a:pos x="T4" y="T5"/>
                </a:cxn>
              </a:cxnLst>
              <a:rect l="0" t="0" r="r" b="b"/>
              <a:pathLst>
                <a:path w="6699" h="888">
                  <a:moveTo>
                    <a:pt x="6698" y="887"/>
                  </a:moveTo>
                  <a:lnTo>
                    <a:pt x="0" y="887"/>
                  </a:lnTo>
                  <a:lnTo>
                    <a:pt x="0"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301" name="Freeform 5">
              <a:extLst>
                <a:ext uri="{FF2B5EF4-FFF2-40B4-BE49-F238E27FC236}">
                  <a16:creationId xmlns:a16="http://schemas.microsoft.com/office/drawing/2014/main" id="{7264785B-44C6-40CB-A9E2-5007D0058504}"/>
                </a:ext>
              </a:extLst>
            </p:cNvPr>
            <p:cNvSpPr>
              <a:spLocks noChangeArrowheads="1"/>
            </p:cNvSpPr>
            <p:nvPr/>
          </p:nvSpPr>
          <p:spPr bwMode="auto">
            <a:xfrm>
              <a:off x="439" y="2373"/>
              <a:ext cx="86" cy="86"/>
            </a:xfrm>
            <a:custGeom>
              <a:avLst/>
              <a:gdLst>
                <a:gd name="T0" fmla="*/ 189 w 380"/>
                <a:gd name="T1" fmla="*/ 0 h 380"/>
                <a:gd name="T2" fmla="*/ 154 w 380"/>
                <a:gd name="T3" fmla="*/ 4 h 380"/>
                <a:gd name="T4" fmla="*/ 119 w 380"/>
                <a:gd name="T5" fmla="*/ 13 h 380"/>
                <a:gd name="T6" fmla="*/ 83 w 380"/>
                <a:gd name="T7" fmla="*/ 30 h 380"/>
                <a:gd name="T8" fmla="*/ 57 w 380"/>
                <a:gd name="T9" fmla="*/ 52 h 380"/>
                <a:gd name="T10" fmla="*/ 35 w 380"/>
                <a:gd name="T11" fmla="*/ 83 h 380"/>
                <a:gd name="T12" fmla="*/ 17 w 380"/>
                <a:gd name="T13" fmla="*/ 114 h 380"/>
                <a:gd name="T14" fmla="*/ 4 w 380"/>
                <a:gd name="T15" fmla="*/ 150 h 380"/>
                <a:gd name="T16" fmla="*/ 0 w 380"/>
                <a:gd name="T17" fmla="*/ 189 h 380"/>
                <a:gd name="T18" fmla="*/ 4 w 380"/>
                <a:gd name="T19" fmla="*/ 225 h 380"/>
                <a:gd name="T20" fmla="*/ 17 w 380"/>
                <a:gd name="T21" fmla="*/ 260 h 380"/>
                <a:gd name="T22" fmla="*/ 35 w 380"/>
                <a:gd name="T23" fmla="*/ 295 h 380"/>
                <a:gd name="T24" fmla="*/ 57 w 380"/>
                <a:gd name="T25" fmla="*/ 322 h 380"/>
                <a:gd name="T26" fmla="*/ 83 w 380"/>
                <a:gd name="T27" fmla="*/ 348 h 380"/>
                <a:gd name="T28" fmla="*/ 119 w 380"/>
                <a:gd name="T29" fmla="*/ 366 h 380"/>
                <a:gd name="T30" fmla="*/ 154 w 380"/>
                <a:gd name="T31" fmla="*/ 375 h 380"/>
                <a:gd name="T32" fmla="*/ 189 w 380"/>
                <a:gd name="T33" fmla="*/ 379 h 380"/>
                <a:gd name="T34" fmla="*/ 229 w 380"/>
                <a:gd name="T35" fmla="*/ 375 h 380"/>
                <a:gd name="T36" fmla="*/ 264 w 380"/>
                <a:gd name="T37" fmla="*/ 366 h 380"/>
                <a:gd name="T38" fmla="*/ 295 w 380"/>
                <a:gd name="T39" fmla="*/ 348 h 380"/>
                <a:gd name="T40" fmla="*/ 326 w 380"/>
                <a:gd name="T41" fmla="*/ 322 h 380"/>
                <a:gd name="T42" fmla="*/ 348 w 380"/>
                <a:gd name="T43" fmla="*/ 295 h 380"/>
                <a:gd name="T44" fmla="*/ 366 w 380"/>
                <a:gd name="T45" fmla="*/ 260 h 380"/>
                <a:gd name="T46" fmla="*/ 375 w 380"/>
                <a:gd name="T47" fmla="*/ 225 h 380"/>
                <a:gd name="T48" fmla="*/ 379 w 380"/>
                <a:gd name="T49" fmla="*/ 189 h 380"/>
                <a:gd name="T50" fmla="*/ 375 w 380"/>
                <a:gd name="T51" fmla="*/ 150 h 380"/>
                <a:gd name="T52" fmla="*/ 366 w 380"/>
                <a:gd name="T53" fmla="*/ 114 h 380"/>
                <a:gd name="T54" fmla="*/ 348 w 380"/>
                <a:gd name="T55" fmla="*/ 83 h 380"/>
                <a:gd name="T56" fmla="*/ 326 w 380"/>
                <a:gd name="T57" fmla="*/ 52 h 380"/>
                <a:gd name="T58" fmla="*/ 295 w 380"/>
                <a:gd name="T59" fmla="*/ 30 h 380"/>
                <a:gd name="T60" fmla="*/ 264 w 380"/>
                <a:gd name="T61" fmla="*/ 13 h 380"/>
                <a:gd name="T62" fmla="*/ 229 w 380"/>
                <a:gd name="T63" fmla="*/ 4 h 380"/>
                <a:gd name="T64" fmla="*/ 189 w 380"/>
                <a:gd name="T65"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0" h="380">
                  <a:moveTo>
                    <a:pt x="189" y="0"/>
                  </a:moveTo>
                  <a:lnTo>
                    <a:pt x="154" y="4"/>
                  </a:lnTo>
                  <a:lnTo>
                    <a:pt x="119" y="13"/>
                  </a:lnTo>
                  <a:lnTo>
                    <a:pt x="83" y="30"/>
                  </a:lnTo>
                  <a:lnTo>
                    <a:pt x="57" y="52"/>
                  </a:lnTo>
                  <a:lnTo>
                    <a:pt x="35" y="83"/>
                  </a:lnTo>
                  <a:lnTo>
                    <a:pt x="17" y="114"/>
                  </a:lnTo>
                  <a:lnTo>
                    <a:pt x="4" y="150"/>
                  </a:lnTo>
                  <a:lnTo>
                    <a:pt x="0" y="189"/>
                  </a:lnTo>
                  <a:lnTo>
                    <a:pt x="4" y="225"/>
                  </a:lnTo>
                  <a:lnTo>
                    <a:pt x="17" y="260"/>
                  </a:lnTo>
                  <a:lnTo>
                    <a:pt x="35" y="295"/>
                  </a:lnTo>
                  <a:lnTo>
                    <a:pt x="57" y="322"/>
                  </a:lnTo>
                  <a:lnTo>
                    <a:pt x="83" y="348"/>
                  </a:lnTo>
                  <a:lnTo>
                    <a:pt x="119" y="366"/>
                  </a:lnTo>
                  <a:lnTo>
                    <a:pt x="154" y="375"/>
                  </a:lnTo>
                  <a:lnTo>
                    <a:pt x="189" y="379"/>
                  </a:lnTo>
                  <a:lnTo>
                    <a:pt x="229" y="375"/>
                  </a:lnTo>
                  <a:lnTo>
                    <a:pt x="264" y="366"/>
                  </a:lnTo>
                  <a:lnTo>
                    <a:pt x="295" y="348"/>
                  </a:lnTo>
                  <a:lnTo>
                    <a:pt x="326" y="322"/>
                  </a:lnTo>
                  <a:lnTo>
                    <a:pt x="348" y="295"/>
                  </a:lnTo>
                  <a:lnTo>
                    <a:pt x="366" y="260"/>
                  </a:lnTo>
                  <a:lnTo>
                    <a:pt x="375" y="225"/>
                  </a:lnTo>
                  <a:lnTo>
                    <a:pt x="379" y="189"/>
                  </a:lnTo>
                  <a:lnTo>
                    <a:pt x="375" y="150"/>
                  </a:lnTo>
                  <a:lnTo>
                    <a:pt x="366" y="114"/>
                  </a:lnTo>
                  <a:lnTo>
                    <a:pt x="348" y="83"/>
                  </a:lnTo>
                  <a:lnTo>
                    <a:pt x="326" y="52"/>
                  </a:lnTo>
                  <a:lnTo>
                    <a:pt x="295" y="30"/>
                  </a:lnTo>
                  <a:lnTo>
                    <a:pt x="264" y="13"/>
                  </a:lnTo>
                  <a:lnTo>
                    <a:pt x="229" y="4"/>
                  </a:lnTo>
                  <a:lnTo>
                    <a:pt x="189"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302" name="Freeform 6">
              <a:extLst>
                <a:ext uri="{FF2B5EF4-FFF2-40B4-BE49-F238E27FC236}">
                  <a16:creationId xmlns:a16="http://schemas.microsoft.com/office/drawing/2014/main" id="{ECE56235-28C1-4537-8373-2E3D083CF212}"/>
                </a:ext>
              </a:extLst>
            </p:cNvPr>
            <p:cNvSpPr>
              <a:spLocks noChangeArrowheads="1"/>
            </p:cNvSpPr>
            <p:nvPr/>
          </p:nvSpPr>
          <p:spPr bwMode="auto">
            <a:xfrm>
              <a:off x="439" y="1943"/>
              <a:ext cx="86" cy="86"/>
            </a:xfrm>
            <a:custGeom>
              <a:avLst/>
              <a:gdLst>
                <a:gd name="T0" fmla="*/ 189 w 380"/>
                <a:gd name="T1" fmla="*/ 379 h 380"/>
                <a:gd name="T2" fmla="*/ 154 w 380"/>
                <a:gd name="T3" fmla="*/ 375 h 380"/>
                <a:gd name="T4" fmla="*/ 119 w 380"/>
                <a:gd name="T5" fmla="*/ 366 h 380"/>
                <a:gd name="T6" fmla="*/ 83 w 380"/>
                <a:gd name="T7" fmla="*/ 348 h 380"/>
                <a:gd name="T8" fmla="*/ 57 w 380"/>
                <a:gd name="T9" fmla="*/ 322 h 380"/>
                <a:gd name="T10" fmla="*/ 35 w 380"/>
                <a:gd name="T11" fmla="*/ 295 h 380"/>
                <a:gd name="T12" fmla="*/ 17 w 380"/>
                <a:gd name="T13" fmla="*/ 260 h 380"/>
                <a:gd name="T14" fmla="*/ 4 w 380"/>
                <a:gd name="T15" fmla="*/ 225 h 380"/>
                <a:gd name="T16" fmla="*/ 0 w 380"/>
                <a:gd name="T17" fmla="*/ 189 h 380"/>
                <a:gd name="T18" fmla="*/ 4 w 380"/>
                <a:gd name="T19" fmla="*/ 154 h 380"/>
                <a:gd name="T20" fmla="*/ 17 w 380"/>
                <a:gd name="T21" fmla="*/ 114 h 380"/>
                <a:gd name="T22" fmla="*/ 35 w 380"/>
                <a:gd name="T23" fmla="*/ 83 h 380"/>
                <a:gd name="T24" fmla="*/ 57 w 380"/>
                <a:gd name="T25" fmla="*/ 52 h 380"/>
                <a:gd name="T26" fmla="*/ 83 w 380"/>
                <a:gd name="T27" fmla="*/ 30 h 380"/>
                <a:gd name="T28" fmla="*/ 119 w 380"/>
                <a:gd name="T29" fmla="*/ 13 h 380"/>
                <a:gd name="T30" fmla="*/ 154 w 380"/>
                <a:gd name="T31" fmla="*/ 0 h 380"/>
                <a:gd name="T32" fmla="*/ 189 w 380"/>
                <a:gd name="T33" fmla="*/ 0 h 380"/>
                <a:gd name="T34" fmla="*/ 229 w 380"/>
                <a:gd name="T35" fmla="*/ 0 h 380"/>
                <a:gd name="T36" fmla="*/ 264 w 380"/>
                <a:gd name="T37" fmla="*/ 13 h 380"/>
                <a:gd name="T38" fmla="*/ 295 w 380"/>
                <a:gd name="T39" fmla="*/ 30 h 380"/>
                <a:gd name="T40" fmla="*/ 326 w 380"/>
                <a:gd name="T41" fmla="*/ 52 h 380"/>
                <a:gd name="T42" fmla="*/ 348 w 380"/>
                <a:gd name="T43" fmla="*/ 83 h 380"/>
                <a:gd name="T44" fmla="*/ 366 w 380"/>
                <a:gd name="T45" fmla="*/ 114 h 380"/>
                <a:gd name="T46" fmla="*/ 375 w 380"/>
                <a:gd name="T47" fmla="*/ 154 h 380"/>
                <a:gd name="T48" fmla="*/ 379 w 380"/>
                <a:gd name="T49" fmla="*/ 189 h 380"/>
                <a:gd name="T50" fmla="*/ 375 w 380"/>
                <a:gd name="T51" fmla="*/ 225 h 380"/>
                <a:gd name="T52" fmla="*/ 366 w 380"/>
                <a:gd name="T53" fmla="*/ 260 h 380"/>
                <a:gd name="T54" fmla="*/ 348 w 380"/>
                <a:gd name="T55" fmla="*/ 295 h 380"/>
                <a:gd name="T56" fmla="*/ 326 w 380"/>
                <a:gd name="T57" fmla="*/ 322 h 380"/>
                <a:gd name="T58" fmla="*/ 295 w 380"/>
                <a:gd name="T59" fmla="*/ 348 h 380"/>
                <a:gd name="T60" fmla="*/ 264 w 380"/>
                <a:gd name="T61" fmla="*/ 366 h 380"/>
                <a:gd name="T62" fmla="*/ 229 w 380"/>
                <a:gd name="T63" fmla="*/ 375 h 380"/>
                <a:gd name="T64" fmla="*/ 189 w 380"/>
                <a:gd name="T65" fmla="*/ 379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0" h="380">
                  <a:moveTo>
                    <a:pt x="189" y="379"/>
                  </a:moveTo>
                  <a:lnTo>
                    <a:pt x="154" y="375"/>
                  </a:lnTo>
                  <a:lnTo>
                    <a:pt x="119" y="366"/>
                  </a:lnTo>
                  <a:lnTo>
                    <a:pt x="83" y="348"/>
                  </a:lnTo>
                  <a:lnTo>
                    <a:pt x="57" y="322"/>
                  </a:lnTo>
                  <a:lnTo>
                    <a:pt x="35" y="295"/>
                  </a:lnTo>
                  <a:lnTo>
                    <a:pt x="17" y="260"/>
                  </a:lnTo>
                  <a:lnTo>
                    <a:pt x="4" y="225"/>
                  </a:lnTo>
                  <a:lnTo>
                    <a:pt x="0" y="189"/>
                  </a:lnTo>
                  <a:lnTo>
                    <a:pt x="4" y="154"/>
                  </a:lnTo>
                  <a:lnTo>
                    <a:pt x="17" y="114"/>
                  </a:lnTo>
                  <a:lnTo>
                    <a:pt x="35" y="83"/>
                  </a:lnTo>
                  <a:lnTo>
                    <a:pt x="57" y="52"/>
                  </a:lnTo>
                  <a:lnTo>
                    <a:pt x="83" y="30"/>
                  </a:lnTo>
                  <a:lnTo>
                    <a:pt x="119" y="13"/>
                  </a:lnTo>
                  <a:lnTo>
                    <a:pt x="154" y="0"/>
                  </a:lnTo>
                  <a:lnTo>
                    <a:pt x="189" y="0"/>
                  </a:lnTo>
                  <a:lnTo>
                    <a:pt x="229" y="0"/>
                  </a:lnTo>
                  <a:lnTo>
                    <a:pt x="264" y="13"/>
                  </a:lnTo>
                  <a:lnTo>
                    <a:pt x="295" y="30"/>
                  </a:lnTo>
                  <a:lnTo>
                    <a:pt x="326" y="52"/>
                  </a:lnTo>
                  <a:lnTo>
                    <a:pt x="348" y="83"/>
                  </a:lnTo>
                  <a:lnTo>
                    <a:pt x="366" y="114"/>
                  </a:lnTo>
                  <a:lnTo>
                    <a:pt x="375" y="154"/>
                  </a:lnTo>
                  <a:lnTo>
                    <a:pt x="379" y="189"/>
                  </a:lnTo>
                  <a:lnTo>
                    <a:pt x="375" y="225"/>
                  </a:lnTo>
                  <a:lnTo>
                    <a:pt x="366" y="260"/>
                  </a:lnTo>
                  <a:lnTo>
                    <a:pt x="348" y="295"/>
                  </a:lnTo>
                  <a:lnTo>
                    <a:pt x="326" y="322"/>
                  </a:lnTo>
                  <a:lnTo>
                    <a:pt x="295" y="348"/>
                  </a:lnTo>
                  <a:lnTo>
                    <a:pt x="264" y="366"/>
                  </a:lnTo>
                  <a:lnTo>
                    <a:pt x="229" y="375"/>
                  </a:lnTo>
                  <a:lnTo>
                    <a:pt x="189" y="37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303" name="Line 7">
              <a:extLst>
                <a:ext uri="{FF2B5EF4-FFF2-40B4-BE49-F238E27FC236}">
                  <a16:creationId xmlns:a16="http://schemas.microsoft.com/office/drawing/2014/main" id="{01C54FB2-28B9-4966-ABE4-49913131B27F}"/>
                </a:ext>
              </a:extLst>
            </p:cNvPr>
            <p:cNvSpPr>
              <a:spLocks noChangeShapeType="1"/>
            </p:cNvSpPr>
            <p:nvPr/>
          </p:nvSpPr>
          <p:spPr bwMode="auto">
            <a:xfrm flipV="1">
              <a:off x="1543" y="2171"/>
              <a:ext cx="1" cy="49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304" name="Freeform 8">
              <a:extLst>
                <a:ext uri="{FF2B5EF4-FFF2-40B4-BE49-F238E27FC236}">
                  <a16:creationId xmlns:a16="http://schemas.microsoft.com/office/drawing/2014/main" id="{9713A02F-11BA-406C-BCC2-24BCEF24BB04}"/>
                </a:ext>
              </a:extLst>
            </p:cNvPr>
            <p:cNvSpPr>
              <a:spLocks noChangeArrowheads="1"/>
            </p:cNvSpPr>
            <p:nvPr/>
          </p:nvSpPr>
          <p:spPr bwMode="auto">
            <a:xfrm>
              <a:off x="1525" y="2644"/>
              <a:ext cx="39" cy="34"/>
            </a:xfrm>
            <a:custGeom>
              <a:avLst/>
              <a:gdLst>
                <a:gd name="T0" fmla="*/ 80 w 174"/>
                <a:gd name="T1" fmla="*/ 70 h 151"/>
                <a:gd name="T2" fmla="*/ 84 w 174"/>
                <a:gd name="T3" fmla="*/ 66 h 151"/>
                <a:gd name="T4" fmla="*/ 84 w 174"/>
                <a:gd name="T5" fmla="*/ 62 h 151"/>
                <a:gd name="T6" fmla="*/ 80 w 174"/>
                <a:gd name="T7" fmla="*/ 62 h 151"/>
                <a:gd name="T8" fmla="*/ 75 w 174"/>
                <a:gd name="T9" fmla="*/ 62 h 151"/>
                <a:gd name="T10" fmla="*/ 71 w 174"/>
                <a:gd name="T11" fmla="*/ 62 h 151"/>
                <a:gd name="T12" fmla="*/ 66 w 174"/>
                <a:gd name="T13" fmla="*/ 62 h 151"/>
                <a:gd name="T14" fmla="*/ 66 w 174"/>
                <a:gd name="T15" fmla="*/ 70 h 151"/>
                <a:gd name="T16" fmla="*/ 66 w 174"/>
                <a:gd name="T17" fmla="*/ 79 h 151"/>
                <a:gd name="T18" fmla="*/ 66 w 174"/>
                <a:gd name="T19" fmla="*/ 84 h 151"/>
                <a:gd name="T20" fmla="*/ 71 w 174"/>
                <a:gd name="T21" fmla="*/ 88 h 151"/>
                <a:gd name="T22" fmla="*/ 80 w 174"/>
                <a:gd name="T23" fmla="*/ 93 h 151"/>
                <a:gd name="T24" fmla="*/ 89 w 174"/>
                <a:gd name="T25" fmla="*/ 93 h 151"/>
                <a:gd name="T26" fmla="*/ 102 w 174"/>
                <a:gd name="T27" fmla="*/ 88 h 151"/>
                <a:gd name="T28" fmla="*/ 106 w 174"/>
                <a:gd name="T29" fmla="*/ 79 h 151"/>
                <a:gd name="T30" fmla="*/ 111 w 174"/>
                <a:gd name="T31" fmla="*/ 70 h 151"/>
                <a:gd name="T32" fmla="*/ 106 w 174"/>
                <a:gd name="T33" fmla="*/ 57 h 151"/>
                <a:gd name="T34" fmla="*/ 102 w 174"/>
                <a:gd name="T35" fmla="*/ 44 h 151"/>
                <a:gd name="T36" fmla="*/ 93 w 174"/>
                <a:gd name="T37" fmla="*/ 35 h 151"/>
                <a:gd name="T38" fmla="*/ 80 w 174"/>
                <a:gd name="T39" fmla="*/ 31 h 151"/>
                <a:gd name="T40" fmla="*/ 66 w 174"/>
                <a:gd name="T41" fmla="*/ 31 h 151"/>
                <a:gd name="T42" fmla="*/ 53 w 174"/>
                <a:gd name="T43" fmla="*/ 44 h 151"/>
                <a:gd name="T44" fmla="*/ 40 w 174"/>
                <a:gd name="T45" fmla="*/ 53 h 151"/>
                <a:gd name="T46" fmla="*/ 35 w 174"/>
                <a:gd name="T47" fmla="*/ 70 h 151"/>
                <a:gd name="T48" fmla="*/ 35 w 174"/>
                <a:gd name="T49" fmla="*/ 88 h 151"/>
                <a:gd name="T50" fmla="*/ 44 w 174"/>
                <a:gd name="T51" fmla="*/ 106 h 151"/>
                <a:gd name="T52" fmla="*/ 62 w 174"/>
                <a:gd name="T53" fmla="*/ 115 h 151"/>
                <a:gd name="T54" fmla="*/ 80 w 174"/>
                <a:gd name="T55" fmla="*/ 124 h 151"/>
                <a:gd name="T56" fmla="*/ 102 w 174"/>
                <a:gd name="T57" fmla="*/ 119 h 151"/>
                <a:gd name="T58" fmla="*/ 120 w 174"/>
                <a:gd name="T59" fmla="*/ 110 h 151"/>
                <a:gd name="T60" fmla="*/ 137 w 174"/>
                <a:gd name="T61" fmla="*/ 93 h 151"/>
                <a:gd name="T62" fmla="*/ 137 w 174"/>
                <a:gd name="T63" fmla="*/ 70 h 151"/>
                <a:gd name="T64" fmla="*/ 137 w 174"/>
                <a:gd name="T65" fmla="*/ 44 h 151"/>
                <a:gd name="T66" fmla="*/ 124 w 174"/>
                <a:gd name="T67" fmla="*/ 26 h 151"/>
                <a:gd name="T68" fmla="*/ 102 w 174"/>
                <a:gd name="T69" fmla="*/ 8 h 151"/>
                <a:gd name="T70" fmla="*/ 80 w 174"/>
                <a:gd name="T71" fmla="*/ 0 h 151"/>
                <a:gd name="T72" fmla="*/ 53 w 174"/>
                <a:gd name="T73" fmla="*/ 4 h 151"/>
                <a:gd name="T74" fmla="*/ 31 w 174"/>
                <a:gd name="T75" fmla="*/ 17 h 151"/>
                <a:gd name="T76" fmla="*/ 13 w 174"/>
                <a:gd name="T77" fmla="*/ 44 h 151"/>
                <a:gd name="T78" fmla="*/ 0 w 174"/>
                <a:gd name="T79" fmla="*/ 70 h 151"/>
                <a:gd name="T80" fmla="*/ 4 w 174"/>
                <a:gd name="T81" fmla="*/ 97 h 151"/>
                <a:gd name="T82" fmla="*/ 22 w 174"/>
                <a:gd name="T83" fmla="*/ 128 h 151"/>
                <a:gd name="T84" fmla="*/ 48 w 174"/>
                <a:gd name="T85" fmla="*/ 146 h 151"/>
                <a:gd name="T86" fmla="*/ 80 w 174"/>
                <a:gd name="T87" fmla="*/ 150 h 151"/>
                <a:gd name="T88" fmla="*/ 115 w 174"/>
                <a:gd name="T89" fmla="*/ 150 h 151"/>
                <a:gd name="T90" fmla="*/ 137 w 174"/>
                <a:gd name="T91" fmla="*/ 132 h 151"/>
                <a:gd name="T92" fmla="*/ 164 w 174"/>
                <a:gd name="T93" fmla="*/ 106 h 151"/>
                <a:gd name="T94" fmla="*/ 173 w 174"/>
                <a:gd name="T95" fmla="*/ 7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4" h="151">
                  <a:moveTo>
                    <a:pt x="80" y="70"/>
                  </a:moveTo>
                  <a:lnTo>
                    <a:pt x="84" y="66"/>
                  </a:lnTo>
                  <a:lnTo>
                    <a:pt x="84" y="62"/>
                  </a:lnTo>
                  <a:lnTo>
                    <a:pt x="80" y="62"/>
                  </a:lnTo>
                  <a:lnTo>
                    <a:pt x="75" y="62"/>
                  </a:lnTo>
                  <a:lnTo>
                    <a:pt x="71" y="62"/>
                  </a:lnTo>
                  <a:lnTo>
                    <a:pt x="66" y="62"/>
                  </a:lnTo>
                  <a:lnTo>
                    <a:pt x="66" y="70"/>
                  </a:lnTo>
                  <a:lnTo>
                    <a:pt x="66" y="79"/>
                  </a:lnTo>
                  <a:lnTo>
                    <a:pt x="66" y="84"/>
                  </a:lnTo>
                  <a:lnTo>
                    <a:pt x="71" y="88"/>
                  </a:lnTo>
                  <a:lnTo>
                    <a:pt x="80" y="93"/>
                  </a:lnTo>
                  <a:lnTo>
                    <a:pt x="89" y="93"/>
                  </a:lnTo>
                  <a:lnTo>
                    <a:pt x="102" y="88"/>
                  </a:lnTo>
                  <a:lnTo>
                    <a:pt x="106" y="79"/>
                  </a:lnTo>
                  <a:lnTo>
                    <a:pt x="111" y="70"/>
                  </a:lnTo>
                  <a:lnTo>
                    <a:pt x="106" y="57"/>
                  </a:lnTo>
                  <a:lnTo>
                    <a:pt x="102" y="44"/>
                  </a:lnTo>
                  <a:lnTo>
                    <a:pt x="93" y="35"/>
                  </a:lnTo>
                  <a:lnTo>
                    <a:pt x="80" y="31"/>
                  </a:lnTo>
                  <a:lnTo>
                    <a:pt x="66" y="31"/>
                  </a:lnTo>
                  <a:lnTo>
                    <a:pt x="53" y="44"/>
                  </a:lnTo>
                  <a:lnTo>
                    <a:pt x="40" y="53"/>
                  </a:lnTo>
                  <a:lnTo>
                    <a:pt x="35" y="70"/>
                  </a:lnTo>
                  <a:lnTo>
                    <a:pt x="35" y="88"/>
                  </a:lnTo>
                  <a:lnTo>
                    <a:pt x="44" y="106"/>
                  </a:lnTo>
                  <a:lnTo>
                    <a:pt x="62" y="115"/>
                  </a:lnTo>
                  <a:lnTo>
                    <a:pt x="80" y="124"/>
                  </a:lnTo>
                  <a:lnTo>
                    <a:pt x="102" y="119"/>
                  </a:lnTo>
                  <a:lnTo>
                    <a:pt x="120" y="110"/>
                  </a:lnTo>
                  <a:lnTo>
                    <a:pt x="137" y="93"/>
                  </a:lnTo>
                  <a:lnTo>
                    <a:pt x="137" y="70"/>
                  </a:lnTo>
                  <a:lnTo>
                    <a:pt x="137" y="44"/>
                  </a:lnTo>
                  <a:lnTo>
                    <a:pt x="124" y="26"/>
                  </a:lnTo>
                  <a:lnTo>
                    <a:pt x="102" y="8"/>
                  </a:lnTo>
                  <a:lnTo>
                    <a:pt x="80" y="0"/>
                  </a:lnTo>
                  <a:lnTo>
                    <a:pt x="53" y="4"/>
                  </a:lnTo>
                  <a:lnTo>
                    <a:pt x="31" y="17"/>
                  </a:lnTo>
                  <a:lnTo>
                    <a:pt x="13" y="44"/>
                  </a:lnTo>
                  <a:lnTo>
                    <a:pt x="0" y="70"/>
                  </a:lnTo>
                  <a:lnTo>
                    <a:pt x="4" y="97"/>
                  </a:lnTo>
                  <a:lnTo>
                    <a:pt x="22" y="128"/>
                  </a:lnTo>
                  <a:lnTo>
                    <a:pt x="48" y="146"/>
                  </a:lnTo>
                  <a:lnTo>
                    <a:pt x="80" y="150"/>
                  </a:lnTo>
                  <a:lnTo>
                    <a:pt x="115" y="150"/>
                  </a:lnTo>
                  <a:lnTo>
                    <a:pt x="137" y="132"/>
                  </a:lnTo>
                  <a:lnTo>
                    <a:pt x="164" y="106"/>
                  </a:lnTo>
                  <a:lnTo>
                    <a:pt x="173" y="7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305" name="Freeform 9">
              <a:extLst>
                <a:ext uri="{FF2B5EF4-FFF2-40B4-BE49-F238E27FC236}">
                  <a16:creationId xmlns:a16="http://schemas.microsoft.com/office/drawing/2014/main" id="{1EBBCD29-FE21-472A-9B41-4865F8EA3726}"/>
                </a:ext>
              </a:extLst>
            </p:cNvPr>
            <p:cNvSpPr>
              <a:spLocks noChangeArrowheads="1"/>
            </p:cNvSpPr>
            <p:nvPr/>
          </p:nvSpPr>
          <p:spPr bwMode="auto">
            <a:xfrm>
              <a:off x="1519" y="1690"/>
              <a:ext cx="45" cy="41"/>
            </a:xfrm>
            <a:custGeom>
              <a:avLst/>
              <a:gdLst>
                <a:gd name="T0" fmla="*/ 106 w 200"/>
                <a:gd name="T1" fmla="*/ 97 h 183"/>
                <a:gd name="T2" fmla="*/ 110 w 200"/>
                <a:gd name="T3" fmla="*/ 93 h 183"/>
                <a:gd name="T4" fmla="*/ 110 w 200"/>
                <a:gd name="T5" fmla="*/ 89 h 183"/>
                <a:gd name="T6" fmla="*/ 106 w 200"/>
                <a:gd name="T7" fmla="*/ 89 h 183"/>
                <a:gd name="T8" fmla="*/ 102 w 200"/>
                <a:gd name="T9" fmla="*/ 89 h 183"/>
                <a:gd name="T10" fmla="*/ 97 w 200"/>
                <a:gd name="T11" fmla="*/ 89 h 183"/>
                <a:gd name="T12" fmla="*/ 93 w 200"/>
                <a:gd name="T13" fmla="*/ 89 h 183"/>
                <a:gd name="T14" fmla="*/ 93 w 200"/>
                <a:gd name="T15" fmla="*/ 97 h 183"/>
                <a:gd name="T16" fmla="*/ 93 w 200"/>
                <a:gd name="T17" fmla="*/ 106 h 183"/>
                <a:gd name="T18" fmla="*/ 93 w 200"/>
                <a:gd name="T19" fmla="*/ 111 h 183"/>
                <a:gd name="T20" fmla="*/ 97 w 200"/>
                <a:gd name="T21" fmla="*/ 120 h 183"/>
                <a:gd name="T22" fmla="*/ 106 w 200"/>
                <a:gd name="T23" fmla="*/ 120 h 183"/>
                <a:gd name="T24" fmla="*/ 115 w 200"/>
                <a:gd name="T25" fmla="*/ 120 h 183"/>
                <a:gd name="T26" fmla="*/ 128 w 200"/>
                <a:gd name="T27" fmla="*/ 115 h 183"/>
                <a:gd name="T28" fmla="*/ 133 w 200"/>
                <a:gd name="T29" fmla="*/ 106 h 183"/>
                <a:gd name="T30" fmla="*/ 137 w 200"/>
                <a:gd name="T31" fmla="*/ 97 h 183"/>
                <a:gd name="T32" fmla="*/ 133 w 200"/>
                <a:gd name="T33" fmla="*/ 84 h 183"/>
                <a:gd name="T34" fmla="*/ 128 w 200"/>
                <a:gd name="T35" fmla="*/ 71 h 183"/>
                <a:gd name="T36" fmla="*/ 119 w 200"/>
                <a:gd name="T37" fmla="*/ 62 h 183"/>
                <a:gd name="T38" fmla="*/ 106 w 200"/>
                <a:gd name="T39" fmla="*/ 57 h 183"/>
                <a:gd name="T40" fmla="*/ 93 w 200"/>
                <a:gd name="T41" fmla="*/ 62 h 183"/>
                <a:gd name="T42" fmla="*/ 79 w 200"/>
                <a:gd name="T43" fmla="*/ 66 h 183"/>
                <a:gd name="T44" fmla="*/ 66 w 200"/>
                <a:gd name="T45" fmla="*/ 80 h 183"/>
                <a:gd name="T46" fmla="*/ 62 w 200"/>
                <a:gd name="T47" fmla="*/ 97 h 183"/>
                <a:gd name="T48" fmla="*/ 62 w 200"/>
                <a:gd name="T49" fmla="*/ 115 h 183"/>
                <a:gd name="T50" fmla="*/ 70 w 200"/>
                <a:gd name="T51" fmla="*/ 133 h 183"/>
                <a:gd name="T52" fmla="*/ 88 w 200"/>
                <a:gd name="T53" fmla="*/ 142 h 183"/>
                <a:gd name="T54" fmla="*/ 106 w 200"/>
                <a:gd name="T55" fmla="*/ 151 h 183"/>
                <a:gd name="T56" fmla="*/ 128 w 200"/>
                <a:gd name="T57" fmla="*/ 151 h 183"/>
                <a:gd name="T58" fmla="*/ 146 w 200"/>
                <a:gd name="T59" fmla="*/ 138 h 183"/>
                <a:gd name="T60" fmla="*/ 164 w 200"/>
                <a:gd name="T61" fmla="*/ 120 h 183"/>
                <a:gd name="T62" fmla="*/ 164 w 200"/>
                <a:gd name="T63" fmla="*/ 97 h 183"/>
                <a:gd name="T64" fmla="*/ 164 w 200"/>
                <a:gd name="T65" fmla="*/ 71 h 183"/>
                <a:gd name="T66" fmla="*/ 150 w 200"/>
                <a:gd name="T67" fmla="*/ 53 h 183"/>
                <a:gd name="T68" fmla="*/ 128 w 200"/>
                <a:gd name="T69" fmla="*/ 35 h 183"/>
                <a:gd name="T70" fmla="*/ 106 w 200"/>
                <a:gd name="T71" fmla="*/ 31 h 183"/>
                <a:gd name="T72" fmla="*/ 79 w 200"/>
                <a:gd name="T73" fmla="*/ 31 h 183"/>
                <a:gd name="T74" fmla="*/ 57 w 200"/>
                <a:gd name="T75" fmla="*/ 44 h 183"/>
                <a:gd name="T76" fmla="*/ 39 w 200"/>
                <a:gd name="T77" fmla="*/ 71 h 183"/>
                <a:gd name="T78" fmla="*/ 26 w 200"/>
                <a:gd name="T79" fmla="*/ 97 h 183"/>
                <a:gd name="T80" fmla="*/ 31 w 200"/>
                <a:gd name="T81" fmla="*/ 124 h 183"/>
                <a:gd name="T82" fmla="*/ 48 w 200"/>
                <a:gd name="T83" fmla="*/ 155 h 183"/>
                <a:gd name="T84" fmla="*/ 75 w 200"/>
                <a:gd name="T85" fmla="*/ 173 h 183"/>
                <a:gd name="T86" fmla="*/ 106 w 200"/>
                <a:gd name="T87" fmla="*/ 182 h 183"/>
                <a:gd name="T88" fmla="*/ 141 w 200"/>
                <a:gd name="T89" fmla="*/ 178 h 183"/>
                <a:gd name="T90" fmla="*/ 164 w 200"/>
                <a:gd name="T91" fmla="*/ 160 h 183"/>
                <a:gd name="T92" fmla="*/ 190 w 200"/>
                <a:gd name="T93" fmla="*/ 133 h 183"/>
                <a:gd name="T94" fmla="*/ 199 w 200"/>
                <a:gd name="T95" fmla="*/ 97 h 183"/>
                <a:gd name="T96" fmla="*/ 195 w 200"/>
                <a:gd name="T97" fmla="*/ 62 h 183"/>
                <a:gd name="T98" fmla="*/ 172 w 200"/>
                <a:gd name="T99" fmla="*/ 31 h 183"/>
                <a:gd name="T100" fmla="*/ 146 w 200"/>
                <a:gd name="T101" fmla="*/ 4 h 183"/>
                <a:gd name="T102" fmla="*/ 106 w 200"/>
                <a:gd name="T103" fmla="*/ 0 h 183"/>
                <a:gd name="T104" fmla="*/ 66 w 200"/>
                <a:gd name="T105" fmla="*/ 4 h 183"/>
                <a:gd name="T106" fmla="*/ 31 w 200"/>
                <a:gd name="T107" fmla="*/ 22 h 183"/>
                <a:gd name="T108" fmla="*/ 8 w 200"/>
                <a:gd name="T109" fmla="*/ 57 h 183"/>
                <a:gd name="T110" fmla="*/ 0 w 200"/>
                <a:gd name="T111" fmla="*/ 9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0" h="183">
                  <a:moveTo>
                    <a:pt x="106" y="97"/>
                  </a:moveTo>
                  <a:lnTo>
                    <a:pt x="110" y="93"/>
                  </a:lnTo>
                  <a:lnTo>
                    <a:pt x="110" y="89"/>
                  </a:lnTo>
                  <a:lnTo>
                    <a:pt x="106" y="89"/>
                  </a:lnTo>
                  <a:lnTo>
                    <a:pt x="102" y="89"/>
                  </a:lnTo>
                  <a:lnTo>
                    <a:pt x="97" y="89"/>
                  </a:lnTo>
                  <a:lnTo>
                    <a:pt x="93" y="89"/>
                  </a:lnTo>
                  <a:lnTo>
                    <a:pt x="93" y="97"/>
                  </a:lnTo>
                  <a:lnTo>
                    <a:pt x="93" y="106"/>
                  </a:lnTo>
                  <a:lnTo>
                    <a:pt x="93" y="111"/>
                  </a:lnTo>
                  <a:lnTo>
                    <a:pt x="97" y="120"/>
                  </a:lnTo>
                  <a:lnTo>
                    <a:pt x="106" y="120"/>
                  </a:lnTo>
                  <a:lnTo>
                    <a:pt x="115" y="120"/>
                  </a:lnTo>
                  <a:lnTo>
                    <a:pt x="128" y="115"/>
                  </a:lnTo>
                  <a:lnTo>
                    <a:pt x="133" y="106"/>
                  </a:lnTo>
                  <a:lnTo>
                    <a:pt x="137" y="97"/>
                  </a:lnTo>
                  <a:lnTo>
                    <a:pt x="133" y="84"/>
                  </a:lnTo>
                  <a:lnTo>
                    <a:pt x="128" y="71"/>
                  </a:lnTo>
                  <a:lnTo>
                    <a:pt x="119" y="62"/>
                  </a:lnTo>
                  <a:lnTo>
                    <a:pt x="106" y="57"/>
                  </a:lnTo>
                  <a:lnTo>
                    <a:pt x="93" y="62"/>
                  </a:lnTo>
                  <a:lnTo>
                    <a:pt x="79" y="66"/>
                  </a:lnTo>
                  <a:lnTo>
                    <a:pt x="66" y="80"/>
                  </a:lnTo>
                  <a:lnTo>
                    <a:pt x="62" y="97"/>
                  </a:lnTo>
                  <a:lnTo>
                    <a:pt x="62" y="115"/>
                  </a:lnTo>
                  <a:lnTo>
                    <a:pt x="70" y="133"/>
                  </a:lnTo>
                  <a:lnTo>
                    <a:pt x="88" y="142"/>
                  </a:lnTo>
                  <a:lnTo>
                    <a:pt x="106" y="151"/>
                  </a:lnTo>
                  <a:lnTo>
                    <a:pt x="128" y="151"/>
                  </a:lnTo>
                  <a:lnTo>
                    <a:pt x="146" y="138"/>
                  </a:lnTo>
                  <a:lnTo>
                    <a:pt x="164" y="120"/>
                  </a:lnTo>
                  <a:lnTo>
                    <a:pt x="164" y="97"/>
                  </a:lnTo>
                  <a:lnTo>
                    <a:pt x="164" y="71"/>
                  </a:lnTo>
                  <a:lnTo>
                    <a:pt x="150" y="53"/>
                  </a:lnTo>
                  <a:lnTo>
                    <a:pt x="128" y="35"/>
                  </a:lnTo>
                  <a:lnTo>
                    <a:pt x="106" y="31"/>
                  </a:lnTo>
                  <a:lnTo>
                    <a:pt x="79" y="31"/>
                  </a:lnTo>
                  <a:lnTo>
                    <a:pt x="57" y="44"/>
                  </a:lnTo>
                  <a:lnTo>
                    <a:pt x="39" y="71"/>
                  </a:lnTo>
                  <a:lnTo>
                    <a:pt x="26" y="97"/>
                  </a:lnTo>
                  <a:lnTo>
                    <a:pt x="31" y="124"/>
                  </a:lnTo>
                  <a:lnTo>
                    <a:pt x="48" y="155"/>
                  </a:lnTo>
                  <a:lnTo>
                    <a:pt x="75" y="173"/>
                  </a:lnTo>
                  <a:lnTo>
                    <a:pt x="106" y="182"/>
                  </a:lnTo>
                  <a:lnTo>
                    <a:pt x="141" y="178"/>
                  </a:lnTo>
                  <a:lnTo>
                    <a:pt x="164" y="160"/>
                  </a:lnTo>
                  <a:lnTo>
                    <a:pt x="190" y="133"/>
                  </a:lnTo>
                  <a:lnTo>
                    <a:pt x="199" y="97"/>
                  </a:lnTo>
                  <a:lnTo>
                    <a:pt x="195" y="62"/>
                  </a:lnTo>
                  <a:lnTo>
                    <a:pt x="172" y="31"/>
                  </a:lnTo>
                  <a:lnTo>
                    <a:pt x="146" y="4"/>
                  </a:lnTo>
                  <a:lnTo>
                    <a:pt x="106" y="0"/>
                  </a:lnTo>
                  <a:lnTo>
                    <a:pt x="66" y="4"/>
                  </a:lnTo>
                  <a:lnTo>
                    <a:pt x="31" y="22"/>
                  </a:lnTo>
                  <a:lnTo>
                    <a:pt x="8" y="57"/>
                  </a:lnTo>
                  <a:lnTo>
                    <a:pt x="0" y="9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306" name="Freeform 10">
              <a:extLst>
                <a:ext uri="{FF2B5EF4-FFF2-40B4-BE49-F238E27FC236}">
                  <a16:creationId xmlns:a16="http://schemas.microsoft.com/office/drawing/2014/main" id="{073E352F-2E79-4635-9464-02D1D91915D0}"/>
                </a:ext>
              </a:extLst>
            </p:cNvPr>
            <p:cNvSpPr>
              <a:spLocks noChangeArrowheads="1"/>
            </p:cNvSpPr>
            <p:nvPr/>
          </p:nvSpPr>
          <p:spPr bwMode="auto">
            <a:xfrm>
              <a:off x="1514" y="2631"/>
              <a:ext cx="58" cy="59"/>
            </a:xfrm>
            <a:custGeom>
              <a:avLst/>
              <a:gdLst>
                <a:gd name="T0" fmla="*/ 221 w 257"/>
                <a:gd name="T1" fmla="*/ 128 h 258"/>
                <a:gd name="T2" fmla="*/ 216 w 257"/>
                <a:gd name="T3" fmla="*/ 93 h 258"/>
                <a:gd name="T4" fmla="*/ 194 w 257"/>
                <a:gd name="T5" fmla="*/ 62 h 258"/>
                <a:gd name="T6" fmla="*/ 168 w 257"/>
                <a:gd name="T7" fmla="*/ 39 h 258"/>
                <a:gd name="T8" fmla="*/ 128 w 257"/>
                <a:gd name="T9" fmla="*/ 31 h 258"/>
                <a:gd name="T10" fmla="*/ 88 w 257"/>
                <a:gd name="T11" fmla="*/ 31 h 258"/>
                <a:gd name="T12" fmla="*/ 53 w 257"/>
                <a:gd name="T13" fmla="*/ 53 h 258"/>
                <a:gd name="T14" fmla="*/ 30 w 257"/>
                <a:gd name="T15" fmla="*/ 84 h 258"/>
                <a:gd name="T16" fmla="*/ 22 w 257"/>
                <a:gd name="T17" fmla="*/ 128 h 258"/>
                <a:gd name="T18" fmla="*/ 30 w 257"/>
                <a:gd name="T19" fmla="*/ 168 h 258"/>
                <a:gd name="T20" fmla="*/ 48 w 257"/>
                <a:gd name="T21" fmla="*/ 208 h 258"/>
                <a:gd name="T22" fmla="*/ 84 w 257"/>
                <a:gd name="T23" fmla="*/ 230 h 258"/>
                <a:gd name="T24" fmla="*/ 128 w 257"/>
                <a:gd name="T25" fmla="*/ 239 h 258"/>
                <a:gd name="T26" fmla="*/ 172 w 257"/>
                <a:gd name="T27" fmla="*/ 235 h 258"/>
                <a:gd name="T28" fmla="*/ 212 w 257"/>
                <a:gd name="T29" fmla="*/ 208 h 258"/>
                <a:gd name="T30" fmla="*/ 238 w 257"/>
                <a:gd name="T31" fmla="*/ 173 h 258"/>
                <a:gd name="T32" fmla="*/ 247 w 257"/>
                <a:gd name="T33" fmla="*/ 128 h 258"/>
                <a:gd name="T34" fmla="*/ 256 w 257"/>
                <a:gd name="T35" fmla="*/ 128 h 258"/>
                <a:gd name="T36" fmla="*/ 252 w 257"/>
                <a:gd name="T37" fmla="*/ 102 h 258"/>
                <a:gd name="T38" fmla="*/ 243 w 257"/>
                <a:gd name="T39" fmla="*/ 71 h 258"/>
                <a:gd name="T40" fmla="*/ 225 w 257"/>
                <a:gd name="T41" fmla="*/ 48 h 258"/>
                <a:gd name="T42" fmla="*/ 207 w 257"/>
                <a:gd name="T43" fmla="*/ 31 h 258"/>
                <a:gd name="T44" fmla="*/ 185 w 257"/>
                <a:gd name="T45" fmla="*/ 13 h 258"/>
                <a:gd name="T46" fmla="*/ 154 w 257"/>
                <a:gd name="T47" fmla="*/ 4 h 258"/>
                <a:gd name="T48" fmla="*/ 128 w 257"/>
                <a:gd name="T49" fmla="*/ 0 h 258"/>
                <a:gd name="T50" fmla="*/ 101 w 257"/>
                <a:gd name="T51" fmla="*/ 4 h 258"/>
                <a:gd name="T52" fmla="*/ 75 w 257"/>
                <a:gd name="T53" fmla="*/ 13 h 258"/>
                <a:gd name="T54" fmla="*/ 48 w 257"/>
                <a:gd name="T55" fmla="*/ 31 h 258"/>
                <a:gd name="T56" fmla="*/ 30 w 257"/>
                <a:gd name="T57" fmla="*/ 48 h 258"/>
                <a:gd name="T58" fmla="*/ 13 w 257"/>
                <a:gd name="T59" fmla="*/ 71 h 258"/>
                <a:gd name="T60" fmla="*/ 4 w 257"/>
                <a:gd name="T61" fmla="*/ 102 h 258"/>
                <a:gd name="T62" fmla="*/ 0 w 257"/>
                <a:gd name="T63" fmla="*/ 128 h 258"/>
                <a:gd name="T64" fmla="*/ 4 w 257"/>
                <a:gd name="T65" fmla="*/ 155 h 258"/>
                <a:gd name="T66" fmla="*/ 13 w 257"/>
                <a:gd name="T67" fmla="*/ 182 h 258"/>
                <a:gd name="T68" fmla="*/ 30 w 257"/>
                <a:gd name="T69" fmla="*/ 208 h 258"/>
                <a:gd name="T70" fmla="*/ 48 w 257"/>
                <a:gd name="T71" fmla="*/ 226 h 258"/>
                <a:gd name="T72" fmla="*/ 75 w 257"/>
                <a:gd name="T73" fmla="*/ 239 h 258"/>
                <a:gd name="T74" fmla="*/ 101 w 257"/>
                <a:gd name="T75" fmla="*/ 253 h 258"/>
                <a:gd name="T76" fmla="*/ 128 w 257"/>
                <a:gd name="T77" fmla="*/ 257 h 258"/>
                <a:gd name="T78" fmla="*/ 154 w 257"/>
                <a:gd name="T79" fmla="*/ 253 h 258"/>
                <a:gd name="T80" fmla="*/ 185 w 257"/>
                <a:gd name="T81" fmla="*/ 239 h 258"/>
                <a:gd name="T82" fmla="*/ 207 w 257"/>
                <a:gd name="T83" fmla="*/ 226 h 258"/>
                <a:gd name="T84" fmla="*/ 225 w 257"/>
                <a:gd name="T85" fmla="*/ 208 h 258"/>
                <a:gd name="T86" fmla="*/ 243 w 257"/>
                <a:gd name="T87" fmla="*/ 182 h 258"/>
                <a:gd name="T88" fmla="*/ 252 w 257"/>
                <a:gd name="T89" fmla="*/ 155 h 258"/>
                <a:gd name="T90" fmla="*/ 256 w 257"/>
                <a:gd name="T91" fmla="*/ 12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7" h="258">
                  <a:moveTo>
                    <a:pt x="221" y="128"/>
                  </a:moveTo>
                  <a:lnTo>
                    <a:pt x="216" y="93"/>
                  </a:lnTo>
                  <a:lnTo>
                    <a:pt x="194" y="62"/>
                  </a:lnTo>
                  <a:lnTo>
                    <a:pt x="168" y="39"/>
                  </a:lnTo>
                  <a:lnTo>
                    <a:pt x="128" y="31"/>
                  </a:lnTo>
                  <a:lnTo>
                    <a:pt x="88" y="31"/>
                  </a:lnTo>
                  <a:lnTo>
                    <a:pt x="53" y="53"/>
                  </a:lnTo>
                  <a:lnTo>
                    <a:pt x="30" y="84"/>
                  </a:lnTo>
                  <a:lnTo>
                    <a:pt x="22" y="128"/>
                  </a:lnTo>
                  <a:lnTo>
                    <a:pt x="30" y="168"/>
                  </a:lnTo>
                  <a:lnTo>
                    <a:pt x="48" y="208"/>
                  </a:lnTo>
                  <a:lnTo>
                    <a:pt x="84" y="230"/>
                  </a:lnTo>
                  <a:lnTo>
                    <a:pt x="128" y="239"/>
                  </a:lnTo>
                  <a:lnTo>
                    <a:pt x="172" y="235"/>
                  </a:lnTo>
                  <a:lnTo>
                    <a:pt x="212" y="208"/>
                  </a:lnTo>
                  <a:lnTo>
                    <a:pt x="238" y="173"/>
                  </a:lnTo>
                  <a:lnTo>
                    <a:pt x="247" y="128"/>
                  </a:lnTo>
                  <a:lnTo>
                    <a:pt x="256" y="128"/>
                  </a:lnTo>
                  <a:lnTo>
                    <a:pt x="252" y="102"/>
                  </a:lnTo>
                  <a:lnTo>
                    <a:pt x="243" y="71"/>
                  </a:lnTo>
                  <a:lnTo>
                    <a:pt x="225" y="48"/>
                  </a:lnTo>
                  <a:lnTo>
                    <a:pt x="207" y="31"/>
                  </a:lnTo>
                  <a:lnTo>
                    <a:pt x="185" y="13"/>
                  </a:lnTo>
                  <a:lnTo>
                    <a:pt x="154" y="4"/>
                  </a:lnTo>
                  <a:lnTo>
                    <a:pt x="128" y="0"/>
                  </a:lnTo>
                  <a:lnTo>
                    <a:pt x="101" y="4"/>
                  </a:lnTo>
                  <a:lnTo>
                    <a:pt x="75" y="13"/>
                  </a:lnTo>
                  <a:lnTo>
                    <a:pt x="48" y="31"/>
                  </a:lnTo>
                  <a:lnTo>
                    <a:pt x="30" y="48"/>
                  </a:lnTo>
                  <a:lnTo>
                    <a:pt x="13" y="71"/>
                  </a:lnTo>
                  <a:lnTo>
                    <a:pt x="4" y="102"/>
                  </a:lnTo>
                  <a:lnTo>
                    <a:pt x="0" y="128"/>
                  </a:lnTo>
                  <a:lnTo>
                    <a:pt x="4" y="155"/>
                  </a:lnTo>
                  <a:lnTo>
                    <a:pt x="13" y="182"/>
                  </a:lnTo>
                  <a:lnTo>
                    <a:pt x="30" y="208"/>
                  </a:lnTo>
                  <a:lnTo>
                    <a:pt x="48" y="226"/>
                  </a:lnTo>
                  <a:lnTo>
                    <a:pt x="75" y="239"/>
                  </a:lnTo>
                  <a:lnTo>
                    <a:pt x="101" y="253"/>
                  </a:lnTo>
                  <a:lnTo>
                    <a:pt x="128" y="257"/>
                  </a:lnTo>
                  <a:lnTo>
                    <a:pt x="154" y="253"/>
                  </a:lnTo>
                  <a:lnTo>
                    <a:pt x="185" y="239"/>
                  </a:lnTo>
                  <a:lnTo>
                    <a:pt x="207" y="226"/>
                  </a:lnTo>
                  <a:lnTo>
                    <a:pt x="225" y="208"/>
                  </a:lnTo>
                  <a:lnTo>
                    <a:pt x="243" y="182"/>
                  </a:lnTo>
                  <a:lnTo>
                    <a:pt x="252" y="155"/>
                  </a:lnTo>
                  <a:lnTo>
                    <a:pt x="256" y="12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307" name="Freeform 11">
              <a:extLst>
                <a:ext uri="{FF2B5EF4-FFF2-40B4-BE49-F238E27FC236}">
                  <a16:creationId xmlns:a16="http://schemas.microsoft.com/office/drawing/2014/main" id="{D227D4C7-EC3C-4013-9C7A-840939119F89}"/>
                </a:ext>
              </a:extLst>
            </p:cNvPr>
            <p:cNvSpPr>
              <a:spLocks noChangeArrowheads="1"/>
            </p:cNvSpPr>
            <p:nvPr/>
          </p:nvSpPr>
          <p:spPr bwMode="auto">
            <a:xfrm>
              <a:off x="1514" y="1683"/>
              <a:ext cx="58" cy="59"/>
            </a:xfrm>
            <a:custGeom>
              <a:avLst/>
              <a:gdLst>
                <a:gd name="T0" fmla="*/ 22 w 257"/>
                <a:gd name="T1" fmla="*/ 128 h 258"/>
                <a:gd name="T2" fmla="*/ 30 w 257"/>
                <a:gd name="T3" fmla="*/ 173 h 258"/>
                <a:gd name="T4" fmla="*/ 48 w 257"/>
                <a:gd name="T5" fmla="*/ 208 h 258"/>
                <a:gd name="T6" fmla="*/ 84 w 257"/>
                <a:gd name="T7" fmla="*/ 230 h 258"/>
                <a:gd name="T8" fmla="*/ 128 w 257"/>
                <a:gd name="T9" fmla="*/ 244 h 258"/>
                <a:gd name="T10" fmla="*/ 172 w 257"/>
                <a:gd name="T11" fmla="*/ 235 h 258"/>
                <a:gd name="T12" fmla="*/ 212 w 257"/>
                <a:gd name="T13" fmla="*/ 213 h 258"/>
                <a:gd name="T14" fmla="*/ 238 w 257"/>
                <a:gd name="T15" fmla="*/ 173 h 258"/>
                <a:gd name="T16" fmla="*/ 247 w 257"/>
                <a:gd name="T17" fmla="*/ 128 h 258"/>
                <a:gd name="T18" fmla="*/ 256 w 257"/>
                <a:gd name="T19" fmla="*/ 128 h 258"/>
                <a:gd name="T20" fmla="*/ 252 w 257"/>
                <a:gd name="T21" fmla="*/ 102 h 258"/>
                <a:gd name="T22" fmla="*/ 243 w 257"/>
                <a:gd name="T23" fmla="*/ 71 h 258"/>
                <a:gd name="T24" fmla="*/ 225 w 257"/>
                <a:gd name="T25" fmla="*/ 48 h 258"/>
                <a:gd name="T26" fmla="*/ 207 w 257"/>
                <a:gd name="T27" fmla="*/ 31 h 258"/>
                <a:gd name="T28" fmla="*/ 185 w 257"/>
                <a:gd name="T29" fmla="*/ 17 h 258"/>
                <a:gd name="T30" fmla="*/ 154 w 257"/>
                <a:gd name="T31" fmla="*/ 4 h 258"/>
                <a:gd name="T32" fmla="*/ 128 w 257"/>
                <a:gd name="T33" fmla="*/ 0 h 258"/>
                <a:gd name="T34" fmla="*/ 101 w 257"/>
                <a:gd name="T35" fmla="*/ 4 h 258"/>
                <a:gd name="T36" fmla="*/ 75 w 257"/>
                <a:gd name="T37" fmla="*/ 17 h 258"/>
                <a:gd name="T38" fmla="*/ 48 w 257"/>
                <a:gd name="T39" fmla="*/ 31 h 258"/>
                <a:gd name="T40" fmla="*/ 30 w 257"/>
                <a:gd name="T41" fmla="*/ 48 h 258"/>
                <a:gd name="T42" fmla="*/ 13 w 257"/>
                <a:gd name="T43" fmla="*/ 71 h 258"/>
                <a:gd name="T44" fmla="*/ 4 w 257"/>
                <a:gd name="T45" fmla="*/ 102 h 258"/>
                <a:gd name="T46" fmla="*/ 0 w 257"/>
                <a:gd name="T47" fmla="*/ 128 h 258"/>
                <a:gd name="T48" fmla="*/ 4 w 257"/>
                <a:gd name="T49" fmla="*/ 155 h 258"/>
                <a:gd name="T50" fmla="*/ 13 w 257"/>
                <a:gd name="T51" fmla="*/ 186 h 258"/>
                <a:gd name="T52" fmla="*/ 30 w 257"/>
                <a:gd name="T53" fmla="*/ 208 h 258"/>
                <a:gd name="T54" fmla="*/ 48 w 257"/>
                <a:gd name="T55" fmla="*/ 226 h 258"/>
                <a:gd name="T56" fmla="*/ 75 w 257"/>
                <a:gd name="T57" fmla="*/ 244 h 258"/>
                <a:gd name="T58" fmla="*/ 101 w 257"/>
                <a:gd name="T59" fmla="*/ 253 h 258"/>
                <a:gd name="T60" fmla="*/ 128 w 257"/>
                <a:gd name="T61" fmla="*/ 257 h 258"/>
                <a:gd name="T62" fmla="*/ 154 w 257"/>
                <a:gd name="T63" fmla="*/ 253 h 258"/>
                <a:gd name="T64" fmla="*/ 185 w 257"/>
                <a:gd name="T65" fmla="*/ 244 h 258"/>
                <a:gd name="T66" fmla="*/ 207 w 257"/>
                <a:gd name="T67" fmla="*/ 226 h 258"/>
                <a:gd name="T68" fmla="*/ 225 w 257"/>
                <a:gd name="T69" fmla="*/ 208 h 258"/>
                <a:gd name="T70" fmla="*/ 243 w 257"/>
                <a:gd name="T71" fmla="*/ 186 h 258"/>
                <a:gd name="T72" fmla="*/ 252 w 257"/>
                <a:gd name="T73" fmla="*/ 155 h 258"/>
                <a:gd name="T74" fmla="*/ 256 w 257"/>
                <a:gd name="T75" fmla="*/ 12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7" h="258">
                  <a:moveTo>
                    <a:pt x="22" y="128"/>
                  </a:moveTo>
                  <a:lnTo>
                    <a:pt x="30" y="173"/>
                  </a:lnTo>
                  <a:lnTo>
                    <a:pt x="48" y="208"/>
                  </a:lnTo>
                  <a:lnTo>
                    <a:pt x="84" y="230"/>
                  </a:lnTo>
                  <a:lnTo>
                    <a:pt x="128" y="244"/>
                  </a:lnTo>
                  <a:lnTo>
                    <a:pt x="172" y="235"/>
                  </a:lnTo>
                  <a:lnTo>
                    <a:pt x="212" y="213"/>
                  </a:lnTo>
                  <a:lnTo>
                    <a:pt x="238" y="173"/>
                  </a:lnTo>
                  <a:lnTo>
                    <a:pt x="247" y="128"/>
                  </a:lnTo>
                  <a:lnTo>
                    <a:pt x="256" y="128"/>
                  </a:lnTo>
                  <a:lnTo>
                    <a:pt x="252" y="102"/>
                  </a:lnTo>
                  <a:lnTo>
                    <a:pt x="243" y="71"/>
                  </a:lnTo>
                  <a:lnTo>
                    <a:pt x="225" y="48"/>
                  </a:lnTo>
                  <a:lnTo>
                    <a:pt x="207" y="31"/>
                  </a:lnTo>
                  <a:lnTo>
                    <a:pt x="185" y="17"/>
                  </a:lnTo>
                  <a:lnTo>
                    <a:pt x="154" y="4"/>
                  </a:lnTo>
                  <a:lnTo>
                    <a:pt x="128" y="0"/>
                  </a:lnTo>
                  <a:lnTo>
                    <a:pt x="101" y="4"/>
                  </a:lnTo>
                  <a:lnTo>
                    <a:pt x="75" y="17"/>
                  </a:lnTo>
                  <a:lnTo>
                    <a:pt x="48" y="31"/>
                  </a:lnTo>
                  <a:lnTo>
                    <a:pt x="30" y="48"/>
                  </a:lnTo>
                  <a:lnTo>
                    <a:pt x="13" y="71"/>
                  </a:lnTo>
                  <a:lnTo>
                    <a:pt x="4" y="102"/>
                  </a:lnTo>
                  <a:lnTo>
                    <a:pt x="0" y="128"/>
                  </a:lnTo>
                  <a:lnTo>
                    <a:pt x="4" y="155"/>
                  </a:lnTo>
                  <a:lnTo>
                    <a:pt x="13" y="186"/>
                  </a:lnTo>
                  <a:lnTo>
                    <a:pt x="30" y="208"/>
                  </a:lnTo>
                  <a:lnTo>
                    <a:pt x="48" y="226"/>
                  </a:lnTo>
                  <a:lnTo>
                    <a:pt x="75" y="244"/>
                  </a:lnTo>
                  <a:lnTo>
                    <a:pt x="101" y="253"/>
                  </a:lnTo>
                  <a:lnTo>
                    <a:pt x="128" y="257"/>
                  </a:lnTo>
                  <a:lnTo>
                    <a:pt x="154" y="253"/>
                  </a:lnTo>
                  <a:lnTo>
                    <a:pt x="185" y="244"/>
                  </a:lnTo>
                  <a:lnTo>
                    <a:pt x="207" y="226"/>
                  </a:lnTo>
                  <a:lnTo>
                    <a:pt x="225" y="208"/>
                  </a:lnTo>
                  <a:lnTo>
                    <a:pt x="243" y="186"/>
                  </a:lnTo>
                  <a:lnTo>
                    <a:pt x="252" y="155"/>
                  </a:lnTo>
                  <a:lnTo>
                    <a:pt x="256" y="12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308" name="Line 12">
              <a:extLst>
                <a:ext uri="{FF2B5EF4-FFF2-40B4-BE49-F238E27FC236}">
                  <a16:creationId xmlns:a16="http://schemas.microsoft.com/office/drawing/2014/main" id="{4F2A4930-8B37-4174-85BB-56EEBB1B2C91}"/>
                </a:ext>
              </a:extLst>
            </p:cNvPr>
            <p:cNvSpPr>
              <a:spLocks noChangeShapeType="1"/>
            </p:cNvSpPr>
            <p:nvPr/>
          </p:nvSpPr>
          <p:spPr bwMode="auto">
            <a:xfrm>
              <a:off x="1471" y="2129"/>
              <a:ext cx="1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309" name="Freeform 13">
              <a:extLst>
                <a:ext uri="{FF2B5EF4-FFF2-40B4-BE49-F238E27FC236}">
                  <a16:creationId xmlns:a16="http://schemas.microsoft.com/office/drawing/2014/main" id="{4AB015FA-BFFE-403C-AEB3-69F978B16691}"/>
                </a:ext>
              </a:extLst>
            </p:cNvPr>
            <p:cNvSpPr>
              <a:spLocks noChangeArrowheads="1"/>
            </p:cNvSpPr>
            <p:nvPr/>
          </p:nvSpPr>
          <p:spPr bwMode="auto">
            <a:xfrm>
              <a:off x="1471" y="2172"/>
              <a:ext cx="143" cy="29"/>
            </a:xfrm>
            <a:custGeom>
              <a:avLst/>
              <a:gdLst>
                <a:gd name="T0" fmla="*/ 631 w 632"/>
                <a:gd name="T1" fmla="*/ 129 h 130"/>
                <a:gd name="T2" fmla="*/ 591 w 632"/>
                <a:gd name="T3" fmla="*/ 89 h 130"/>
                <a:gd name="T4" fmla="*/ 538 w 632"/>
                <a:gd name="T5" fmla="*/ 58 h 130"/>
                <a:gd name="T6" fmla="*/ 490 w 632"/>
                <a:gd name="T7" fmla="*/ 31 h 130"/>
                <a:gd name="T8" fmla="*/ 432 w 632"/>
                <a:gd name="T9" fmla="*/ 13 h 130"/>
                <a:gd name="T10" fmla="*/ 375 w 632"/>
                <a:gd name="T11" fmla="*/ 4 h 130"/>
                <a:gd name="T12" fmla="*/ 318 w 632"/>
                <a:gd name="T13" fmla="*/ 0 h 130"/>
                <a:gd name="T14" fmla="*/ 256 w 632"/>
                <a:gd name="T15" fmla="*/ 4 h 130"/>
                <a:gd name="T16" fmla="*/ 203 w 632"/>
                <a:gd name="T17" fmla="*/ 13 h 130"/>
                <a:gd name="T18" fmla="*/ 150 w 632"/>
                <a:gd name="T19" fmla="*/ 31 h 130"/>
                <a:gd name="T20" fmla="*/ 97 w 632"/>
                <a:gd name="T21" fmla="*/ 58 h 130"/>
                <a:gd name="T22" fmla="*/ 48 w 632"/>
                <a:gd name="T23" fmla="*/ 89 h 130"/>
                <a:gd name="T24" fmla="*/ 0 w 632"/>
                <a:gd name="T25" fmla="*/ 12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2" h="130">
                  <a:moveTo>
                    <a:pt x="631" y="129"/>
                  </a:moveTo>
                  <a:lnTo>
                    <a:pt x="591" y="89"/>
                  </a:lnTo>
                  <a:lnTo>
                    <a:pt x="538" y="58"/>
                  </a:lnTo>
                  <a:lnTo>
                    <a:pt x="490" y="31"/>
                  </a:lnTo>
                  <a:lnTo>
                    <a:pt x="432" y="13"/>
                  </a:lnTo>
                  <a:lnTo>
                    <a:pt x="375" y="4"/>
                  </a:lnTo>
                  <a:lnTo>
                    <a:pt x="318" y="0"/>
                  </a:lnTo>
                  <a:lnTo>
                    <a:pt x="256" y="4"/>
                  </a:lnTo>
                  <a:lnTo>
                    <a:pt x="203" y="13"/>
                  </a:lnTo>
                  <a:lnTo>
                    <a:pt x="150" y="31"/>
                  </a:lnTo>
                  <a:lnTo>
                    <a:pt x="97" y="58"/>
                  </a:lnTo>
                  <a:lnTo>
                    <a:pt x="48" y="89"/>
                  </a:lnTo>
                  <a:lnTo>
                    <a:pt x="0" y="12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310" name="Line 14">
              <a:extLst>
                <a:ext uri="{FF2B5EF4-FFF2-40B4-BE49-F238E27FC236}">
                  <a16:creationId xmlns:a16="http://schemas.microsoft.com/office/drawing/2014/main" id="{37F8DFDE-E9D1-4743-A003-58FE9001D85D}"/>
                </a:ext>
              </a:extLst>
            </p:cNvPr>
            <p:cNvSpPr>
              <a:spLocks noChangeShapeType="1"/>
            </p:cNvSpPr>
            <p:nvPr/>
          </p:nvSpPr>
          <p:spPr bwMode="auto">
            <a:xfrm flipV="1">
              <a:off x="1543" y="1711"/>
              <a:ext cx="1" cy="41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311" name="Line 15">
              <a:extLst>
                <a:ext uri="{FF2B5EF4-FFF2-40B4-BE49-F238E27FC236}">
                  <a16:creationId xmlns:a16="http://schemas.microsoft.com/office/drawing/2014/main" id="{DA86D59B-8B0B-4880-AB8B-FA5915AD9DD0}"/>
                </a:ext>
              </a:extLst>
            </p:cNvPr>
            <p:cNvSpPr>
              <a:spLocks noChangeShapeType="1"/>
            </p:cNvSpPr>
            <p:nvPr/>
          </p:nvSpPr>
          <p:spPr bwMode="auto">
            <a:xfrm>
              <a:off x="1929" y="2129"/>
              <a:ext cx="1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312" name="Freeform 16">
              <a:extLst>
                <a:ext uri="{FF2B5EF4-FFF2-40B4-BE49-F238E27FC236}">
                  <a16:creationId xmlns:a16="http://schemas.microsoft.com/office/drawing/2014/main" id="{70DECCF7-47C5-4544-957E-8A9264299644}"/>
                </a:ext>
              </a:extLst>
            </p:cNvPr>
            <p:cNvSpPr>
              <a:spLocks noChangeArrowheads="1"/>
            </p:cNvSpPr>
            <p:nvPr/>
          </p:nvSpPr>
          <p:spPr bwMode="auto">
            <a:xfrm>
              <a:off x="1929" y="2172"/>
              <a:ext cx="144" cy="29"/>
            </a:xfrm>
            <a:custGeom>
              <a:avLst/>
              <a:gdLst>
                <a:gd name="T0" fmla="*/ 635 w 636"/>
                <a:gd name="T1" fmla="*/ 129 h 130"/>
                <a:gd name="T2" fmla="*/ 591 w 636"/>
                <a:gd name="T3" fmla="*/ 89 h 130"/>
                <a:gd name="T4" fmla="*/ 538 w 636"/>
                <a:gd name="T5" fmla="*/ 58 h 130"/>
                <a:gd name="T6" fmla="*/ 489 w 636"/>
                <a:gd name="T7" fmla="*/ 31 h 130"/>
                <a:gd name="T8" fmla="*/ 432 w 636"/>
                <a:gd name="T9" fmla="*/ 13 h 130"/>
                <a:gd name="T10" fmla="*/ 379 w 636"/>
                <a:gd name="T11" fmla="*/ 4 h 130"/>
                <a:gd name="T12" fmla="*/ 317 w 636"/>
                <a:gd name="T13" fmla="*/ 0 h 130"/>
                <a:gd name="T14" fmla="*/ 260 w 636"/>
                <a:gd name="T15" fmla="*/ 4 h 130"/>
                <a:gd name="T16" fmla="*/ 207 w 636"/>
                <a:gd name="T17" fmla="*/ 13 h 130"/>
                <a:gd name="T18" fmla="*/ 150 w 636"/>
                <a:gd name="T19" fmla="*/ 31 h 130"/>
                <a:gd name="T20" fmla="*/ 97 w 636"/>
                <a:gd name="T21" fmla="*/ 58 h 130"/>
                <a:gd name="T22" fmla="*/ 48 w 636"/>
                <a:gd name="T23" fmla="*/ 89 h 130"/>
                <a:gd name="T24" fmla="*/ 0 w 636"/>
                <a:gd name="T25" fmla="*/ 12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6" h="130">
                  <a:moveTo>
                    <a:pt x="635" y="129"/>
                  </a:moveTo>
                  <a:lnTo>
                    <a:pt x="591" y="89"/>
                  </a:lnTo>
                  <a:lnTo>
                    <a:pt x="538" y="58"/>
                  </a:lnTo>
                  <a:lnTo>
                    <a:pt x="489" y="31"/>
                  </a:lnTo>
                  <a:lnTo>
                    <a:pt x="432" y="13"/>
                  </a:lnTo>
                  <a:lnTo>
                    <a:pt x="379" y="4"/>
                  </a:lnTo>
                  <a:lnTo>
                    <a:pt x="317" y="0"/>
                  </a:lnTo>
                  <a:lnTo>
                    <a:pt x="260" y="4"/>
                  </a:lnTo>
                  <a:lnTo>
                    <a:pt x="207" y="13"/>
                  </a:lnTo>
                  <a:lnTo>
                    <a:pt x="150" y="31"/>
                  </a:lnTo>
                  <a:lnTo>
                    <a:pt x="97" y="58"/>
                  </a:lnTo>
                  <a:lnTo>
                    <a:pt x="48" y="89"/>
                  </a:lnTo>
                  <a:lnTo>
                    <a:pt x="0" y="12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313" name="Line 17">
              <a:extLst>
                <a:ext uri="{FF2B5EF4-FFF2-40B4-BE49-F238E27FC236}">
                  <a16:creationId xmlns:a16="http://schemas.microsoft.com/office/drawing/2014/main" id="{5DCDB81C-D5E1-41FC-8ADA-E05ABD4BD5BF}"/>
                </a:ext>
              </a:extLst>
            </p:cNvPr>
            <p:cNvSpPr>
              <a:spLocks noChangeShapeType="1"/>
            </p:cNvSpPr>
            <p:nvPr/>
          </p:nvSpPr>
          <p:spPr bwMode="auto">
            <a:xfrm>
              <a:off x="2001" y="2172"/>
              <a:ext cx="1" cy="488"/>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314" name="Freeform 18">
              <a:extLst>
                <a:ext uri="{FF2B5EF4-FFF2-40B4-BE49-F238E27FC236}">
                  <a16:creationId xmlns:a16="http://schemas.microsoft.com/office/drawing/2014/main" id="{20FDCC91-DCA4-43FC-A86F-8E2567998848}"/>
                </a:ext>
              </a:extLst>
            </p:cNvPr>
            <p:cNvSpPr>
              <a:spLocks noChangeArrowheads="1"/>
            </p:cNvSpPr>
            <p:nvPr/>
          </p:nvSpPr>
          <p:spPr bwMode="auto">
            <a:xfrm>
              <a:off x="1679" y="2124"/>
              <a:ext cx="46" cy="65"/>
            </a:xfrm>
            <a:custGeom>
              <a:avLst/>
              <a:gdLst>
                <a:gd name="T0" fmla="*/ 203 w 204"/>
                <a:gd name="T1" fmla="*/ 66 h 288"/>
                <a:gd name="T2" fmla="*/ 190 w 204"/>
                <a:gd name="T3" fmla="*/ 44 h 288"/>
                <a:gd name="T4" fmla="*/ 163 w 204"/>
                <a:gd name="T5" fmla="*/ 13 h 288"/>
                <a:gd name="T6" fmla="*/ 132 w 204"/>
                <a:gd name="T7" fmla="*/ 0 h 288"/>
                <a:gd name="T8" fmla="*/ 84 w 204"/>
                <a:gd name="T9" fmla="*/ 0 h 288"/>
                <a:gd name="T10" fmla="*/ 57 w 204"/>
                <a:gd name="T11" fmla="*/ 13 h 288"/>
                <a:gd name="T12" fmla="*/ 30 w 204"/>
                <a:gd name="T13" fmla="*/ 44 h 288"/>
                <a:gd name="T14" fmla="*/ 13 w 204"/>
                <a:gd name="T15" fmla="*/ 66 h 288"/>
                <a:gd name="T16" fmla="*/ 0 w 204"/>
                <a:gd name="T17" fmla="*/ 110 h 288"/>
                <a:gd name="T18" fmla="*/ 0 w 204"/>
                <a:gd name="T19" fmla="*/ 176 h 288"/>
                <a:gd name="T20" fmla="*/ 13 w 204"/>
                <a:gd name="T21" fmla="*/ 221 h 288"/>
                <a:gd name="T22" fmla="*/ 30 w 204"/>
                <a:gd name="T23" fmla="*/ 243 h 288"/>
                <a:gd name="T24" fmla="*/ 57 w 204"/>
                <a:gd name="T25" fmla="*/ 274 h 288"/>
                <a:gd name="T26" fmla="*/ 84 w 204"/>
                <a:gd name="T27" fmla="*/ 287 h 288"/>
                <a:gd name="T28" fmla="*/ 132 w 204"/>
                <a:gd name="T29" fmla="*/ 287 h 288"/>
                <a:gd name="T30" fmla="*/ 163 w 204"/>
                <a:gd name="T31" fmla="*/ 274 h 288"/>
                <a:gd name="T32" fmla="*/ 190 w 204"/>
                <a:gd name="T33" fmla="*/ 243 h 288"/>
                <a:gd name="T34" fmla="*/ 203 w 204"/>
                <a:gd name="T35" fmla="*/ 22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 h="288">
                  <a:moveTo>
                    <a:pt x="203" y="66"/>
                  </a:moveTo>
                  <a:lnTo>
                    <a:pt x="190" y="44"/>
                  </a:lnTo>
                  <a:lnTo>
                    <a:pt x="163" y="13"/>
                  </a:lnTo>
                  <a:lnTo>
                    <a:pt x="132" y="0"/>
                  </a:lnTo>
                  <a:lnTo>
                    <a:pt x="84" y="0"/>
                  </a:lnTo>
                  <a:lnTo>
                    <a:pt x="57" y="13"/>
                  </a:lnTo>
                  <a:lnTo>
                    <a:pt x="30" y="44"/>
                  </a:lnTo>
                  <a:lnTo>
                    <a:pt x="13" y="66"/>
                  </a:lnTo>
                  <a:lnTo>
                    <a:pt x="0" y="110"/>
                  </a:lnTo>
                  <a:lnTo>
                    <a:pt x="0" y="176"/>
                  </a:lnTo>
                  <a:lnTo>
                    <a:pt x="13" y="221"/>
                  </a:lnTo>
                  <a:lnTo>
                    <a:pt x="30" y="243"/>
                  </a:lnTo>
                  <a:lnTo>
                    <a:pt x="57" y="274"/>
                  </a:lnTo>
                  <a:lnTo>
                    <a:pt x="84" y="287"/>
                  </a:lnTo>
                  <a:lnTo>
                    <a:pt x="132" y="287"/>
                  </a:lnTo>
                  <a:lnTo>
                    <a:pt x="163" y="274"/>
                  </a:lnTo>
                  <a:lnTo>
                    <a:pt x="190" y="243"/>
                  </a:lnTo>
                  <a:lnTo>
                    <a:pt x="203" y="22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315" name="Freeform 19">
              <a:extLst>
                <a:ext uri="{FF2B5EF4-FFF2-40B4-BE49-F238E27FC236}">
                  <a16:creationId xmlns:a16="http://schemas.microsoft.com/office/drawing/2014/main" id="{72B4AD97-297A-49E8-8722-F1A331907E1F}"/>
                </a:ext>
              </a:extLst>
            </p:cNvPr>
            <p:cNvSpPr>
              <a:spLocks noChangeArrowheads="1"/>
            </p:cNvSpPr>
            <p:nvPr/>
          </p:nvSpPr>
          <p:spPr bwMode="auto">
            <a:xfrm>
              <a:off x="1743" y="2124"/>
              <a:ext cx="17" cy="65"/>
            </a:xfrm>
            <a:custGeom>
              <a:avLst/>
              <a:gdLst>
                <a:gd name="T0" fmla="*/ 0 w 73"/>
                <a:gd name="T1" fmla="*/ 53 h 288"/>
                <a:gd name="T2" fmla="*/ 22 w 73"/>
                <a:gd name="T3" fmla="*/ 44 h 288"/>
                <a:gd name="T4" fmla="*/ 72 w 73"/>
                <a:gd name="T5" fmla="*/ 0 h 288"/>
                <a:gd name="T6" fmla="*/ 72 w 73"/>
                <a:gd name="T7" fmla="*/ 287 h 288"/>
              </a:gdLst>
              <a:ahLst/>
              <a:cxnLst>
                <a:cxn ang="0">
                  <a:pos x="T0" y="T1"/>
                </a:cxn>
                <a:cxn ang="0">
                  <a:pos x="T2" y="T3"/>
                </a:cxn>
                <a:cxn ang="0">
                  <a:pos x="T4" y="T5"/>
                </a:cxn>
                <a:cxn ang="0">
                  <a:pos x="T6" y="T7"/>
                </a:cxn>
              </a:cxnLst>
              <a:rect l="0" t="0" r="r" b="b"/>
              <a:pathLst>
                <a:path w="73" h="288">
                  <a:moveTo>
                    <a:pt x="0" y="53"/>
                  </a:moveTo>
                  <a:lnTo>
                    <a:pt x="22" y="44"/>
                  </a:lnTo>
                  <a:lnTo>
                    <a:pt x="72" y="0"/>
                  </a:lnTo>
                  <a:lnTo>
                    <a:pt x="72" y="28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316" name="Freeform 20">
              <a:extLst>
                <a:ext uri="{FF2B5EF4-FFF2-40B4-BE49-F238E27FC236}">
                  <a16:creationId xmlns:a16="http://schemas.microsoft.com/office/drawing/2014/main" id="{297BA0D4-C97F-4298-93A3-E4307D0F7ED5}"/>
                </a:ext>
              </a:extLst>
            </p:cNvPr>
            <p:cNvSpPr>
              <a:spLocks noChangeArrowheads="1"/>
            </p:cNvSpPr>
            <p:nvPr/>
          </p:nvSpPr>
          <p:spPr bwMode="auto">
            <a:xfrm>
              <a:off x="2141" y="2132"/>
              <a:ext cx="47" cy="65"/>
            </a:xfrm>
            <a:custGeom>
              <a:avLst/>
              <a:gdLst>
                <a:gd name="T0" fmla="*/ 208 w 209"/>
                <a:gd name="T1" fmla="*/ 66 h 288"/>
                <a:gd name="T2" fmla="*/ 190 w 209"/>
                <a:gd name="T3" fmla="*/ 44 h 288"/>
                <a:gd name="T4" fmla="*/ 164 w 209"/>
                <a:gd name="T5" fmla="*/ 13 h 288"/>
                <a:gd name="T6" fmla="*/ 137 w 209"/>
                <a:gd name="T7" fmla="*/ 0 h 288"/>
                <a:gd name="T8" fmla="*/ 84 w 209"/>
                <a:gd name="T9" fmla="*/ 0 h 288"/>
                <a:gd name="T10" fmla="*/ 57 w 209"/>
                <a:gd name="T11" fmla="*/ 13 h 288"/>
                <a:gd name="T12" fmla="*/ 31 w 209"/>
                <a:gd name="T13" fmla="*/ 44 h 288"/>
                <a:gd name="T14" fmla="*/ 17 w 209"/>
                <a:gd name="T15" fmla="*/ 66 h 288"/>
                <a:gd name="T16" fmla="*/ 0 w 209"/>
                <a:gd name="T17" fmla="*/ 110 h 288"/>
                <a:gd name="T18" fmla="*/ 0 w 209"/>
                <a:gd name="T19" fmla="*/ 176 h 288"/>
                <a:gd name="T20" fmla="*/ 17 w 209"/>
                <a:gd name="T21" fmla="*/ 221 h 288"/>
                <a:gd name="T22" fmla="*/ 31 w 209"/>
                <a:gd name="T23" fmla="*/ 243 h 288"/>
                <a:gd name="T24" fmla="*/ 57 w 209"/>
                <a:gd name="T25" fmla="*/ 274 h 288"/>
                <a:gd name="T26" fmla="*/ 84 w 209"/>
                <a:gd name="T27" fmla="*/ 287 h 288"/>
                <a:gd name="T28" fmla="*/ 137 w 209"/>
                <a:gd name="T29" fmla="*/ 287 h 288"/>
                <a:gd name="T30" fmla="*/ 164 w 209"/>
                <a:gd name="T31" fmla="*/ 274 h 288"/>
                <a:gd name="T32" fmla="*/ 190 w 209"/>
                <a:gd name="T33" fmla="*/ 243 h 288"/>
                <a:gd name="T34" fmla="*/ 208 w 209"/>
                <a:gd name="T35" fmla="*/ 22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9" h="288">
                  <a:moveTo>
                    <a:pt x="208" y="66"/>
                  </a:moveTo>
                  <a:lnTo>
                    <a:pt x="190" y="44"/>
                  </a:lnTo>
                  <a:lnTo>
                    <a:pt x="164" y="13"/>
                  </a:lnTo>
                  <a:lnTo>
                    <a:pt x="137" y="0"/>
                  </a:lnTo>
                  <a:lnTo>
                    <a:pt x="84" y="0"/>
                  </a:lnTo>
                  <a:lnTo>
                    <a:pt x="57" y="13"/>
                  </a:lnTo>
                  <a:lnTo>
                    <a:pt x="31" y="44"/>
                  </a:lnTo>
                  <a:lnTo>
                    <a:pt x="17" y="66"/>
                  </a:lnTo>
                  <a:lnTo>
                    <a:pt x="0" y="110"/>
                  </a:lnTo>
                  <a:lnTo>
                    <a:pt x="0" y="176"/>
                  </a:lnTo>
                  <a:lnTo>
                    <a:pt x="17" y="221"/>
                  </a:lnTo>
                  <a:lnTo>
                    <a:pt x="31" y="243"/>
                  </a:lnTo>
                  <a:lnTo>
                    <a:pt x="57" y="274"/>
                  </a:lnTo>
                  <a:lnTo>
                    <a:pt x="84" y="287"/>
                  </a:lnTo>
                  <a:lnTo>
                    <a:pt x="137" y="287"/>
                  </a:lnTo>
                  <a:lnTo>
                    <a:pt x="164" y="274"/>
                  </a:lnTo>
                  <a:lnTo>
                    <a:pt x="190" y="243"/>
                  </a:lnTo>
                  <a:lnTo>
                    <a:pt x="208" y="22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317" name="Freeform 21">
              <a:extLst>
                <a:ext uri="{FF2B5EF4-FFF2-40B4-BE49-F238E27FC236}">
                  <a16:creationId xmlns:a16="http://schemas.microsoft.com/office/drawing/2014/main" id="{38CA2288-D807-426A-ABFF-90FB1553DAF3}"/>
                </a:ext>
              </a:extLst>
            </p:cNvPr>
            <p:cNvSpPr>
              <a:spLocks noChangeArrowheads="1"/>
            </p:cNvSpPr>
            <p:nvPr/>
          </p:nvSpPr>
          <p:spPr bwMode="auto">
            <a:xfrm>
              <a:off x="2206" y="2132"/>
              <a:ext cx="43" cy="65"/>
            </a:xfrm>
            <a:custGeom>
              <a:avLst/>
              <a:gdLst>
                <a:gd name="T0" fmla="*/ 13 w 191"/>
                <a:gd name="T1" fmla="*/ 66 h 288"/>
                <a:gd name="T2" fmla="*/ 13 w 191"/>
                <a:gd name="T3" fmla="*/ 53 h 288"/>
                <a:gd name="T4" fmla="*/ 22 w 191"/>
                <a:gd name="T5" fmla="*/ 30 h 288"/>
                <a:gd name="T6" fmla="*/ 39 w 191"/>
                <a:gd name="T7" fmla="*/ 13 h 288"/>
                <a:gd name="T8" fmla="*/ 66 w 191"/>
                <a:gd name="T9" fmla="*/ 0 h 288"/>
                <a:gd name="T10" fmla="*/ 124 w 191"/>
                <a:gd name="T11" fmla="*/ 0 h 288"/>
                <a:gd name="T12" fmla="*/ 146 w 191"/>
                <a:gd name="T13" fmla="*/ 13 h 288"/>
                <a:gd name="T14" fmla="*/ 159 w 191"/>
                <a:gd name="T15" fmla="*/ 30 h 288"/>
                <a:gd name="T16" fmla="*/ 177 w 191"/>
                <a:gd name="T17" fmla="*/ 53 h 288"/>
                <a:gd name="T18" fmla="*/ 177 w 191"/>
                <a:gd name="T19" fmla="*/ 84 h 288"/>
                <a:gd name="T20" fmla="*/ 159 w 191"/>
                <a:gd name="T21" fmla="*/ 110 h 288"/>
                <a:gd name="T22" fmla="*/ 132 w 191"/>
                <a:gd name="T23" fmla="*/ 154 h 288"/>
                <a:gd name="T24" fmla="*/ 0 w 191"/>
                <a:gd name="T25" fmla="*/ 287 h 288"/>
                <a:gd name="T26" fmla="*/ 190 w 191"/>
                <a:gd name="T27"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1" h="288">
                  <a:moveTo>
                    <a:pt x="13" y="66"/>
                  </a:moveTo>
                  <a:lnTo>
                    <a:pt x="13" y="53"/>
                  </a:lnTo>
                  <a:lnTo>
                    <a:pt x="22" y="30"/>
                  </a:lnTo>
                  <a:lnTo>
                    <a:pt x="39" y="13"/>
                  </a:lnTo>
                  <a:lnTo>
                    <a:pt x="66" y="0"/>
                  </a:lnTo>
                  <a:lnTo>
                    <a:pt x="124" y="0"/>
                  </a:lnTo>
                  <a:lnTo>
                    <a:pt x="146" y="13"/>
                  </a:lnTo>
                  <a:lnTo>
                    <a:pt x="159" y="30"/>
                  </a:lnTo>
                  <a:lnTo>
                    <a:pt x="177" y="53"/>
                  </a:lnTo>
                  <a:lnTo>
                    <a:pt x="177" y="84"/>
                  </a:lnTo>
                  <a:lnTo>
                    <a:pt x="159" y="110"/>
                  </a:lnTo>
                  <a:lnTo>
                    <a:pt x="132" y="154"/>
                  </a:lnTo>
                  <a:lnTo>
                    <a:pt x="0" y="287"/>
                  </a:lnTo>
                  <a:lnTo>
                    <a:pt x="190" y="28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55318" name="AutoShape 22">
            <a:extLst>
              <a:ext uri="{FF2B5EF4-FFF2-40B4-BE49-F238E27FC236}">
                <a16:creationId xmlns:a16="http://schemas.microsoft.com/office/drawing/2014/main" id="{74462F78-AFD3-4CBF-B163-EA074768FB38}"/>
              </a:ext>
            </a:extLst>
          </p:cNvPr>
          <p:cNvSpPr>
            <a:spLocks noChangeArrowheads="1"/>
          </p:cNvSpPr>
          <p:nvPr/>
        </p:nvSpPr>
        <p:spPr bwMode="auto">
          <a:xfrm>
            <a:off x="4038600" y="5486400"/>
            <a:ext cx="4683125" cy="946150"/>
          </a:xfrm>
          <a:prstGeom prst="roundRect">
            <a:avLst>
              <a:gd name="adj" fmla="val 1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19" name="Text Box 23">
            <a:extLst>
              <a:ext uri="{FF2B5EF4-FFF2-40B4-BE49-F238E27FC236}">
                <a16:creationId xmlns:a16="http://schemas.microsoft.com/office/drawing/2014/main" id="{1D67AB85-CCF8-48D6-B1D0-CC117860F6E6}"/>
              </a:ext>
            </a:extLst>
          </p:cNvPr>
          <p:cNvSpPr txBox="1">
            <a:spLocks noChangeArrowheads="1"/>
          </p:cNvSpPr>
          <p:nvPr/>
        </p:nvSpPr>
        <p:spPr bwMode="auto">
          <a:xfrm>
            <a:off x="1038225" y="4725988"/>
            <a:ext cx="2613025"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55320" name="Text Box 24">
            <a:extLst>
              <a:ext uri="{FF2B5EF4-FFF2-40B4-BE49-F238E27FC236}">
                <a16:creationId xmlns:a16="http://schemas.microsoft.com/office/drawing/2014/main" id="{377AB06D-1751-4B5C-9E58-DDE0D55632FF}"/>
              </a:ext>
            </a:extLst>
          </p:cNvPr>
          <p:cNvSpPr txBox="1">
            <a:spLocks noChangeArrowheads="1"/>
          </p:cNvSpPr>
          <p:nvPr/>
        </p:nvSpPr>
        <p:spPr bwMode="auto">
          <a:xfrm>
            <a:off x="4200525" y="1941513"/>
            <a:ext cx="3822700" cy="443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The total capacitance of</a:t>
            </a: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capacitors connected in</a:t>
            </a:r>
          </a:p>
          <a:p>
            <a:pPr>
              <a:buClr>
                <a:srgbClr val="FFFFCC"/>
              </a:buClr>
              <a:buSzPct val="100000"/>
              <a:buFont typeface="Times New Roman" panose="02020603050405020304" pitchFamily="18" charset="0"/>
              <a:buNone/>
            </a:pPr>
            <a:r>
              <a:rPr lang="en-GB" altLang="en-US" u="sng">
                <a:solidFill>
                  <a:srgbClr val="333333"/>
                </a:solidFill>
                <a:latin typeface="Tahoma" panose="020B0604030504040204" pitchFamily="34" charset="0"/>
              </a:rPr>
              <a:t>parallel</a:t>
            </a:r>
            <a:r>
              <a:rPr lang="en-GB" altLang="en-US">
                <a:solidFill>
                  <a:srgbClr val="333333"/>
                </a:solidFill>
                <a:latin typeface="Tahoma" panose="020B0604030504040204" pitchFamily="34" charset="0"/>
              </a:rPr>
              <a:t> is the sum of the</a:t>
            </a: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values of the capacitors.</a:t>
            </a:r>
          </a:p>
          <a:p>
            <a:pPr>
              <a:buClr>
                <a:srgbClr val="FFFFCC"/>
              </a:buClr>
              <a:buSzPct val="100000"/>
              <a:buFont typeface="Times New Roman" panose="02020603050405020304" pitchFamily="18" charset="0"/>
              <a:buNone/>
            </a:pPr>
            <a:endParaRPr lang="en-GB" altLang="en-US">
              <a:solidFill>
                <a:srgbClr val="333333"/>
              </a:solidFill>
              <a:latin typeface="Tahoma" panose="020B0604030504040204" pitchFamily="34" charset="0"/>
            </a:endParaRP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C</a:t>
            </a:r>
            <a:r>
              <a:rPr lang="en-GB" altLang="en-US" baseline="-33000">
                <a:solidFill>
                  <a:srgbClr val="333333"/>
                </a:solidFill>
                <a:latin typeface="Tahoma" panose="020B0604030504040204" pitchFamily="34" charset="0"/>
              </a:rPr>
              <a:t>t</a:t>
            </a:r>
            <a:r>
              <a:rPr lang="en-GB" altLang="en-US">
                <a:solidFill>
                  <a:srgbClr val="333333"/>
                </a:solidFill>
                <a:latin typeface="Tahoma" panose="020B0604030504040204" pitchFamily="34" charset="0"/>
              </a:rPr>
              <a:t> = C1 + C2</a:t>
            </a:r>
          </a:p>
          <a:p>
            <a:pPr>
              <a:buClr>
                <a:srgbClr val="FFFFCC"/>
              </a:buClr>
              <a:buSzPct val="100000"/>
              <a:buFont typeface="Times New Roman" panose="02020603050405020304" pitchFamily="18" charset="0"/>
              <a:buNone/>
            </a:pPr>
            <a:endParaRPr lang="en-GB" altLang="en-US">
              <a:solidFill>
                <a:srgbClr val="333333"/>
              </a:solidFill>
              <a:latin typeface="Tahoma" panose="020B0604030504040204" pitchFamily="34" charset="0"/>
            </a:endParaRP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If the capacitor values are</a:t>
            </a: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equal the total capacitance</a:t>
            </a: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is twice the value of one</a:t>
            </a:r>
          </a:p>
          <a:p>
            <a:pPr>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capacitor.</a:t>
            </a: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a:extLst>
              <a:ext uri="{FF2B5EF4-FFF2-40B4-BE49-F238E27FC236}">
                <a16:creationId xmlns:a16="http://schemas.microsoft.com/office/drawing/2014/main" id="{C73E70B4-0094-41A8-8614-D26802C3BACF}"/>
              </a:ext>
            </a:extLst>
          </p:cNvPr>
          <p:cNvSpPr>
            <a:spLocks noGrp="1" noChangeArrowheads="1"/>
          </p:cNvSpPr>
          <p:nvPr>
            <p:ph type="title" idx="4294967295"/>
          </p:nvPr>
        </p:nvSpPr>
        <p:spPr>
          <a:xfrm>
            <a:off x="246063" y="930275"/>
            <a:ext cx="8534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Analog Signals</a:t>
            </a:r>
          </a:p>
        </p:txBody>
      </p:sp>
      <p:sp>
        <p:nvSpPr>
          <p:cNvPr id="56322" name="Text Box 2">
            <a:extLst>
              <a:ext uri="{FF2B5EF4-FFF2-40B4-BE49-F238E27FC236}">
                <a16:creationId xmlns:a16="http://schemas.microsoft.com/office/drawing/2014/main" id="{944B3F94-BC14-4DD4-8B49-8E8F80D77BC5}"/>
              </a:ext>
            </a:extLst>
          </p:cNvPr>
          <p:cNvSpPr txBox="1">
            <a:spLocks noChangeArrowheads="1"/>
          </p:cNvSpPr>
          <p:nvPr/>
        </p:nvSpPr>
        <p:spPr bwMode="auto">
          <a:xfrm>
            <a:off x="354013" y="2063750"/>
            <a:ext cx="4078287" cy="245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200">
                <a:solidFill>
                  <a:srgbClr val="333333"/>
                </a:solidFill>
                <a:latin typeface="Tahoma" panose="020B0604030504040204" pitchFamily="34" charset="0"/>
              </a:rPr>
              <a:t>Analog signals have voltage or current values that vary continuously over some range.</a:t>
            </a:r>
          </a:p>
          <a:p>
            <a:pPr eaLnBrk="1" hangingPunct="1">
              <a:lnSpc>
                <a:spcPct val="106000"/>
              </a:lnSpc>
              <a:buClr>
                <a:srgbClr val="FFFFCC"/>
              </a:buClr>
              <a:buSzPct val="100000"/>
              <a:buFont typeface="Times New Roman" panose="02020603050405020304" pitchFamily="18" charset="0"/>
              <a:buNone/>
            </a:pPr>
            <a:endParaRPr lang="en-GB" altLang="en-US" sz="2200">
              <a:solidFill>
                <a:srgbClr val="333333"/>
              </a:solidFill>
              <a:latin typeface="Tahoma" panose="020B0604030504040204" pitchFamily="34" charset="0"/>
            </a:endParaRPr>
          </a:p>
          <a:p>
            <a:pPr eaLnBrk="1" hangingPunct="1">
              <a:lnSpc>
                <a:spcPct val="106000"/>
              </a:lnSpc>
              <a:buClr>
                <a:srgbClr val="FFFFCC"/>
              </a:buClr>
              <a:buSzPct val="100000"/>
              <a:buFont typeface="Times New Roman" panose="02020603050405020304" pitchFamily="18" charset="0"/>
              <a:buNone/>
            </a:pPr>
            <a:r>
              <a:rPr lang="en-GB" altLang="en-US" sz="2200">
                <a:solidFill>
                  <a:srgbClr val="333333"/>
                </a:solidFill>
                <a:latin typeface="Tahoma" panose="020B0604030504040204" pitchFamily="34" charset="0"/>
              </a:rPr>
              <a:t>Amplitude Modulation (AM) and Frequency Modulation (FM) are examples of Analog modes.</a:t>
            </a:r>
          </a:p>
        </p:txBody>
      </p:sp>
      <p:grpSp>
        <p:nvGrpSpPr>
          <p:cNvPr id="56323" name="Group 3">
            <a:extLst>
              <a:ext uri="{FF2B5EF4-FFF2-40B4-BE49-F238E27FC236}">
                <a16:creationId xmlns:a16="http://schemas.microsoft.com/office/drawing/2014/main" id="{14865196-5405-437E-95D8-099062BDFB64}"/>
              </a:ext>
            </a:extLst>
          </p:cNvPr>
          <p:cNvGrpSpPr>
            <a:grpSpLocks/>
          </p:cNvGrpSpPr>
          <p:nvPr/>
        </p:nvGrpSpPr>
        <p:grpSpPr bwMode="auto">
          <a:xfrm>
            <a:off x="6040438" y="4716463"/>
            <a:ext cx="2605087" cy="1096962"/>
            <a:chOff x="3805" y="2971"/>
            <a:chExt cx="1641" cy="691"/>
          </a:xfrm>
        </p:grpSpPr>
        <p:sp>
          <p:nvSpPr>
            <p:cNvPr id="56324" name="Line 4">
              <a:extLst>
                <a:ext uri="{FF2B5EF4-FFF2-40B4-BE49-F238E27FC236}">
                  <a16:creationId xmlns:a16="http://schemas.microsoft.com/office/drawing/2014/main" id="{C53EF2D4-CDE1-4F9C-AE2B-90A888A822B5}"/>
                </a:ext>
              </a:extLst>
            </p:cNvPr>
            <p:cNvSpPr>
              <a:spLocks noChangeShapeType="1"/>
            </p:cNvSpPr>
            <p:nvPr/>
          </p:nvSpPr>
          <p:spPr bwMode="auto">
            <a:xfrm flipH="1">
              <a:off x="3804" y="3317"/>
              <a:ext cx="16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25" name="Freeform 5">
              <a:extLst>
                <a:ext uri="{FF2B5EF4-FFF2-40B4-BE49-F238E27FC236}">
                  <a16:creationId xmlns:a16="http://schemas.microsoft.com/office/drawing/2014/main" id="{6742320C-D1FC-4DD2-9F95-9C6BF81B773F}"/>
                </a:ext>
              </a:extLst>
            </p:cNvPr>
            <p:cNvSpPr>
              <a:spLocks noChangeArrowheads="1"/>
            </p:cNvSpPr>
            <p:nvPr/>
          </p:nvSpPr>
          <p:spPr bwMode="auto">
            <a:xfrm>
              <a:off x="3826" y="2971"/>
              <a:ext cx="108" cy="692"/>
            </a:xfrm>
            <a:custGeom>
              <a:avLst/>
              <a:gdLst>
                <a:gd name="T0" fmla="*/ 8 w 478"/>
                <a:gd name="T1" fmla="*/ 1261 h 3050"/>
                <a:gd name="T2" fmla="*/ 26 w 478"/>
                <a:gd name="T3" fmla="*/ 763 h 3050"/>
                <a:gd name="T4" fmla="*/ 39 w 478"/>
                <a:gd name="T5" fmla="*/ 357 h 3050"/>
                <a:gd name="T6" fmla="*/ 57 w 478"/>
                <a:gd name="T7" fmla="*/ 92 h 3050"/>
                <a:gd name="T8" fmla="*/ 75 w 478"/>
                <a:gd name="T9" fmla="*/ 0 h 3050"/>
                <a:gd name="T10" fmla="*/ 88 w 478"/>
                <a:gd name="T11" fmla="*/ 92 h 3050"/>
                <a:gd name="T12" fmla="*/ 106 w 478"/>
                <a:gd name="T13" fmla="*/ 357 h 3050"/>
                <a:gd name="T14" fmla="*/ 119 w 478"/>
                <a:gd name="T15" fmla="*/ 763 h 3050"/>
                <a:gd name="T16" fmla="*/ 137 w 478"/>
                <a:gd name="T17" fmla="*/ 1261 h 3050"/>
                <a:gd name="T18" fmla="*/ 150 w 478"/>
                <a:gd name="T19" fmla="*/ 1791 h 3050"/>
                <a:gd name="T20" fmla="*/ 168 w 478"/>
                <a:gd name="T21" fmla="*/ 2290 h 3050"/>
                <a:gd name="T22" fmla="*/ 181 w 478"/>
                <a:gd name="T23" fmla="*/ 2692 h 3050"/>
                <a:gd name="T24" fmla="*/ 198 w 478"/>
                <a:gd name="T25" fmla="*/ 2956 h 3050"/>
                <a:gd name="T26" fmla="*/ 212 w 478"/>
                <a:gd name="T27" fmla="*/ 3049 h 3050"/>
                <a:gd name="T28" fmla="*/ 229 w 478"/>
                <a:gd name="T29" fmla="*/ 2956 h 3050"/>
                <a:gd name="T30" fmla="*/ 247 w 478"/>
                <a:gd name="T31" fmla="*/ 2692 h 3050"/>
                <a:gd name="T32" fmla="*/ 260 w 478"/>
                <a:gd name="T33" fmla="*/ 2290 h 3050"/>
                <a:gd name="T34" fmla="*/ 278 w 478"/>
                <a:gd name="T35" fmla="*/ 1791 h 3050"/>
                <a:gd name="T36" fmla="*/ 291 w 478"/>
                <a:gd name="T37" fmla="*/ 1261 h 3050"/>
                <a:gd name="T38" fmla="*/ 305 w 478"/>
                <a:gd name="T39" fmla="*/ 763 h 3050"/>
                <a:gd name="T40" fmla="*/ 313 w 478"/>
                <a:gd name="T41" fmla="*/ 357 h 3050"/>
                <a:gd name="T42" fmla="*/ 327 w 478"/>
                <a:gd name="T43" fmla="*/ 92 h 3050"/>
                <a:gd name="T44" fmla="*/ 340 w 478"/>
                <a:gd name="T45" fmla="*/ 0 h 3050"/>
                <a:gd name="T46" fmla="*/ 349 w 478"/>
                <a:gd name="T47" fmla="*/ 92 h 3050"/>
                <a:gd name="T48" fmla="*/ 362 w 478"/>
                <a:gd name="T49" fmla="*/ 357 h 3050"/>
                <a:gd name="T50" fmla="*/ 371 w 478"/>
                <a:gd name="T51" fmla="*/ 763 h 3050"/>
                <a:gd name="T52" fmla="*/ 384 w 478"/>
                <a:gd name="T53" fmla="*/ 1261 h 3050"/>
                <a:gd name="T54" fmla="*/ 397 w 478"/>
                <a:gd name="T55" fmla="*/ 1791 h 3050"/>
                <a:gd name="T56" fmla="*/ 406 w 478"/>
                <a:gd name="T57" fmla="*/ 2290 h 3050"/>
                <a:gd name="T58" fmla="*/ 420 w 478"/>
                <a:gd name="T59" fmla="*/ 2692 h 3050"/>
                <a:gd name="T60" fmla="*/ 433 w 478"/>
                <a:gd name="T61" fmla="*/ 2956 h 3050"/>
                <a:gd name="T62" fmla="*/ 446 w 478"/>
                <a:gd name="T63" fmla="*/ 3049 h 3050"/>
                <a:gd name="T64" fmla="*/ 455 w 478"/>
                <a:gd name="T65" fmla="*/ 2956 h 3050"/>
                <a:gd name="T66" fmla="*/ 464 w 478"/>
                <a:gd name="T67" fmla="*/ 2692 h 3050"/>
                <a:gd name="T68" fmla="*/ 477 w 478"/>
                <a:gd name="T69" fmla="*/ 2290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8" h="3050">
                  <a:moveTo>
                    <a:pt x="0" y="1526"/>
                  </a:moveTo>
                  <a:lnTo>
                    <a:pt x="8" y="1261"/>
                  </a:lnTo>
                  <a:lnTo>
                    <a:pt x="17" y="1005"/>
                  </a:lnTo>
                  <a:lnTo>
                    <a:pt x="26" y="763"/>
                  </a:lnTo>
                  <a:lnTo>
                    <a:pt x="35" y="547"/>
                  </a:lnTo>
                  <a:lnTo>
                    <a:pt x="39" y="357"/>
                  </a:lnTo>
                  <a:lnTo>
                    <a:pt x="48" y="202"/>
                  </a:lnTo>
                  <a:lnTo>
                    <a:pt x="57" y="92"/>
                  </a:lnTo>
                  <a:lnTo>
                    <a:pt x="66" y="26"/>
                  </a:lnTo>
                  <a:lnTo>
                    <a:pt x="75" y="0"/>
                  </a:lnTo>
                  <a:lnTo>
                    <a:pt x="79" y="26"/>
                  </a:lnTo>
                  <a:lnTo>
                    <a:pt x="88" y="92"/>
                  </a:lnTo>
                  <a:lnTo>
                    <a:pt x="97" y="202"/>
                  </a:lnTo>
                  <a:lnTo>
                    <a:pt x="106" y="357"/>
                  </a:lnTo>
                  <a:lnTo>
                    <a:pt x="114" y="547"/>
                  </a:lnTo>
                  <a:lnTo>
                    <a:pt x="119" y="763"/>
                  </a:lnTo>
                  <a:lnTo>
                    <a:pt x="128" y="1005"/>
                  </a:lnTo>
                  <a:lnTo>
                    <a:pt x="137" y="1261"/>
                  </a:lnTo>
                  <a:lnTo>
                    <a:pt x="141" y="1526"/>
                  </a:lnTo>
                  <a:lnTo>
                    <a:pt x="150" y="1791"/>
                  </a:lnTo>
                  <a:lnTo>
                    <a:pt x="159" y="2047"/>
                  </a:lnTo>
                  <a:lnTo>
                    <a:pt x="168" y="2290"/>
                  </a:lnTo>
                  <a:lnTo>
                    <a:pt x="172" y="2506"/>
                  </a:lnTo>
                  <a:lnTo>
                    <a:pt x="181" y="2692"/>
                  </a:lnTo>
                  <a:lnTo>
                    <a:pt x="190" y="2846"/>
                  </a:lnTo>
                  <a:lnTo>
                    <a:pt x="198" y="2956"/>
                  </a:lnTo>
                  <a:lnTo>
                    <a:pt x="207" y="3027"/>
                  </a:lnTo>
                  <a:lnTo>
                    <a:pt x="212" y="3049"/>
                  </a:lnTo>
                  <a:lnTo>
                    <a:pt x="221" y="3027"/>
                  </a:lnTo>
                  <a:lnTo>
                    <a:pt x="229" y="2956"/>
                  </a:lnTo>
                  <a:lnTo>
                    <a:pt x="238" y="2846"/>
                  </a:lnTo>
                  <a:lnTo>
                    <a:pt x="247" y="2692"/>
                  </a:lnTo>
                  <a:lnTo>
                    <a:pt x="252" y="2506"/>
                  </a:lnTo>
                  <a:lnTo>
                    <a:pt x="260" y="2290"/>
                  </a:lnTo>
                  <a:lnTo>
                    <a:pt x="269" y="2047"/>
                  </a:lnTo>
                  <a:lnTo>
                    <a:pt x="278" y="1791"/>
                  </a:lnTo>
                  <a:lnTo>
                    <a:pt x="287" y="1526"/>
                  </a:lnTo>
                  <a:lnTo>
                    <a:pt x="291" y="1261"/>
                  </a:lnTo>
                  <a:lnTo>
                    <a:pt x="296" y="1005"/>
                  </a:lnTo>
                  <a:lnTo>
                    <a:pt x="305" y="763"/>
                  </a:lnTo>
                  <a:lnTo>
                    <a:pt x="309" y="547"/>
                  </a:lnTo>
                  <a:lnTo>
                    <a:pt x="313" y="357"/>
                  </a:lnTo>
                  <a:lnTo>
                    <a:pt x="318" y="202"/>
                  </a:lnTo>
                  <a:lnTo>
                    <a:pt x="327" y="92"/>
                  </a:lnTo>
                  <a:lnTo>
                    <a:pt x="331" y="26"/>
                  </a:lnTo>
                  <a:lnTo>
                    <a:pt x="340" y="0"/>
                  </a:lnTo>
                  <a:lnTo>
                    <a:pt x="344" y="26"/>
                  </a:lnTo>
                  <a:lnTo>
                    <a:pt x="349" y="92"/>
                  </a:lnTo>
                  <a:lnTo>
                    <a:pt x="353" y="202"/>
                  </a:lnTo>
                  <a:lnTo>
                    <a:pt x="362" y="357"/>
                  </a:lnTo>
                  <a:lnTo>
                    <a:pt x="367" y="547"/>
                  </a:lnTo>
                  <a:lnTo>
                    <a:pt x="371" y="763"/>
                  </a:lnTo>
                  <a:lnTo>
                    <a:pt x="380" y="1005"/>
                  </a:lnTo>
                  <a:lnTo>
                    <a:pt x="384" y="1261"/>
                  </a:lnTo>
                  <a:lnTo>
                    <a:pt x="389" y="1526"/>
                  </a:lnTo>
                  <a:lnTo>
                    <a:pt x="397" y="1791"/>
                  </a:lnTo>
                  <a:lnTo>
                    <a:pt x="402" y="2047"/>
                  </a:lnTo>
                  <a:lnTo>
                    <a:pt x="406" y="2290"/>
                  </a:lnTo>
                  <a:lnTo>
                    <a:pt x="415" y="2506"/>
                  </a:lnTo>
                  <a:lnTo>
                    <a:pt x="420" y="2692"/>
                  </a:lnTo>
                  <a:lnTo>
                    <a:pt x="424" y="2846"/>
                  </a:lnTo>
                  <a:lnTo>
                    <a:pt x="433" y="2956"/>
                  </a:lnTo>
                  <a:lnTo>
                    <a:pt x="437" y="3027"/>
                  </a:lnTo>
                  <a:lnTo>
                    <a:pt x="446" y="3049"/>
                  </a:lnTo>
                  <a:lnTo>
                    <a:pt x="451" y="3027"/>
                  </a:lnTo>
                  <a:lnTo>
                    <a:pt x="455" y="2956"/>
                  </a:lnTo>
                  <a:lnTo>
                    <a:pt x="459" y="2846"/>
                  </a:lnTo>
                  <a:lnTo>
                    <a:pt x="464" y="2692"/>
                  </a:lnTo>
                  <a:lnTo>
                    <a:pt x="473" y="2506"/>
                  </a:lnTo>
                  <a:lnTo>
                    <a:pt x="477" y="229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26" name="Freeform 6">
              <a:extLst>
                <a:ext uri="{FF2B5EF4-FFF2-40B4-BE49-F238E27FC236}">
                  <a16:creationId xmlns:a16="http://schemas.microsoft.com/office/drawing/2014/main" id="{F923205E-B4E7-427D-BEEE-C5CEDFB29CBC}"/>
                </a:ext>
              </a:extLst>
            </p:cNvPr>
            <p:cNvSpPr>
              <a:spLocks noChangeArrowheads="1"/>
            </p:cNvSpPr>
            <p:nvPr/>
          </p:nvSpPr>
          <p:spPr bwMode="auto">
            <a:xfrm>
              <a:off x="3934" y="2971"/>
              <a:ext cx="120" cy="692"/>
            </a:xfrm>
            <a:custGeom>
              <a:avLst/>
              <a:gdLst>
                <a:gd name="T0" fmla="*/ 8 w 530"/>
                <a:gd name="T1" fmla="*/ 2047 h 3050"/>
                <a:gd name="T2" fmla="*/ 22 w 530"/>
                <a:gd name="T3" fmla="*/ 1526 h 3050"/>
                <a:gd name="T4" fmla="*/ 26 w 530"/>
                <a:gd name="T5" fmla="*/ 1005 h 3050"/>
                <a:gd name="T6" fmla="*/ 39 w 530"/>
                <a:gd name="T7" fmla="*/ 547 h 3050"/>
                <a:gd name="T8" fmla="*/ 48 w 530"/>
                <a:gd name="T9" fmla="*/ 202 h 3050"/>
                <a:gd name="T10" fmla="*/ 57 w 530"/>
                <a:gd name="T11" fmla="*/ 26 h 3050"/>
                <a:gd name="T12" fmla="*/ 66 w 530"/>
                <a:gd name="T13" fmla="*/ 26 h 3050"/>
                <a:gd name="T14" fmla="*/ 79 w 530"/>
                <a:gd name="T15" fmla="*/ 202 h 3050"/>
                <a:gd name="T16" fmla="*/ 88 w 530"/>
                <a:gd name="T17" fmla="*/ 547 h 3050"/>
                <a:gd name="T18" fmla="*/ 97 w 530"/>
                <a:gd name="T19" fmla="*/ 1005 h 3050"/>
                <a:gd name="T20" fmla="*/ 105 w 530"/>
                <a:gd name="T21" fmla="*/ 1526 h 3050"/>
                <a:gd name="T22" fmla="*/ 119 w 530"/>
                <a:gd name="T23" fmla="*/ 2047 h 3050"/>
                <a:gd name="T24" fmla="*/ 127 w 530"/>
                <a:gd name="T25" fmla="*/ 2506 h 3050"/>
                <a:gd name="T26" fmla="*/ 136 w 530"/>
                <a:gd name="T27" fmla="*/ 2846 h 3050"/>
                <a:gd name="T28" fmla="*/ 145 w 530"/>
                <a:gd name="T29" fmla="*/ 3027 h 3050"/>
                <a:gd name="T30" fmla="*/ 154 w 530"/>
                <a:gd name="T31" fmla="*/ 3027 h 3050"/>
                <a:gd name="T32" fmla="*/ 167 w 530"/>
                <a:gd name="T33" fmla="*/ 2846 h 3050"/>
                <a:gd name="T34" fmla="*/ 176 w 530"/>
                <a:gd name="T35" fmla="*/ 2506 h 3050"/>
                <a:gd name="T36" fmla="*/ 185 w 530"/>
                <a:gd name="T37" fmla="*/ 2047 h 3050"/>
                <a:gd name="T38" fmla="*/ 194 w 530"/>
                <a:gd name="T39" fmla="*/ 1526 h 3050"/>
                <a:gd name="T40" fmla="*/ 207 w 530"/>
                <a:gd name="T41" fmla="*/ 1005 h 3050"/>
                <a:gd name="T42" fmla="*/ 211 w 530"/>
                <a:gd name="T43" fmla="*/ 547 h 3050"/>
                <a:gd name="T44" fmla="*/ 225 w 530"/>
                <a:gd name="T45" fmla="*/ 202 h 3050"/>
                <a:gd name="T46" fmla="*/ 233 w 530"/>
                <a:gd name="T47" fmla="*/ 26 h 3050"/>
                <a:gd name="T48" fmla="*/ 247 w 530"/>
                <a:gd name="T49" fmla="*/ 26 h 3050"/>
                <a:gd name="T50" fmla="*/ 255 w 530"/>
                <a:gd name="T51" fmla="*/ 202 h 3050"/>
                <a:gd name="T52" fmla="*/ 264 w 530"/>
                <a:gd name="T53" fmla="*/ 547 h 3050"/>
                <a:gd name="T54" fmla="*/ 273 w 530"/>
                <a:gd name="T55" fmla="*/ 1005 h 3050"/>
                <a:gd name="T56" fmla="*/ 282 w 530"/>
                <a:gd name="T57" fmla="*/ 1526 h 3050"/>
                <a:gd name="T58" fmla="*/ 291 w 530"/>
                <a:gd name="T59" fmla="*/ 2047 h 3050"/>
                <a:gd name="T60" fmla="*/ 304 w 530"/>
                <a:gd name="T61" fmla="*/ 2506 h 3050"/>
                <a:gd name="T62" fmla="*/ 313 w 530"/>
                <a:gd name="T63" fmla="*/ 2846 h 3050"/>
                <a:gd name="T64" fmla="*/ 322 w 530"/>
                <a:gd name="T65" fmla="*/ 3027 h 3050"/>
                <a:gd name="T66" fmla="*/ 330 w 530"/>
                <a:gd name="T67" fmla="*/ 3027 h 3050"/>
                <a:gd name="T68" fmla="*/ 344 w 530"/>
                <a:gd name="T69" fmla="*/ 2846 h 3050"/>
                <a:gd name="T70" fmla="*/ 353 w 530"/>
                <a:gd name="T71" fmla="*/ 2506 h 3050"/>
                <a:gd name="T72" fmla="*/ 361 w 530"/>
                <a:gd name="T73" fmla="*/ 2047 h 3050"/>
                <a:gd name="T74" fmla="*/ 370 w 530"/>
                <a:gd name="T75" fmla="*/ 1526 h 3050"/>
                <a:gd name="T76" fmla="*/ 383 w 530"/>
                <a:gd name="T77" fmla="*/ 1005 h 3050"/>
                <a:gd name="T78" fmla="*/ 397 w 530"/>
                <a:gd name="T79" fmla="*/ 547 h 3050"/>
                <a:gd name="T80" fmla="*/ 406 w 530"/>
                <a:gd name="T81" fmla="*/ 202 h 3050"/>
                <a:gd name="T82" fmla="*/ 419 w 530"/>
                <a:gd name="T83" fmla="*/ 26 h 3050"/>
                <a:gd name="T84" fmla="*/ 432 w 530"/>
                <a:gd name="T85" fmla="*/ 26 h 3050"/>
                <a:gd name="T86" fmla="*/ 445 w 530"/>
                <a:gd name="T87" fmla="*/ 202 h 3050"/>
                <a:gd name="T88" fmla="*/ 454 w 530"/>
                <a:gd name="T89" fmla="*/ 547 h 3050"/>
                <a:gd name="T90" fmla="*/ 467 w 530"/>
                <a:gd name="T91" fmla="*/ 1005 h 3050"/>
                <a:gd name="T92" fmla="*/ 476 w 530"/>
                <a:gd name="T93" fmla="*/ 1526 h 3050"/>
                <a:gd name="T94" fmla="*/ 489 w 530"/>
                <a:gd name="T95" fmla="*/ 2047 h 3050"/>
                <a:gd name="T96" fmla="*/ 503 w 530"/>
                <a:gd name="T97" fmla="*/ 2506 h 3050"/>
                <a:gd name="T98" fmla="*/ 511 w 530"/>
                <a:gd name="T99" fmla="*/ 2846 h 3050"/>
                <a:gd name="T100" fmla="*/ 525 w 530"/>
                <a:gd name="T101" fmla="*/ 3027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0" h="3050">
                  <a:moveTo>
                    <a:pt x="0" y="2290"/>
                  </a:moveTo>
                  <a:lnTo>
                    <a:pt x="8" y="2047"/>
                  </a:lnTo>
                  <a:lnTo>
                    <a:pt x="13" y="1791"/>
                  </a:lnTo>
                  <a:lnTo>
                    <a:pt x="22" y="1526"/>
                  </a:lnTo>
                  <a:lnTo>
                    <a:pt x="22" y="1261"/>
                  </a:lnTo>
                  <a:lnTo>
                    <a:pt x="26" y="1005"/>
                  </a:lnTo>
                  <a:lnTo>
                    <a:pt x="35" y="763"/>
                  </a:lnTo>
                  <a:lnTo>
                    <a:pt x="39" y="547"/>
                  </a:lnTo>
                  <a:lnTo>
                    <a:pt x="44" y="357"/>
                  </a:lnTo>
                  <a:lnTo>
                    <a:pt x="48" y="202"/>
                  </a:lnTo>
                  <a:lnTo>
                    <a:pt x="52" y="92"/>
                  </a:lnTo>
                  <a:lnTo>
                    <a:pt x="57" y="26"/>
                  </a:lnTo>
                  <a:lnTo>
                    <a:pt x="61" y="0"/>
                  </a:lnTo>
                  <a:lnTo>
                    <a:pt x="66" y="26"/>
                  </a:lnTo>
                  <a:lnTo>
                    <a:pt x="75" y="92"/>
                  </a:lnTo>
                  <a:lnTo>
                    <a:pt x="79" y="202"/>
                  </a:lnTo>
                  <a:lnTo>
                    <a:pt x="83" y="357"/>
                  </a:lnTo>
                  <a:lnTo>
                    <a:pt x="88" y="547"/>
                  </a:lnTo>
                  <a:lnTo>
                    <a:pt x="92" y="763"/>
                  </a:lnTo>
                  <a:lnTo>
                    <a:pt x="97" y="1005"/>
                  </a:lnTo>
                  <a:lnTo>
                    <a:pt x="101" y="1261"/>
                  </a:lnTo>
                  <a:lnTo>
                    <a:pt x="105" y="1526"/>
                  </a:lnTo>
                  <a:lnTo>
                    <a:pt x="114" y="1791"/>
                  </a:lnTo>
                  <a:lnTo>
                    <a:pt x="119" y="2047"/>
                  </a:lnTo>
                  <a:lnTo>
                    <a:pt x="119" y="2290"/>
                  </a:lnTo>
                  <a:lnTo>
                    <a:pt x="127" y="2506"/>
                  </a:lnTo>
                  <a:lnTo>
                    <a:pt x="132" y="2692"/>
                  </a:lnTo>
                  <a:lnTo>
                    <a:pt x="136" y="2846"/>
                  </a:lnTo>
                  <a:lnTo>
                    <a:pt x="141" y="2956"/>
                  </a:lnTo>
                  <a:lnTo>
                    <a:pt x="145" y="3027"/>
                  </a:lnTo>
                  <a:lnTo>
                    <a:pt x="154" y="3049"/>
                  </a:lnTo>
                  <a:lnTo>
                    <a:pt x="154" y="3027"/>
                  </a:lnTo>
                  <a:lnTo>
                    <a:pt x="163" y="2956"/>
                  </a:lnTo>
                  <a:lnTo>
                    <a:pt x="167" y="2846"/>
                  </a:lnTo>
                  <a:lnTo>
                    <a:pt x="172" y="2692"/>
                  </a:lnTo>
                  <a:lnTo>
                    <a:pt x="176" y="2506"/>
                  </a:lnTo>
                  <a:lnTo>
                    <a:pt x="180" y="2290"/>
                  </a:lnTo>
                  <a:lnTo>
                    <a:pt x="185" y="2047"/>
                  </a:lnTo>
                  <a:lnTo>
                    <a:pt x="189" y="1791"/>
                  </a:lnTo>
                  <a:lnTo>
                    <a:pt x="194" y="1526"/>
                  </a:lnTo>
                  <a:lnTo>
                    <a:pt x="198" y="1261"/>
                  </a:lnTo>
                  <a:lnTo>
                    <a:pt x="207" y="1005"/>
                  </a:lnTo>
                  <a:lnTo>
                    <a:pt x="211" y="763"/>
                  </a:lnTo>
                  <a:lnTo>
                    <a:pt x="211" y="547"/>
                  </a:lnTo>
                  <a:lnTo>
                    <a:pt x="220" y="357"/>
                  </a:lnTo>
                  <a:lnTo>
                    <a:pt x="225" y="202"/>
                  </a:lnTo>
                  <a:lnTo>
                    <a:pt x="229" y="92"/>
                  </a:lnTo>
                  <a:lnTo>
                    <a:pt x="233" y="26"/>
                  </a:lnTo>
                  <a:lnTo>
                    <a:pt x="238" y="0"/>
                  </a:lnTo>
                  <a:lnTo>
                    <a:pt x="247" y="26"/>
                  </a:lnTo>
                  <a:lnTo>
                    <a:pt x="247" y="92"/>
                  </a:lnTo>
                  <a:lnTo>
                    <a:pt x="255" y="202"/>
                  </a:lnTo>
                  <a:lnTo>
                    <a:pt x="260" y="357"/>
                  </a:lnTo>
                  <a:lnTo>
                    <a:pt x="264" y="547"/>
                  </a:lnTo>
                  <a:lnTo>
                    <a:pt x="269" y="763"/>
                  </a:lnTo>
                  <a:lnTo>
                    <a:pt x="273" y="1005"/>
                  </a:lnTo>
                  <a:lnTo>
                    <a:pt x="278" y="1261"/>
                  </a:lnTo>
                  <a:lnTo>
                    <a:pt x="282" y="1526"/>
                  </a:lnTo>
                  <a:lnTo>
                    <a:pt x="286" y="1791"/>
                  </a:lnTo>
                  <a:lnTo>
                    <a:pt x="291" y="2047"/>
                  </a:lnTo>
                  <a:lnTo>
                    <a:pt x="300" y="2290"/>
                  </a:lnTo>
                  <a:lnTo>
                    <a:pt x="304" y="2506"/>
                  </a:lnTo>
                  <a:lnTo>
                    <a:pt x="308" y="2692"/>
                  </a:lnTo>
                  <a:lnTo>
                    <a:pt x="313" y="2846"/>
                  </a:lnTo>
                  <a:lnTo>
                    <a:pt x="317" y="2956"/>
                  </a:lnTo>
                  <a:lnTo>
                    <a:pt x="322" y="3027"/>
                  </a:lnTo>
                  <a:lnTo>
                    <a:pt x="326" y="3049"/>
                  </a:lnTo>
                  <a:lnTo>
                    <a:pt x="330" y="3027"/>
                  </a:lnTo>
                  <a:lnTo>
                    <a:pt x="339" y="2956"/>
                  </a:lnTo>
                  <a:lnTo>
                    <a:pt x="344" y="2846"/>
                  </a:lnTo>
                  <a:lnTo>
                    <a:pt x="348" y="2692"/>
                  </a:lnTo>
                  <a:lnTo>
                    <a:pt x="353" y="2506"/>
                  </a:lnTo>
                  <a:lnTo>
                    <a:pt x="357" y="2290"/>
                  </a:lnTo>
                  <a:lnTo>
                    <a:pt x="361" y="2047"/>
                  </a:lnTo>
                  <a:lnTo>
                    <a:pt x="366" y="1791"/>
                  </a:lnTo>
                  <a:lnTo>
                    <a:pt x="370" y="1526"/>
                  </a:lnTo>
                  <a:lnTo>
                    <a:pt x="379" y="1261"/>
                  </a:lnTo>
                  <a:lnTo>
                    <a:pt x="383" y="1005"/>
                  </a:lnTo>
                  <a:lnTo>
                    <a:pt x="392" y="763"/>
                  </a:lnTo>
                  <a:lnTo>
                    <a:pt x="397" y="547"/>
                  </a:lnTo>
                  <a:lnTo>
                    <a:pt x="401" y="357"/>
                  </a:lnTo>
                  <a:lnTo>
                    <a:pt x="406" y="202"/>
                  </a:lnTo>
                  <a:lnTo>
                    <a:pt x="410" y="92"/>
                  </a:lnTo>
                  <a:lnTo>
                    <a:pt x="419" y="26"/>
                  </a:lnTo>
                  <a:lnTo>
                    <a:pt x="423" y="0"/>
                  </a:lnTo>
                  <a:lnTo>
                    <a:pt x="432" y="26"/>
                  </a:lnTo>
                  <a:lnTo>
                    <a:pt x="436" y="92"/>
                  </a:lnTo>
                  <a:lnTo>
                    <a:pt x="445" y="202"/>
                  </a:lnTo>
                  <a:lnTo>
                    <a:pt x="450" y="357"/>
                  </a:lnTo>
                  <a:lnTo>
                    <a:pt x="454" y="547"/>
                  </a:lnTo>
                  <a:lnTo>
                    <a:pt x="458" y="763"/>
                  </a:lnTo>
                  <a:lnTo>
                    <a:pt x="467" y="1005"/>
                  </a:lnTo>
                  <a:lnTo>
                    <a:pt x="472" y="1261"/>
                  </a:lnTo>
                  <a:lnTo>
                    <a:pt x="476" y="1526"/>
                  </a:lnTo>
                  <a:lnTo>
                    <a:pt x="485" y="1791"/>
                  </a:lnTo>
                  <a:lnTo>
                    <a:pt x="489" y="2047"/>
                  </a:lnTo>
                  <a:lnTo>
                    <a:pt x="494" y="2290"/>
                  </a:lnTo>
                  <a:lnTo>
                    <a:pt x="503" y="2506"/>
                  </a:lnTo>
                  <a:lnTo>
                    <a:pt x="507" y="2692"/>
                  </a:lnTo>
                  <a:lnTo>
                    <a:pt x="511" y="2846"/>
                  </a:lnTo>
                  <a:lnTo>
                    <a:pt x="516" y="2956"/>
                  </a:lnTo>
                  <a:lnTo>
                    <a:pt x="525" y="3027"/>
                  </a:lnTo>
                  <a:lnTo>
                    <a:pt x="529" y="304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27" name="Freeform 7">
              <a:extLst>
                <a:ext uri="{FF2B5EF4-FFF2-40B4-BE49-F238E27FC236}">
                  <a16:creationId xmlns:a16="http://schemas.microsoft.com/office/drawing/2014/main" id="{70B27DE8-A527-4AD3-AE30-2B6F6E20169A}"/>
                </a:ext>
              </a:extLst>
            </p:cNvPr>
            <p:cNvSpPr>
              <a:spLocks noChangeArrowheads="1"/>
            </p:cNvSpPr>
            <p:nvPr/>
          </p:nvSpPr>
          <p:spPr bwMode="auto">
            <a:xfrm>
              <a:off x="4054" y="3317"/>
              <a:ext cx="16" cy="346"/>
            </a:xfrm>
            <a:custGeom>
              <a:avLst/>
              <a:gdLst>
                <a:gd name="T0" fmla="*/ 0 w 72"/>
                <a:gd name="T1" fmla="*/ 1523 h 1524"/>
                <a:gd name="T2" fmla="*/ 8 w 72"/>
                <a:gd name="T3" fmla="*/ 1501 h 1524"/>
                <a:gd name="T4" fmla="*/ 17 w 72"/>
                <a:gd name="T5" fmla="*/ 1430 h 1524"/>
                <a:gd name="T6" fmla="*/ 22 w 72"/>
                <a:gd name="T7" fmla="*/ 1320 h 1524"/>
                <a:gd name="T8" fmla="*/ 35 w 72"/>
                <a:gd name="T9" fmla="*/ 1166 h 1524"/>
                <a:gd name="T10" fmla="*/ 40 w 72"/>
                <a:gd name="T11" fmla="*/ 980 h 1524"/>
                <a:gd name="T12" fmla="*/ 44 w 72"/>
                <a:gd name="T13" fmla="*/ 764 h 1524"/>
                <a:gd name="T14" fmla="*/ 53 w 72"/>
                <a:gd name="T15" fmla="*/ 520 h 1524"/>
                <a:gd name="T16" fmla="*/ 62 w 72"/>
                <a:gd name="T17" fmla="*/ 264 h 1524"/>
                <a:gd name="T18" fmla="*/ 71 w 72"/>
                <a:gd name="T19"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1524">
                  <a:moveTo>
                    <a:pt x="0" y="1523"/>
                  </a:moveTo>
                  <a:lnTo>
                    <a:pt x="8" y="1501"/>
                  </a:lnTo>
                  <a:lnTo>
                    <a:pt x="17" y="1430"/>
                  </a:lnTo>
                  <a:lnTo>
                    <a:pt x="22" y="1320"/>
                  </a:lnTo>
                  <a:lnTo>
                    <a:pt x="35" y="1166"/>
                  </a:lnTo>
                  <a:lnTo>
                    <a:pt x="40" y="980"/>
                  </a:lnTo>
                  <a:lnTo>
                    <a:pt x="44" y="764"/>
                  </a:lnTo>
                  <a:lnTo>
                    <a:pt x="53" y="520"/>
                  </a:lnTo>
                  <a:lnTo>
                    <a:pt x="62" y="264"/>
                  </a:lnTo>
                  <a:lnTo>
                    <a:pt x="7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28" name="Freeform 8">
              <a:extLst>
                <a:ext uri="{FF2B5EF4-FFF2-40B4-BE49-F238E27FC236}">
                  <a16:creationId xmlns:a16="http://schemas.microsoft.com/office/drawing/2014/main" id="{F98065E0-B974-4F9F-B4B1-5ED453D51995}"/>
                </a:ext>
              </a:extLst>
            </p:cNvPr>
            <p:cNvSpPr>
              <a:spLocks noChangeArrowheads="1"/>
            </p:cNvSpPr>
            <p:nvPr/>
          </p:nvSpPr>
          <p:spPr bwMode="auto">
            <a:xfrm>
              <a:off x="4069" y="2971"/>
              <a:ext cx="118" cy="692"/>
            </a:xfrm>
            <a:custGeom>
              <a:avLst/>
              <a:gdLst>
                <a:gd name="T0" fmla="*/ 0 w 521"/>
                <a:gd name="T1" fmla="*/ 1005 h 3050"/>
                <a:gd name="T2" fmla="*/ 13 w 521"/>
                <a:gd name="T3" fmla="*/ 547 h 3050"/>
                <a:gd name="T4" fmla="*/ 22 w 521"/>
                <a:gd name="T5" fmla="*/ 202 h 3050"/>
                <a:gd name="T6" fmla="*/ 30 w 521"/>
                <a:gd name="T7" fmla="*/ 26 h 3050"/>
                <a:gd name="T8" fmla="*/ 39 w 521"/>
                <a:gd name="T9" fmla="*/ 26 h 3050"/>
                <a:gd name="T10" fmla="*/ 52 w 521"/>
                <a:gd name="T11" fmla="*/ 202 h 3050"/>
                <a:gd name="T12" fmla="*/ 61 w 521"/>
                <a:gd name="T13" fmla="*/ 547 h 3050"/>
                <a:gd name="T14" fmla="*/ 70 w 521"/>
                <a:gd name="T15" fmla="*/ 1005 h 3050"/>
                <a:gd name="T16" fmla="*/ 79 w 521"/>
                <a:gd name="T17" fmla="*/ 1526 h 3050"/>
                <a:gd name="T18" fmla="*/ 92 w 521"/>
                <a:gd name="T19" fmla="*/ 2047 h 3050"/>
                <a:gd name="T20" fmla="*/ 101 w 521"/>
                <a:gd name="T21" fmla="*/ 2506 h 3050"/>
                <a:gd name="T22" fmla="*/ 110 w 521"/>
                <a:gd name="T23" fmla="*/ 2846 h 3050"/>
                <a:gd name="T24" fmla="*/ 119 w 521"/>
                <a:gd name="T25" fmla="*/ 3027 h 3050"/>
                <a:gd name="T26" fmla="*/ 127 w 521"/>
                <a:gd name="T27" fmla="*/ 3027 h 3050"/>
                <a:gd name="T28" fmla="*/ 136 w 521"/>
                <a:gd name="T29" fmla="*/ 2846 h 3050"/>
                <a:gd name="T30" fmla="*/ 150 w 521"/>
                <a:gd name="T31" fmla="*/ 2506 h 3050"/>
                <a:gd name="T32" fmla="*/ 158 w 521"/>
                <a:gd name="T33" fmla="*/ 2047 h 3050"/>
                <a:gd name="T34" fmla="*/ 167 w 521"/>
                <a:gd name="T35" fmla="*/ 1526 h 3050"/>
                <a:gd name="T36" fmla="*/ 176 w 521"/>
                <a:gd name="T37" fmla="*/ 1005 h 3050"/>
                <a:gd name="T38" fmla="*/ 189 w 521"/>
                <a:gd name="T39" fmla="*/ 547 h 3050"/>
                <a:gd name="T40" fmla="*/ 198 w 521"/>
                <a:gd name="T41" fmla="*/ 202 h 3050"/>
                <a:gd name="T42" fmla="*/ 207 w 521"/>
                <a:gd name="T43" fmla="*/ 26 h 3050"/>
                <a:gd name="T44" fmla="*/ 216 w 521"/>
                <a:gd name="T45" fmla="*/ 26 h 3050"/>
                <a:gd name="T46" fmla="*/ 225 w 521"/>
                <a:gd name="T47" fmla="*/ 202 h 3050"/>
                <a:gd name="T48" fmla="*/ 238 w 521"/>
                <a:gd name="T49" fmla="*/ 547 h 3050"/>
                <a:gd name="T50" fmla="*/ 247 w 521"/>
                <a:gd name="T51" fmla="*/ 1005 h 3050"/>
                <a:gd name="T52" fmla="*/ 255 w 521"/>
                <a:gd name="T53" fmla="*/ 1526 h 3050"/>
                <a:gd name="T54" fmla="*/ 269 w 521"/>
                <a:gd name="T55" fmla="*/ 2047 h 3050"/>
                <a:gd name="T56" fmla="*/ 277 w 521"/>
                <a:gd name="T57" fmla="*/ 2506 h 3050"/>
                <a:gd name="T58" fmla="*/ 286 w 521"/>
                <a:gd name="T59" fmla="*/ 2846 h 3050"/>
                <a:gd name="T60" fmla="*/ 295 w 521"/>
                <a:gd name="T61" fmla="*/ 3027 h 3050"/>
                <a:gd name="T62" fmla="*/ 304 w 521"/>
                <a:gd name="T63" fmla="*/ 3027 h 3050"/>
                <a:gd name="T64" fmla="*/ 317 w 521"/>
                <a:gd name="T65" fmla="*/ 2846 h 3050"/>
                <a:gd name="T66" fmla="*/ 326 w 521"/>
                <a:gd name="T67" fmla="*/ 2506 h 3050"/>
                <a:gd name="T68" fmla="*/ 335 w 521"/>
                <a:gd name="T69" fmla="*/ 2047 h 3050"/>
                <a:gd name="T70" fmla="*/ 344 w 521"/>
                <a:gd name="T71" fmla="*/ 1526 h 3050"/>
                <a:gd name="T72" fmla="*/ 357 w 521"/>
                <a:gd name="T73" fmla="*/ 1005 h 3050"/>
                <a:gd name="T74" fmla="*/ 370 w 521"/>
                <a:gd name="T75" fmla="*/ 547 h 3050"/>
                <a:gd name="T76" fmla="*/ 379 w 521"/>
                <a:gd name="T77" fmla="*/ 202 h 3050"/>
                <a:gd name="T78" fmla="*/ 392 w 521"/>
                <a:gd name="T79" fmla="*/ 26 h 3050"/>
                <a:gd name="T80" fmla="*/ 401 w 521"/>
                <a:gd name="T81" fmla="*/ 26 h 3050"/>
                <a:gd name="T82" fmla="*/ 414 w 521"/>
                <a:gd name="T83" fmla="*/ 202 h 3050"/>
                <a:gd name="T84" fmla="*/ 427 w 521"/>
                <a:gd name="T85" fmla="*/ 547 h 3050"/>
                <a:gd name="T86" fmla="*/ 436 w 521"/>
                <a:gd name="T87" fmla="*/ 1005 h 3050"/>
                <a:gd name="T88" fmla="*/ 450 w 521"/>
                <a:gd name="T89" fmla="*/ 1526 h 3050"/>
                <a:gd name="T90" fmla="*/ 463 w 521"/>
                <a:gd name="T91" fmla="*/ 2047 h 3050"/>
                <a:gd name="T92" fmla="*/ 476 w 521"/>
                <a:gd name="T93" fmla="*/ 2506 h 3050"/>
                <a:gd name="T94" fmla="*/ 485 w 521"/>
                <a:gd name="T95" fmla="*/ 2846 h 3050"/>
                <a:gd name="T96" fmla="*/ 498 w 521"/>
                <a:gd name="T97" fmla="*/ 3027 h 3050"/>
                <a:gd name="T98" fmla="*/ 507 w 521"/>
                <a:gd name="T99" fmla="*/ 3027 h 3050"/>
                <a:gd name="T100" fmla="*/ 520 w 521"/>
                <a:gd name="T101" fmla="*/ 284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1" h="3050">
                  <a:moveTo>
                    <a:pt x="0" y="1261"/>
                  </a:moveTo>
                  <a:lnTo>
                    <a:pt x="0" y="1005"/>
                  </a:lnTo>
                  <a:lnTo>
                    <a:pt x="8" y="763"/>
                  </a:lnTo>
                  <a:lnTo>
                    <a:pt x="13" y="547"/>
                  </a:lnTo>
                  <a:lnTo>
                    <a:pt x="17" y="357"/>
                  </a:lnTo>
                  <a:lnTo>
                    <a:pt x="22" y="202"/>
                  </a:lnTo>
                  <a:lnTo>
                    <a:pt x="26" y="92"/>
                  </a:lnTo>
                  <a:lnTo>
                    <a:pt x="30" y="26"/>
                  </a:lnTo>
                  <a:lnTo>
                    <a:pt x="35" y="0"/>
                  </a:lnTo>
                  <a:lnTo>
                    <a:pt x="39" y="26"/>
                  </a:lnTo>
                  <a:lnTo>
                    <a:pt x="44" y="92"/>
                  </a:lnTo>
                  <a:lnTo>
                    <a:pt x="52" y="202"/>
                  </a:lnTo>
                  <a:lnTo>
                    <a:pt x="57" y="357"/>
                  </a:lnTo>
                  <a:lnTo>
                    <a:pt x="61" y="547"/>
                  </a:lnTo>
                  <a:lnTo>
                    <a:pt x="66" y="763"/>
                  </a:lnTo>
                  <a:lnTo>
                    <a:pt x="70" y="1005"/>
                  </a:lnTo>
                  <a:lnTo>
                    <a:pt x="75" y="1261"/>
                  </a:lnTo>
                  <a:lnTo>
                    <a:pt x="79" y="1526"/>
                  </a:lnTo>
                  <a:lnTo>
                    <a:pt x="83" y="1791"/>
                  </a:lnTo>
                  <a:lnTo>
                    <a:pt x="92" y="2047"/>
                  </a:lnTo>
                  <a:lnTo>
                    <a:pt x="92" y="2290"/>
                  </a:lnTo>
                  <a:lnTo>
                    <a:pt x="101" y="2506"/>
                  </a:lnTo>
                  <a:lnTo>
                    <a:pt x="105" y="2692"/>
                  </a:lnTo>
                  <a:lnTo>
                    <a:pt x="110" y="2846"/>
                  </a:lnTo>
                  <a:lnTo>
                    <a:pt x="114" y="2956"/>
                  </a:lnTo>
                  <a:lnTo>
                    <a:pt x="119" y="3027"/>
                  </a:lnTo>
                  <a:lnTo>
                    <a:pt x="123" y="3049"/>
                  </a:lnTo>
                  <a:lnTo>
                    <a:pt x="127" y="3027"/>
                  </a:lnTo>
                  <a:lnTo>
                    <a:pt x="132" y="2956"/>
                  </a:lnTo>
                  <a:lnTo>
                    <a:pt x="136" y="2846"/>
                  </a:lnTo>
                  <a:lnTo>
                    <a:pt x="145" y="2692"/>
                  </a:lnTo>
                  <a:lnTo>
                    <a:pt x="150" y="2506"/>
                  </a:lnTo>
                  <a:lnTo>
                    <a:pt x="154" y="2290"/>
                  </a:lnTo>
                  <a:lnTo>
                    <a:pt x="158" y="2047"/>
                  </a:lnTo>
                  <a:lnTo>
                    <a:pt x="163" y="1791"/>
                  </a:lnTo>
                  <a:lnTo>
                    <a:pt x="167" y="1526"/>
                  </a:lnTo>
                  <a:lnTo>
                    <a:pt x="172" y="1261"/>
                  </a:lnTo>
                  <a:lnTo>
                    <a:pt x="176" y="1005"/>
                  </a:lnTo>
                  <a:lnTo>
                    <a:pt x="185" y="763"/>
                  </a:lnTo>
                  <a:lnTo>
                    <a:pt x="189" y="547"/>
                  </a:lnTo>
                  <a:lnTo>
                    <a:pt x="194" y="357"/>
                  </a:lnTo>
                  <a:lnTo>
                    <a:pt x="198" y="202"/>
                  </a:lnTo>
                  <a:lnTo>
                    <a:pt x="202" y="92"/>
                  </a:lnTo>
                  <a:lnTo>
                    <a:pt x="207" y="26"/>
                  </a:lnTo>
                  <a:lnTo>
                    <a:pt x="211" y="0"/>
                  </a:lnTo>
                  <a:lnTo>
                    <a:pt x="216" y="26"/>
                  </a:lnTo>
                  <a:lnTo>
                    <a:pt x="225" y="92"/>
                  </a:lnTo>
                  <a:lnTo>
                    <a:pt x="225" y="202"/>
                  </a:lnTo>
                  <a:lnTo>
                    <a:pt x="233" y="357"/>
                  </a:lnTo>
                  <a:lnTo>
                    <a:pt x="238" y="547"/>
                  </a:lnTo>
                  <a:lnTo>
                    <a:pt x="242" y="763"/>
                  </a:lnTo>
                  <a:lnTo>
                    <a:pt x="247" y="1005"/>
                  </a:lnTo>
                  <a:lnTo>
                    <a:pt x="251" y="1261"/>
                  </a:lnTo>
                  <a:lnTo>
                    <a:pt x="255" y="1526"/>
                  </a:lnTo>
                  <a:lnTo>
                    <a:pt x="260" y="1791"/>
                  </a:lnTo>
                  <a:lnTo>
                    <a:pt x="269" y="2047"/>
                  </a:lnTo>
                  <a:lnTo>
                    <a:pt x="269" y="2290"/>
                  </a:lnTo>
                  <a:lnTo>
                    <a:pt x="277" y="2506"/>
                  </a:lnTo>
                  <a:lnTo>
                    <a:pt x="282" y="2692"/>
                  </a:lnTo>
                  <a:lnTo>
                    <a:pt x="286" y="2846"/>
                  </a:lnTo>
                  <a:lnTo>
                    <a:pt x="291" y="2956"/>
                  </a:lnTo>
                  <a:lnTo>
                    <a:pt x="295" y="3027"/>
                  </a:lnTo>
                  <a:lnTo>
                    <a:pt x="300" y="3049"/>
                  </a:lnTo>
                  <a:lnTo>
                    <a:pt x="304" y="3027"/>
                  </a:lnTo>
                  <a:lnTo>
                    <a:pt x="308" y="2956"/>
                  </a:lnTo>
                  <a:lnTo>
                    <a:pt x="317" y="2846"/>
                  </a:lnTo>
                  <a:lnTo>
                    <a:pt x="317" y="2692"/>
                  </a:lnTo>
                  <a:lnTo>
                    <a:pt x="326" y="2506"/>
                  </a:lnTo>
                  <a:lnTo>
                    <a:pt x="330" y="2290"/>
                  </a:lnTo>
                  <a:lnTo>
                    <a:pt x="335" y="2047"/>
                  </a:lnTo>
                  <a:lnTo>
                    <a:pt x="339" y="1791"/>
                  </a:lnTo>
                  <a:lnTo>
                    <a:pt x="344" y="1526"/>
                  </a:lnTo>
                  <a:lnTo>
                    <a:pt x="348" y="1261"/>
                  </a:lnTo>
                  <a:lnTo>
                    <a:pt x="357" y="1005"/>
                  </a:lnTo>
                  <a:lnTo>
                    <a:pt x="361" y="763"/>
                  </a:lnTo>
                  <a:lnTo>
                    <a:pt x="370" y="547"/>
                  </a:lnTo>
                  <a:lnTo>
                    <a:pt x="375" y="357"/>
                  </a:lnTo>
                  <a:lnTo>
                    <a:pt x="379" y="202"/>
                  </a:lnTo>
                  <a:lnTo>
                    <a:pt x="383" y="92"/>
                  </a:lnTo>
                  <a:lnTo>
                    <a:pt x="392" y="26"/>
                  </a:lnTo>
                  <a:lnTo>
                    <a:pt x="397" y="0"/>
                  </a:lnTo>
                  <a:lnTo>
                    <a:pt x="401" y="26"/>
                  </a:lnTo>
                  <a:lnTo>
                    <a:pt x="410" y="92"/>
                  </a:lnTo>
                  <a:lnTo>
                    <a:pt x="414" y="202"/>
                  </a:lnTo>
                  <a:lnTo>
                    <a:pt x="423" y="357"/>
                  </a:lnTo>
                  <a:lnTo>
                    <a:pt x="427" y="547"/>
                  </a:lnTo>
                  <a:lnTo>
                    <a:pt x="436" y="763"/>
                  </a:lnTo>
                  <a:lnTo>
                    <a:pt x="436" y="1005"/>
                  </a:lnTo>
                  <a:lnTo>
                    <a:pt x="445" y="1261"/>
                  </a:lnTo>
                  <a:lnTo>
                    <a:pt x="450" y="1526"/>
                  </a:lnTo>
                  <a:lnTo>
                    <a:pt x="454" y="1791"/>
                  </a:lnTo>
                  <a:lnTo>
                    <a:pt x="463" y="2047"/>
                  </a:lnTo>
                  <a:lnTo>
                    <a:pt x="467" y="2290"/>
                  </a:lnTo>
                  <a:lnTo>
                    <a:pt x="476" y="2506"/>
                  </a:lnTo>
                  <a:lnTo>
                    <a:pt x="480" y="2692"/>
                  </a:lnTo>
                  <a:lnTo>
                    <a:pt x="485" y="2846"/>
                  </a:lnTo>
                  <a:lnTo>
                    <a:pt x="494" y="2956"/>
                  </a:lnTo>
                  <a:lnTo>
                    <a:pt x="498" y="3027"/>
                  </a:lnTo>
                  <a:lnTo>
                    <a:pt x="502" y="3049"/>
                  </a:lnTo>
                  <a:lnTo>
                    <a:pt x="507" y="3027"/>
                  </a:lnTo>
                  <a:lnTo>
                    <a:pt x="516" y="2956"/>
                  </a:lnTo>
                  <a:lnTo>
                    <a:pt x="520" y="28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29" name="Line 9">
              <a:extLst>
                <a:ext uri="{FF2B5EF4-FFF2-40B4-BE49-F238E27FC236}">
                  <a16:creationId xmlns:a16="http://schemas.microsoft.com/office/drawing/2014/main" id="{0A68806A-4351-4BF0-BFC8-A6EF3394EB83}"/>
                </a:ext>
              </a:extLst>
            </p:cNvPr>
            <p:cNvSpPr>
              <a:spLocks noChangeShapeType="1"/>
            </p:cNvSpPr>
            <p:nvPr/>
          </p:nvSpPr>
          <p:spPr bwMode="auto">
            <a:xfrm flipH="1">
              <a:off x="4065" y="3257"/>
              <a:ext cx="4" cy="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30" name="Freeform 10">
              <a:extLst>
                <a:ext uri="{FF2B5EF4-FFF2-40B4-BE49-F238E27FC236}">
                  <a16:creationId xmlns:a16="http://schemas.microsoft.com/office/drawing/2014/main" id="{BD333F1B-2012-440C-BE26-B6CBC9AC644B}"/>
                </a:ext>
              </a:extLst>
            </p:cNvPr>
            <p:cNvSpPr>
              <a:spLocks noChangeArrowheads="1"/>
            </p:cNvSpPr>
            <p:nvPr/>
          </p:nvSpPr>
          <p:spPr bwMode="auto">
            <a:xfrm>
              <a:off x="4186" y="2971"/>
              <a:ext cx="221" cy="692"/>
            </a:xfrm>
            <a:custGeom>
              <a:avLst/>
              <a:gdLst>
                <a:gd name="T0" fmla="*/ 8 w 975"/>
                <a:gd name="T1" fmla="*/ 2692 h 3050"/>
                <a:gd name="T2" fmla="*/ 17 w 975"/>
                <a:gd name="T3" fmla="*/ 2290 h 3050"/>
                <a:gd name="T4" fmla="*/ 30 w 975"/>
                <a:gd name="T5" fmla="*/ 1791 h 3050"/>
                <a:gd name="T6" fmla="*/ 44 w 975"/>
                <a:gd name="T7" fmla="*/ 1261 h 3050"/>
                <a:gd name="T8" fmla="*/ 61 w 975"/>
                <a:gd name="T9" fmla="*/ 763 h 3050"/>
                <a:gd name="T10" fmla="*/ 75 w 975"/>
                <a:gd name="T11" fmla="*/ 357 h 3050"/>
                <a:gd name="T12" fmla="*/ 88 w 975"/>
                <a:gd name="T13" fmla="*/ 92 h 3050"/>
                <a:gd name="T14" fmla="*/ 105 w 975"/>
                <a:gd name="T15" fmla="*/ 0 h 3050"/>
                <a:gd name="T16" fmla="*/ 119 w 975"/>
                <a:gd name="T17" fmla="*/ 92 h 3050"/>
                <a:gd name="T18" fmla="*/ 140 w 975"/>
                <a:gd name="T19" fmla="*/ 357 h 3050"/>
                <a:gd name="T20" fmla="*/ 153 w 975"/>
                <a:gd name="T21" fmla="*/ 763 h 3050"/>
                <a:gd name="T22" fmla="*/ 166 w 975"/>
                <a:gd name="T23" fmla="*/ 1261 h 3050"/>
                <a:gd name="T24" fmla="*/ 184 w 975"/>
                <a:gd name="T25" fmla="*/ 1791 h 3050"/>
                <a:gd name="T26" fmla="*/ 197 w 975"/>
                <a:gd name="T27" fmla="*/ 2290 h 3050"/>
                <a:gd name="T28" fmla="*/ 215 w 975"/>
                <a:gd name="T29" fmla="*/ 2692 h 3050"/>
                <a:gd name="T30" fmla="*/ 232 w 975"/>
                <a:gd name="T31" fmla="*/ 2956 h 3050"/>
                <a:gd name="T32" fmla="*/ 246 w 975"/>
                <a:gd name="T33" fmla="*/ 3049 h 3050"/>
                <a:gd name="T34" fmla="*/ 263 w 975"/>
                <a:gd name="T35" fmla="*/ 2956 h 3050"/>
                <a:gd name="T36" fmla="*/ 277 w 975"/>
                <a:gd name="T37" fmla="*/ 2692 h 3050"/>
                <a:gd name="T38" fmla="*/ 294 w 975"/>
                <a:gd name="T39" fmla="*/ 2290 h 3050"/>
                <a:gd name="T40" fmla="*/ 312 w 975"/>
                <a:gd name="T41" fmla="*/ 1791 h 3050"/>
                <a:gd name="T42" fmla="*/ 325 w 975"/>
                <a:gd name="T43" fmla="*/ 1261 h 3050"/>
                <a:gd name="T44" fmla="*/ 343 w 975"/>
                <a:gd name="T45" fmla="*/ 763 h 3050"/>
                <a:gd name="T46" fmla="*/ 365 w 975"/>
                <a:gd name="T47" fmla="*/ 357 h 3050"/>
                <a:gd name="T48" fmla="*/ 383 w 975"/>
                <a:gd name="T49" fmla="*/ 92 h 3050"/>
                <a:gd name="T50" fmla="*/ 405 w 975"/>
                <a:gd name="T51" fmla="*/ 0 h 3050"/>
                <a:gd name="T52" fmla="*/ 422 w 975"/>
                <a:gd name="T53" fmla="*/ 92 h 3050"/>
                <a:gd name="T54" fmla="*/ 444 w 975"/>
                <a:gd name="T55" fmla="*/ 357 h 3050"/>
                <a:gd name="T56" fmla="*/ 462 w 975"/>
                <a:gd name="T57" fmla="*/ 763 h 3050"/>
                <a:gd name="T58" fmla="*/ 484 w 975"/>
                <a:gd name="T59" fmla="*/ 1261 h 3050"/>
                <a:gd name="T60" fmla="*/ 502 w 975"/>
                <a:gd name="T61" fmla="*/ 1791 h 3050"/>
                <a:gd name="T62" fmla="*/ 524 w 975"/>
                <a:gd name="T63" fmla="*/ 2290 h 3050"/>
                <a:gd name="T64" fmla="*/ 541 w 975"/>
                <a:gd name="T65" fmla="*/ 2692 h 3050"/>
                <a:gd name="T66" fmla="*/ 564 w 975"/>
                <a:gd name="T67" fmla="*/ 2956 h 3050"/>
                <a:gd name="T68" fmla="*/ 581 w 975"/>
                <a:gd name="T69" fmla="*/ 3049 h 3050"/>
                <a:gd name="T70" fmla="*/ 603 w 975"/>
                <a:gd name="T71" fmla="*/ 2956 h 3050"/>
                <a:gd name="T72" fmla="*/ 621 w 975"/>
                <a:gd name="T73" fmla="*/ 2692 h 3050"/>
                <a:gd name="T74" fmla="*/ 643 w 975"/>
                <a:gd name="T75" fmla="*/ 2290 h 3050"/>
                <a:gd name="T76" fmla="*/ 661 w 975"/>
                <a:gd name="T77" fmla="*/ 1791 h 3050"/>
                <a:gd name="T78" fmla="*/ 683 w 975"/>
                <a:gd name="T79" fmla="*/ 1261 h 3050"/>
                <a:gd name="T80" fmla="*/ 709 w 975"/>
                <a:gd name="T81" fmla="*/ 763 h 3050"/>
                <a:gd name="T82" fmla="*/ 736 w 975"/>
                <a:gd name="T83" fmla="*/ 357 h 3050"/>
                <a:gd name="T84" fmla="*/ 758 w 975"/>
                <a:gd name="T85" fmla="*/ 92 h 3050"/>
                <a:gd name="T86" fmla="*/ 784 w 975"/>
                <a:gd name="T87" fmla="*/ 0 h 3050"/>
                <a:gd name="T88" fmla="*/ 811 w 975"/>
                <a:gd name="T89" fmla="*/ 92 h 3050"/>
                <a:gd name="T90" fmla="*/ 833 w 975"/>
                <a:gd name="T91" fmla="*/ 357 h 3050"/>
                <a:gd name="T92" fmla="*/ 859 w 975"/>
                <a:gd name="T93" fmla="*/ 763 h 3050"/>
                <a:gd name="T94" fmla="*/ 886 w 975"/>
                <a:gd name="T95" fmla="*/ 1261 h 3050"/>
                <a:gd name="T96" fmla="*/ 912 w 975"/>
                <a:gd name="T97" fmla="*/ 1791 h 3050"/>
                <a:gd name="T98" fmla="*/ 939 w 975"/>
                <a:gd name="T99" fmla="*/ 2290 h 3050"/>
                <a:gd name="T100" fmla="*/ 961 w 975"/>
                <a:gd name="T101" fmla="*/ 2692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75" h="3050">
                  <a:moveTo>
                    <a:pt x="0" y="2846"/>
                  </a:moveTo>
                  <a:lnTo>
                    <a:pt x="8" y="2692"/>
                  </a:lnTo>
                  <a:lnTo>
                    <a:pt x="13" y="2506"/>
                  </a:lnTo>
                  <a:lnTo>
                    <a:pt x="17" y="2290"/>
                  </a:lnTo>
                  <a:lnTo>
                    <a:pt x="26" y="2047"/>
                  </a:lnTo>
                  <a:lnTo>
                    <a:pt x="30" y="1791"/>
                  </a:lnTo>
                  <a:lnTo>
                    <a:pt x="35" y="1526"/>
                  </a:lnTo>
                  <a:lnTo>
                    <a:pt x="44" y="1261"/>
                  </a:lnTo>
                  <a:lnTo>
                    <a:pt x="52" y="1005"/>
                  </a:lnTo>
                  <a:lnTo>
                    <a:pt x="61" y="763"/>
                  </a:lnTo>
                  <a:lnTo>
                    <a:pt x="66" y="547"/>
                  </a:lnTo>
                  <a:lnTo>
                    <a:pt x="75" y="357"/>
                  </a:lnTo>
                  <a:lnTo>
                    <a:pt x="83" y="202"/>
                  </a:lnTo>
                  <a:lnTo>
                    <a:pt x="88" y="92"/>
                  </a:lnTo>
                  <a:lnTo>
                    <a:pt x="101" y="26"/>
                  </a:lnTo>
                  <a:lnTo>
                    <a:pt x="105" y="0"/>
                  </a:lnTo>
                  <a:lnTo>
                    <a:pt x="114" y="26"/>
                  </a:lnTo>
                  <a:lnTo>
                    <a:pt x="119" y="92"/>
                  </a:lnTo>
                  <a:lnTo>
                    <a:pt x="128" y="202"/>
                  </a:lnTo>
                  <a:lnTo>
                    <a:pt x="140" y="357"/>
                  </a:lnTo>
                  <a:lnTo>
                    <a:pt x="144" y="547"/>
                  </a:lnTo>
                  <a:lnTo>
                    <a:pt x="153" y="763"/>
                  </a:lnTo>
                  <a:lnTo>
                    <a:pt x="157" y="1005"/>
                  </a:lnTo>
                  <a:lnTo>
                    <a:pt x="166" y="1261"/>
                  </a:lnTo>
                  <a:lnTo>
                    <a:pt x="175" y="1526"/>
                  </a:lnTo>
                  <a:lnTo>
                    <a:pt x="184" y="1791"/>
                  </a:lnTo>
                  <a:lnTo>
                    <a:pt x="193" y="2047"/>
                  </a:lnTo>
                  <a:lnTo>
                    <a:pt x="197" y="2290"/>
                  </a:lnTo>
                  <a:lnTo>
                    <a:pt x="206" y="2506"/>
                  </a:lnTo>
                  <a:lnTo>
                    <a:pt x="215" y="2692"/>
                  </a:lnTo>
                  <a:lnTo>
                    <a:pt x="224" y="2846"/>
                  </a:lnTo>
                  <a:lnTo>
                    <a:pt x="232" y="2956"/>
                  </a:lnTo>
                  <a:lnTo>
                    <a:pt x="237" y="3027"/>
                  </a:lnTo>
                  <a:lnTo>
                    <a:pt x="246" y="3049"/>
                  </a:lnTo>
                  <a:lnTo>
                    <a:pt x="255" y="3027"/>
                  </a:lnTo>
                  <a:lnTo>
                    <a:pt x="263" y="2956"/>
                  </a:lnTo>
                  <a:lnTo>
                    <a:pt x="268" y="2846"/>
                  </a:lnTo>
                  <a:lnTo>
                    <a:pt x="277" y="2692"/>
                  </a:lnTo>
                  <a:lnTo>
                    <a:pt x="285" y="2506"/>
                  </a:lnTo>
                  <a:lnTo>
                    <a:pt x="294" y="2290"/>
                  </a:lnTo>
                  <a:lnTo>
                    <a:pt x="299" y="2047"/>
                  </a:lnTo>
                  <a:lnTo>
                    <a:pt x="312" y="1791"/>
                  </a:lnTo>
                  <a:lnTo>
                    <a:pt x="316" y="1526"/>
                  </a:lnTo>
                  <a:lnTo>
                    <a:pt x="325" y="1261"/>
                  </a:lnTo>
                  <a:lnTo>
                    <a:pt x="338" y="1005"/>
                  </a:lnTo>
                  <a:lnTo>
                    <a:pt x="343" y="763"/>
                  </a:lnTo>
                  <a:lnTo>
                    <a:pt x="356" y="547"/>
                  </a:lnTo>
                  <a:lnTo>
                    <a:pt x="365" y="357"/>
                  </a:lnTo>
                  <a:lnTo>
                    <a:pt x="378" y="202"/>
                  </a:lnTo>
                  <a:lnTo>
                    <a:pt x="383" y="92"/>
                  </a:lnTo>
                  <a:lnTo>
                    <a:pt x="396" y="26"/>
                  </a:lnTo>
                  <a:lnTo>
                    <a:pt x="405" y="0"/>
                  </a:lnTo>
                  <a:lnTo>
                    <a:pt x="413" y="26"/>
                  </a:lnTo>
                  <a:lnTo>
                    <a:pt x="422" y="92"/>
                  </a:lnTo>
                  <a:lnTo>
                    <a:pt x="436" y="202"/>
                  </a:lnTo>
                  <a:lnTo>
                    <a:pt x="444" y="357"/>
                  </a:lnTo>
                  <a:lnTo>
                    <a:pt x="453" y="547"/>
                  </a:lnTo>
                  <a:lnTo>
                    <a:pt x="462" y="763"/>
                  </a:lnTo>
                  <a:lnTo>
                    <a:pt x="475" y="1005"/>
                  </a:lnTo>
                  <a:lnTo>
                    <a:pt x="484" y="1261"/>
                  </a:lnTo>
                  <a:lnTo>
                    <a:pt x="493" y="1526"/>
                  </a:lnTo>
                  <a:lnTo>
                    <a:pt x="502" y="1791"/>
                  </a:lnTo>
                  <a:lnTo>
                    <a:pt x="511" y="2047"/>
                  </a:lnTo>
                  <a:lnTo>
                    <a:pt x="524" y="2290"/>
                  </a:lnTo>
                  <a:lnTo>
                    <a:pt x="533" y="2506"/>
                  </a:lnTo>
                  <a:lnTo>
                    <a:pt x="541" y="2692"/>
                  </a:lnTo>
                  <a:lnTo>
                    <a:pt x="550" y="2846"/>
                  </a:lnTo>
                  <a:lnTo>
                    <a:pt x="564" y="2956"/>
                  </a:lnTo>
                  <a:lnTo>
                    <a:pt x="568" y="3027"/>
                  </a:lnTo>
                  <a:lnTo>
                    <a:pt x="581" y="3049"/>
                  </a:lnTo>
                  <a:lnTo>
                    <a:pt x="590" y="3027"/>
                  </a:lnTo>
                  <a:lnTo>
                    <a:pt x="603" y="2956"/>
                  </a:lnTo>
                  <a:lnTo>
                    <a:pt x="612" y="2846"/>
                  </a:lnTo>
                  <a:lnTo>
                    <a:pt x="621" y="2692"/>
                  </a:lnTo>
                  <a:lnTo>
                    <a:pt x="630" y="2506"/>
                  </a:lnTo>
                  <a:lnTo>
                    <a:pt x="643" y="2290"/>
                  </a:lnTo>
                  <a:lnTo>
                    <a:pt x="647" y="2047"/>
                  </a:lnTo>
                  <a:lnTo>
                    <a:pt x="661" y="1791"/>
                  </a:lnTo>
                  <a:lnTo>
                    <a:pt x="669" y="1526"/>
                  </a:lnTo>
                  <a:lnTo>
                    <a:pt x="683" y="1261"/>
                  </a:lnTo>
                  <a:lnTo>
                    <a:pt x="696" y="1005"/>
                  </a:lnTo>
                  <a:lnTo>
                    <a:pt x="709" y="763"/>
                  </a:lnTo>
                  <a:lnTo>
                    <a:pt x="722" y="547"/>
                  </a:lnTo>
                  <a:lnTo>
                    <a:pt x="736" y="357"/>
                  </a:lnTo>
                  <a:lnTo>
                    <a:pt x="749" y="202"/>
                  </a:lnTo>
                  <a:lnTo>
                    <a:pt x="758" y="92"/>
                  </a:lnTo>
                  <a:lnTo>
                    <a:pt x="771" y="26"/>
                  </a:lnTo>
                  <a:lnTo>
                    <a:pt x="784" y="0"/>
                  </a:lnTo>
                  <a:lnTo>
                    <a:pt x="798" y="26"/>
                  </a:lnTo>
                  <a:lnTo>
                    <a:pt x="811" y="92"/>
                  </a:lnTo>
                  <a:lnTo>
                    <a:pt x="820" y="202"/>
                  </a:lnTo>
                  <a:lnTo>
                    <a:pt x="833" y="357"/>
                  </a:lnTo>
                  <a:lnTo>
                    <a:pt x="846" y="547"/>
                  </a:lnTo>
                  <a:lnTo>
                    <a:pt x="859" y="763"/>
                  </a:lnTo>
                  <a:lnTo>
                    <a:pt x="873" y="1005"/>
                  </a:lnTo>
                  <a:lnTo>
                    <a:pt x="886" y="1261"/>
                  </a:lnTo>
                  <a:lnTo>
                    <a:pt x="899" y="1526"/>
                  </a:lnTo>
                  <a:lnTo>
                    <a:pt x="912" y="1791"/>
                  </a:lnTo>
                  <a:lnTo>
                    <a:pt x="926" y="2047"/>
                  </a:lnTo>
                  <a:lnTo>
                    <a:pt x="939" y="2290"/>
                  </a:lnTo>
                  <a:lnTo>
                    <a:pt x="948" y="2506"/>
                  </a:lnTo>
                  <a:lnTo>
                    <a:pt x="961" y="2692"/>
                  </a:lnTo>
                  <a:lnTo>
                    <a:pt x="974" y="28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31" name="Freeform 11">
              <a:extLst>
                <a:ext uri="{FF2B5EF4-FFF2-40B4-BE49-F238E27FC236}">
                  <a16:creationId xmlns:a16="http://schemas.microsoft.com/office/drawing/2014/main" id="{F6CD378C-D7F3-4074-BEE5-91D6007EC6B7}"/>
                </a:ext>
              </a:extLst>
            </p:cNvPr>
            <p:cNvSpPr>
              <a:spLocks noChangeArrowheads="1"/>
            </p:cNvSpPr>
            <p:nvPr/>
          </p:nvSpPr>
          <p:spPr bwMode="auto">
            <a:xfrm>
              <a:off x="4407" y="2971"/>
              <a:ext cx="220" cy="692"/>
            </a:xfrm>
            <a:custGeom>
              <a:avLst/>
              <a:gdLst>
                <a:gd name="T0" fmla="*/ 13 w 968"/>
                <a:gd name="T1" fmla="*/ 2956 h 3050"/>
                <a:gd name="T2" fmla="*/ 39 w 968"/>
                <a:gd name="T3" fmla="*/ 3049 h 3050"/>
                <a:gd name="T4" fmla="*/ 66 w 968"/>
                <a:gd name="T5" fmla="*/ 2956 h 3050"/>
                <a:gd name="T6" fmla="*/ 92 w 968"/>
                <a:gd name="T7" fmla="*/ 2692 h 3050"/>
                <a:gd name="T8" fmla="*/ 119 w 968"/>
                <a:gd name="T9" fmla="*/ 2290 h 3050"/>
                <a:gd name="T10" fmla="*/ 141 w 968"/>
                <a:gd name="T11" fmla="*/ 1791 h 3050"/>
                <a:gd name="T12" fmla="*/ 167 w 968"/>
                <a:gd name="T13" fmla="*/ 1261 h 3050"/>
                <a:gd name="T14" fmla="*/ 194 w 968"/>
                <a:gd name="T15" fmla="*/ 763 h 3050"/>
                <a:gd name="T16" fmla="*/ 216 w 968"/>
                <a:gd name="T17" fmla="*/ 357 h 3050"/>
                <a:gd name="T18" fmla="*/ 243 w 968"/>
                <a:gd name="T19" fmla="*/ 92 h 3050"/>
                <a:gd name="T20" fmla="*/ 269 w 968"/>
                <a:gd name="T21" fmla="*/ 0 h 3050"/>
                <a:gd name="T22" fmla="*/ 291 w 968"/>
                <a:gd name="T23" fmla="*/ 92 h 3050"/>
                <a:gd name="T24" fmla="*/ 318 w 968"/>
                <a:gd name="T25" fmla="*/ 357 h 3050"/>
                <a:gd name="T26" fmla="*/ 344 w 968"/>
                <a:gd name="T27" fmla="*/ 763 h 3050"/>
                <a:gd name="T28" fmla="*/ 371 w 968"/>
                <a:gd name="T29" fmla="*/ 1261 h 3050"/>
                <a:gd name="T30" fmla="*/ 397 w 968"/>
                <a:gd name="T31" fmla="*/ 1791 h 3050"/>
                <a:gd name="T32" fmla="*/ 424 w 968"/>
                <a:gd name="T33" fmla="*/ 2290 h 3050"/>
                <a:gd name="T34" fmla="*/ 446 w 968"/>
                <a:gd name="T35" fmla="*/ 2692 h 3050"/>
                <a:gd name="T36" fmla="*/ 472 w 968"/>
                <a:gd name="T37" fmla="*/ 2956 h 3050"/>
                <a:gd name="T38" fmla="*/ 499 w 968"/>
                <a:gd name="T39" fmla="*/ 3049 h 3050"/>
                <a:gd name="T40" fmla="*/ 521 w 968"/>
                <a:gd name="T41" fmla="*/ 2956 h 3050"/>
                <a:gd name="T42" fmla="*/ 547 w 968"/>
                <a:gd name="T43" fmla="*/ 2692 h 3050"/>
                <a:gd name="T44" fmla="*/ 574 w 968"/>
                <a:gd name="T45" fmla="*/ 2290 h 3050"/>
                <a:gd name="T46" fmla="*/ 600 w 968"/>
                <a:gd name="T47" fmla="*/ 1791 h 3050"/>
                <a:gd name="T48" fmla="*/ 622 w 968"/>
                <a:gd name="T49" fmla="*/ 1261 h 3050"/>
                <a:gd name="T50" fmla="*/ 640 w 968"/>
                <a:gd name="T51" fmla="*/ 763 h 3050"/>
                <a:gd name="T52" fmla="*/ 662 w 968"/>
                <a:gd name="T53" fmla="*/ 357 h 3050"/>
                <a:gd name="T54" fmla="*/ 680 w 968"/>
                <a:gd name="T55" fmla="*/ 92 h 3050"/>
                <a:gd name="T56" fmla="*/ 702 w 968"/>
                <a:gd name="T57" fmla="*/ 0 h 3050"/>
                <a:gd name="T58" fmla="*/ 720 w 968"/>
                <a:gd name="T59" fmla="*/ 92 h 3050"/>
                <a:gd name="T60" fmla="*/ 742 w 968"/>
                <a:gd name="T61" fmla="*/ 357 h 3050"/>
                <a:gd name="T62" fmla="*/ 759 w 968"/>
                <a:gd name="T63" fmla="*/ 763 h 3050"/>
                <a:gd name="T64" fmla="*/ 782 w 968"/>
                <a:gd name="T65" fmla="*/ 1261 h 3050"/>
                <a:gd name="T66" fmla="*/ 799 w 968"/>
                <a:gd name="T67" fmla="*/ 1791 h 3050"/>
                <a:gd name="T68" fmla="*/ 821 w 968"/>
                <a:gd name="T69" fmla="*/ 2290 h 3050"/>
                <a:gd name="T70" fmla="*/ 839 w 968"/>
                <a:gd name="T71" fmla="*/ 2692 h 3050"/>
                <a:gd name="T72" fmla="*/ 861 w 968"/>
                <a:gd name="T73" fmla="*/ 2956 h 3050"/>
                <a:gd name="T74" fmla="*/ 879 w 968"/>
                <a:gd name="T75" fmla="*/ 3049 h 3050"/>
                <a:gd name="T76" fmla="*/ 896 w 968"/>
                <a:gd name="T77" fmla="*/ 2956 h 3050"/>
                <a:gd name="T78" fmla="*/ 918 w 968"/>
                <a:gd name="T79" fmla="*/ 2692 h 3050"/>
                <a:gd name="T80" fmla="*/ 936 w 968"/>
                <a:gd name="T81" fmla="*/ 2290 h 3050"/>
                <a:gd name="T82" fmla="*/ 954 w 968"/>
                <a:gd name="T83" fmla="*/ 1791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8" h="3050">
                  <a:moveTo>
                    <a:pt x="0" y="2846"/>
                  </a:moveTo>
                  <a:lnTo>
                    <a:pt x="13" y="2956"/>
                  </a:lnTo>
                  <a:lnTo>
                    <a:pt x="26" y="3027"/>
                  </a:lnTo>
                  <a:lnTo>
                    <a:pt x="39" y="3049"/>
                  </a:lnTo>
                  <a:lnTo>
                    <a:pt x="53" y="3027"/>
                  </a:lnTo>
                  <a:lnTo>
                    <a:pt x="66" y="2956"/>
                  </a:lnTo>
                  <a:lnTo>
                    <a:pt x="79" y="2846"/>
                  </a:lnTo>
                  <a:lnTo>
                    <a:pt x="92" y="2692"/>
                  </a:lnTo>
                  <a:lnTo>
                    <a:pt x="101" y="2506"/>
                  </a:lnTo>
                  <a:lnTo>
                    <a:pt x="119" y="2290"/>
                  </a:lnTo>
                  <a:lnTo>
                    <a:pt x="128" y="2047"/>
                  </a:lnTo>
                  <a:lnTo>
                    <a:pt x="141" y="1791"/>
                  </a:lnTo>
                  <a:lnTo>
                    <a:pt x="154" y="1526"/>
                  </a:lnTo>
                  <a:lnTo>
                    <a:pt x="167" y="1261"/>
                  </a:lnTo>
                  <a:lnTo>
                    <a:pt x="176" y="1005"/>
                  </a:lnTo>
                  <a:lnTo>
                    <a:pt x="194" y="763"/>
                  </a:lnTo>
                  <a:lnTo>
                    <a:pt x="203" y="547"/>
                  </a:lnTo>
                  <a:lnTo>
                    <a:pt x="216" y="357"/>
                  </a:lnTo>
                  <a:lnTo>
                    <a:pt x="229" y="202"/>
                  </a:lnTo>
                  <a:lnTo>
                    <a:pt x="243" y="92"/>
                  </a:lnTo>
                  <a:lnTo>
                    <a:pt x="256" y="26"/>
                  </a:lnTo>
                  <a:lnTo>
                    <a:pt x="269" y="0"/>
                  </a:lnTo>
                  <a:lnTo>
                    <a:pt x="282" y="26"/>
                  </a:lnTo>
                  <a:lnTo>
                    <a:pt x="291" y="92"/>
                  </a:lnTo>
                  <a:lnTo>
                    <a:pt x="309" y="202"/>
                  </a:lnTo>
                  <a:lnTo>
                    <a:pt x="318" y="357"/>
                  </a:lnTo>
                  <a:lnTo>
                    <a:pt x="331" y="547"/>
                  </a:lnTo>
                  <a:lnTo>
                    <a:pt x="344" y="763"/>
                  </a:lnTo>
                  <a:lnTo>
                    <a:pt x="357" y="1005"/>
                  </a:lnTo>
                  <a:lnTo>
                    <a:pt x="371" y="1261"/>
                  </a:lnTo>
                  <a:lnTo>
                    <a:pt x="384" y="1526"/>
                  </a:lnTo>
                  <a:lnTo>
                    <a:pt x="397" y="1791"/>
                  </a:lnTo>
                  <a:lnTo>
                    <a:pt x="410" y="2047"/>
                  </a:lnTo>
                  <a:lnTo>
                    <a:pt x="424" y="2290"/>
                  </a:lnTo>
                  <a:lnTo>
                    <a:pt x="437" y="2506"/>
                  </a:lnTo>
                  <a:lnTo>
                    <a:pt x="446" y="2692"/>
                  </a:lnTo>
                  <a:lnTo>
                    <a:pt x="459" y="2846"/>
                  </a:lnTo>
                  <a:lnTo>
                    <a:pt x="472" y="2956"/>
                  </a:lnTo>
                  <a:lnTo>
                    <a:pt x="486" y="3027"/>
                  </a:lnTo>
                  <a:lnTo>
                    <a:pt x="499" y="3049"/>
                  </a:lnTo>
                  <a:lnTo>
                    <a:pt x="512" y="3027"/>
                  </a:lnTo>
                  <a:lnTo>
                    <a:pt x="521" y="2956"/>
                  </a:lnTo>
                  <a:lnTo>
                    <a:pt x="534" y="2846"/>
                  </a:lnTo>
                  <a:lnTo>
                    <a:pt x="547" y="2692"/>
                  </a:lnTo>
                  <a:lnTo>
                    <a:pt x="561" y="2506"/>
                  </a:lnTo>
                  <a:lnTo>
                    <a:pt x="574" y="2290"/>
                  </a:lnTo>
                  <a:lnTo>
                    <a:pt x="587" y="2047"/>
                  </a:lnTo>
                  <a:lnTo>
                    <a:pt x="600" y="1791"/>
                  </a:lnTo>
                  <a:lnTo>
                    <a:pt x="614" y="1526"/>
                  </a:lnTo>
                  <a:lnTo>
                    <a:pt x="622" y="1261"/>
                  </a:lnTo>
                  <a:lnTo>
                    <a:pt x="636" y="1005"/>
                  </a:lnTo>
                  <a:lnTo>
                    <a:pt x="640" y="763"/>
                  </a:lnTo>
                  <a:lnTo>
                    <a:pt x="653" y="547"/>
                  </a:lnTo>
                  <a:lnTo>
                    <a:pt x="662" y="357"/>
                  </a:lnTo>
                  <a:lnTo>
                    <a:pt x="671" y="202"/>
                  </a:lnTo>
                  <a:lnTo>
                    <a:pt x="680" y="92"/>
                  </a:lnTo>
                  <a:lnTo>
                    <a:pt x="693" y="26"/>
                  </a:lnTo>
                  <a:lnTo>
                    <a:pt x="702" y="0"/>
                  </a:lnTo>
                  <a:lnTo>
                    <a:pt x="711" y="26"/>
                  </a:lnTo>
                  <a:lnTo>
                    <a:pt x="720" y="92"/>
                  </a:lnTo>
                  <a:lnTo>
                    <a:pt x="729" y="202"/>
                  </a:lnTo>
                  <a:lnTo>
                    <a:pt x="742" y="357"/>
                  </a:lnTo>
                  <a:lnTo>
                    <a:pt x="751" y="547"/>
                  </a:lnTo>
                  <a:lnTo>
                    <a:pt x="759" y="763"/>
                  </a:lnTo>
                  <a:lnTo>
                    <a:pt x="768" y="1005"/>
                  </a:lnTo>
                  <a:lnTo>
                    <a:pt x="782" y="1261"/>
                  </a:lnTo>
                  <a:lnTo>
                    <a:pt x="790" y="1526"/>
                  </a:lnTo>
                  <a:lnTo>
                    <a:pt x="799" y="1791"/>
                  </a:lnTo>
                  <a:lnTo>
                    <a:pt x="808" y="2047"/>
                  </a:lnTo>
                  <a:lnTo>
                    <a:pt x="821" y="2290"/>
                  </a:lnTo>
                  <a:lnTo>
                    <a:pt x="826" y="2506"/>
                  </a:lnTo>
                  <a:lnTo>
                    <a:pt x="839" y="2692"/>
                  </a:lnTo>
                  <a:lnTo>
                    <a:pt x="848" y="2846"/>
                  </a:lnTo>
                  <a:lnTo>
                    <a:pt x="861" y="2956"/>
                  </a:lnTo>
                  <a:lnTo>
                    <a:pt x="865" y="3027"/>
                  </a:lnTo>
                  <a:lnTo>
                    <a:pt x="879" y="3049"/>
                  </a:lnTo>
                  <a:lnTo>
                    <a:pt x="888" y="3027"/>
                  </a:lnTo>
                  <a:lnTo>
                    <a:pt x="896" y="2956"/>
                  </a:lnTo>
                  <a:lnTo>
                    <a:pt x="905" y="2846"/>
                  </a:lnTo>
                  <a:lnTo>
                    <a:pt x="918" y="2692"/>
                  </a:lnTo>
                  <a:lnTo>
                    <a:pt x="927" y="2506"/>
                  </a:lnTo>
                  <a:lnTo>
                    <a:pt x="936" y="2290"/>
                  </a:lnTo>
                  <a:lnTo>
                    <a:pt x="945" y="2047"/>
                  </a:lnTo>
                  <a:lnTo>
                    <a:pt x="954" y="1791"/>
                  </a:lnTo>
                  <a:lnTo>
                    <a:pt x="967"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32" name="Freeform 12">
              <a:extLst>
                <a:ext uri="{FF2B5EF4-FFF2-40B4-BE49-F238E27FC236}">
                  <a16:creationId xmlns:a16="http://schemas.microsoft.com/office/drawing/2014/main" id="{46FEDCF6-59A3-4D6F-A9DC-4E55A4D83BFB}"/>
                </a:ext>
              </a:extLst>
            </p:cNvPr>
            <p:cNvSpPr>
              <a:spLocks noChangeArrowheads="1"/>
            </p:cNvSpPr>
            <p:nvPr/>
          </p:nvSpPr>
          <p:spPr bwMode="auto">
            <a:xfrm>
              <a:off x="5345" y="2971"/>
              <a:ext cx="80" cy="692"/>
            </a:xfrm>
            <a:custGeom>
              <a:avLst/>
              <a:gdLst>
                <a:gd name="T0" fmla="*/ 0 w 354"/>
                <a:gd name="T1" fmla="*/ 1526 h 3050"/>
                <a:gd name="T2" fmla="*/ 13 w 354"/>
                <a:gd name="T3" fmla="*/ 1261 h 3050"/>
                <a:gd name="T4" fmla="*/ 17 w 354"/>
                <a:gd name="T5" fmla="*/ 1005 h 3050"/>
                <a:gd name="T6" fmla="*/ 30 w 354"/>
                <a:gd name="T7" fmla="*/ 763 h 3050"/>
                <a:gd name="T8" fmla="*/ 39 w 354"/>
                <a:gd name="T9" fmla="*/ 547 h 3050"/>
                <a:gd name="T10" fmla="*/ 53 w 354"/>
                <a:gd name="T11" fmla="*/ 357 h 3050"/>
                <a:gd name="T12" fmla="*/ 57 w 354"/>
                <a:gd name="T13" fmla="*/ 202 h 3050"/>
                <a:gd name="T14" fmla="*/ 70 w 354"/>
                <a:gd name="T15" fmla="*/ 92 h 3050"/>
                <a:gd name="T16" fmla="*/ 79 w 354"/>
                <a:gd name="T17" fmla="*/ 26 h 3050"/>
                <a:gd name="T18" fmla="*/ 88 w 354"/>
                <a:gd name="T19" fmla="*/ 0 h 3050"/>
                <a:gd name="T20" fmla="*/ 97 w 354"/>
                <a:gd name="T21" fmla="*/ 26 h 3050"/>
                <a:gd name="T22" fmla="*/ 110 w 354"/>
                <a:gd name="T23" fmla="*/ 92 h 3050"/>
                <a:gd name="T24" fmla="*/ 119 w 354"/>
                <a:gd name="T25" fmla="*/ 202 h 3050"/>
                <a:gd name="T26" fmla="*/ 128 w 354"/>
                <a:gd name="T27" fmla="*/ 357 h 3050"/>
                <a:gd name="T28" fmla="*/ 137 w 354"/>
                <a:gd name="T29" fmla="*/ 547 h 3050"/>
                <a:gd name="T30" fmla="*/ 150 w 354"/>
                <a:gd name="T31" fmla="*/ 763 h 3050"/>
                <a:gd name="T32" fmla="*/ 159 w 354"/>
                <a:gd name="T33" fmla="*/ 1005 h 3050"/>
                <a:gd name="T34" fmla="*/ 167 w 354"/>
                <a:gd name="T35" fmla="*/ 1261 h 3050"/>
                <a:gd name="T36" fmla="*/ 176 w 354"/>
                <a:gd name="T37" fmla="*/ 1526 h 3050"/>
                <a:gd name="T38" fmla="*/ 185 w 354"/>
                <a:gd name="T39" fmla="*/ 1791 h 3050"/>
                <a:gd name="T40" fmla="*/ 198 w 354"/>
                <a:gd name="T41" fmla="*/ 2047 h 3050"/>
                <a:gd name="T42" fmla="*/ 207 w 354"/>
                <a:gd name="T43" fmla="*/ 2290 h 3050"/>
                <a:gd name="T44" fmla="*/ 216 w 354"/>
                <a:gd name="T45" fmla="*/ 2506 h 3050"/>
                <a:gd name="T46" fmla="*/ 225 w 354"/>
                <a:gd name="T47" fmla="*/ 2692 h 3050"/>
                <a:gd name="T48" fmla="*/ 238 w 354"/>
                <a:gd name="T49" fmla="*/ 2846 h 3050"/>
                <a:gd name="T50" fmla="*/ 243 w 354"/>
                <a:gd name="T51" fmla="*/ 2956 h 3050"/>
                <a:gd name="T52" fmla="*/ 256 w 354"/>
                <a:gd name="T53" fmla="*/ 3027 h 3050"/>
                <a:gd name="T54" fmla="*/ 265 w 354"/>
                <a:gd name="T55" fmla="*/ 3049 h 3050"/>
                <a:gd name="T56" fmla="*/ 278 w 354"/>
                <a:gd name="T57" fmla="*/ 3027 h 3050"/>
                <a:gd name="T58" fmla="*/ 282 w 354"/>
                <a:gd name="T59" fmla="*/ 2956 h 3050"/>
                <a:gd name="T60" fmla="*/ 296 w 354"/>
                <a:gd name="T61" fmla="*/ 2846 h 3050"/>
                <a:gd name="T62" fmla="*/ 304 w 354"/>
                <a:gd name="T63" fmla="*/ 2692 h 3050"/>
                <a:gd name="T64" fmla="*/ 313 w 354"/>
                <a:gd name="T65" fmla="*/ 2506 h 3050"/>
                <a:gd name="T66" fmla="*/ 322 w 354"/>
                <a:gd name="T67" fmla="*/ 2290 h 3050"/>
                <a:gd name="T68" fmla="*/ 335 w 354"/>
                <a:gd name="T69" fmla="*/ 2047 h 3050"/>
                <a:gd name="T70" fmla="*/ 344 w 354"/>
                <a:gd name="T71" fmla="*/ 1791 h 3050"/>
                <a:gd name="T72" fmla="*/ 353 w 354"/>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4" h="3050">
                  <a:moveTo>
                    <a:pt x="0" y="1526"/>
                  </a:moveTo>
                  <a:lnTo>
                    <a:pt x="13" y="1261"/>
                  </a:lnTo>
                  <a:lnTo>
                    <a:pt x="17" y="1005"/>
                  </a:lnTo>
                  <a:lnTo>
                    <a:pt x="30" y="763"/>
                  </a:lnTo>
                  <a:lnTo>
                    <a:pt x="39" y="547"/>
                  </a:lnTo>
                  <a:lnTo>
                    <a:pt x="53" y="357"/>
                  </a:lnTo>
                  <a:lnTo>
                    <a:pt x="57" y="202"/>
                  </a:lnTo>
                  <a:lnTo>
                    <a:pt x="70" y="92"/>
                  </a:lnTo>
                  <a:lnTo>
                    <a:pt x="79" y="26"/>
                  </a:lnTo>
                  <a:lnTo>
                    <a:pt x="88" y="0"/>
                  </a:lnTo>
                  <a:lnTo>
                    <a:pt x="97" y="26"/>
                  </a:lnTo>
                  <a:lnTo>
                    <a:pt x="110" y="92"/>
                  </a:lnTo>
                  <a:lnTo>
                    <a:pt x="119" y="202"/>
                  </a:lnTo>
                  <a:lnTo>
                    <a:pt x="128" y="357"/>
                  </a:lnTo>
                  <a:lnTo>
                    <a:pt x="137" y="547"/>
                  </a:lnTo>
                  <a:lnTo>
                    <a:pt x="150" y="763"/>
                  </a:lnTo>
                  <a:lnTo>
                    <a:pt x="159" y="1005"/>
                  </a:lnTo>
                  <a:lnTo>
                    <a:pt x="167" y="1261"/>
                  </a:lnTo>
                  <a:lnTo>
                    <a:pt x="176" y="1526"/>
                  </a:lnTo>
                  <a:lnTo>
                    <a:pt x="185" y="1791"/>
                  </a:lnTo>
                  <a:lnTo>
                    <a:pt x="198" y="2047"/>
                  </a:lnTo>
                  <a:lnTo>
                    <a:pt x="207" y="2290"/>
                  </a:lnTo>
                  <a:lnTo>
                    <a:pt x="216" y="2506"/>
                  </a:lnTo>
                  <a:lnTo>
                    <a:pt x="225" y="2692"/>
                  </a:lnTo>
                  <a:lnTo>
                    <a:pt x="238" y="2846"/>
                  </a:lnTo>
                  <a:lnTo>
                    <a:pt x="243" y="2956"/>
                  </a:lnTo>
                  <a:lnTo>
                    <a:pt x="256" y="3027"/>
                  </a:lnTo>
                  <a:lnTo>
                    <a:pt x="265" y="3049"/>
                  </a:lnTo>
                  <a:lnTo>
                    <a:pt x="278" y="3027"/>
                  </a:lnTo>
                  <a:lnTo>
                    <a:pt x="282" y="2956"/>
                  </a:lnTo>
                  <a:lnTo>
                    <a:pt x="296" y="2846"/>
                  </a:lnTo>
                  <a:lnTo>
                    <a:pt x="304" y="2692"/>
                  </a:lnTo>
                  <a:lnTo>
                    <a:pt x="313" y="2506"/>
                  </a:lnTo>
                  <a:lnTo>
                    <a:pt x="322" y="2290"/>
                  </a:lnTo>
                  <a:lnTo>
                    <a:pt x="335" y="2047"/>
                  </a:lnTo>
                  <a:lnTo>
                    <a:pt x="344" y="1791"/>
                  </a:lnTo>
                  <a:lnTo>
                    <a:pt x="353"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33" name="Freeform 13">
              <a:extLst>
                <a:ext uri="{FF2B5EF4-FFF2-40B4-BE49-F238E27FC236}">
                  <a16:creationId xmlns:a16="http://schemas.microsoft.com/office/drawing/2014/main" id="{7EF109C6-2EC1-4497-B784-AB4E8B0114B6}"/>
                </a:ext>
              </a:extLst>
            </p:cNvPr>
            <p:cNvSpPr>
              <a:spLocks noChangeArrowheads="1"/>
            </p:cNvSpPr>
            <p:nvPr/>
          </p:nvSpPr>
          <p:spPr bwMode="auto">
            <a:xfrm>
              <a:off x="5241" y="2971"/>
              <a:ext cx="104" cy="692"/>
            </a:xfrm>
            <a:custGeom>
              <a:avLst/>
              <a:gdLst>
                <a:gd name="T0" fmla="*/ 0 w 460"/>
                <a:gd name="T1" fmla="*/ 1526 h 3050"/>
                <a:gd name="T2" fmla="*/ 13 w 460"/>
                <a:gd name="T3" fmla="*/ 1261 h 3050"/>
                <a:gd name="T4" fmla="*/ 26 w 460"/>
                <a:gd name="T5" fmla="*/ 1005 h 3050"/>
                <a:gd name="T6" fmla="*/ 39 w 460"/>
                <a:gd name="T7" fmla="*/ 763 h 3050"/>
                <a:gd name="T8" fmla="*/ 53 w 460"/>
                <a:gd name="T9" fmla="*/ 547 h 3050"/>
                <a:gd name="T10" fmla="*/ 66 w 460"/>
                <a:gd name="T11" fmla="*/ 357 h 3050"/>
                <a:gd name="T12" fmla="*/ 79 w 460"/>
                <a:gd name="T13" fmla="*/ 202 h 3050"/>
                <a:gd name="T14" fmla="*/ 88 w 460"/>
                <a:gd name="T15" fmla="*/ 92 h 3050"/>
                <a:gd name="T16" fmla="*/ 101 w 460"/>
                <a:gd name="T17" fmla="*/ 26 h 3050"/>
                <a:gd name="T18" fmla="*/ 114 w 460"/>
                <a:gd name="T19" fmla="*/ 0 h 3050"/>
                <a:gd name="T20" fmla="*/ 128 w 460"/>
                <a:gd name="T21" fmla="*/ 26 h 3050"/>
                <a:gd name="T22" fmla="*/ 141 w 460"/>
                <a:gd name="T23" fmla="*/ 92 h 3050"/>
                <a:gd name="T24" fmla="*/ 154 w 460"/>
                <a:gd name="T25" fmla="*/ 202 h 3050"/>
                <a:gd name="T26" fmla="*/ 167 w 460"/>
                <a:gd name="T27" fmla="*/ 357 h 3050"/>
                <a:gd name="T28" fmla="*/ 181 w 460"/>
                <a:gd name="T29" fmla="*/ 547 h 3050"/>
                <a:gd name="T30" fmla="*/ 194 w 460"/>
                <a:gd name="T31" fmla="*/ 763 h 3050"/>
                <a:gd name="T32" fmla="*/ 207 w 460"/>
                <a:gd name="T33" fmla="*/ 1005 h 3050"/>
                <a:gd name="T34" fmla="*/ 220 w 460"/>
                <a:gd name="T35" fmla="*/ 1261 h 3050"/>
                <a:gd name="T36" fmla="*/ 229 w 460"/>
                <a:gd name="T37" fmla="*/ 1526 h 3050"/>
                <a:gd name="T38" fmla="*/ 243 w 460"/>
                <a:gd name="T39" fmla="*/ 1791 h 3050"/>
                <a:gd name="T40" fmla="*/ 256 w 460"/>
                <a:gd name="T41" fmla="*/ 2047 h 3050"/>
                <a:gd name="T42" fmla="*/ 269 w 460"/>
                <a:gd name="T43" fmla="*/ 2290 h 3050"/>
                <a:gd name="T44" fmla="*/ 278 w 460"/>
                <a:gd name="T45" fmla="*/ 2506 h 3050"/>
                <a:gd name="T46" fmla="*/ 296 w 460"/>
                <a:gd name="T47" fmla="*/ 2692 h 3050"/>
                <a:gd name="T48" fmla="*/ 304 w 460"/>
                <a:gd name="T49" fmla="*/ 2846 h 3050"/>
                <a:gd name="T50" fmla="*/ 318 w 460"/>
                <a:gd name="T51" fmla="*/ 2956 h 3050"/>
                <a:gd name="T52" fmla="*/ 331 w 460"/>
                <a:gd name="T53" fmla="*/ 3027 h 3050"/>
                <a:gd name="T54" fmla="*/ 344 w 460"/>
                <a:gd name="T55" fmla="*/ 3049 h 3050"/>
                <a:gd name="T56" fmla="*/ 357 w 460"/>
                <a:gd name="T57" fmla="*/ 3027 h 3050"/>
                <a:gd name="T58" fmla="*/ 371 w 460"/>
                <a:gd name="T59" fmla="*/ 2956 h 3050"/>
                <a:gd name="T60" fmla="*/ 384 w 460"/>
                <a:gd name="T61" fmla="*/ 2846 h 3050"/>
                <a:gd name="T62" fmla="*/ 397 w 460"/>
                <a:gd name="T63" fmla="*/ 2692 h 3050"/>
                <a:gd name="T64" fmla="*/ 410 w 460"/>
                <a:gd name="T65" fmla="*/ 2506 h 3050"/>
                <a:gd name="T66" fmla="*/ 424 w 460"/>
                <a:gd name="T67" fmla="*/ 2290 h 3050"/>
                <a:gd name="T68" fmla="*/ 433 w 460"/>
                <a:gd name="T69" fmla="*/ 2047 h 3050"/>
                <a:gd name="T70" fmla="*/ 446 w 460"/>
                <a:gd name="T71" fmla="*/ 1791 h 3050"/>
                <a:gd name="T72" fmla="*/ 459 w 460"/>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60" h="3050">
                  <a:moveTo>
                    <a:pt x="0" y="1526"/>
                  </a:moveTo>
                  <a:lnTo>
                    <a:pt x="13" y="1261"/>
                  </a:lnTo>
                  <a:lnTo>
                    <a:pt x="26" y="1005"/>
                  </a:lnTo>
                  <a:lnTo>
                    <a:pt x="39" y="763"/>
                  </a:lnTo>
                  <a:lnTo>
                    <a:pt x="53" y="547"/>
                  </a:lnTo>
                  <a:lnTo>
                    <a:pt x="66" y="357"/>
                  </a:lnTo>
                  <a:lnTo>
                    <a:pt x="79" y="202"/>
                  </a:lnTo>
                  <a:lnTo>
                    <a:pt x="88" y="92"/>
                  </a:lnTo>
                  <a:lnTo>
                    <a:pt x="101" y="26"/>
                  </a:lnTo>
                  <a:lnTo>
                    <a:pt x="114" y="0"/>
                  </a:lnTo>
                  <a:lnTo>
                    <a:pt x="128" y="26"/>
                  </a:lnTo>
                  <a:lnTo>
                    <a:pt x="141" y="92"/>
                  </a:lnTo>
                  <a:lnTo>
                    <a:pt x="154" y="202"/>
                  </a:lnTo>
                  <a:lnTo>
                    <a:pt x="167" y="357"/>
                  </a:lnTo>
                  <a:lnTo>
                    <a:pt x="181" y="547"/>
                  </a:lnTo>
                  <a:lnTo>
                    <a:pt x="194" y="763"/>
                  </a:lnTo>
                  <a:lnTo>
                    <a:pt x="207" y="1005"/>
                  </a:lnTo>
                  <a:lnTo>
                    <a:pt x="220" y="1261"/>
                  </a:lnTo>
                  <a:lnTo>
                    <a:pt x="229" y="1526"/>
                  </a:lnTo>
                  <a:lnTo>
                    <a:pt x="243" y="1791"/>
                  </a:lnTo>
                  <a:lnTo>
                    <a:pt x="256" y="2047"/>
                  </a:lnTo>
                  <a:lnTo>
                    <a:pt x="269" y="2290"/>
                  </a:lnTo>
                  <a:lnTo>
                    <a:pt x="278" y="2506"/>
                  </a:lnTo>
                  <a:lnTo>
                    <a:pt x="296" y="2692"/>
                  </a:lnTo>
                  <a:lnTo>
                    <a:pt x="304" y="2846"/>
                  </a:lnTo>
                  <a:lnTo>
                    <a:pt x="318" y="2956"/>
                  </a:lnTo>
                  <a:lnTo>
                    <a:pt x="331" y="3027"/>
                  </a:lnTo>
                  <a:lnTo>
                    <a:pt x="344" y="3049"/>
                  </a:lnTo>
                  <a:lnTo>
                    <a:pt x="357" y="3027"/>
                  </a:lnTo>
                  <a:lnTo>
                    <a:pt x="371" y="2956"/>
                  </a:lnTo>
                  <a:lnTo>
                    <a:pt x="384" y="2846"/>
                  </a:lnTo>
                  <a:lnTo>
                    <a:pt x="397" y="2692"/>
                  </a:lnTo>
                  <a:lnTo>
                    <a:pt x="410" y="2506"/>
                  </a:lnTo>
                  <a:lnTo>
                    <a:pt x="424" y="2290"/>
                  </a:lnTo>
                  <a:lnTo>
                    <a:pt x="433" y="2047"/>
                  </a:lnTo>
                  <a:lnTo>
                    <a:pt x="446" y="1791"/>
                  </a:lnTo>
                  <a:lnTo>
                    <a:pt x="459"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34" name="Freeform 14">
              <a:extLst>
                <a:ext uri="{FF2B5EF4-FFF2-40B4-BE49-F238E27FC236}">
                  <a16:creationId xmlns:a16="http://schemas.microsoft.com/office/drawing/2014/main" id="{7ABB9892-53D8-4CD1-A4EB-CABA47204C3F}"/>
                </a:ext>
              </a:extLst>
            </p:cNvPr>
            <p:cNvSpPr>
              <a:spLocks noChangeArrowheads="1"/>
            </p:cNvSpPr>
            <p:nvPr/>
          </p:nvSpPr>
          <p:spPr bwMode="auto">
            <a:xfrm>
              <a:off x="5138" y="2971"/>
              <a:ext cx="86" cy="692"/>
            </a:xfrm>
            <a:custGeom>
              <a:avLst/>
              <a:gdLst>
                <a:gd name="T0" fmla="*/ 0 w 381"/>
                <a:gd name="T1" fmla="*/ 1526 h 3050"/>
                <a:gd name="T2" fmla="*/ 13 w 381"/>
                <a:gd name="T3" fmla="*/ 1261 h 3050"/>
                <a:gd name="T4" fmla="*/ 22 w 381"/>
                <a:gd name="T5" fmla="*/ 1005 h 3050"/>
                <a:gd name="T6" fmla="*/ 35 w 381"/>
                <a:gd name="T7" fmla="*/ 763 h 3050"/>
                <a:gd name="T8" fmla="*/ 48 w 381"/>
                <a:gd name="T9" fmla="*/ 547 h 3050"/>
                <a:gd name="T10" fmla="*/ 61 w 381"/>
                <a:gd name="T11" fmla="*/ 357 h 3050"/>
                <a:gd name="T12" fmla="*/ 70 w 381"/>
                <a:gd name="T13" fmla="*/ 202 h 3050"/>
                <a:gd name="T14" fmla="*/ 88 w 381"/>
                <a:gd name="T15" fmla="*/ 92 h 3050"/>
                <a:gd name="T16" fmla="*/ 97 w 381"/>
                <a:gd name="T17" fmla="*/ 26 h 3050"/>
                <a:gd name="T18" fmla="*/ 110 w 381"/>
                <a:gd name="T19" fmla="*/ 0 h 3050"/>
                <a:gd name="T20" fmla="*/ 123 w 381"/>
                <a:gd name="T21" fmla="*/ 26 h 3050"/>
                <a:gd name="T22" fmla="*/ 137 w 381"/>
                <a:gd name="T23" fmla="*/ 92 h 3050"/>
                <a:gd name="T24" fmla="*/ 150 w 381"/>
                <a:gd name="T25" fmla="*/ 202 h 3050"/>
                <a:gd name="T26" fmla="*/ 163 w 381"/>
                <a:gd name="T27" fmla="*/ 357 h 3050"/>
                <a:gd name="T28" fmla="*/ 177 w 381"/>
                <a:gd name="T29" fmla="*/ 547 h 3050"/>
                <a:gd name="T30" fmla="*/ 190 w 381"/>
                <a:gd name="T31" fmla="*/ 763 h 3050"/>
                <a:gd name="T32" fmla="*/ 203 w 381"/>
                <a:gd name="T33" fmla="*/ 1005 h 3050"/>
                <a:gd name="T34" fmla="*/ 212 w 381"/>
                <a:gd name="T35" fmla="*/ 1261 h 3050"/>
                <a:gd name="T36" fmla="*/ 225 w 381"/>
                <a:gd name="T37" fmla="*/ 1526 h 3050"/>
                <a:gd name="T38" fmla="*/ 238 w 381"/>
                <a:gd name="T39" fmla="*/ 1791 h 3050"/>
                <a:gd name="T40" fmla="*/ 252 w 381"/>
                <a:gd name="T41" fmla="*/ 2047 h 3050"/>
                <a:gd name="T42" fmla="*/ 265 w 381"/>
                <a:gd name="T43" fmla="*/ 2290 h 3050"/>
                <a:gd name="T44" fmla="*/ 278 w 381"/>
                <a:gd name="T45" fmla="*/ 2506 h 3050"/>
                <a:gd name="T46" fmla="*/ 292 w 381"/>
                <a:gd name="T47" fmla="*/ 2692 h 3050"/>
                <a:gd name="T48" fmla="*/ 305 w 381"/>
                <a:gd name="T49" fmla="*/ 2846 h 3050"/>
                <a:gd name="T50" fmla="*/ 318 w 381"/>
                <a:gd name="T51" fmla="*/ 2956 h 3050"/>
                <a:gd name="T52" fmla="*/ 331 w 381"/>
                <a:gd name="T53" fmla="*/ 3027 h 3050"/>
                <a:gd name="T54" fmla="*/ 340 w 381"/>
                <a:gd name="T55" fmla="*/ 3049 h 3050"/>
                <a:gd name="T56" fmla="*/ 354 w 381"/>
                <a:gd name="T57" fmla="*/ 3027 h 3050"/>
                <a:gd name="T58" fmla="*/ 367 w 381"/>
                <a:gd name="T59" fmla="*/ 2956 h 3050"/>
                <a:gd name="T60" fmla="*/ 380 w 381"/>
                <a:gd name="T61" fmla="*/ 284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81" h="3050">
                  <a:moveTo>
                    <a:pt x="0" y="1526"/>
                  </a:moveTo>
                  <a:lnTo>
                    <a:pt x="13" y="1261"/>
                  </a:lnTo>
                  <a:lnTo>
                    <a:pt x="22" y="1005"/>
                  </a:lnTo>
                  <a:lnTo>
                    <a:pt x="35" y="763"/>
                  </a:lnTo>
                  <a:lnTo>
                    <a:pt x="48" y="547"/>
                  </a:lnTo>
                  <a:lnTo>
                    <a:pt x="61" y="357"/>
                  </a:lnTo>
                  <a:lnTo>
                    <a:pt x="70" y="202"/>
                  </a:lnTo>
                  <a:lnTo>
                    <a:pt x="88" y="92"/>
                  </a:lnTo>
                  <a:lnTo>
                    <a:pt x="97" y="26"/>
                  </a:lnTo>
                  <a:lnTo>
                    <a:pt x="110" y="0"/>
                  </a:lnTo>
                  <a:lnTo>
                    <a:pt x="123" y="26"/>
                  </a:lnTo>
                  <a:lnTo>
                    <a:pt x="137" y="92"/>
                  </a:lnTo>
                  <a:lnTo>
                    <a:pt x="150" y="202"/>
                  </a:lnTo>
                  <a:lnTo>
                    <a:pt x="163" y="357"/>
                  </a:lnTo>
                  <a:lnTo>
                    <a:pt x="177" y="547"/>
                  </a:lnTo>
                  <a:lnTo>
                    <a:pt x="190" y="763"/>
                  </a:lnTo>
                  <a:lnTo>
                    <a:pt x="203" y="1005"/>
                  </a:lnTo>
                  <a:lnTo>
                    <a:pt x="212" y="1261"/>
                  </a:lnTo>
                  <a:lnTo>
                    <a:pt x="225" y="1526"/>
                  </a:lnTo>
                  <a:lnTo>
                    <a:pt x="238" y="1791"/>
                  </a:lnTo>
                  <a:lnTo>
                    <a:pt x="252" y="2047"/>
                  </a:lnTo>
                  <a:lnTo>
                    <a:pt x="265" y="2290"/>
                  </a:lnTo>
                  <a:lnTo>
                    <a:pt x="278" y="2506"/>
                  </a:lnTo>
                  <a:lnTo>
                    <a:pt x="292" y="2692"/>
                  </a:lnTo>
                  <a:lnTo>
                    <a:pt x="305" y="2846"/>
                  </a:lnTo>
                  <a:lnTo>
                    <a:pt x="318" y="2956"/>
                  </a:lnTo>
                  <a:lnTo>
                    <a:pt x="331" y="3027"/>
                  </a:lnTo>
                  <a:lnTo>
                    <a:pt x="340" y="3049"/>
                  </a:lnTo>
                  <a:lnTo>
                    <a:pt x="354" y="3027"/>
                  </a:lnTo>
                  <a:lnTo>
                    <a:pt x="367" y="2956"/>
                  </a:lnTo>
                  <a:lnTo>
                    <a:pt x="380" y="28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35" name="Freeform 15">
              <a:extLst>
                <a:ext uri="{FF2B5EF4-FFF2-40B4-BE49-F238E27FC236}">
                  <a16:creationId xmlns:a16="http://schemas.microsoft.com/office/drawing/2014/main" id="{20E6439F-0C78-451A-8DFD-2BA40E454418}"/>
                </a:ext>
              </a:extLst>
            </p:cNvPr>
            <p:cNvSpPr>
              <a:spLocks noChangeArrowheads="1"/>
            </p:cNvSpPr>
            <p:nvPr/>
          </p:nvSpPr>
          <p:spPr bwMode="auto">
            <a:xfrm>
              <a:off x="5224" y="3317"/>
              <a:ext cx="17" cy="300"/>
            </a:xfrm>
            <a:custGeom>
              <a:avLst/>
              <a:gdLst>
                <a:gd name="T0" fmla="*/ 0 w 77"/>
                <a:gd name="T1" fmla="*/ 1320 h 1321"/>
                <a:gd name="T2" fmla="*/ 13 w 77"/>
                <a:gd name="T3" fmla="*/ 1166 h 1321"/>
                <a:gd name="T4" fmla="*/ 27 w 77"/>
                <a:gd name="T5" fmla="*/ 980 h 1321"/>
                <a:gd name="T6" fmla="*/ 36 w 77"/>
                <a:gd name="T7" fmla="*/ 764 h 1321"/>
                <a:gd name="T8" fmla="*/ 49 w 77"/>
                <a:gd name="T9" fmla="*/ 520 h 1321"/>
                <a:gd name="T10" fmla="*/ 63 w 77"/>
                <a:gd name="T11" fmla="*/ 264 h 1321"/>
                <a:gd name="T12" fmla="*/ 76 w 77"/>
                <a:gd name="T13" fmla="*/ 0 h 1321"/>
              </a:gdLst>
              <a:ahLst/>
              <a:cxnLst>
                <a:cxn ang="0">
                  <a:pos x="T0" y="T1"/>
                </a:cxn>
                <a:cxn ang="0">
                  <a:pos x="T2" y="T3"/>
                </a:cxn>
                <a:cxn ang="0">
                  <a:pos x="T4" y="T5"/>
                </a:cxn>
                <a:cxn ang="0">
                  <a:pos x="T6" y="T7"/>
                </a:cxn>
                <a:cxn ang="0">
                  <a:pos x="T8" y="T9"/>
                </a:cxn>
                <a:cxn ang="0">
                  <a:pos x="T10" y="T11"/>
                </a:cxn>
                <a:cxn ang="0">
                  <a:pos x="T12" y="T13"/>
                </a:cxn>
              </a:cxnLst>
              <a:rect l="0" t="0" r="r" b="b"/>
              <a:pathLst>
                <a:path w="77" h="1321">
                  <a:moveTo>
                    <a:pt x="0" y="1320"/>
                  </a:moveTo>
                  <a:lnTo>
                    <a:pt x="13" y="1166"/>
                  </a:lnTo>
                  <a:lnTo>
                    <a:pt x="27" y="980"/>
                  </a:lnTo>
                  <a:lnTo>
                    <a:pt x="36" y="764"/>
                  </a:lnTo>
                  <a:lnTo>
                    <a:pt x="49" y="520"/>
                  </a:lnTo>
                  <a:lnTo>
                    <a:pt x="63" y="264"/>
                  </a:lnTo>
                  <a:lnTo>
                    <a:pt x="76"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36" name="Freeform 16">
              <a:extLst>
                <a:ext uri="{FF2B5EF4-FFF2-40B4-BE49-F238E27FC236}">
                  <a16:creationId xmlns:a16="http://schemas.microsoft.com/office/drawing/2014/main" id="{D644D0CC-B4FE-4AD4-857D-095CD2C41491}"/>
                </a:ext>
              </a:extLst>
            </p:cNvPr>
            <p:cNvSpPr>
              <a:spLocks noChangeArrowheads="1"/>
            </p:cNvSpPr>
            <p:nvPr/>
          </p:nvSpPr>
          <p:spPr bwMode="auto">
            <a:xfrm>
              <a:off x="5057" y="2971"/>
              <a:ext cx="81" cy="692"/>
            </a:xfrm>
            <a:custGeom>
              <a:avLst/>
              <a:gdLst>
                <a:gd name="T0" fmla="*/ 0 w 358"/>
                <a:gd name="T1" fmla="*/ 1526 h 3050"/>
                <a:gd name="T2" fmla="*/ 13 w 358"/>
                <a:gd name="T3" fmla="*/ 1261 h 3050"/>
                <a:gd name="T4" fmla="*/ 22 w 358"/>
                <a:gd name="T5" fmla="*/ 1005 h 3050"/>
                <a:gd name="T6" fmla="*/ 30 w 358"/>
                <a:gd name="T7" fmla="*/ 763 h 3050"/>
                <a:gd name="T8" fmla="*/ 39 w 358"/>
                <a:gd name="T9" fmla="*/ 547 h 3050"/>
                <a:gd name="T10" fmla="*/ 52 w 358"/>
                <a:gd name="T11" fmla="*/ 357 h 3050"/>
                <a:gd name="T12" fmla="*/ 57 w 358"/>
                <a:gd name="T13" fmla="*/ 202 h 3050"/>
                <a:gd name="T14" fmla="*/ 70 w 358"/>
                <a:gd name="T15" fmla="*/ 92 h 3050"/>
                <a:gd name="T16" fmla="*/ 79 w 358"/>
                <a:gd name="T17" fmla="*/ 26 h 3050"/>
                <a:gd name="T18" fmla="*/ 92 w 358"/>
                <a:gd name="T19" fmla="*/ 0 h 3050"/>
                <a:gd name="T20" fmla="*/ 97 w 358"/>
                <a:gd name="T21" fmla="*/ 26 h 3050"/>
                <a:gd name="T22" fmla="*/ 110 w 358"/>
                <a:gd name="T23" fmla="*/ 92 h 3050"/>
                <a:gd name="T24" fmla="*/ 119 w 358"/>
                <a:gd name="T25" fmla="*/ 202 h 3050"/>
                <a:gd name="T26" fmla="*/ 132 w 358"/>
                <a:gd name="T27" fmla="*/ 357 h 3050"/>
                <a:gd name="T28" fmla="*/ 136 w 358"/>
                <a:gd name="T29" fmla="*/ 547 h 3050"/>
                <a:gd name="T30" fmla="*/ 150 w 358"/>
                <a:gd name="T31" fmla="*/ 763 h 3050"/>
                <a:gd name="T32" fmla="*/ 158 w 358"/>
                <a:gd name="T33" fmla="*/ 1005 h 3050"/>
                <a:gd name="T34" fmla="*/ 167 w 358"/>
                <a:gd name="T35" fmla="*/ 1261 h 3050"/>
                <a:gd name="T36" fmla="*/ 176 w 358"/>
                <a:gd name="T37" fmla="*/ 1526 h 3050"/>
                <a:gd name="T38" fmla="*/ 189 w 358"/>
                <a:gd name="T39" fmla="*/ 1791 h 3050"/>
                <a:gd name="T40" fmla="*/ 198 w 358"/>
                <a:gd name="T41" fmla="*/ 2047 h 3050"/>
                <a:gd name="T42" fmla="*/ 207 w 358"/>
                <a:gd name="T43" fmla="*/ 2290 h 3050"/>
                <a:gd name="T44" fmla="*/ 216 w 358"/>
                <a:gd name="T45" fmla="*/ 2506 h 3050"/>
                <a:gd name="T46" fmla="*/ 225 w 358"/>
                <a:gd name="T47" fmla="*/ 2692 h 3050"/>
                <a:gd name="T48" fmla="*/ 238 w 358"/>
                <a:gd name="T49" fmla="*/ 2846 h 3050"/>
                <a:gd name="T50" fmla="*/ 247 w 358"/>
                <a:gd name="T51" fmla="*/ 2956 h 3050"/>
                <a:gd name="T52" fmla="*/ 256 w 358"/>
                <a:gd name="T53" fmla="*/ 3027 h 3050"/>
                <a:gd name="T54" fmla="*/ 264 w 358"/>
                <a:gd name="T55" fmla="*/ 3049 h 3050"/>
                <a:gd name="T56" fmla="*/ 278 w 358"/>
                <a:gd name="T57" fmla="*/ 3027 h 3050"/>
                <a:gd name="T58" fmla="*/ 282 w 358"/>
                <a:gd name="T59" fmla="*/ 2956 h 3050"/>
                <a:gd name="T60" fmla="*/ 295 w 358"/>
                <a:gd name="T61" fmla="*/ 2846 h 3050"/>
                <a:gd name="T62" fmla="*/ 304 w 358"/>
                <a:gd name="T63" fmla="*/ 2692 h 3050"/>
                <a:gd name="T64" fmla="*/ 317 w 358"/>
                <a:gd name="T65" fmla="*/ 2506 h 3050"/>
                <a:gd name="T66" fmla="*/ 326 w 358"/>
                <a:gd name="T67" fmla="*/ 2290 h 3050"/>
                <a:gd name="T68" fmla="*/ 335 w 358"/>
                <a:gd name="T69" fmla="*/ 2047 h 3050"/>
                <a:gd name="T70" fmla="*/ 344 w 358"/>
                <a:gd name="T71" fmla="*/ 1791 h 3050"/>
                <a:gd name="T72" fmla="*/ 357 w 358"/>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8" h="3050">
                  <a:moveTo>
                    <a:pt x="0" y="1526"/>
                  </a:moveTo>
                  <a:lnTo>
                    <a:pt x="13" y="1261"/>
                  </a:lnTo>
                  <a:lnTo>
                    <a:pt x="22" y="1005"/>
                  </a:lnTo>
                  <a:lnTo>
                    <a:pt x="30" y="763"/>
                  </a:lnTo>
                  <a:lnTo>
                    <a:pt x="39" y="547"/>
                  </a:lnTo>
                  <a:lnTo>
                    <a:pt x="52" y="357"/>
                  </a:lnTo>
                  <a:lnTo>
                    <a:pt x="57" y="202"/>
                  </a:lnTo>
                  <a:lnTo>
                    <a:pt x="70" y="92"/>
                  </a:lnTo>
                  <a:lnTo>
                    <a:pt x="79" y="26"/>
                  </a:lnTo>
                  <a:lnTo>
                    <a:pt x="92" y="0"/>
                  </a:lnTo>
                  <a:lnTo>
                    <a:pt x="97" y="26"/>
                  </a:lnTo>
                  <a:lnTo>
                    <a:pt x="110" y="92"/>
                  </a:lnTo>
                  <a:lnTo>
                    <a:pt x="119" y="202"/>
                  </a:lnTo>
                  <a:lnTo>
                    <a:pt x="132" y="357"/>
                  </a:lnTo>
                  <a:lnTo>
                    <a:pt x="136" y="547"/>
                  </a:lnTo>
                  <a:lnTo>
                    <a:pt x="150" y="763"/>
                  </a:lnTo>
                  <a:lnTo>
                    <a:pt x="158" y="1005"/>
                  </a:lnTo>
                  <a:lnTo>
                    <a:pt x="167" y="1261"/>
                  </a:lnTo>
                  <a:lnTo>
                    <a:pt x="176" y="1526"/>
                  </a:lnTo>
                  <a:lnTo>
                    <a:pt x="189" y="1791"/>
                  </a:lnTo>
                  <a:lnTo>
                    <a:pt x="198" y="2047"/>
                  </a:lnTo>
                  <a:lnTo>
                    <a:pt x="207" y="2290"/>
                  </a:lnTo>
                  <a:lnTo>
                    <a:pt x="216" y="2506"/>
                  </a:lnTo>
                  <a:lnTo>
                    <a:pt x="225" y="2692"/>
                  </a:lnTo>
                  <a:lnTo>
                    <a:pt x="238" y="2846"/>
                  </a:lnTo>
                  <a:lnTo>
                    <a:pt x="247" y="2956"/>
                  </a:lnTo>
                  <a:lnTo>
                    <a:pt x="256" y="3027"/>
                  </a:lnTo>
                  <a:lnTo>
                    <a:pt x="264" y="3049"/>
                  </a:lnTo>
                  <a:lnTo>
                    <a:pt x="278" y="3027"/>
                  </a:lnTo>
                  <a:lnTo>
                    <a:pt x="282" y="2956"/>
                  </a:lnTo>
                  <a:lnTo>
                    <a:pt x="295" y="2846"/>
                  </a:lnTo>
                  <a:lnTo>
                    <a:pt x="304" y="2692"/>
                  </a:lnTo>
                  <a:lnTo>
                    <a:pt x="317" y="2506"/>
                  </a:lnTo>
                  <a:lnTo>
                    <a:pt x="326" y="2290"/>
                  </a:lnTo>
                  <a:lnTo>
                    <a:pt x="335" y="2047"/>
                  </a:lnTo>
                  <a:lnTo>
                    <a:pt x="344" y="1791"/>
                  </a:lnTo>
                  <a:lnTo>
                    <a:pt x="357"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37" name="Freeform 17">
              <a:extLst>
                <a:ext uri="{FF2B5EF4-FFF2-40B4-BE49-F238E27FC236}">
                  <a16:creationId xmlns:a16="http://schemas.microsoft.com/office/drawing/2014/main" id="{B61CD57C-9806-44BE-910D-AF25B065497D}"/>
                </a:ext>
              </a:extLst>
            </p:cNvPr>
            <p:cNvSpPr>
              <a:spLocks noChangeArrowheads="1"/>
            </p:cNvSpPr>
            <p:nvPr/>
          </p:nvSpPr>
          <p:spPr bwMode="auto">
            <a:xfrm>
              <a:off x="4994" y="2971"/>
              <a:ext cx="63" cy="692"/>
            </a:xfrm>
            <a:custGeom>
              <a:avLst/>
              <a:gdLst>
                <a:gd name="T0" fmla="*/ 0 w 278"/>
                <a:gd name="T1" fmla="*/ 1526 h 3050"/>
                <a:gd name="T2" fmla="*/ 4 w 278"/>
                <a:gd name="T3" fmla="*/ 1261 h 3050"/>
                <a:gd name="T4" fmla="*/ 13 w 278"/>
                <a:gd name="T5" fmla="*/ 1005 h 3050"/>
                <a:gd name="T6" fmla="*/ 22 w 278"/>
                <a:gd name="T7" fmla="*/ 763 h 3050"/>
                <a:gd name="T8" fmla="*/ 30 w 278"/>
                <a:gd name="T9" fmla="*/ 547 h 3050"/>
                <a:gd name="T10" fmla="*/ 35 w 278"/>
                <a:gd name="T11" fmla="*/ 357 h 3050"/>
                <a:gd name="T12" fmla="*/ 44 w 278"/>
                <a:gd name="T13" fmla="*/ 202 h 3050"/>
                <a:gd name="T14" fmla="*/ 53 w 278"/>
                <a:gd name="T15" fmla="*/ 92 h 3050"/>
                <a:gd name="T16" fmla="*/ 61 w 278"/>
                <a:gd name="T17" fmla="*/ 26 h 3050"/>
                <a:gd name="T18" fmla="*/ 66 w 278"/>
                <a:gd name="T19" fmla="*/ 0 h 3050"/>
                <a:gd name="T20" fmla="*/ 75 w 278"/>
                <a:gd name="T21" fmla="*/ 26 h 3050"/>
                <a:gd name="T22" fmla="*/ 84 w 278"/>
                <a:gd name="T23" fmla="*/ 92 h 3050"/>
                <a:gd name="T24" fmla="*/ 92 w 278"/>
                <a:gd name="T25" fmla="*/ 202 h 3050"/>
                <a:gd name="T26" fmla="*/ 97 w 278"/>
                <a:gd name="T27" fmla="*/ 357 h 3050"/>
                <a:gd name="T28" fmla="*/ 106 w 278"/>
                <a:gd name="T29" fmla="*/ 547 h 3050"/>
                <a:gd name="T30" fmla="*/ 119 w 278"/>
                <a:gd name="T31" fmla="*/ 763 h 3050"/>
                <a:gd name="T32" fmla="*/ 123 w 278"/>
                <a:gd name="T33" fmla="*/ 1005 h 3050"/>
                <a:gd name="T34" fmla="*/ 132 w 278"/>
                <a:gd name="T35" fmla="*/ 1261 h 3050"/>
                <a:gd name="T36" fmla="*/ 137 w 278"/>
                <a:gd name="T37" fmla="*/ 1526 h 3050"/>
                <a:gd name="T38" fmla="*/ 145 w 278"/>
                <a:gd name="T39" fmla="*/ 1791 h 3050"/>
                <a:gd name="T40" fmla="*/ 154 w 278"/>
                <a:gd name="T41" fmla="*/ 2047 h 3050"/>
                <a:gd name="T42" fmla="*/ 163 w 278"/>
                <a:gd name="T43" fmla="*/ 2290 h 3050"/>
                <a:gd name="T44" fmla="*/ 172 w 278"/>
                <a:gd name="T45" fmla="*/ 2506 h 3050"/>
                <a:gd name="T46" fmla="*/ 176 w 278"/>
                <a:gd name="T47" fmla="*/ 2692 h 3050"/>
                <a:gd name="T48" fmla="*/ 185 w 278"/>
                <a:gd name="T49" fmla="*/ 2846 h 3050"/>
                <a:gd name="T50" fmla="*/ 193 w 278"/>
                <a:gd name="T51" fmla="*/ 2956 h 3050"/>
                <a:gd name="T52" fmla="*/ 202 w 278"/>
                <a:gd name="T53" fmla="*/ 3027 h 3050"/>
                <a:gd name="T54" fmla="*/ 211 w 278"/>
                <a:gd name="T55" fmla="*/ 3049 h 3050"/>
                <a:gd name="T56" fmla="*/ 215 w 278"/>
                <a:gd name="T57" fmla="*/ 3027 h 3050"/>
                <a:gd name="T58" fmla="*/ 224 w 278"/>
                <a:gd name="T59" fmla="*/ 2956 h 3050"/>
                <a:gd name="T60" fmla="*/ 233 w 278"/>
                <a:gd name="T61" fmla="*/ 2846 h 3050"/>
                <a:gd name="T62" fmla="*/ 242 w 278"/>
                <a:gd name="T63" fmla="*/ 2692 h 3050"/>
                <a:gd name="T64" fmla="*/ 246 w 278"/>
                <a:gd name="T65" fmla="*/ 2506 h 3050"/>
                <a:gd name="T66" fmla="*/ 255 w 278"/>
                <a:gd name="T67" fmla="*/ 2290 h 3050"/>
                <a:gd name="T68" fmla="*/ 264 w 278"/>
                <a:gd name="T69" fmla="*/ 2047 h 3050"/>
                <a:gd name="T70" fmla="*/ 273 w 278"/>
                <a:gd name="T71" fmla="*/ 1791 h 3050"/>
                <a:gd name="T72" fmla="*/ 277 w 278"/>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8" h="3050">
                  <a:moveTo>
                    <a:pt x="0" y="1526"/>
                  </a:moveTo>
                  <a:lnTo>
                    <a:pt x="4" y="1261"/>
                  </a:lnTo>
                  <a:lnTo>
                    <a:pt x="13" y="1005"/>
                  </a:lnTo>
                  <a:lnTo>
                    <a:pt x="22" y="763"/>
                  </a:lnTo>
                  <a:lnTo>
                    <a:pt x="30" y="547"/>
                  </a:lnTo>
                  <a:lnTo>
                    <a:pt x="35" y="357"/>
                  </a:lnTo>
                  <a:lnTo>
                    <a:pt x="44" y="202"/>
                  </a:lnTo>
                  <a:lnTo>
                    <a:pt x="53" y="92"/>
                  </a:lnTo>
                  <a:lnTo>
                    <a:pt x="61" y="26"/>
                  </a:lnTo>
                  <a:lnTo>
                    <a:pt x="66" y="0"/>
                  </a:lnTo>
                  <a:lnTo>
                    <a:pt x="75" y="26"/>
                  </a:lnTo>
                  <a:lnTo>
                    <a:pt x="84" y="92"/>
                  </a:lnTo>
                  <a:lnTo>
                    <a:pt x="92" y="202"/>
                  </a:lnTo>
                  <a:lnTo>
                    <a:pt x="97" y="357"/>
                  </a:lnTo>
                  <a:lnTo>
                    <a:pt x="106" y="547"/>
                  </a:lnTo>
                  <a:lnTo>
                    <a:pt x="119" y="763"/>
                  </a:lnTo>
                  <a:lnTo>
                    <a:pt x="123" y="1005"/>
                  </a:lnTo>
                  <a:lnTo>
                    <a:pt x="132" y="1261"/>
                  </a:lnTo>
                  <a:lnTo>
                    <a:pt x="137" y="1526"/>
                  </a:lnTo>
                  <a:lnTo>
                    <a:pt x="145" y="1791"/>
                  </a:lnTo>
                  <a:lnTo>
                    <a:pt x="154" y="2047"/>
                  </a:lnTo>
                  <a:lnTo>
                    <a:pt x="163" y="2290"/>
                  </a:lnTo>
                  <a:lnTo>
                    <a:pt x="172" y="2506"/>
                  </a:lnTo>
                  <a:lnTo>
                    <a:pt x="176" y="2692"/>
                  </a:lnTo>
                  <a:lnTo>
                    <a:pt x="185" y="2846"/>
                  </a:lnTo>
                  <a:lnTo>
                    <a:pt x="193" y="2956"/>
                  </a:lnTo>
                  <a:lnTo>
                    <a:pt x="202" y="3027"/>
                  </a:lnTo>
                  <a:lnTo>
                    <a:pt x="211" y="3049"/>
                  </a:lnTo>
                  <a:lnTo>
                    <a:pt x="215" y="3027"/>
                  </a:lnTo>
                  <a:lnTo>
                    <a:pt x="224" y="2956"/>
                  </a:lnTo>
                  <a:lnTo>
                    <a:pt x="233" y="2846"/>
                  </a:lnTo>
                  <a:lnTo>
                    <a:pt x="242" y="2692"/>
                  </a:lnTo>
                  <a:lnTo>
                    <a:pt x="246" y="2506"/>
                  </a:lnTo>
                  <a:lnTo>
                    <a:pt x="255" y="2290"/>
                  </a:lnTo>
                  <a:lnTo>
                    <a:pt x="264" y="2047"/>
                  </a:lnTo>
                  <a:lnTo>
                    <a:pt x="273" y="1791"/>
                  </a:lnTo>
                  <a:lnTo>
                    <a:pt x="277"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38" name="Freeform 18">
              <a:extLst>
                <a:ext uri="{FF2B5EF4-FFF2-40B4-BE49-F238E27FC236}">
                  <a16:creationId xmlns:a16="http://schemas.microsoft.com/office/drawing/2014/main" id="{03D54531-B718-4279-8734-7D78DE1C632C}"/>
                </a:ext>
              </a:extLst>
            </p:cNvPr>
            <p:cNvSpPr>
              <a:spLocks noChangeArrowheads="1"/>
            </p:cNvSpPr>
            <p:nvPr/>
          </p:nvSpPr>
          <p:spPr bwMode="auto">
            <a:xfrm>
              <a:off x="4946" y="2971"/>
              <a:ext cx="31" cy="646"/>
            </a:xfrm>
            <a:custGeom>
              <a:avLst/>
              <a:gdLst>
                <a:gd name="T0" fmla="*/ 0 w 138"/>
                <a:gd name="T1" fmla="*/ 1526 h 2847"/>
                <a:gd name="T2" fmla="*/ 4 w 138"/>
                <a:gd name="T3" fmla="*/ 1261 h 2847"/>
                <a:gd name="T4" fmla="*/ 8 w 138"/>
                <a:gd name="T5" fmla="*/ 1005 h 2847"/>
                <a:gd name="T6" fmla="*/ 17 w 138"/>
                <a:gd name="T7" fmla="*/ 763 h 2847"/>
                <a:gd name="T8" fmla="*/ 22 w 138"/>
                <a:gd name="T9" fmla="*/ 547 h 2847"/>
                <a:gd name="T10" fmla="*/ 26 w 138"/>
                <a:gd name="T11" fmla="*/ 357 h 2847"/>
                <a:gd name="T12" fmla="*/ 31 w 138"/>
                <a:gd name="T13" fmla="*/ 202 h 2847"/>
                <a:gd name="T14" fmla="*/ 39 w 138"/>
                <a:gd name="T15" fmla="*/ 92 h 2847"/>
                <a:gd name="T16" fmla="*/ 44 w 138"/>
                <a:gd name="T17" fmla="*/ 26 h 2847"/>
                <a:gd name="T18" fmla="*/ 53 w 138"/>
                <a:gd name="T19" fmla="*/ 0 h 2847"/>
                <a:gd name="T20" fmla="*/ 57 w 138"/>
                <a:gd name="T21" fmla="*/ 26 h 2847"/>
                <a:gd name="T22" fmla="*/ 62 w 138"/>
                <a:gd name="T23" fmla="*/ 92 h 2847"/>
                <a:gd name="T24" fmla="*/ 66 w 138"/>
                <a:gd name="T25" fmla="*/ 202 h 2847"/>
                <a:gd name="T26" fmla="*/ 75 w 138"/>
                <a:gd name="T27" fmla="*/ 357 h 2847"/>
                <a:gd name="T28" fmla="*/ 79 w 138"/>
                <a:gd name="T29" fmla="*/ 547 h 2847"/>
                <a:gd name="T30" fmla="*/ 84 w 138"/>
                <a:gd name="T31" fmla="*/ 763 h 2847"/>
                <a:gd name="T32" fmla="*/ 93 w 138"/>
                <a:gd name="T33" fmla="*/ 1005 h 2847"/>
                <a:gd name="T34" fmla="*/ 97 w 138"/>
                <a:gd name="T35" fmla="*/ 1261 h 2847"/>
                <a:gd name="T36" fmla="*/ 106 w 138"/>
                <a:gd name="T37" fmla="*/ 1526 h 2847"/>
                <a:gd name="T38" fmla="*/ 110 w 138"/>
                <a:gd name="T39" fmla="*/ 1791 h 2847"/>
                <a:gd name="T40" fmla="*/ 119 w 138"/>
                <a:gd name="T41" fmla="*/ 2047 h 2847"/>
                <a:gd name="T42" fmla="*/ 124 w 138"/>
                <a:gd name="T43" fmla="*/ 2290 h 2847"/>
                <a:gd name="T44" fmla="*/ 128 w 138"/>
                <a:gd name="T45" fmla="*/ 2506 h 2847"/>
                <a:gd name="T46" fmla="*/ 133 w 138"/>
                <a:gd name="T47" fmla="*/ 2692 h 2847"/>
                <a:gd name="T48" fmla="*/ 137 w 138"/>
                <a:gd name="T49" fmla="*/ 2846 h 2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8" h="2847">
                  <a:moveTo>
                    <a:pt x="0" y="1526"/>
                  </a:moveTo>
                  <a:lnTo>
                    <a:pt x="4" y="1261"/>
                  </a:lnTo>
                  <a:lnTo>
                    <a:pt x="8" y="1005"/>
                  </a:lnTo>
                  <a:lnTo>
                    <a:pt x="17" y="763"/>
                  </a:lnTo>
                  <a:lnTo>
                    <a:pt x="22" y="547"/>
                  </a:lnTo>
                  <a:lnTo>
                    <a:pt x="26" y="357"/>
                  </a:lnTo>
                  <a:lnTo>
                    <a:pt x="31" y="202"/>
                  </a:lnTo>
                  <a:lnTo>
                    <a:pt x="39" y="92"/>
                  </a:lnTo>
                  <a:lnTo>
                    <a:pt x="44" y="26"/>
                  </a:lnTo>
                  <a:lnTo>
                    <a:pt x="53" y="0"/>
                  </a:lnTo>
                  <a:lnTo>
                    <a:pt x="57" y="26"/>
                  </a:lnTo>
                  <a:lnTo>
                    <a:pt x="62" y="92"/>
                  </a:lnTo>
                  <a:lnTo>
                    <a:pt x="66" y="202"/>
                  </a:lnTo>
                  <a:lnTo>
                    <a:pt x="75" y="357"/>
                  </a:lnTo>
                  <a:lnTo>
                    <a:pt x="79" y="547"/>
                  </a:lnTo>
                  <a:lnTo>
                    <a:pt x="84" y="763"/>
                  </a:lnTo>
                  <a:lnTo>
                    <a:pt x="93" y="1005"/>
                  </a:lnTo>
                  <a:lnTo>
                    <a:pt x="97" y="1261"/>
                  </a:lnTo>
                  <a:lnTo>
                    <a:pt x="106" y="1526"/>
                  </a:lnTo>
                  <a:lnTo>
                    <a:pt x="110" y="1791"/>
                  </a:lnTo>
                  <a:lnTo>
                    <a:pt x="119" y="2047"/>
                  </a:lnTo>
                  <a:lnTo>
                    <a:pt x="124" y="2290"/>
                  </a:lnTo>
                  <a:lnTo>
                    <a:pt x="128" y="2506"/>
                  </a:lnTo>
                  <a:lnTo>
                    <a:pt x="133" y="2692"/>
                  </a:lnTo>
                  <a:lnTo>
                    <a:pt x="137" y="28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39" name="Freeform 19">
              <a:extLst>
                <a:ext uri="{FF2B5EF4-FFF2-40B4-BE49-F238E27FC236}">
                  <a16:creationId xmlns:a16="http://schemas.microsoft.com/office/drawing/2014/main" id="{8B5F9CAA-7662-4A0E-B4BB-306DDEDD5EA2}"/>
                </a:ext>
              </a:extLst>
            </p:cNvPr>
            <p:cNvSpPr>
              <a:spLocks noChangeArrowheads="1"/>
            </p:cNvSpPr>
            <p:nvPr/>
          </p:nvSpPr>
          <p:spPr bwMode="auto">
            <a:xfrm>
              <a:off x="4977" y="3317"/>
              <a:ext cx="17" cy="346"/>
            </a:xfrm>
            <a:custGeom>
              <a:avLst/>
              <a:gdLst>
                <a:gd name="T0" fmla="*/ 0 w 76"/>
                <a:gd name="T1" fmla="*/ 1320 h 1524"/>
                <a:gd name="T2" fmla="*/ 8 w 76"/>
                <a:gd name="T3" fmla="*/ 1430 h 1524"/>
                <a:gd name="T4" fmla="*/ 13 w 76"/>
                <a:gd name="T5" fmla="*/ 1501 h 1524"/>
                <a:gd name="T6" fmla="*/ 22 w 76"/>
                <a:gd name="T7" fmla="*/ 1523 h 1524"/>
                <a:gd name="T8" fmla="*/ 26 w 76"/>
                <a:gd name="T9" fmla="*/ 1501 h 1524"/>
                <a:gd name="T10" fmla="*/ 31 w 76"/>
                <a:gd name="T11" fmla="*/ 1430 h 1524"/>
                <a:gd name="T12" fmla="*/ 40 w 76"/>
                <a:gd name="T13" fmla="*/ 1320 h 1524"/>
                <a:gd name="T14" fmla="*/ 44 w 76"/>
                <a:gd name="T15" fmla="*/ 1166 h 1524"/>
                <a:gd name="T16" fmla="*/ 48 w 76"/>
                <a:gd name="T17" fmla="*/ 980 h 1524"/>
                <a:gd name="T18" fmla="*/ 57 w 76"/>
                <a:gd name="T19" fmla="*/ 764 h 1524"/>
                <a:gd name="T20" fmla="*/ 62 w 76"/>
                <a:gd name="T21" fmla="*/ 520 h 1524"/>
                <a:gd name="T22" fmla="*/ 66 w 76"/>
                <a:gd name="T23" fmla="*/ 264 h 1524"/>
                <a:gd name="T24" fmla="*/ 75 w 76"/>
                <a:gd name="T25"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1524">
                  <a:moveTo>
                    <a:pt x="0" y="1320"/>
                  </a:moveTo>
                  <a:lnTo>
                    <a:pt x="8" y="1430"/>
                  </a:lnTo>
                  <a:lnTo>
                    <a:pt x="13" y="1501"/>
                  </a:lnTo>
                  <a:lnTo>
                    <a:pt x="22" y="1523"/>
                  </a:lnTo>
                  <a:lnTo>
                    <a:pt x="26" y="1501"/>
                  </a:lnTo>
                  <a:lnTo>
                    <a:pt x="31" y="1430"/>
                  </a:lnTo>
                  <a:lnTo>
                    <a:pt x="40" y="1320"/>
                  </a:lnTo>
                  <a:lnTo>
                    <a:pt x="44" y="1166"/>
                  </a:lnTo>
                  <a:lnTo>
                    <a:pt x="48" y="980"/>
                  </a:lnTo>
                  <a:lnTo>
                    <a:pt x="57" y="764"/>
                  </a:lnTo>
                  <a:lnTo>
                    <a:pt x="62" y="520"/>
                  </a:lnTo>
                  <a:lnTo>
                    <a:pt x="66" y="264"/>
                  </a:lnTo>
                  <a:lnTo>
                    <a:pt x="75"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40" name="Freeform 20">
              <a:extLst>
                <a:ext uri="{FF2B5EF4-FFF2-40B4-BE49-F238E27FC236}">
                  <a16:creationId xmlns:a16="http://schemas.microsoft.com/office/drawing/2014/main" id="{E93FB2C9-DAE2-4AAB-915E-9AC228DF5DC9}"/>
                </a:ext>
              </a:extLst>
            </p:cNvPr>
            <p:cNvSpPr>
              <a:spLocks noChangeArrowheads="1"/>
            </p:cNvSpPr>
            <p:nvPr/>
          </p:nvSpPr>
          <p:spPr bwMode="auto">
            <a:xfrm>
              <a:off x="4905" y="2971"/>
              <a:ext cx="41" cy="692"/>
            </a:xfrm>
            <a:custGeom>
              <a:avLst/>
              <a:gdLst>
                <a:gd name="T0" fmla="*/ 0 w 183"/>
                <a:gd name="T1" fmla="*/ 1526 h 3050"/>
                <a:gd name="T2" fmla="*/ 8 w 183"/>
                <a:gd name="T3" fmla="*/ 1261 h 3050"/>
                <a:gd name="T4" fmla="*/ 13 w 183"/>
                <a:gd name="T5" fmla="*/ 1005 h 3050"/>
                <a:gd name="T6" fmla="*/ 17 w 183"/>
                <a:gd name="T7" fmla="*/ 763 h 3050"/>
                <a:gd name="T8" fmla="*/ 22 w 183"/>
                <a:gd name="T9" fmla="*/ 547 h 3050"/>
                <a:gd name="T10" fmla="*/ 26 w 183"/>
                <a:gd name="T11" fmla="*/ 357 h 3050"/>
                <a:gd name="T12" fmla="*/ 31 w 183"/>
                <a:gd name="T13" fmla="*/ 202 h 3050"/>
                <a:gd name="T14" fmla="*/ 40 w 183"/>
                <a:gd name="T15" fmla="*/ 92 h 3050"/>
                <a:gd name="T16" fmla="*/ 40 w 183"/>
                <a:gd name="T17" fmla="*/ 26 h 3050"/>
                <a:gd name="T18" fmla="*/ 48 w 183"/>
                <a:gd name="T19" fmla="*/ 0 h 3050"/>
                <a:gd name="T20" fmla="*/ 53 w 183"/>
                <a:gd name="T21" fmla="*/ 26 h 3050"/>
                <a:gd name="T22" fmla="*/ 57 w 183"/>
                <a:gd name="T23" fmla="*/ 92 h 3050"/>
                <a:gd name="T24" fmla="*/ 62 w 183"/>
                <a:gd name="T25" fmla="*/ 202 h 3050"/>
                <a:gd name="T26" fmla="*/ 66 w 183"/>
                <a:gd name="T27" fmla="*/ 357 h 3050"/>
                <a:gd name="T28" fmla="*/ 75 w 183"/>
                <a:gd name="T29" fmla="*/ 547 h 3050"/>
                <a:gd name="T30" fmla="*/ 75 w 183"/>
                <a:gd name="T31" fmla="*/ 763 h 3050"/>
                <a:gd name="T32" fmla="*/ 80 w 183"/>
                <a:gd name="T33" fmla="*/ 1005 h 3050"/>
                <a:gd name="T34" fmla="*/ 89 w 183"/>
                <a:gd name="T35" fmla="*/ 1261 h 3050"/>
                <a:gd name="T36" fmla="*/ 93 w 183"/>
                <a:gd name="T37" fmla="*/ 1526 h 3050"/>
                <a:gd name="T38" fmla="*/ 97 w 183"/>
                <a:gd name="T39" fmla="*/ 1791 h 3050"/>
                <a:gd name="T40" fmla="*/ 102 w 183"/>
                <a:gd name="T41" fmla="*/ 2047 h 3050"/>
                <a:gd name="T42" fmla="*/ 106 w 183"/>
                <a:gd name="T43" fmla="*/ 2290 h 3050"/>
                <a:gd name="T44" fmla="*/ 111 w 183"/>
                <a:gd name="T45" fmla="*/ 2506 h 3050"/>
                <a:gd name="T46" fmla="*/ 115 w 183"/>
                <a:gd name="T47" fmla="*/ 2692 h 3050"/>
                <a:gd name="T48" fmla="*/ 120 w 183"/>
                <a:gd name="T49" fmla="*/ 2846 h 3050"/>
                <a:gd name="T50" fmla="*/ 124 w 183"/>
                <a:gd name="T51" fmla="*/ 2956 h 3050"/>
                <a:gd name="T52" fmla="*/ 133 w 183"/>
                <a:gd name="T53" fmla="*/ 3027 h 3050"/>
                <a:gd name="T54" fmla="*/ 133 w 183"/>
                <a:gd name="T55" fmla="*/ 3049 h 3050"/>
                <a:gd name="T56" fmla="*/ 142 w 183"/>
                <a:gd name="T57" fmla="*/ 3027 h 3050"/>
                <a:gd name="T58" fmla="*/ 146 w 183"/>
                <a:gd name="T59" fmla="*/ 2956 h 3050"/>
                <a:gd name="T60" fmla="*/ 151 w 183"/>
                <a:gd name="T61" fmla="*/ 2846 h 3050"/>
                <a:gd name="T62" fmla="*/ 155 w 183"/>
                <a:gd name="T63" fmla="*/ 2692 h 3050"/>
                <a:gd name="T64" fmla="*/ 160 w 183"/>
                <a:gd name="T65" fmla="*/ 2506 h 3050"/>
                <a:gd name="T66" fmla="*/ 169 w 183"/>
                <a:gd name="T67" fmla="*/ 2290 h 3050"/>
                <a:gd name="T68" fmla="*/ 169 w 183"/>
                <a:gd name="T69" fmla="*/ 2047 h 3050"/>
                <a:gd name="T70" fmla="*/ 173 w 183"/>
                <a:gd name="T71" fmla="*/ 1791 h 3050"/>
                <a:gd name="T72" fmla="*/ 182 w 183"/>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3" h="3050">
                  <a:moveTo>
                    <a:pt x="0" y="1526"/>
                  </a:moveTo>
                  <a:lnTo>
                    <a:pt x="8" y="1261"/>
                  </a:lnTo>
                  <a:lnTo>
                    <a:pt x="13" y="1005"/>
                  </a:lnTo>
                  <a:lnTo>
                    <a:pt x="17" y="763"/>
                  </a:lnTo>
                  <a:lnTo>
                    <a:pt x="22" y="547"/>
                  </a:lnTo>
                  <a:lnTo>
                    <a:pt x="26" y="357"/>
                  </a:lnTo>
                  <a:lnTo>
                    <a:pt x="31" y="202"/>
                  </a:lnTo>
                  <a:lnTo>
                    <a:pt x="40" y="92"/>
                  </a:lnTo>
                  <a:lnTo>
                    <a:pt x="40" y="26"/>
                  </a:lnTo>
                  <a:lnTo>
                    <a:pt x="48" y="0"/>
                  </a:lnTo>
                  <a:lnTo>
                    <a:pt x="53" y="26"/>
                  </a:lnTo>
                  <a:lnTo>
                    <a:pt x="57" y="92"/>
                  </a:lnTo>
                  <a:lnTo>
                    <a:pt x="62" y="202"/>
                  </a:lnTo>
                  <a:lnTo>
                    <a:pt x="66" y="357"/>
                  </a:lnTo>
                  <a:lnTo>
                    <a:pt x="75" y="547"/>
                  </a:lnTo>
                  <a:lnTo>
                    <a:pt x="75" y="763"/>
                  </a:lnTo>
                  <a:lnTo>
                    <a:pt x="80" y="1005"/>
                  </a:lnTo>
                  <a:lnTo>
                    <a:pt x="89" y="1261"/>
                  </a:lnTo>
                  <a:lnTo>
                    <a:pt x="93" y="1526"/>
                  </a:lnTo>
                  <a:lnTo>
                    <a:pt x="97" y="1791"/>
                  </a:lnTo>
                  <a:lnTo>
                    <a:pt x="102" y="2047"/>
                  </a:lnTo>
                  <a:lnTo>
                    <a:pt x="106" y="2290"/>
                  </a:lnTo>
                  <a:lnTo>
                    <a:pt x="111" y="2506"/>
                  </a:lnTo>
                  <a:lnTo>
                    <a:pt x="115" y="2692"/>
                  </a:lnTo>
                  <a:lnTo>
                    <a:pt x="120" y="2846"/>
                  </a:lnTo>
                  <a:lnTo>
                    <a:pt x="124" y="2956"/>
                  </a:lnTo>
                  <a:lnTo>
                    <a:pt x="133" y="3027"/>
                  </a:lnTo>
                  <a:lnTo>
                    <a:pt x="133" y="3049"/>
                  </a:lnTo>
                  <a:lnTo>
                    <a:pt x="142" y="3027"/>
                  </a:lnTo>
                  <a:lnTo>
                    <a:pt x="146" y="2956"/>
                  </a:lnTo>
                  <a:lnTo>
                    <a:pt x="151" y="2846"/>
                  </a:lnTo>
                  <a:lnTo>
                    <a:pt x="155" y="2692"/>
                  </a:lnTo>
                  <a:lnTo>
                    <a:pt x="160" y="2506"/>
                  </a:lnTo>
                  <a:lnTo>
                    <a:pt x="169" y="2290"/>
                  </a:lnTo>
                  <a:lnTo>
                    <a:pt x="169" y="2047"/>
                  </a:lnTo>
                  <a:lnTo>
                    <a:pt x="173" y="1791"/>
                  </a:lnTo>
                  <a:lnTo>
                    <a:pt x="182"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41" name="Freeform 21">
              <a:extLst>
                <a:ext uri="{FF2B5EF4-FFF2-40B4-BE49-F238E27FC236}">
                  <a16:creationId xmlns:a16="http://schemas.microsoft.com/office/drawing/2014/main" id="{ED7469EE-B718-481E-A7D1-169EBAF66CAC}"/>
                </a:ext>
              </a:extLst>
            </p:cNvPr>
            <p:cNvSpPr>
              <a:spLocks noChangeArrowheads="1"/>
            </p:cNvSpPr>
            <p:nvPr/>
          </p:nvSpPr>
          <p:spPr bwMode="auto">
            <a:xfrm>
              <a:off x="4866" y="2971"/>
              <a:ext cx="39" cy="692"/>
            </a:xfrm>
            <a:custGeom>
              <a:avLst/>
              <a:gdLst>
                <a:gd name="T0" fmla="*/ 0 w 173"/>
                <a:gd name="T1" fmla="*/ 1526 h 3050"/>
                <a:gd name="T2" fmla="*/ 4 w 173"/>
                <a:gd name="T3" fmla="*/ 1261 h 3050"/>
                <a:gd name="T4" fmla="*/ 8 w 173"/>
                <a:gd name="T5" fmla="*/ 1005 h 3050"/>
                <a:gd name="T6" fmla="*/ 13 w 173"/>
                <a:gd name="T7" fmla="*/ 763 h 3050"/>
                <a:gd name="T8" fmla="*/ 17 w 173"/>
                <a:gd name="T9" fmla="*/ 547 h 3050"/>
                <a:gd name="T10" fmla="*/ 22 w 173"/>
                <a:gd name="T11" fmla="*/ 357 h 3050"/>
                <a:gd name="T12" fmla="*/ 26 w 173"/>
                <a:gd name="T13" fmla="*/ 202 h 3050"/>
                <a:gd name="T14" fmla="*/ 35 w 173"/>
                <a:gd name="T15" fmla="*/ 92 h 3050"/>
                <a:gd name="T16" fmla="*/ 35 w 173"/>
                <a:gd name="T17" fmla="*/ 26 h 3050"/>
                <a:gd name="T18" fmla="*/ 44 w 173"/>
                <a:gd name="T19" fmla="*/ 0 h 3050"/>
                <a:gd name="T20" fmla="*/ 48 w 173"/>
                <a:gd name="T21" fmla="*/ 26 h 3050"/>
                <a:gd name="T22" fmla="*/ 53 w 173"/>
                <a:gd name="T23" fmla="*/ 92 h 3050"/>
                <a:gd name="T24" fmla="*/ 57 w 173"/>
                <a:gd name="T25" fmla="*/ 202 h 3050"/>
                <a:gd name="T26" fmla="*/ 61 w 173"/>
                <a:gd name="T27" fmla="*/ 357 h 3050"/>
                <a:gd name="T28" fmla="*/ 66 w 173"/>
                <a:gd name="T29" fmla="*/ 547 h 3050"/>
                <a:gd name="T30" fmla="*/ 70 w 173"/>
                <a:gd name="T31" fmla="*/ 763 h 3050"/>
                <a:gd name="T32" fmla="*/ 79 w 173"/>
                <a:gd name="T33" fmla="*/ 1005 h 3050"/>
                <a:gd name="T34" fmla="*/ 79 w 173"/>
                <a:gd name="T35" fmla="*/ 1261 h 3050"/>
                <a:gd name="T36" fmla="*/ 88 w 173"/>
                <a:gd name="T37" fmla="*/ 1526 h 3050"/>
                <a:gd name="T38" fmla="*/ 92 w 173"/>
                <a:gd name="T39" fmla="*/ 1791 h 3050"/>
                <a:gd name="T40" fmla="*/ 97 w 173"/>
                <a:gd name="T41" fmla="*/ 2047 h 3050"/>
                <a:gd name="T42" fmla="*/ 101 w 173"/>
                <a:gd name="T43" fmla="*/ 2290 h 3050"/>
                <a:gd name="T44" fmla="*/ 106 w 173"/>
                <a:gd name="T45" fmla="*/ 2506 h 3050"/>
                <a:gd name="T46" fmla="*/ 110 w 173"/>
                <a:gd name="T47" fmla="*/ 2692 h 3050"/>
                <a:gd name="T48" fmla="*/ 115 w 173"/>
                <a:gd name="T49" fmla="*/ 2846 h 3050"/>
                <a:gd name="T50" fmla="*/ 119 w 173"/>
                <a:gd name="T51" fmla="*/ 2956 h 3050"/>
                <a:gd name="T52" fmla="*/ 128 w 173"/>
                <a:gd name="T53" fmla="*/ 3027 h 3050"/>
                <a:gd name="T54" fmla="*/ 128 w 173"/>
                <a:gd name="T55" fmla="*/ 3049 h 3050"/>
                <a:gd name="T56" fmla="*/ 137 w 173"/>
                <a:gd name="T57" fmla="*/ 3027 h 3050"/>
                <a:gd name="T58" fmla="*/ 141 w 173"/>
                <a:gd name="T59" fmla="*/ 2956 h 3050"/>
                <a:gd name="T60" fmla="*/ 146 w 173"/>
                <a:gd name="T61" fmla="*/ 2846 h 3050"/>
                <a:gd name="T62" fmla="*/ 150 w 173"/>
                <a:gd name="T63" fmla="*/ 2692 h 3050"/>
                <a:gd name="T64" fmla="*/ 154 w 173"/>
                <a:gd name="T65" fmla="*/ 2506 h 3050"/>
                <a:gd name="T66" fmla="*/ 159 w 173"/>
                <a:gd name="T67" fmla="*/ 2290 h 3050"/>
                <a:gd name="T68" fmla="*/ 168 w 173"/>
                <a:gd name="T69" fmla="*/ 2047 h 3050"/>
                <a:gd name="T70" fmla="*/ 172 w 173"/>
                <a:gd name="T71" fmla="*/ 1791 h 3050"/>
                <a:gd name="T72" fmla="*/ 172 w 173"/>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3" h="3050">
                  <a:moveTo>
                    <a:pt x="0" y="1526"/>
                  </a:moveTo>
                  <a:lnTo>
                    <a:pt x="4" y="1261"/>
                  </a:lnTo>
                  <a:lnTo>
                    <a:pt x="8" y="1005"/>
                  </a:lnTo>
                  <a:lnTo>
                    <a:pt x="13" y="763"/>
                  </a:lnTo>
                  <a:lnTo>
                    <a:pt x="17" y="547"/>
                  </a:lnTo>
                  <a:lnTo>
                    <a:pt x="22" y="357"/>
                  </a:lnTo>
                  <a:lnTo>
                    <a:pt x="26" y="202"/>
                  </a:lnTo>
                  <a:lnTo>
                    <a:pt x="35" y="92"/>
                  </a:lnTo>
                  <a:lnTo>
                    <a:pt x="35" y="26"/>
                  </a:lnTo>
                  <a:lnTo>
                    <a:pt x="44" y="0"/>
                  </a:lnTo>
                  <a:lnTo>
                    <a:pt x="48" y="26"/>
                  </a:lnTo>
                  <a:lnTo>
                    <a:pt x="53" y="92"/>
                  </a:lnTo>
                  <a:lnTo>
                    <a:pt x="57" y="202"/>
                  </a:lnTo>
                  <a:lnTo>
                    <a:pt x="61" y="357"/>
                  </a:lnTo>
                  <a:lnTo>
                    <a:pt x="66" y="547"/>
                  </a:lnTo>
                  <a:lnTo>
                    <a:pt x="70" y="763"/>
                  </a:lnTo>
                  <a:lnTo>
                    <a:pt x="79" y="1005"/>
                  </a:lnTo>
                  <a:lnTo>
                    <a:pt x="79" y="1261"/>
                  </a:lnTo>
                  <a:lnTo>
                    <a:pt x="88" y="1526"/>
                  </a:lnTo>
                  <a:lnTo>
                    <a:pt x="92" y="1791"/>
                  </a:lnTo>
                  <a:lnTo>
                    <a:pt x="97" y="2047"/>
                  </a:lnTo>
                  <a:lnTo>
                    <a:pt x="101" y="2290"/>
                  </a:lnTo>
                  <a:lnTo>
                    <a:pt x="106" y="2506"/>
                  </a:lnTo>
                  <a:lnTo>
                    <a:pt x="110" y="2692"/>
                  </a:lnTo>
                  <a:lnTo>
                    <a:pt x="115" y="2846"/>
                  </a:lnTo>
                  <a:lnTo>
                    <a:pt x="119" y="2956"/>
                  </a:lnTo>
                  <a:lnTo>
                    <a:pt x="128" y="3027"/>
                  </a:lnTo>
                  <a:lnTo>
                    <a:pt x="128" y="3049"/>
                  </a:lnTo>
                  <a:lnTo>
                    <a:pt x="137" y="3027"/>
                  </a:lnTo>
                  <a:lnTo>
                    <a:pt x="141" y="2956"/>
                  </a:lnTo>
                  <a:lnTo>
                    <a:pt x="146" y="2846"/>
                  </a:lnTo>
                  <a:lnTo>
                    <a:pt x="150" y="2692"/>
                  </a:lnTo>
                  <a:lnTo>
                    <a:pt x="154" y="2506"/>
                  </a:lnTo>
                  <a:lnTo>
                    <a:pt x="159" y="2290"/>
                  </a:lnTo>
                  <a:lnTo>
                    <a:pt x="168" y="2047"/>
                  </a:lnTo>
                  <a:lnTo>
                    <a:pt x="172" y="1791"/>
                  </a:lnTo>
                  <a:lnTo>
                    <a:pt x="172"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42" name="Freeform 22">
              <a:extLst>
                <a:ext uri="{FF2B5EF4-FFF2-40B4-BE49-F238E27FC236}">
                  <a16:creationId xmlns:a16="http://schemas.microsoft.com/office/drawing/2014/main" id="{059FC38E-9192-433C-80BF-48EBDF598F32}"/>
                </a:ext>
              </a:extLst>
            </p:cNvPr>
            <p:cNvSpPr>
              <a:spLocks noChangeArrowheads="1"/>
            </p:cNvSpPr>
            <p:nvPr/>
          </p:nvSpPr>
          <p:spPr bwMode="auto">
            <a:xfrm>
              <a:off x="4818" y="2971"/>
              <a:ext cx="48" cy="692"/>
            </a:xfrm>
            <a:custGeom>
              <a:avLst/>
              <a:gdLst>
                <a:gd name="T0" fmla="*/ 0 w 213"/>
                <a:gd name="T1" fmla="*/ 1526 h 3050"/>
                <a:gd name="T2" fmla="*/ 4 w 213"/>
                <a:gd name="T3" fmla="*/ 1261 h 3050"/>
                <a:gd name="T4" fmla="*/ 8 w 213"/>
                <a:gd name="T5" fmla="*/ 1005 h 3050"/>
                <a:gd name="T6" fmla="*/ 13 w 213"/>
                <a:gd name="T7" fmla="*/ 763 h 3050"/>
                <a:gd name="T8" fmla="*/ 22 w 213"/>
                <a:gd name="T9" fmla="*/ 547 h 3050"/>
                <a:gd name="T10" fmla="*/ 26 w 213"/>
                <a:gd name="T11" fmla="*/ 357 h 3050"/>
                <a:gd name="T12" fmla="*/ 35 w 213"/>
                <a:gd name="T13" fmla="*/ 202 h 3050"/>
                <a:gd name="T14" fmla="*/ 39 w 213"/>
                <a:gd name="T15" fmla="*/ 92 h 3050"/>
                <a:gd name="T16" fmla="*/ 48 w 213"/>
                <a:gd name="T17" fmla="*/ 26 h 3050"/>
                <a:gd name="T18" fmla="*/ 53 w 213"/>
                <a:gd name="T19" fmla="*/ 0 h 3050"/>
                <a:gd name="T20" fmla="*/ 57 w 213"/>
                <a:gd name="T21" fmla="*/ 26 h 3050"/>
                <a:gd name="T22" fmla="*/ 62 w 213"/>
                <a:gd name="T23" fmla="*/ 92 h 3050"/>
                <a:gd name="T24" fmla="*/ 66 w 213"/>
                <a:gd name="T25" fmla="*/ 202 h 3050"/>
                <a:gd name="T26" fmla="*/ 75 w 213"/>
                <a:gd name="T27" fmla="*/ 357 h 3050"/>
                <a:gd name="T28" fmla="*/ 79 w 213"/>
                <a:gd name="T29" fmla="*/ 547 h 3050"/>
                <a:gd name="T30" fmla="*/ 88 w 213"/>
                <a:gd name="T31" fmla="*/ 763 h 3050"/>
                <a:gd name="T32" fmla="*/ 93 w 213"/>
                <a:gd name="T33" fmla="*/ 1005 h 3050"/>
                <a:gd name="T34" fmla="*/ 101 w 213"/>
                <a:gd name="T35" fmla="*/ 1261 h 3050"/>
                <a:gd name="T36" fmla="*/ 106 w 213"/>
                <a:gd name="T37" fmla="*/ 1526 h 3050"/>
                <a:gd name="T38" fmla="*/ 110 w 213"/>
                <a:gd name="T39" fmla="*/ 1791 h 3050"/>
                <a:gd name="T40" fmla="*/ 115 w 213"/>
                <a:gd name="T41" fmla="*/ 2047 h 3050"/>
                <a:gd name="T42" fmla="*/ 124 w 213"/>
                <a:gd name="T43" fmla="*/ 2290 h 3050"/>
                <a:gd name="T44" fmla="*/ 128 w 213"/>
                <a:gd name="T45" fmla="*/ 2506 h 3050"/>
                <a:gd name="T46" fmla="*/ 132 w 213"/>
                <a:gd name="T47" fmla="*/ 2692 h 3050"/>
                <a:gd name="T48" fmla="*/ 141 w 213"/>
                <a:gd name="T49" fmla="*/ 2846 h 3050"/>
                <a:gd name="T50" fmla="*/ 146 w 213"/>
                <a:gd name="T51" fmla="*/ 2956 h 3050"/>
                <a:gd name="T52" fmla="*/ 150 w 213"/>
                <a:gd name="T53" fmla="*/ 3027 h 3050"/>
                <a:gd name="T54" fmla="*/ 159 w 213"/>
                <a:gd name="T55" fmla="*/ 3049 h 3050"/>
                <a:gd name="T56" fmla="*/ 163 w 213"/>
                <a:gd name="T57" fmla="*/ 3027 h 3050"/>
                <a:gd name="T58" fmla="*/ 168 w 213"/>
                <a:gd name="T59" fmla="*/ 2956 h 3050"/>
                <a:gd name="T60" fmla="*/ 177 w 213"/>
                <a:gd name="T61" fmla="*/ 2846 h 3050"/>
                <a:gd name="T62" fmla="*/ 181 w 213"/>
                <a:gd name="T63" fmla="*/ 2692 h 3050"/>
                <a:gd name="T64" fmla="*/ 186 w 213"/>
                <a:gd name="T65" fmla="*/ 2506 h 3050"/>
                <a:gd name="T66" fmla="*/ 194 w 213"/>
                <a:gd name="T67" fmla="*/ 2290 h 3050"/>
                <a:gd name="T68" fmla="*/ 199 w 213"/>
                <a:gd name="T69" fmla="*/ 2047 h 3050"/>
                <a:gd name="T70" fmla="*/ 203 w 213"/>
                <a:gd name="T71" fmla="*/ 1791 h 3050"/>
                <a:gd name="T72" fmla="*/ 212 w 213"/>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3" h="3050">
                  <a:moveTo>
                    <a:pt x="0" y="1526"/>
                  </a:moveTo>
                  <a:lnTo>
                    <a:pt x="4" y="1261"/>
                  </a:lnTo>
                  <a:lnTo>
                    <a:pt x="8" y="1005"/>
                  </a:lnTo>
                  <a:lnTo>
                    <a:pt x="13" y="763"/>
                  </a:lnTo>
                  <a:lnTo>
                    <a:pt x="22" y="547"/>
                  </a:lnTo>
                  <a:lnTo>
                    <a:pt x="26" y="357"/>
                  </a:lnTo>
                  <a:lnTo>
                    <a:pt x="35" y="202"/>
                  </a:lnTo>
                  <a:lnTo>
                    <a:pt x="39" y="92"/>
                  </a:lnTo>
                  <a:lnTo>
                    <a:pt x="48" y="26"/>
                  </a:lnTo>
                  <a:lnTo>
                    <a:pt x="53" y="0"/>
                  </a:lnTo>
                  <a:lnTo>
                    <a:pt x="57" y="26"/>
                  </a:lnTo>
                  <a:lnTo>
                    <a:pt x="62" y="92"/>
                  </a:lnTo>
                  <a:lnTo>
                    <a:pt x="66" y="202"/>
                  </a:lnTo>
                  <a:lnTo>
                    <a:pt x="75" y="357"/>
                  </a:lnTo>
                  <a:lnTo>
                    <a:pt x="79" y="547"/>
                  </a:lnTo>
                  <a:lnTo>
                    <a:pt x="88" y="763"/>
                  </a:lnTo>
                  <a:lnTo>
                    <a:pt x="93" y="1005"/>
                  </a:lnTo>
                  <a:lnTo>
                    <a:pt x="101" y="1261"/>
                  </a:lnTo>
                  <a:lnTo>
                    <a:pt x="106" y="1526"/>
                  </a:lnTo>
                  <a:lnTo>
                    <a:pt x="110" y="1791"/>
                  </a:lnTo>
                  <a:lnTo>
                    <a:pt x="115" y="2047"/>
                  </a:lnTo>
                  <a:lnTo>
                    <a:pt x="124" y="2290"/>
                  </a:lnTo>
                  <a:lnTo>
                    <a:pt x="128" y="2506"/>
                  </a:lnTo>
                  <a:lnTo>
                    <a:pt x="132" y="2692"/>
                  </a:lnTo>
                  <a:lnTo>
                    <a:pt x="141" y="2846"/>
                  </a:lnTo>
                  <a:lnTo>
                    <a:pt x="146" y="2956"/>
                  </a:lnTo>
                  <a:lnTo>
                    <a:pt x="150" y="3027"/>
                  </a:lnTo>
                  <a:lnTo>
                    <a:pt x="159" y="3049"/>
                  </a:lnTo>
                  <a:lnTo>
                    <a:pt x="163" y="3027"/>
                  </a:lnTo>
                  <a:lnTo>
                    <a:pt x="168" y="2956"/>
                  </a:lnTo>
                  <a:lnTo>
                    <a:pt x="177" y="2846"/>
                  </a:lnTo>
                  <a:lnTo>
                    <a:pt x="181" y="2692"/>
                  </a:lnTo>
                  <a:lnTo>
                    <a:pt x="186" y="2506"/>
                  </a:lnTo>
                  <a:lnTo>
                    <a:pt x="194" y="2290"/>
                  </a:lnTo>
                  <a:lnTo>
                    <a:pt x="199" y="2047"/>
                  </a:lnTo>
                  <a:lnTo>
                    <a:pt x="203" y="1791"/>
                  </a:lnTo>
                  <a:lnTo>
                    <a:pt x="212"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43" name="Freeform 23">
              <a:extLst>
                <a:ext uri="{FF2B5EF4-FFF2-40B4-BE49-F238E27FC236}">
                  <a16:creationId xmlns:a16="http://schemas.microsoft.com/office/drawing/2014/main" id="{DA6DE7AD-10FF-4B91-B7E6-B75183705DA2}"/>
                </a:ext>
              </a:extLst>
            </p:cNvPr>
            <p:cNvSpPr>
              <a:spLocks noChangeArrowheads="1"/>
            </p:cNvSpPr>
            <p:nvPr/>
          </p:nvSpPr>
          <p:spPr bwMode="auto">
            <a:xfrm>
              <a:off x="4778" y="2971"/>
              <a:ext cx="40" cy="692"/>
            </a:xfrm>
            <a:custGeom>
              <a:avLst/>
              <a:gdLst>
                <a:gd name="T0" fmla="*/ 0 w 178"/>
                <a:gd name="T1" fmla="*/ 1526 h 3050"/>
                <a:gd name="T2" fmla="*/ 4 w 178"/>
                <a:gd name="T3" fmla="*/ 1261 h 3050"/>
                <a:gd name="T4" fmla="*/ 8 w 178"/>
                <a:gd name="T5" fmla="*/ 1005 h 3050"/>
                <a:gd name="T6" fmla="*/ 13 w 178"/>
                <a:gd name="T7" fmla="*/ 763 h 3050"/>
                <a:gd name="T8" fmla="*/ 17 w 178"/>
                <a:gd name="T9" fmla="*/ 547 h 3050"/>
                <a:gd name="T10" fmla="*/ 22 w 178"/>
                <a:gd name="T11" fmla="*/ 357 h 3050"/>
                <a:gd name="T12" fmla="*/ 26 w 178"/>
                <a:gd name="T13" fmla="*/ 202 h 3050"/>
                <a:gd name="T14" fmla="*/ 31 w 178"/>
                <a:gd name="T15" fmla="*/ 92 h 3050"/>
                <a:gd name="T16" fmla="*/ 39 w 178"/>
                <a:gd name="T17" fmla="*/ 26 h 3050"/>
                <a:gd name="T18" fmla="*/ 44 w 178"/>
                <a:gd name="T19" fmla="*/ 0 h 3050"/>
                <a:gd name="T20" fmla="*/ 48 w 178"/>
                <a:gd name="T21" fmla="*/ 26 h 3050"/>
                <a:gd name="T22" fmla="*/ 53 w 178"/>
                <a:gd name="T23" fmla="*/ 92 h 3050"/>
                <a:gd name="T24" fmla="*/ 57 w 178"/>
                <a:gd name="T25" fmla="*/ 202 h 3050"/>
                <a:gd name="T26" fmla="*/ 62 w 178"/>
                <a:gd name="T27" fmla="*/ 357 h 3050"/>
                <a:gd name="T28" fmla="*/ 66 w 178"/>
                <a:gd name="T29" fmla="*/ 547 h 3050"/>
                <a:gd name="T30" fmla="*/ 71 w 178"/>
                <a:gd name="T31" fmla="*/ 763 h 3050"/>
                <a:gd name="T32" fmla="*/ 79 w 178"/>
                <a:gd name="T33" fmla="*/ 1005 h 3050"/>
                <a:gd name="T34" fmla="*/ 84 w 178"/>
                <a:gd name="T35" fmla="*/ 1261 h 3050"/>
                <a:gd name="T36" fmla="*/ 88 w 178"/>
                <a:gd name="T37" fmla="*/ 1526 h 3050"/>
                <a:gd name="T38" fmla="*/ 93 w 178"/>
                <a:gd name="T39" fmla="*/ 1791 h 3050"/>
                <a:gd name="T40" fmla="*/ 97 w 178"/>
                <a:gd name="T41" fmla="*/ 2047 h 3050"/>
                <a:gd name="T42" fmla="*/ 102 w 178"/>
                <a:gd name="T43" fmla="*/ 2290 h 3050"/>
                <a:gd name="T44" fmla="*/ 106 w 178"/>
                <a:gd name="T45" fmla="*/ 2506 h 3050"/>
                <a:gd name="T46" fmla="*/ 110 w 178"/>
                <a:gd name="T47" fmla="*/ 2692 h 3050"/>
                <a:gd name="T48" fmla="*/ 119 w 178"/>
                <a:gd name="T49" fmla="*/ 2846 h 3050"/>
                <a:gd name="T50" fmla="*/ 119 w 178"/>
                <a:gd name="T51" fmla="*/ 2956 h 3050"/>
                <a:gd name="T52" fmla="*/ 128 w 178"/>
                <a:gd name="T53" fmla="*/ 3027 h 3050"/>
                <a:gd name="T54" fmla="*/ 133 w 178"/>
                <a:gd name="T55" fmla="*/ 3049 h 3050"/>
                <a:gd name="T56" fmla="*/ 137 w 178"/>
                <a:gd name="T57" fmla="*/ 3027 h 3050"/>
                <a:gd name="T58" fmla="*/ 142 w 178"/>
                <a:gd name="T59" fmla="*/ 2956 h 3050"/>
                <a:gd name="T60" fmla="*/ 146 w 178"/>
                <a:gd name="T61" fmla="*/ 2846 h 3050"/>
                <a:gd name="T62" fmla="*/ 150 w 178"/>
                <a:gd name="T63" fmla="*/ 2692 h 3050"/>
                <a:gd name="T64" fmla="*/ 155 w 178"/>
                <a:gd name="T65" fmla="*/ 2506 h 3050"/>
                <a:gd name="T66" fmla="*/ 164 w 178"/>
                <a:gd name="T67" fmla="*/ 2290 h 3050"/>
                <a:gd name="T68" fmla="*/ 164 w 178"/>
                <a:gd name="T69" fmla="*/ 2047 h 3050"/>
                <a:gd name="T70" fmla="*/ 173 w 178"/>
                <a:gd name="T71" fmla="*/ 1791 h 3050"/>
                <a:gd name="T72" fmla="*/ 177 w 178"/>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8" h="3050">
                  <a:moveTo>
                    <a:pt x="0" y="1526"/>
                  </a:moveTo>
                  <a:lnTo>
                    <a:pt x="4" y="1261"/>
                  </a:lnTo>
                  <a:lnTo>
                    <a:pt x="8" y="1005"/>
                  </a:lnTo>
                  <a:lnTo>
                    <a:pt x="13" y="763"/>
                  </a:lnTo>
                  <a:lnTo>
                    <a:pt x="17" y="547"/>
                  </a:lnTo>
                  <a:lnTo>
                    <a:pt x="22" y="357"/>
                  </a:lnTo>
                  <a:lnTo>
                    <a:pt x="26" y="202"/>
                  </a:lnTo>
                  <a:lnTo>
                    <a:pt x="31" y="92"/>
                  </a:lnTo>
                  <a:lnTo>
                    <a:pt x="39" y="26"/>
                  </a:lnTo>
                  <a:lnTo>
                    <a:pt x="44" y="0"/>
                  </a:lnTo>
                  <a:lnTo>
                    <a:pt x="48" y="26"/>
                  </a:lnTo>
                  <a:lnTo>
                    <a:pt x="53" y="92"/>
                  </a:lnTo>
                  <a:lnTo>
                    <a:pt x="57" y="202"/>
                  </a:lnTo>
                  <a:lnTo>
                    <a:pt x="62" y="357"/>
                  </a:lnTo>
                  <a:lnTo>
                    <a:pt x="66" y="547"/>
                  </a:lnTo>
                  <a:lnTo>
                    <a:pt x="71" y="763"/>
                  </a:lnTo>
                  <a:lnTo>
                    <a:pt x="79" y="1005"/>
                  </a:lnTo>
                  <a:lnTo>
                    <a:pt x="84" y="1261"/>
                  </a:lnTo>
                  <a:lnTo>
                    <a:pt x="88" y="1526"/>
                  </a:lnTo>
                  <a:lnTo>
                    <a:pt x="93" y="1791"/>
                  </a:lnTo>
                  <a:lnTo>
                    <a:pt x="97" y="2047"/>
                  </a:lnTo>
                  <a:lnTo>
                    <a:pt x="102" y="2290"/>
                  </a:lnTo>
                  <a:lnTo>
                    <a:pt x="106" y="2506"/>
                  </a:lnTo>
                  <a:lnTo>
                    <a:pt x="110" y="2692"/>
                  </a:lnTo>
                  <a:lnTo>
                    <a:pt x="119" y="2846"/>
                  </a:lnTo>
                  <a:lnTo>
                    <a:pt x="119" y="2956"/>
                  </a:lnTo>
                  <a:lnTo>
                    <a:pt x="128" y="3027"/>
                  </a:lnTo>
                  <a:lnTo>
                    <a:pt x="133" y="3049"/>
                  </a:lnTo>
                  <a:lnTo>
                    <a:pt x="137" y="3027"/>
                  </a:lnTo>
                  <a:lnTo>
                    <a:pt x="142" y="2956"/>
                  </a:lnTo>
                  <a:lnTo>
                    <a:pt x="146" y="2846"/>
                  </a:lnTo>
                  <a:lnTo>
                    <a:pt x="150" y="2692"/>
                  </a:lnTo>
                  <a:lnTo>
                    <a:pt x="155" y="2506"/>
                  </a:lnTo>
                  <a:lnTo>
                    <a:pt x="164" y="2290"/>
                  </a:lnTo>
                  <a:lnTo>
                    <a:pt x="164" y="2047"/>
                  </a:lnTo>
                  <a:lnTo>
                    <a:pt x="173" y="1791"/>
                  </a:lnTo>
                  <a:lnTo>
                    <a:pt x="177"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44" name="Freeform 24">
              <a:extLst>
                <a:ext uri="{FF2B5EF4-FFF2-40B4-BE49-F238E27FC236}">
                  <a16:creationId xmlns:a16="http://schemas.microsoft.com/office/drawing/2014/main" id="{58CB8835-893C-40C0-93E3-2BA73EBEA5E2}"/>
                </a:ext>
              </a:extLst>
            </p:cNvPr>
            <p:cNvSpPr>
              <a:spLocks noChangeArrowheads="1"/>
            </p:cNvSpPr>
            <p:nvPr/>
          </p:nvSpPr>
          <p:spPr bwMode="auto">
            <a:xfrm>
              <a:off x="4737" y="2971"/>
              <a:ext cx="34" cy="692"/>
            </a:xfrm>
            <a:custGeom>
              <a:avLst/>
              <a:gdLst>
                <a:gd name="T0" fmla="*/ 0 w 151"/>
                <a:gd name="T1" fmla="*/ 1526 h 3050"/>
                <a:gd name="T2" fmla="*/ 8 w 151"/>
                <a:gd name="T3" fmla="*/ 1261 h 3050"/>
                <a:gd name="T4" fmla="*/ 13 w 151"/>
                <a:gd name="T5" fmla="*/ 1005 h 3050"/>
                <a:gd name="T6" fmla="*/ 17 w 151"/>
                <a:gd name="T7" fmla="*/ 763 h 3050"/>
                <a:gd name="T8" fmla="*/ 22 w 151"/>
                <a:gd name="T9" fmla="*/ 547 h 3050"/>
                <a:gd name="T10" fmla="*/ 26 w 151"/>
                <a:gd name="T11" fmla="*/ 357 h 3050"/>
                <a:gd name="T12" fmla="*/ 35 w 151"/>
                <a:gd name="T13" fmla="*/ 202 h 3050"/>
                <a:gd name="T14" fmla="*/ 35 w 151"/>
                <a:gd name="T15" fmla="*/ 92 h 3050"/>
                <a:gd name="T16" fmla="*/ 44 w 151"/>
                <a:gd name="T17" fmla="*/ 26 h 3050"/>
                <a:gd name="T18" fmla="*/ 48 w 151"/>
                <a:gd name="T19" fmla="*/ 0 h 3050"/>
                <a:gd name="T20" fmla="*/ 53 w 151"/>
                <a:gd name="T21" fmla="*/ 26 h 3050"/>
                <a:gd name="T22" fmla="*/ 57 w 151"/>
                <a:gd name="T23" fmla="*/ 92 h 3050"/>
                <a:gd name="T24" fmla="*/ 62 w 151"/>
                <a:gd name="T25" fmla="*/ 202 h 3050"/>
                <a:gd name="T26" fmla="*/ 66 w 151"/>
                <a:gd name="T27" fmla="*/ 357 h 3050"/>
                <a:gd name="T28" fmla="*/ 75 w 151"/>
                <a:gd name="T29" fmla="*/ 547 h 3050"/>
                <a:gd name="T30" fmla="*/ 75 w 151"/>
                <a:gd name="T31" fmla="*/ 763 h 3050"/>
                <a:gd name="T32" fmla="*/ 79 w 151"/>
                <a:gd name="T33" fmla="*/ 1005 h 3050"/>
                <a:gd name="T34" fmla="*/ 88 w 151"/>
                <a:gd name="T35" fmla="*/ 1261 h 3050"/>
                <a:gd name="T36" fmla="*/ 93 w 151"/>
                <a:gd name="T37" fmla="*/ 1526 h 3050"/>
                <a:gd name="T38" fmla="*/ 97 w 151"/>
                <a:gd name="T39" fmla="*/ 1791 h 3050"/>
                <a:gd name="T40" fmla="*/ 101 w 151"/>
                <a:gd name="T41" fmla="*/ 2047 h 3050"/>
                <a:gd name="T42" fmla="*/ 106 w 151"/>
                <a:gd name="T43" fmla="*/ 2290 h 3050"/>
                <a:gd name="T44" fmla="*/ 110 w 151"/>
                <a:gd name="T45" fmla="*/ 2506 h 3050"/>
                <a:gd name="T46" fmla="*/ 115 w 151"/>
                <a:gd name="T47" fmla="*/ 2692 h 3050"/>
                <a:gd name="T48" fmla="*/ 119 w 151"/>
                <a:gd name="T49" fmla="*/ 2846 h 3050"/>
                <a:gd name="T50" fmla="*/ 128 w 151"/>
                <a:gd name="T51" fmla="*/ 2956 h 3050"/>
                <a:gd name="T52" fmla="*/ 132 w 151"/>
                <a:gd name="T53" fmla="*/ 3027 h 3050"/>
                <a:gd name="T54" fmla="*/ 137 w 151"/>
                <a:gd name="T55" fmla="*/ 3049 h 3050"/>
                <a:gd name="T56" fmla="*/ 141 w 151"/>
                <a:gd name="T57" fmla="*/ 3027 h 3050"/>
                <a:gd name="T58" fmla="*/ 146 w 151"/>
                <a:gd name="T59" fmla="*/ 2956 h 3050"/>
                <a:gd name="T60" fmla="*/ 150 w 151"/>
                <a:gd name="T61" fmla="*/ 284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1" h="3050">
                  <a:moveTo>
                    <a:pt x="0" y="1526"/>
                  </a:moveTo>
                  <a:lnTo>
                    <a:pt x="8" y="1261"/>
                  </a:lnTo>
                  <a:lnTo>
                    <a:pt x="13" y="1005"/>
                  </a:lnTo>
                  <a:lnTo>
                    <a:pt x="17" y="763"/>
                  </a:lnTo>
                  <a:lnTo>
                    <a:pt x="22" y="547"/>
                  </a:lnTo>
                  <a:lnTo>
                    <a:pt x="26" y="357"/>
                  </a:lnTo>
                  <a:lnTo>
                    <a:pt x="35" y="202"/>
                  </a:lnTo>
                  <a:lnTo>
                    <a:pt x="35" y="92"/>
                  </a:lnTo>
                  <a:lnTo>
                    <a:pt x="44" y="26"/>
                  </a:lnTo>
                  <a:lnTo>
                    <a:pt x="48" y="0"/>
                  </a:lnTo>
                  <a:lnTo>
                    <a:pt x="53" y="26"/>
                  </a:lnTo>
                  <a:lnTo>
                    <a:pt x="57" y="92"/>
                  </a:lnTo>
                  <a:lnTo>
                    <a:pt x="62" y="202"/>
                  </a:lnTo>
                  <a:lnTo>
                    <a:pt x="66" y="357"/>
                  </a:lnTo>
                  <a:lnTo>
                    <a:pt x="75" y="547"/>
                  </a:lnTo>
                  <a:lnTo>
                    <a:pt x="75" y="763"/>
                  </a:lnTo>
                  <a:lnTo>
                    <a:pt x="79" y="1005"/>
                  </a:lnTo>
                  <a:lnTo>
                    <a:pt x="88" y="1261"/>
                  </a:lnTo>
                  <a:lnTo>
                    <a:pt x="93" y="1526"/>
                  </a:lnTo>
                  <a:lnTo>
                    <a:pt x="97" y="1791"/>
                  </a:lnTo>
                  <a:lnTo>
                    <a:pt x="101" y="2047"/>
                  </a:lnTo>
                  <a:lnTo>
                    <a:pt x="106" y="2290"/>
                  </a:lnTo>
                  <a:lnTo>
                    <a:pt x="110" y="2506"/>
                  </a:lnTo>
                  <a:lnTo>
                    <a:pt x="115" y="2692"/>
                  </a:lnTo>
                  <a:lnTo>
                    <a:pt x="119" y="2846"/>
                  </a:lnTo>
                  <a:lnTo>
                    <a:pt x="128" y="2956"/>
                  </a:lnTo>
                  <a:lnTo>
                    <a:pt x="132" y="3027"/>
                  </a:lnTo>
                  <a:lnTo>
                    <a:pt x="137" y="3049"/>
                  </a:lnTo>
                  <a:lnTo>
                    <a:pt x="141" y="3027"/>
                  </a:lnTo>
                  <a:lnTo>
                    <a:pt x="146" y="2956"/>
                  </a:lnTo>
                  <a:lnTo>
                    <a:pt x="150" y="284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45" name="Freeform 25">
              <a:extLst>
                <a:ext uri="{FF2B5EF4-FFF2-40B4-BE49-F238E27FC236}">
                  <a16:creationId xmlns:a16="http://schemas.microsoft.com/office/drawing/2014/main" id="{7540405F-C272-495E-82FD-2397FB4C78A3}"/>
                </a:ext>
              </a:extLst>
            </p:cNvPr>
            <p:cNvSpPr>
              <a:spLocks noChangeArrowheads="1"/>
            </p:cNvSpPr>
            <p:nvPr/>
          </p:nvSpPr>
          <p:spPr bwMode="auto">
            <a:xfrm>
              <a:off x="4771" y="3317"/>
              <a:ext cx="16" cy="300"/>
            </a:xfrm>
            <a:custGeom>
              <a:avLst/>
              <a:gdLst>
                <a:gd name="T0" fmla="*/ 0 w 72"/>
                <a:gd name="T1" fmla="*/ 1320 h 1321"/>
                <a:gd name="T2" fmla="*/ 8 w 72"/>
                <a:gd name="T3" fmla="*/ 1166 h 1321"/>
                <a:gd name="T4" fmla="*/ 17 w 72"/>
                <a:gd name="T5" fmla="*/ 980 h 1321"/>
                <a:gd name="T6" fmla="*/ 40 w 72"/>
                <a:gd name="T7" fmla="*/ 764 h 1321"/>
                <a:gd name="T8" fmla="*/ 40 w 72"/>
                <a:gd name="T9" fmla="*/ 520 h 1321"/>
                <a:gd name="T10" fmla="*/ 58 w 72"/>
                <a:gd name="T11" fmla="*/ 264 h 1321"/>
                <a:gd name="T12" fmla="*/ 71 w 72"/>
                <a:gd name="T13" fmla="*/ 0 h 1321"/>
              </a:gdLst>
              <a:ahLst/>
              <a:cxnLst>
                <a:cxn ang="0">
                  <a:pos x="T0" y="T1"/>
                </a:cxn>
                <a:cxn ang="0">
                  <a:pos x="T2" y="T3"/>
                </a:cxn>
                <a:cxn ang="0">
                  <a:pos x="T4" y="T5"/>
                </a:cxn>
                <a:cxn ang="0">
                  <a:pos x="T6" y="T7"/>
                </a:cxn>
                <a:cxn ang="0">
                  <a:pos x="T8" y="T9"/>
                </a:cxn>
                <a:cxn ang="0">
                  <a:pos x="T10" y="T11"/>
                </a:cxn>
                <a:cxn ang="0">
                  <a:pos x="T12" y="T13"/>
                </a:cxn>
              </a:cxnLst>
              <a:rect l="0" t="0" r="r" b="b"/>
              <a:pathLst>
                <a:path w="72" h="1321">
                  <a:moveTo>
                    <a:pt x="0" y="1320"/>
                  </a:moveTo>
                  <a:lnTo>
                    <a:pt x="8" y="1166"/>
                  </a:lnTo>
                  <a:lnTo>
                    <a:pt x="17" y="980"/>
                  </a:lnTo>
                  <a:lnTo>
                    <a:pt x="40" y="764"/>
                  </a:lnTo>
                  <a:lnTo>
                    <a:pt x="40" y="520"/>
                  </a:lnTo>
                  <a:lnTo>
                    <a:pt x="58" y="264"/>
                  </a:lnTo>
                  <a:lnTo>
                    <a:pt x="71"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46" name="Freeform 26">
              <a:extLst>
                <a:ext uri="{FF2B5EF4-FFF2-40B4-BE49-F238E27FC236}">
                  <a16:creationId xmlns:a16="http://schemas.microsoft.com/office/drawing/2014/main" id="{6033A68D-D38B-4D90-BD8B-DBF2EFC23C03}"/>
                </a:ext>
              </a:extLst>
            </p:cNvPr>
            <p:cNvSpPr>
              <a:spLocks noChangeArrowheads="1"/>
            </p:cNvSpPr>
            <p:nvPr/>
          </p:nvSpPr>
          <p:spPr bwMode="auto">
            <a:xfrm>
              <a:off x="4689" y="2971"/>
              <a:ext cx="48" cy="692"/>
            </a:xfrm>
            <a:custGeom>
              <a:avLst/>
              <a:gdLst>
                <a:gd name="T0" fmla="*/ 0 w 213"/>
                <a:gd name="T1" fmla="*/ 1526 h 3050"/>
                <a:gd name="T2" fmla="*/ 8 w 213"/>
                <a:gd name="T3" fmla="*/ 1261 h 3050"/>
                <a:gd name="T4" fmla="*/ 13 w 213"/>
                <a:gd name="T5" fmla="*/ 1005 h 3050"/>
                <a:gd name="T6" fmla="*/ 22 w 213"/>
                <a:gd name="T7" fmla="*/ 763 h 3050"/>
                <a:gd name="T8" fmla="*/ 26 w 213"/>
                <a:gd name="T9" fmla="*/ 547 h 3050"/>
                <a:gd name="T10" fmla="*/ 35 w 213"/>
                <a:gd name="T11" fmla="*/ 357 h 3050"/>
                <a:gd name="T12" fmla="*/ 39 w 213"/>
                <a:gd name="T13" fmla="*/ 202 h 3050"/>
                <a:gd name="T14" fmla="*/ 44 w 213"/>
                <a:gd name="T15" fmla="*/ 92 h 3050"/>
                <a:gd name="T16" fmla="*/ 53 w 213"/>
                <a:gd name="T17" fmla="*/ 26 h 3050"/>
                <a:gd name="T18" fmla="*/ 57 w 213"/>
                <a:gd name="T19" fmla="*/ 0 h 3050"/>
                <a:gd name="T20" fmla="*/ 62 w 213"/>
                <a:gd name="T21" fmla="*/ 26 h 3050"/>
                <a:gd name="T22" fmla="*/ 66 w 213"/>
                <a:gd name="T23" fmla="*/ 92 h 3050"/>
                <a:gd name="T24" fmla="*/ 75 w 213"/>
                <a:gd name="T25" fmla="*/ 202 h 3050"/>
                <a:gd name="T26" fmla="*/ 79 w 213"/>
                <a:gd name="T27" fmla="*/ 357 h 3050"/>
                <a:gd name="T28" fmla="*/ 88 w 213"/>
                <a:gd name="T29" fmla="*/ 547 h 3050"/>
                <a:gd name="T30" fmla="*/ 93 w 213"/>
                <a:gd name="T31" fmla="*/ 763 h 3050"/>
                <a:gd name="T32" fmla="*/ 97 w 213"/>
                <a:gd name="T33" fmla="*/ 1005 h 3050"/>
                <a:gd name="T34" fmla="*/ 101 w 213"/>
                <a:gd name="T35" fmla="*/ 1261 h 3050"/>
                <a:gd name="T36" fmla="*/ 110 w 213"/>
                <a:gd name="T37" fmla="*/ 1526 h 3050"/>
                <a:gd name="T38" fmla="*/ 115 w 213"/>
                <a:gd name="T39" fmla="*/ 1791 h 3050"/>
                <a:gd name="T40" fmla="*/ 119 w 213"/>
                <a:gd name="T41" fmla="*/ 2047 h 3050"/>
                <a:gd name="T42" fmla="*/ 128 w 213"/>
                <a:gd name="T43" fmla="*/ 2290 h 3050"/>
                <a:gd name="T44" fmla="*/ 132 w 213"/>
                <a:gd name="T45" fmla="*/ 2506 h 3050"/>
                <a:gd name="T46" fmla="*/ 141 w 213"/>
                <a:gd name="T47" fmla="*/ 2692 h 3050"/>
                <a:gd name="T48" fmla="*/ 146 w 213"/>
                <a:gd name="T49" fmla="*/ 2846 h 3050"/>
                <a:gd name="T50" fmla="*/ 150 w 213"/>
                <a:gd name="T51" fmla="*/ 2956 h 3050"/>
                <a:gd name="T52" fmla="*/ 155 w 213"/>
                <a:gd name="T53" fmla="*/ 3027 h 3050"/>
                <a:gd name="T54" fmla="*/ 163 w 213"/>
                <a:gd name="T55" fmla="*/ 3049 h 3050"/>
                <a:gd name="T56" fmla="*/ 168 w 213"/>
                <a:gd name="T57" fmla="*/ 3027 h 3050"/>
                <a:gd name="T58" fmla="*/ 172 w 213"/>
                <a:gd name="T59" fmla="*/ 2956 h 3050"/>
                <a:gd name="T60" fmla="*/ 181 w 213"/>
                <a:gd name="T61" fmla="*/ 2846 h 3050"/>
                <a:gd name="T62" fmla="*/ 186 w 213"/>
                <a:gd name="T63" fmla="*/ 2692 h 3050"/>
                <a:gd name="T64" fmla="*/ 194 w 213"/>
                <a:gd name="T65" fmla="*/ 2506 h 3050"/>
                <a:gd name="T66" fmla="*/ 199 w 213"/>
                <a:gd name="T67" fmla="*/ 2290 h 3050"/>
                <a:gd name="T68" fmla="*/ 203 w 213"/>
                <a:gd name="T69" fmla="*/ 2047 h 3050"/>
                <a:gd name="T70" fmla="*/ 212 w 213"/>
                <a:gd name="T71" fmla="*/ 1791 h 3050"/>
                <a:gd name="T72" fmla="*/ 212 w 213"/>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3" h="3050">
                  <a:moveTo>
                    <a:pt x="0" y="1526"/>
                  </a:moveTo>
                  <a:lnTo>
                    <a:pt x="8" y="1261"/>
                  </a:lnTo>
                  <a:lnTo>
                    <a:pt x="13" y="1005"/>
                  </a:lnTo>
                  <a:lnTo>
                    <a:pt x="22" y="763"/>
                  </a:lnTo>
                  <a:lnTo>
                    <a:pt x="26" y="547"/>
                  </a:lnTo>
                  <a:lnTo>
                    <a:pt x="35" y="357"/>
                  </a:lnTo>
                  <a:lnTo>
                    <a:pt x="39" y="202"/>
                  </a:lnTo>
                  <a:lnTo>
                    <a:pt x="44" y="92"/>
                  </a:lnTo>
                  <a:lnTo>
                    <a:pt x="53" y="26"/>
                  </a:lnTo>
                  <a:lnTo>
                    <a:pt x="57" y="0"/>
                  </a:lnTo>
                  <a:lnTo>
                    <a:pt x="62" y="26"/>
                  </a:lnTo>
                  <a:lnTo>
                    <a:pt x="66" y="92"/>
                  </a:lnTo>
                  <a:lnTo>
                    <a:pt x="75" y="202"/>
                  </a:lnTo>
                  <a:lnTo>
                    <a:pt x="79" y="357"/>
                  </a:lnTo>
                  <a:lnTo>
                    <a:pt x="88" y="547"/>
                  </a:lnTo>
                  <a:lnTo>
                    <a:pt x="93" y="763"/>
                  </a:lnTo>
                  <a:lnTo>
                    <a:pt x="97" y="1005"/>
                  </a:lnTo>
                  <a:lnTo>
                    <a:pt x="101" y="1261"/>
                  </a:lnTo>
                  <a:lnTo>
                    <a:pt x="110" y="1526"/>
                  </a:lnTo>
                  <a:lnTo>
                    <a:pt x="115" y="1791"/>
                  </a:lnTo>
                  <a:lnTo>
                    <a:pt x="119" y="2047"/>
                  </a:lnTo>
                  <a:lnTo>
                    <a:pt x="128" y="2290"/>
                  </a:lnTo>
                  <a:lnTo>
                    <a:pt x="132" y="2506"/>
                  </a:lnTo>
                  <a:lnTo>
                    <a:pt x="141" y="2692"/>
                  </a:lnTo>
                  <a:lnTo>
                    <a:pt x="146" y="2846"/>
                  </a:lnTo>
                  <a:lnTo>
                    <a:pt x="150" y="2956"/>
                  </a:lnTo>
                  <a:lnTo>
                    <a:pt x="155" y="3027"/>
                  </a:lnTo>
                  <a:lnTo>
                    <a:pt x="163" y="3049"/>
                  </a:lnTo>
                  <a:lnTo>
                    <a:pt x="168" y="3027"/>
                  </a:lnTo>
                  <a:lnTo>
                    <a:pt x="172" y="2956"/>
                  </a:lnTo>
                  <a:lnTo>
                    <a:pt x="181" y="2846"/>
                  </a:lnTo>
                  <a:lnTo>
                    <a:pt x="186" y="2692"/>
                  </a:lnTo>
                  <a:lnTo>
                    <a:pt x="194" y="2506"/>
                  </a:lnTo>
                  <a:lnTo>
                    <a:pt x="199" y="2290"/>
                  </a:lnTo>
                  <a:lnTo>
                    <a:pt x="203" y="2047"/>
                  </a:lnTo>
                  <a:lnTo>
                    <a:pt x="212" y="1791"/>
                  </a:lnTo>
                  <a:lnTo>
                    <a:pt x="212"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47" name="Freeform 27">
              <a:extLst>
                <a:ext uri="{FF2B5EF4-FFF2-40B4-BE49-F238E27FC236}">
                  <a16:creationId xmlns:a16="http://schemas.microsoft.com/office/drawing/2014/main" id="{45F91148-1896-462A-A5AC-1AA66C222963}"/>
                </a:ext>
              </a:extLst>
            </p:cNvPr>
            <p:cNvSpPr>
              <a:spLocks noChangeArrowheads="1"/>
            </p:cNvSpPr>
            <p:nvPr/>
          </p:nvSpPr>
          <p:spPr bwMode="auto">
            <a:xfrm>
              <a:off x="4626" y="2971"/>
              <a:ext cx="63" cy="692"/>
            </a:xfrm>
            <a:custGeom>
              <a:avLst/>
              <a:gdLst>
                <a:gd name="T0" fmla="*/ 0 w 279"/>
                <a:gd name="T1" fmla="*/ 1526 h 3050"/>
                <a:gd name="T2" fmla="*/ 8 w 279"/>
                <a:gd name="T3" fmla="*/ 1261 h 3050"/>
                <a:gd name="T4" fmla="*/ 13 w 279"/>
                <a:gd name="T5" fmla="*/ 1005 h 3050"/>
                <a:gd name="T6" fmla="*/ 22 w 279"/>
                <a:gd name="T7" fmla="*/ 763 h 3050"/>
                <a:gd name="T8" fmla="*/ 30 w 279"/>
                <a:gd name="T9" fmla="*/ 547 h 3050"/>
                <a:gd name="T10" fmla="*/ 39 w 279"/>
                <a:gd name="T11" fmla="*/ 357 h 3050"/>
                <a:gd name="T12" fmla="*/ 48 w 279"/>
                <a:gd name="T13" fmla="*/ 202 h 3050"/>
                <a:gd name="T14" fmla="*/ 53 w 279"/>
                <a:gd name="T15" fmla="*/ 92 h 3050"/>
                <a:gd name="T16" fmla="*/ 61 w 279"/>
                <a:gd name="T17" fmla="*/ 26 h 3050"/>
                <a:gd name="T18" fmla="*/ 70 w 279"/>
                <a:gd name="T19" fmla="*/ 0 h 3050"/>
                <a:gd name="T20" fmla="*/ 79 w 279"/>
                <a:gd name="T21" fmla="*/ 26 h 3050"/>
                <a:gd name="T22" fmla="*/ 88 w 279"/>
                <a:gd name="T23" fmla="*/ 92 h 3050"/>
                <a:gd name="T24" fmla="*/ 92 w 279"/>
                <a:gd name="T25" fmla="*/ 202 h 3050"/>
                <a:gd name="T26" fmla="*/ 101 w 279"/>
                <a:gd name="T27" fmla="*/ 357 h 3050"/>
                <a:gd name="T28" fmla="*/ 110 w 279"/>
                <a:gd name="T29" fmla="*/ 547 h 3050"/>
                <a:gd name="T30" fmla="*/ 119 w 279"/>
                <a:gd name="T31" fmla="*/ 763 h 3050"/>
                <a:gd name="T32" fmla="*/ 128 w 279"/>
                <a:gd name="T33" fmla="*/ 1005 h 3050"/>
                <a:gd name="T34" fmla="*/ 132 w 279"/>
                <a:gd name="T35" fmla="*/ 1261 h 3050"/>
                <a:gd name="T36" fmla="*/ 141 w 279"/>
                <a:gd name="T37" fmla="*/ 1526 h 3050"/>
                <a:gd name="T38" fmla="*/ 150 w 279"/>
                <a:gd name="T39" fmla="*/ 1791 h 3050"/>
                <a:gd name="T40" fmla="*/ 154 w 279"/>
                <a:gd name="T41" fmla="*/ 2047 h 3050"/>
                <a:gd name="T42" fmla="*/ 163 w 279"/>
                <a:gd name="T43" fmla="*/ 2290 h 3050"/>
                <a:gd name="T44" fmla="*/ 172 w 279"/>
                <a:gd name="T45" fmla="*/ 2506 h 3050"/>
                <a:gd name="T46" fmla="*/ 181 w 279"/>
                <a:gd name="T47" fmla="*/ 2692 h 3050"/>
                <a:gd name="T48" fmla="*/ 185 w 279"/>
                <a:gd name="T49" fmla="*/ 2846 h 3050"/>
                <a:gd name="T50" fmla="*/ 194 w 279"/>
                <a:gd name="T51" fmla="*/ 2956 h 3050"/>
                <a:gd name="T52" fmla="*/ 203 w 279"/>
                <a:gd name="T53" fmla="*/ 3027 h 3050"/>
                <a:gd name="T54" fmla="*/ 212 w 279"/>
                <a:gd name="T55" fmla="*/ 3049 h 3050"/>
                <a:gd name="T56" fmla="*/ 221 w 279"/>
                <a:gd name="T57" fmla="*/ 3027 h 3050"/>
                <a:gd name="T58" fmla="*/ 225 w 279"/>
                <a:gd name="T59" fmla="*/ 2956 h 3050"/>
                <a:gd name="T60" fmla="*/ 234 w 279"/>
                <a:gd name="T61" fmla="*/ 2846 h 3050"/>
                <a:gd name="T62" fmla="*/ 243 w 279"/>
                <a:gd name="T63" fmla="*/ 2692 h 3050"/>
                <a:gd name="T64" fmla="*/ 252 w 279"/>
                <a:gd name="T65" fmla="*/ 2506 h 3050"/>
                <a:gd name="T66" fmla="*/ 260 w 279"/>
                <a:gd name="T67" fmla="*/ 2290 h 3050"/>
                <a:gd name="T68" fmla="*/ 265 w 279"/>
                <a:gd name="T69" fmla="*/ 2047 h 3050"/>
                <a:gd name="T70" fmla="*/ 274 w 279"/>
                <a:gd name="T71" fmla="*/ 1791 h 3050"/>
                <a:gd name="T72" fmla="*/ 278 w 279"/>
                <a:gd name="T73" fmla="*/ 1526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9" h="3050">
                  <a:moveTo>
                    <a:pt x="0" y="1526"/>
                  </a:moveTo>
                  <a:lnTo>
                    <a:pt x="8" y="1261"/>
                  </a:lnTo>
                  <a:lnTo>
                    <a:pt x="13" y="1005"/>
                  </a:lnTo>
                  <a:lnTo>
                    <a:pt x="22" y="763"/>
                  </a:lnTo>
                  <a:lnTo>
                    <a:pt x="30" y="547"/>
                  </a:lnTo>
                  <a:lnTo>
                    <a:pt x="39" y="357"/>
                  </a:lnTo>
                  <a:lnTo>
                    <a:pt x="48" y="202"/>
                  </a:lnTo>
                  <a:lnTo>
                    <a:pt x="53" y="92"/>
                  </a:lnTo>
                  <a:lnTo>
                    <a:pt x="61" y="26"/>
                  </a:lnTo>
                  <a:lnTo>
                    <a:pt x="70" y="0"/>
                  </a:lnTo>
                  <a:lnTo>
                    <a:pt x="79" y="26"/>
                  </a:lnTo>
                  <a:lnTo>
                    <a:pt x="88" y="92"/>
                  </a:lnTo>
                  <a:lnTo>
                    <a:pt x="92" y="202"/>
                  </a:lnTo>
                  <a:lnTo>
                    <a:pt x="101" y="357"/>
                  </a:lnTo>
                  <a:lnTo>
                    <a:pt x="110" y="547"/>
                  </a:lnTo>
                  <a:lnTo>
                    <a:pt x="119" y="763"/>
                  </a:lnTo>
                  <a:lnTo>
                    <a:pt x="128" y="1005"/>
                  </a:lnTo>
                  <a:lnTo>
                    <a:pt x="132" y="1261"/>
                  </a:lnTo>
                  <a:lnTo>
                    <a:pt x="141" y="1526"/>
                  </a:lnTo>
                  <a:lnTo>
                    <a:pt x="150" y="1791"/>
                  </a:lnTo>
                  <a:lnTo>
                    <a:pt x="154" y="2047"/>
                  </a:lnTo>
                  <a:lnTo>
                    <a:pt x="163" y="2290"/>
                  </a:lnTo>
                  <a:lnTo>
                    <a:pt x="172" y="2506"/>
                  </a:lnTo>
                  <a:lnTo>
                    <a:pt x="181" y="2692"/>
                  </a:lnTo>
                  <a:lnTo>
                    <a:pt x="185" y="2846"/>
                  </a:lnTo>
                  <a:lnTo>
                    <a:pt x="194" y="2956"/>
                  </a:lnTo>
                  <a:lnTo>
                    <a:pt x="203" y="3027"/>
                  </a:lnTo>
                  <a:lnTo>
                    <a:pt x="212" y="3049"/>
                  </a:lnTo>
                  <a:lnTo>
                    <a:pt x="221" y="3027"/>
                  </a:lnTo>
                  <a:lnTo>
                    <a:pt x="225" y="2956"/>
                  </a:lnTo>
                  <a:lnTo>
                    <a:pt x="234" y="2846"/>
                  </a:lnTo>
                  <a:lnTo>
                    <a:pt x="243" y="2692"/>
                  </a:lnTo>
                  <a:lnTo>
                    <a:pt x="252" y="2506"/>
                  </a:lnTo>
                  <a:lnTo>
                    <a:pt x="260" y="2290"/>
                  </a:lnTo>
                  <a:lnTo>
                    <a:pt x="265" y="2047"/>
                  </a:lnTo>
                  <a:lnTo>
                    <a:pt x="274" y="1791"/>
                  </a:lnTo>
                  <a:lnTo>
                    <a:pt x="278" y="152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48" name="Line 28">
              <a:extLst>
                <a:ext uri="{FF2B5EF4-FFF2-40B4-BE49-F238E27FC236}">
                  <a16:creationId xmlns:a16="http://schemas.microsoft.com/office/drawing/2014/main" id="{C533B1E3-B10C-4E5D-AE2F-60E23103CA6E}"/>
                </a:ext>
              </a:extLst>
            </p:cNvPr>
            <p:cNvSpPr>
              <a:spLocks noChangeShapeType="1"/>
            </p:cNvSpPr>
            <p:nvPr/>
          </p:nvSpPr>
          <p:spPr bwMode="auto">
            <a:xfrm flipH="1">
              <a:off x="3825" y="2971"/>
              <a:ext cx="4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49" name="Line 29">
              <a:extLst>
                <a:ext uri="{FF2B5EF4-FFF2-40B4-BE49-F238E27FC236}">
                  <a16:creationId xmlns:a16="http://schemas.microsoft.com/office/drawing/2014/main" id="{99D308DD-F347-45CC-9CCA-BD80218158B2}"/>
                </a:ext>
              </a:extLst>
            </p:cNvPr>
            <p:cNvSpPr>
              <a:spLocks noChangeShapeType="1"/>
            </p:cNvSpPr>
            <p:nvPr/>
          </p:nvSpPr>
          <p:spPr bwMode="auto">
            <a:xfrm>
              <a:off x="3891"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50" name="Line 30">
              <a:extLst>
                <a:ext uri="{FF2B5EF4-FFF2-40B4-BE49-F238E27FC236}">
                  <a16:creationId xmlns:a16="http://schemas.microsoft.com/office/drawing/2014/main" id="{A1E7F6F4-6481-4BC1-B81A-D5EBB132EFE9}"/>
                </a:ext>
              </a:extLst>
            </p:cNvPr>
            <p:cNvSpPr>
              <a:spLocks noChangeShapeType="1"/>
            </p:cNvSpPr>
            <p:nvPr/>
          </p:nvSpPr>
          <p:spPr bwMode="auto">
            <a:xfrm>
              <a:off x="3956"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51" name="Line 31">
              <a:extLst>
                <a:ext uri="{FF2B5EF4-FFF2-40B4-BE49-F238E27FC236}">
                  <a16:creationId xmlns:a16="http://schemas.microsoft.com/office/drawing/2014/main" id="{3C5E3854-8501-4655-8451-94C6EC5CA7F3}"/>
                </a:ext>
              </a:extLst>
            </p:cNvPr>
            <p:cNvSpPr>
              <a:spLocks noChangeShapeType="1"/>
            </p:cNvSpPr>
            <p:nvPr/>
          </p:nvSpPr>
          <p:spPr bwMode="auto">
            <a:xfrm>
              <a:off x="4021"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52" name="Line 32">
              <a:extLst>
                <a:ext uri="{FF2B5EF4-FFF2-40B4-BE49-F238E27FC236}">
                  <a16:creationId xmlns:a16="http://schemas.microsoft.com/office/drawing/2014/main" id="{B7122DEB-FB25-4105-BBE8-FF99DB80769B}"/>
                </a:ext>
              </a:extLst>
            </p:cNvPr>
            <p:cNvSpPr>
              <a:spLocks noChangeShapeType="1"/>
            </p:cNvSpPr>
            <p:nvPr/>
          </p:nvSpPr>
          <p:spPr bwMode="auto">
            <a:xfrm>
              <a:off x="4086"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53" name="Line 33">
              <a:extLst>
                <a:ext uri="{FF2B5EF4-FFF2-40B4-BE49-F238E27FC236}">
                  <a16:creationId xmlns:a16="http://schemas.microsoft.com/office/drawing/2014/main" id="{F341A811-7053-4A69-9874-84613962881D}"/>
                </a:ext>
              </a:extLst>
            </p:cNvPr>
            <p:cNvSpPr>
              <a:spLocks noChangeShapeType="1"/>
            </p:cNvSpPr>
            <p:nvPr/>
          </p:nvSpPr>
          <p:spPr bwMode="auto">
            <a:xfrm>
              <a:off x="4150" y="2971"/>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54" name="Line 34">
              <a:extLst>
                <a:ext uri="{FF2B5EF4-FFF2-40B4-BE49-F238E27FC236}">
                  <a16:creationId xmlns:a16="http://schemas.microsoft.com/office/drawing/2014/main" id="{72449FB2-8B55-488E-BEA0-8BB794B07D14}"/>
                </a:ext>
              </a:extLst>
            </p:cNvPr>
            <p:cNvSpPr>
              <a:spLocks noChangeShapeType="1"/>
            </p:cNvSpPr>
            <p:nvPr/>
          </p:nvSpPr>
          <p:spPr bwMode="auto">
            <a:xfrm>
              <a:off x="4215"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55" name="Line 35">
              <a:extLst>
                <a:ext uri="{FF2B5EF4-FFF2-40B4-BE49-F238E27FC236}">
                  <a16:creationId xmlns:a16="http://schemas.microsoft.com/office/drawing/2014/main" id="{73C1DCE1-4433-4D68-AB5E-E6A70297B7BA}"/>
                </a:ext>
              </a:extLst>
            </p:cNvPr>
            <p:cNvSpPr>
              <a:spLocks noChangeShapeType="1"/>
            </p:cNvSpPr>
            <p:nvPr/>
          </p:nvSpPr>
          <p:spPr bwMode="auto">
            <a:xfrm>
              <a:off x="4280"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56" name="Line 36">
              <a:extLst>
                <a:ext uri="{FF2B5EF4-FFF2-40B4-BE49-F238E27FC236}">
                  <a16:creationId xmlns:a16="http://schemas.microsoft.com/office/drawing/2014/main" id="{4BD6B8DA-89DD-423F-AF9E-7535DCCE03E6}"/>
                </a:ext>
              </a:extLst>
            </p:cNvPr>
            <p:cNvSpPr>
              <a:spLocks noChangeShapeType="1"/>
            </p:cNvSpPr>
            <p:nvPr/>
          </p:nvSpPr>
          <p:spPr bwMode="auto">
            <a:xfrm>
              <a:off x="4345"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57" name="Line 37">
              <a:extLst>
                <a:ext uri="{FF2B5EF4-FFF2-40B4-BE49-F238E27FC236}">
                  <a16:creationId xmlns:a16="http://schemas.microsoft.com/office/drawing/2014/main" id="{1F0D7BEE-DA37-48A8-95FB-B84BC4F87661}"/>
                </a:ext>
              </a:extLst>
            </p:cNvPr>
            <p:cNvSpPr>
              <a:spLocks noChangeShapeType="1"/>
            </p:cNvSpPr>
            <p:nvPr/>
          </p:nvSpPr>
          <p:spPr bwMode="auto">
            <a:xfrm>
              <a:off x="4410"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58" name="Line 38">
              <a:extLst>
                <a:ext uri="{FF2B5EF4-FFF2-40B4-BE49-F238E27FC236}">
                  <a16:creationId xmlns:a16="http://schemas.microsoft.com/office/drawing/2014/main" id="{EAC28040-33A3-4450-B9E5-9FE42FAA2985}"/>
                </a:ext>
              </a:extLst>
            </p:cNvPr>
            <p:cNvSpPr>
              <a:spLocks noChangeShapeType="1"/>
            </p:cNvSpPr>
            <p:nvPr/>
          </p:nvSpPr>
          <p:spPr bwMode="auto">
            <a:xfrm>
              <a:off x="4474" y="2971"/>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59" name="Line 39">
              <a:extLst>
                <a:ext uri="{FF2B5EF4-FFF2-40B4-BE49-F238E27FC236}">
                  <a16:creationId xmlns:a16="http://schemas.microsoft.com/office/drawing/2014/main" id="{3790B728-6163-40FF-AD02-6A7884571B11}"/>
                </a:ext>
              </a:extLst>
            </p:cNvPr>
            <p:cNvSpPr>
              <a:spLocks noChangeShapeType="1"/>
            </p:cNvSpPr>
            <p:nvPr/>
          </p:nvSpPr>
          <p:spPr bwMode="auto">
            <a:xfrm>
              <a:off x="4539"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60" name="Line 40">
              <a:extLst>
                <a:ext uri="{FF2B5EF4-FFF2-40B4-BE49-F238E27FC236}">
                  <a16:creationId xmlns:a16="http://schemas.microsoft.com/office/drawing/2014/main" id="{04DA0013-C49F-4F3C-B3AF-C69B8BEB2219}"/>
                </a:ext>
              </a:extLst>
            </p:cNvPr>
            <p:cNvSpPr>
              <a:spLocks noChangeShapeType="1"/>
            </p:cNvSpPr>
            <p:nvPr/>
          </p:nvSpPr>
          <p:spPr bwMode="auto">
            <a:xfrm>
              <a:off x="4604"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61" name="Line 41">
              <a:extLst>
                <a:ext uri="{FF2B5EF4-FFF2-40B4-BE49-F238E27FC236}">
                  <a16:creationId xmlns:a16="http://schemas.microsoft.com/office/drawing/2014/main" id="{ECE1E2D3-B89F-4A01-BA06-37AA9938A16E}"/>
                </a:ext>
              </a:extLst>
            </p:cNvPr>
            <p:cNvSpPr>
              <a:spLocks noChangeShapeType="1"/>
            </p:cNvSpPr>
            <p:nvPr/>
          </p:nvSpPr>
          <p:spPr bwMode="auto">
            <a:xfrm>
              <a:off x="4669"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62" name="Line 42">
              <a:extLst>
                <a:ext uri="{FF2B5EF4-FFF2-40B4-BE49-F238E27FC236}">
                  <a16:creationId xmlns:a16="http://schemas.microsoft.com/office/drawing/2014/main" id="{67326DA1-A589-4E9C-8464-4A76A5A8579B}"/>
                </a:ext>
              </a:extLst>
            </p:cNvPr>
            <p:cNvSpPr>
              <a:spLocks noChangeShapeType="1"/>
            </p:cNvSpPr>
            <p:nvPr/>
          </p:nvSpPr>
          <p:spPr bwMode="auto">
            <a:xfrm>
              <a:off x="4734"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63" name="Line 43">
              <a:extLst>
                <a:ext uri="{FF2B5EF4-FFF2-40B4-BE49-F238E27FC236}">
                  <a16:creationId xmlns:a16="http://schemas.microsoft.com/office/drawing/2014/main" id="{831A85E2-4668-42BE-8F63-11EF7198D25B}"/>
                </a:ext>
              </a:extLst>
            </p:cNvPr>
            <p:cNvSpPr>
              <a:spLocks noChangeShapeType="1"/>
            </p:cNvSpPr>
            <p:nvPr/>
          </p:nvSpPr>
          <p:spPr bwMode="auto">
            <a:xfrm>
              <a:off x="4799"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64" name="Line 44">
              <a:extLst>
                <a:ext uri="{FF2B5EF4-FFF2-40B4-BE49-F238E27FC236}">
                  <a16:creationId xmlns:a16="http://schemas.microsoft.com/office/drawing/2014/main" id="{A8E3F718-18FB-4071-82B3-BD4FABA5E4C5}"/>
                </a:ext>
              </a:extLst>
            </p:cNvPr>
            <p:cNvSpPr>
              <a:spLocks noChangeShapeType="1"/>
            </p:cNvSpPr>
            <p:nvPr/>
          </p:nvSpPr>
          <p:spPr bwMode="auto">
            <a:xfrm>
              <a:off x="4863" y="2971"/>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65" name="Line 45">
              <a:extLst>
                <a:ext uri="{FF2B5EF4-FFF2-40B4-BE49-F238E27FC236}">
                  <a16:creationId xmlns:a16="http://schemas.microsoft.com/office/drawing/2014/main" id="{55A98B7B-428D-49CD-A808-8AC0250632EE}"/>
                </a:ext>
              </a:extLst>
            </p:cNvPr>
            <p:cNvSpPr>
              <a:spLocks noChangeShapeType="1"/>
            </p:cNvSpPr>
            <p:nvPr/>
          </p:nvSpPr>
          <p:spPr bwMode="auto">
            <a:xfrm>
              <a:off x="4928"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66" name="Line 46">
              <a:extLst>
                <a:ext uri="{FF2B5EF4-FFF2-40B4-BE49-F238E27FC236}">
                  <a16:creationId xmlns:a16="http://schemas.microsoft.com/office/drawing/2014/main" id="{6B8A87B9-EFA6-4699-87EE-26574F4D5C05}"/>
                </a:ext>
              </a:extLst>
            </p:cNvPr>
            <p:cNvSpPr>
              <a:spLocks noChangeShapeType="1"/>
            </p:cNvSpPr>
            <p:nvPr/>
          </p:nvSpPr>
          <p:spPr bwMode="auto">
            <a:xfrm>
              <a:off x="4993"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67" name="Line 47">
              <a:extLst>
                <a:ext uri="{FF2B5EF4-FFF2-40B4-BE49-F238E27FC236}">
                  <a16:creationId xmlns:a16="http://schemas.microsoft.com/office/drawing/2014/main" id="{9971502D-7792-493E-A8CA-BFF023A8D2BD}"/>
                </a:ext>
              </a:extLst>
            </p:cNvPr>
            <p:cNvSpPr>
              <a:spLocks noChangeShapeType="1"/>
            </p:cNvSpPr>
            <p:nvPr/>
          </p:nvSpPr>
          <p:spPr bwMode="auto">
            <a:xfrm>
              <a:off x="5058"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68" name="Line 48">
              <a:extLst>
                <a:ext uri="{FF2B5EF4-FFF2-40B4-BE49-F238E27FC236}">
                  <a16:creationId xmlns:a16="http://schemas.microsoft.com/office/drawing/2014/main" id="{0BC91768-8CE3-4333-832E-A742DF14979E}"/>
                </a:ext>
              </a:extLst>
            </p:cNvPr>
            <p:cNvSpPr>
              <a:spLocks noChangeShapeType="1"/>
            </p:cNvSpPr>
            <p:nvPr/>
          </p:nvSpPr>
          <p:spPr bwMode="auto">
            <a:xfrm>
              <a:off x="5123"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69" name="Line 49">
              <a:extLst>
                <a:ext uri="{FF2B5EF4-FFF2-40B4-BE49-F238E27FC236}">
                  <a16:creationId xmlns:a16="http://schemas.microsoft.com/office/drawing/2014/main" id="{E79F7C03-43EB-4BD7-BBF7-D11D4690FCBF}"/>
                </a:ext>
              </a:extLst>
            </p:cNvPr>
            <p:cNvSpPr>
              <a:spLocks noChangeShapeType="1"/>
            </p:cNvSpPr>
            <p:nvPr/>
          </p:nvSpPr>
          <p:spPr bwMode="auto">
            <a:xfrm>
              <a:off x="5187" y="2971"/>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70" name="Line 50">
              <a:extLst>
                <a:ext uri="{FF2B5EF4-FFF2-40B4-BE49-F238E27FC236}">
                  <a16:creationId xmlns:a16="http://schemas.microsoft.com/office/drawing/2014/main" id="{69774C67-5280-4A63-98E2-912DF94DD897}"/>
                </a:ext>
              </a:extLst>
            </p:cNvPr>
            <p:cNvSpPr>
              <a:spLocks noChangeShapeType="1"/>
            </p:cNvSpPr>
            <p:nvPr/>
          </p:nvSpPr>
          <p:spPr bwMode="auto">
            <a:xfrm>
              <a:off x="5252"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71" name="Line 51">
              <a:extLst>
                <a:ext uri="{FF2B5EF4-FFF2-40B4-BE49-F238E27FC236}">
                  <a16:creationId xmlns:a16="http://schemas.microsoft.com/office/drawing/2014/main" id="{75CA09F5-9C07-4AB2-91D1-11602B111CE9}"/>
                </a:ext>
              </a:extLst>
            </p:cNvPr>
            <p:cNvSpPr>
              <a:spLocks noChangeShapeType="1"/>
            </p:cNvSpPr>
            <p:nvPr/>
          </p:nvSpPr>
          <p:spPr bwMode="auto">
            <a:xfrm>
              <a:off x="5317"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72" name="Line 52">
              <a:extLst>
                <a:ext uri="{FF2B5EF4-FFF2-40B4-BE49-F238E27FC236}">
                  <a16:creationId xmlns:a16="http://schemas.microsoft.com/office/drawing/2014/main" id="{2EED819F-0EA4-454D-8C16-5FE77F2C88E1}"/>
                </a:ext>
              </a:extLst>
            </p:cNvPr>
            <p:cNvSpPr>
              <a:spLocks noChangeShapeType="1"/>
            </p:cNvSpPr>
            <p:nvPr/>
          </p:nvSpPr>
          <p:spPr bwMode="auto">
            <a:xfrm>
              <a:off x="5382" y="2971"/>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73" name="Line 53">
              <a:extLst>
                <a:ext uri="{FF2B5EF4-FFF2-40B4-BE49-F238E27FC236}">
                  <a16:creationId xmlns:a16="http://schemas.microsoft.com/office/drawing/2014/main" id="{2673A04B-40AA-425C-AF6E-AE5F045058E4}"/>
                </a:ext>
              </a:extLst>
            </p:cNvPr>
            <p:cNvSpPr>
              <a:spLocks noChangeShapeType="1"/>
            </p:cNvSpPr>
            <p:nvPr/>
          </p:nvSpPr>
          <p:spPr bwMode="auto">
            <a:xfrm flipH="1">
              <a:off x="3825" y="3662"/>
              <a:ext cx="46"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74" name="Line 54">
              <a:extLst>
                <a:ext uri="{FF2B5EF4-FFF2-40B4-BE49-F238E27FC236}">
                  <a16:creationId xmlns:a16="http://schemas.microsoft.com/office/drawing/2014/main" id="{A2578DE9-6B7F-4C1B-9885-E4338C41368E}"/>
                </a:ext>
              </a:extLst>
            </p:cNvPr>
            <p:cNvSpPr>
              <a:spLocks noChangeShapeType="1"/>
            </p:cNvSpPr>
            <p:nvPr/>
          </p:nvSpPr>
          <p:spPr bwMode="auto">
            <a:xfrm>
              <a:off x="3891"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75" name="Line 55">
              <a:extLst>
                <a:ext uri="{FF2B5EF4-FFF2-40B4-BE49-F238E27FC236}">
                  <a16:creationId xmlns:a16="http://schemas.microsoft.com/office/drawing/2014/main" id="{EAE68702-B65D-4DA9-B670-530A23F82CEF}"/>
                </a:ext>
              </a:extLst>
            </p:cNvPr>
            <p:cNvSpPr>
              <a:spLocks noChangeShapeType="1"/>
            </p:cNvSpPr>
            <p:nvPr/>
          </p:nvSpPr>
          <p:spPr bwMode="auto">
            <a:xfrm>
              <a:off x="3956"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76" name="Line 56">
              <a:extLst>
                <a:ext uri="{FF2B5EF4-FFF2-40B4-BE49-F238E27FC236}">
                  <a16:creationId xmlns:a16="http://schemas.microsoft.com/office/drawing/2014/main" id="{DC6682D4-5767-4DD1-83BB-A26DBE4214C4}"/>
                </a:ext>
              </a:extLst>
            </p:cNvPr>
            <p:cNvSpPr>
              <a:spLocks noChangeShapeType="1"/>
            </p:cNvSpPr>
            <p:nvPr/>
          </p:nvSpPr>
          <p:spPr bwMode="auto">
            <a:xfrm>
              <a:off x="4021"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77" name="Line 57">
              <a:extLst>
                <a:ext uri="{FF2B5EF4-FFF2-40B4-BE49-F238E27FC236}">
                  <a16:creationId xmlns:a16="http://schemas.microsoft.com/office/drawing/2014/main" id="{311226D6-1018-43FE-AC3F-89D5B9658F75}"/>
                </a:ext>
              </a:extLst>
            </p:cNvPr>
            <p:cNvSpPr>
              <a:spLocks noChangeShapeType="1"/>
            </p:cNvSpPr>
            <p:nvPr/>
          </p:nvSpPr>
          <p:spPr bwMode="auto">
            <a:xfrm>
              <a:off x="4086"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78" name="Line 58">
              <a:extLst>
                <a:ext uri="{FF2B5EF4-FFF2-40B4-BE49-F238E27FC236}">
                  <a16:creationId xmlns:a16="http://schemas.microsoft.com/office/drawing/2014/main" id="{435C5321-F37B-4F12-85F1-C1504F5346EB}"/>
                </a:ext>
              </a:extLst>
            </p:cNvPr>
            <p:cNvSpPr>
              <a:spLocks noChangeShapeType="1"/>
            </p:cNvSpPr>
            <p:nvPr/>
          </p:nvSpPr>
          <p:spPr bwMode="auto">
            <a:xfrm>
              <a:off x="4150" y="3662"/>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79" name="Line 59">
              <a:extLst>
                <a:ext uri="{FF2B5EF4-FFF2-40B4-BE49-F238E27FC236}">
                  <a16:creationId xmlns:a16="http://schemas.microsoft.com/office/drawing/2014/main" id="{55C0EF6D-6850-41D0-A24B-3EE039467161}"/>
                </a:ext>
              </a:extLst>
            </p:cNvPr>
            <p:cNvSpPr>
              <a:spLocks noChangeShapeType="1"/>
            </p:cNvSpPr>
            <p:nvPr/>
          </p:nvSpPr>
          <p:spPr bwMode="auto">
            <a:xfrm>
              <a:off x="4215"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80" name="Line 60">
              <a:extLst>
                <a:ext uri="{FF2B5EF4-FFF2-40B4-BE49-F238E27FC236}">
                  <a16:creationId xmlns:a16="http://schemas.microsoft.com/office/drawing/2014/main" id="{36C4FE86-1A6A-44F7-A4CA-F77F827BE513}"/>
                </a:ext>
              </a:extLst>
            </p:cNvPr>
            <p:cNvSpPr>
              <a:spLocks noChangeShapeType="1"/>
            </p:cNvSpPr>
            <p:nvPr/>
          </p:nvSpPr>
          <p:spPr bwMode="auto">
            <a:xfrm>
              <a:off x="4280"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81" name="Line 61">
              <a:extLst>
                <a:ext uri="{FF2B5EF4-FFF2-40B4-BE49-F238E27FC236}">
                  <a16:creationId xmlns:a16="http://schemas.microsoft.com/office/drawing/2014/main" id="{C08A7D18-827A-4996-8B60-C6711DD0A0F5}"/>
                </a:ext>
              </a:extLst>
            </p:cNvPr>
            <p:cNvSpPr>
              <a:spLocks noChangeShapeType="1"/>
            </p:cNvSpPr>
            <p:nvPr/>
          </p:nvSpPr>
          <p:spPr bwMode="auto">
            <a:xfrm>
              <a:off x="4345"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82" name="Line 62">
              <a:extLst>
                <a:ext uri="{FF2B5EF4-FFF2-40B4-BE49-F238E27FC236}">
                  <a16:creationId xmlns:a16="http://schemas.microsoft.com/office/drawing/2014/main" id="{EDAA56F3-EEF1-40C7-8205-06DE68D02D60}"/>
                </a:ext>
              </a:extLst>
            </p:cNvPr>
            <p:cNvSpPr>
              <a:spLocks noChangeShapeType="1"/>
            </p:cNvSpPr>
            <p:nvPr/>
          </p:nvSpPr>
          <p:spPr bwMode="auto">
            <a:xfrm>
              <a:off x="4410"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83" name="Line 63">
              <a:extLst>
                <a:ext uri="{FF2B5EF4-FFF2-40B4-BE49-F238E27FC236}">
                  <a16:creationId xmlns:a16="http://schemas.microsoft.com/office/drawing/2014/main" id="{30EB64D0-A18C-49A5-AE66-7741ADA488C2}"/>
                </a:ext>
              </a:extLst>
            </p:cNvPr>
            <p:cNvSpPr>
              <a:spLocks noChangeShapeType="1"/>
            </p:cNvSpPr>
            <p:nvPr/>
          </p:nvSpPr>
          <p:spPr bwMode="auto">
            <a:xfrm>
              <a:off x="4474" y="3662"/>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84" name="Line 64">
              <a:extLst>
                <a:ext uri="{FF2B5EF4-FFF2-40B4-BE49-F238E27FC236}">
                  <a16:creationId xmlns:a16="http://schemas.microsoft.com/office/drawing/2014/main" id="{F8F34EA7-6277-4078-B7D3-AA0E5011C00B}"/>
                </a:ext>
              </a:extLst>
            </p:cNvPr>
            <p:cNvSpPr>
              <a:spLocks noChangeShapeType="1"/>
            </p:cNvSpPr>
            <p:nvPr/>
          </p:nvSpPr>
          <p:spPr bwMode="auto">
            <a:xfrm>
              <a:off x="4539"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85" name="Line 65">
              <a:extLst>
                <a:ext uri="{FF2B5EF4-FFF2-40B4-BE49-F238E27FC236}">
                  <a16:creationId xmlns:a16="http://schemas.microsoft.com/office/drawing/2014/main" id="{912353FA-ED26-47F9-8D5E-1B4257BCD24F}"/>
                </a:ext>
              </a:extLst>
            </p:cNvPr>
            <p:cNvSpPr>
              <a:spLocks noChangeShapeType="1"/>
            </p:cNvSpPr>
            <p:nvPr/>
          </p:nvSpPr>
          <p:spPr bwMode="auto">
            <a:xfrm>
              <a:off x="4604"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86" name="Line 66">
              <a:extLst>
                <a:ext uri="{FF2B5EF4-FFF2-40B4-BE49-F238E27FC236}">
                  <a16:creationId xmlns:a16="http://schemas.microsoft.com/office/drawing/2014/main" id="{BCA2E161-FEF5-4FF0-BD97-A91469C47BAF}"/>
                </a:ext>
              </a:extLst>
            </p:cNvPr>
            <p:cNvSpPr>
              <a:spLocks noChangeShapeType="1"/>
            </p:cNvSpPr>
            <p:nvPr/>
          </p:nvSpPr>
          <p:spPr bwMode="auto">
            <a:xfrm>
              <a:off x="4669"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87" name="Line 67">
              <a:extLst>
                <a:ext uri="{FF2B5EF4-FFF2-40B4-BE49-F238E27FC236}">
                  <a16:creationId xmlns:a16="http://schemas.microsoft.com/office/drawing/2014/main" id="{496349DB-EB83-4342-9657-CFADDCBCB27B}"/>
                </a:ext>
              </a:extLst>
            </p:cNvPr>
            <p:cNvSpPr>
              <a:spLocks noChangeShapeType="1"/>
            </p:cNvSpPr>
            <p:nvPr/>
          </p:nvSpPr>
          <p:spPr bwMode="auto">
            <a:xfrm>
              <a:off x="4734"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88" name="Line 68">
              <a:extLst>
                <a:ext uri="{FF2B5EF4-FFF2-40B4-BE49-F238E27FC236}">
                  <a16:creationId xmlns:a16="http://schemas.microsoft.com/office/drawing/2014/main" id="{F296C864-F23B-4506-9BF1-F0ABB20D31A4}"/>
                </a:ext>
              </a:extLst>
            </p:cNvPr>
            <p:cNvSpPr>
              <a:spLocks noChangeShapeType="1"/>
            </p:cNvSpPr>
            <p:nvPr/>
          </p:nvSpPr>
          <p:spPr bwMode="auto">
            <a:xfrm>
              <a:off x="4799"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89" name="Line 69">
              <a:extLst>
                <a:ext uri="{FF2B5EF4-FFF2-40B4-BE49-F238E27FC236}">
                  <a16:creationId xmlns:a16="http://schemas.microsoft.com/office/drawing/2014/main" id="{B3803D5B-4ECB-475C-97BB-287DC08C7B4B}"/>
                </a:ext>
              </a:extLst>
            </p:cNvPr>
            <p:cNvSpPr>
              <a:spLocks noChangeShapeType="1"/>
            </p:cNvSpPr>
            <p:nvPr/>
          </p:nvSpPr>
          <p:spPr bwMode="auto">
            <a:xfrm>
              <a:off x="4863" y="3662"/>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90" name="Line 70">
              <a:extLst>
                <a:ext uri="{FF2B5EF4-FFF2-40B4-BE49-F238E27FC236}">
                  <a16:creationId xmlns:a16="http://schemas.microsoft.com/office/drawing/2014/main" id="{C2DB8A0E-E56A-41DC-829E-97F849B813CF}"/>
                </a:ext>
              </a:extLst>
            </p:cNvPr>
            <p:cNvSpPr>
              <a:spLocks noChangeShapeType="1"/>
            </p:cNvSpPr>
            <p:nvPr/>
          </p:nvSpPr>
          <p:spPr bwMode="auto">
            <a:xfrm>
              <a:off x="4928"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91" name="Line 71">
              <a:extLst>
                <a:ext uri="{FF2B5EF4-FFF2-40B4-BE49-F238E27FC236}">
                  <a16:creationId xmlns:a16="http://schemas.microsoft.com/office/drawing/2014/main" id="{62DA0371-866C-4194-83C7-1A898DA8A893}"/>
                </a:ext>
              </a:extLst>
            </p:cNvPr>
            <p:cNvSpPr>
              <a:spLocks noChangeShapeType="1"/>
            </p:cNvSpPr>
            <p:nvPr/>
          </p:nvSpPr>
          <p:spPr bwMode="auto">
            <a:xfrm>
              <a:off x="4993"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92" name="Line 72">
              <a:extLst>
                <a:ext uri="{FF2B5EF4-FFF2-40B4-BE49-F238E27FC236}">
                  <a16:creationId xmlns:a16="http://schemas.microsoft.com/office/drawing/2014/main" id="{CBA26980-CD80-4E2C-9921-E6C0E62884AE}"/>
                </a:ext>
              </a:extLst>
            </p:cNvPr>
            <p:cNvSpPr>
              <a:spLocks noChangeShapeType="1"/>
            </p:cNvSpPr>
            <p:nvPr/>
          </p:nvSpPr>
          <p:spPr bwMode="auto">
            <a:xfrm>
              <a:off x="5058"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93" name="Line 73">
              <a:extLst>
                <a:ext uri="{FF2B5EF4-FFF2-40B4-BE49-F238E27FC236}">
                  <a16:creationId xmlns:a16="http://schemas.microsoft.com/office/drawing/2014/main" id="{B52E33E0-C0B4-41B6-ACF9-6329BF04FDAF}"/>
                </a:ext>
              </a:extLst>
            </p:cNvPr>
            <p:cNvSpPr>
              <a:spLocks noChangeShapeType="1"/>
            </p:cNvSpPr>
            <p:nvPr/>
          </p:nvSpPr>
          <p:spPr bwMode="auto">
            <a:xfrm>
              <a:off x="5123"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94" name="Line 74">
              <a:extLst>
                <a:ext uri="{FF2B5EF4-FFF2-40B4-BE49-F238E27FC236}">
                  <a16:creationId xmlns:a16="http://schemas.microsoft.com/office/drawing/2014/main" id="{46B4A258-2793-4271-A381-9A5AAF348817}"/>
                </a:ext>
              </a:extLst>
            </p:cNvPr>
            <p:cNvSpPr>
              <a:spLocks noChangeShapeType="1"/>
            </p:cNvSpPr>
            <p:nvPr/>
          </p:nvSpPr>
          <p:spPr bwMode="auto">
            <a:xfrm>
              <a:off x="5187" y="3662"/>
              <a:ext cx="44"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95" name="Line 75">
              <a:extLst>
                <a:ext uri="{FF2B5EF4-FFF2-40B4-BE49-F238E27FC236}">
                  <a16:creationId xmlns:a16="http://schemas.microsoft.com/office/drawing/2014/main" id="{257EF8B4-7C80-47F4-BA15-E82684087087}"/>
                </a:ext>
              </a:extLst>
            </p:cNvPr>
            <p:cNvSpPr>
              <a:spLocks noChangeShapeType="1"/>
            </p:cNvSpPr>
            <p:nvPr/>
          </p:nvSpPr>
          <p:spPr bwMode="auto">
            <a:xfrm>
              <a:off x="5252"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96" name="Line 76">
              <a:extLst>
                <a:ext uri="{FF2B5EF4-FFF2-40B4-BE49-F238E27FC236}">
                  <a16:creationId xmlns:a16="http://schemas.microsoft.com/office/drawing/2014/main" id="{F8040F77-B233-4D83-9673-159A6D7BF14E}"/>
                </a:ext>
              </a:extLst>
            </p:cNvPr>
            <p:cNvSpPr>
              <a:spLocks noChangeShapeType="1"/>
            </p:cNvSpPr>
            <p:nvPr/>
          </p:nvSpPr>
          <p:spPr bwMode="auto">
            <a:xfrm>
              <a:off x="5317"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97" name="Line 77">
              <a:extLst>
                <a:ext uri="{FF2B5EF4-FFF2-40B4-BE49-F238E27FC236}">
                  <a16:creationId xmlns:a16="http://schemas.microsoft.com/office/drawing/2014/main" id="{9FE07253-A06D-439D-8A47-7F2F08B81DD1}"/>
                </a:ext>
              </a:extLst>
            </p:cNvPr>
            <p:cNvSpPr>
              <a:spLocks noChangeShapeType="1"/>
            </p:cNvSpPr>
            <p:nvPr/>
          </p:nvSpPr>
          <p:spPr bwMode="auto">
            <a:xfrm>
              <a:off x="5382" y="3662"/>
              <a:ext cx="43"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pic>
        <p:nvPicPr>
          <p:cNvPr id="56398" name="Picture 78">
            <a:extLst>
              <a:ext uri="{FF2B5EF4-FFF2-40B4-BE49-F238E27FC236}">
                <a16:creationId xmlns:a16="http://schemas.microsoft.com/office/drawing/2014/main" id="{0AF63F47-F649-4AE4-88B4-63CA7591F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136775"/>
            <a:ext cx="2205038" cy="147796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56399" name="Text Box 79">
            <a:extLst>
              <a:ext uri="{FF2B5EF4-FFF2-40B4-BE49-F238E27FC236}">
                <a16:creationId xmlns:a16="http://schemas.microsoft.com/office/drawing/2014/main" id="{14135B31-4AF7-4353-8BC7-73CEA77624CC}"/>
              </a:ext>
            </a:extLst>
          </p:cNvPr>
          <p:cNvSpPr txBox="1">
            <a:spLocks noChangeArrowheads="1"/>
          </p:cNvSpPr>
          <p:nvPr/>
        </p:nvSpPr>
        <p:spPr bwMode="auto">
          <a:xfrm>
            <a:off x="6765925" y="3687763"/>
            <a:ext cx="90328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AM</a:t>
            </a:r>
          </a:p>
        </p:txBody>
      </p:sp>
      <p:sp>
        <p:nvSpPr>
          <p:cNvPr id="56400" name="Text Box 80">
            <a:extLst>
              <a:ext uri="{FF2B5EF4-FFF2-40B4-BE49-F238E27FC236}">
                <a16:creationId xmlns:a16="http://schemas.microsoft.com/office/drawing/2014/main" id="{457EAFD0-A4CF-4A3B-8480-1F779B4AA156}"/>
              </a:ext>
            </a:extLst>
          </p:cNvPr>
          <p:cNvSpPr txBox="1">
            <a:spLocks noChangeArrowheads="1"/>
          </p:cNvSpPr>
          <p:nvPr/>
        </p:nvSpPr>
        <p:spPr bwMode="auto">
          <a:xfrm>
            <a:off x="6948488" y="5922963"/>
            <a:ext cx="90328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a:solidFill>
                  <a:srgbClr val="333333"/>
                </a:solidFill>
                <a:latin typeface="Tahoma" panose="020B0604030504040204" pitchFamily="34" charset="0"/>
              </a:rPr>
              <a:t>FM</a:t>
            </a: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a:extLst>
              <a:ext uri="{FF2B5EF4-FFF2-40B4-BE49-F238E27FC236}">
                <a16:creationId xmlns:a16="http://schemas.microsoft.com/office/drawing/2014/main" id="{28E863B3-3C6D-4C2A-96AA-4918301EEF88}"/>
              </a:ext>
            </a:extLst>
          </p:cNvPr>
          <p:cNvSpPr>
            <a:spLocks noGrp="1" noChangeArrowheads="1"/>
          </p:cNvSpPr>
          <p:nvPr>
            <p:ph type="title" idx="4294967295"/>
          </p:nvPr>
        </p:nvSpPr>
        <p:spPr>
          <a:xfrm>
            <a:off x="246063" y="930275"/>
            <a:ext cx="8534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Digital Signals</a:t>
            </a:r>
          </a:p>
        </p:txBody>
      </p:sp>
      <p:pic>
        <p:nvPicPr>
          <p:cNvPr id="57346" name="Picture 2">
            <a:extLst>
              <a:ext uri="{FF2B5EF4-FFF2-40B4-BE49-F238E27FC236}">
                <a16:creationId xmlns:a16="http://schemas.microsoft.com/office/drawing/2014/main" id="{32159804-A4B2-4BE2-B8A3-6DF3EC1460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5038" y="3719513"/>
            <a:ext cx="4162425" cy="7905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57347" name="Picture 3">
            <a:extLst>
              <a:ext uri="{FF2B5EF4-FFF2-40B4-BE49-F238E27FC236}">
                <a16:creationId xmlns:a16="http://schemas.microsoft.com/office/drawing/2014/main" id="{62391C6B-1502-4E1E-BB7A-D877456EE7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7425" y="5251450"/>
            <a:ext cx="3057525" cy="7810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57348" name="Text Box 4">
            <a:extLst>
              <a:ext uri="{FF2B5EF4-FFF2-40B4-BE49-F238E27FC236}">
                <a16:creationId xmlns:a16="http://schemas.microsoft.com/office/drawing/2014/main" id="{0C063B01-A75A-46B1-8C44-0578AD76BB4A}"/>
              </a:ext>
            </a:extLst>
          </p:cNvPr>
          <p:cNvSpPr txBox="1">
            <a:spLocks noChangeArrowheads="1"/>
          </p:cNvSpPr>
          <p:nvPr/>
        </p:nvSpPr>
        <p:spPr bwMode="auto">
          <a:xfrm>
            <a:off x="585788" y="2051050"/>
            <a:ext cx="3687762"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2200">
                <a:solidFill>
                  <a:srgbClr val="333333"/>
                </a:solidFill>
                <a:latin typeface="Tahoma" panose="020B0604030504040204" pitchFamily="34" charset="0"/>
              </a:rPr>
              <a:t>Digital signals have voltage or current values only in specific steps over a certain range.  Typically on or off.</a:t>
            </a:r>
          </a:p>
          <a:p>
            <a:pPr eaLnBrk="1" hangingPunct="1">
              <a:lnSpc>
                <a:spcPct val="106000"/>
              </a:lnSpc>
              <a:buClr>
                <a:srgbClr val="FFFFCC"/>
              </a:buClr>
              <a:buSzPct val="100000"/>
              <a:buFont typeface="Times New Roman" panose="02020603050405020304" pitchFamily="18" charset="0"/>
              <a:buNone/>
            </a:pPr>
            <a:endParaRPr lang="en-GB" altLang="en-US" sz="2200">
              <a:solidFill>
                <a:srgbClr val="333333"/>
              </a:solidFill>
              <a:latin typeface="Tahoma" panose="020B0604030504040204" pitchFamily="34" charset="0"/>
            </a:endParaRPr>
          </a:p>
          <a:p>
            <a:pPr eaLnBrk="1" hangingPunct="1">
              <a:lnSpc>
                <a:spcPct val="106000"/>
              </a:lnSpc>
              <a:buClr>
                <a:srgbClr val="FFFFCC"/>
              </a:buClr>
              <a:buSzPct val="100000"/>
              <a:buFont typeface="Times New Roman" panose="02020603050405020304" pitchFamily="18" charset="0"/>
              <a:buNone/>
            </a:pPr>
            <a:r>
              <a:rPr lang="en-GB" altLang="en-US" sz="2200">
                <a:solidFill>
                  <a:srgbClr val="333333"/>
                </a:solidFill>
                <a:latin typeface="Tahoma" panose="020B0604030504040204" pitchFamily="34" charset="0"/>
              </a:rPr>
              <a:t>Radio Teletype (RTTY) and Morse Code (CW) are examples of Digital modes.</a:t>
            </a:r>
          </a:p>
        </p:txBody>
      </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a:extLst>
              <a:ext uri="{FF2B5EF4-FFF2-40B4-BE49-F238E27FC236}">
                <a16:creationId xmlns:a16="http://schemas.microsoft.com/office/drawing/2014/main" id="{077C66D9-EBA8-44B6-9435-04B0008519D2}"/>
              </a:ext>
            </a:extLst>
          </p:cNvPr>
          <p:cNvSpPr>
            <a:spLocks noGrp="1" noChangeArrowheads="1"/>
          </p:cNvSpPr>
          <p:nvPr>
            <p:ph type="title" idx="4294967295"/>
          </p:nvPr>
        </p:nvSpPr>
        <p:spPr>
          <a:xfrm>
            <a:off x="246063" y="857250"/>
            <a:ext cx="7912100" cy="128905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Schematic Symbols You Need to Know</a:t>
            </a:r>
          </a:p>
        </p:txBody>
      </p:sp>
      <p:grpSp>
        <p:nvGrpSpPr>
          <p:cNvPr id="58370" name="Group 2">
            <a:extLst>
              <a:ext uri="{FF2B5EF4-FFF2-40B4-BE49-F238E27FC236}">
                <a16:creationId xmlns:a16="http://schemas.microsoft.com/office/drawing/2014/main" id="{F1DB19D9-656D-43ED-A585-92D4F94A81FC}"/>
              </a:ext>
            </a:extLst>
          </p:cNvPr>
          <p:cNvGrpSpPr>
            <a:grpSpLocks/>
          </p:cNvGrpSpPr>
          <p:nvPr/>
        </p:nvGrpSpPr>
        <p:grpSpPr bwMode="auto">
          <a:xfrm>
            <a:off x="882650" y="2055813"/>
            <a:ext cx="290513" cy="1541462"/>
            <a:chOff x="556" y="1295"/>
            <a:chExt cx="183" cy="971"/>
          </a:xfrm>
        </p:grpSpPr>
        <p:sp>
          <p:nvSpPr>
            <p:cNvPr id="58371" name="Line 3">
              <a:extLst>
                <a:ext uri="{FF2B5EF4-FFF2-40B4-BE49-F238E27FC236}">
                  <a16:creationId xmlns:a16="http://schemas.microsoft.com/office/drawing/2014/main" id="{2D709E03-3420-44A6-A0AB-170C5A96B130}"/>
                </a:ext>
              </a:extLst>
            </p:cNvPr>
            <p:cNvSpPr>
              <a:spLocks noChangeShapeType="1"/>
            </p:cNvSpPr>
            <p:nvPr/>
          </p:nvSpPr>
          <p:spPr bwMode="auto">
            <a:xfrm>
              <a:off x="556" y="1295"/>
              <a:ext cx="1" cy="200"/>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2" name="Line 4">
              <a:extLst>
                <a:ext uri="{FF2B5EF4-FFF2-40B4-BE49-F238E27FC236}">
                  <a16:creationId xmlns:a16="http://schemas.microsoft.com/office/drawing/2014/main" id="{53C9AB73-A36A-45BE-9FB4-78477A924803}"/>
                </a:ext>
              </a:extLst>
            </p:cNvPr>
            <p:cNvSpPr>
              <a:spLocks noChangeShapeType="1"/>
            </p:cNvSpPr>
            <p:nvPr/>
          </p:nvSpPr>
          <p:spPr bwMode="auto">
            <a:xfrm>
              <a:off x="556" y="2010"/>
              <a:ext cx="1" cy="257"/>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3" name="Line 5">
              <a:extLst>
                <a:ext uri="{FF2B5EF4-FFF2-40B4-BE49-F238E27FC236}">
                  <a16:creationId xmlns:a16="http://schemas.microsoft.com/office/drawing/2014/main" id="{E1549CFF-8015-4445-8581-A85737B65E92}"/>
                </a:ext>
              </a:extLst>
            </p:cNvPr>
            <p:cNvSpPr>
              <a:spLocks noChangeShapeType="1"/>
            </p:cNvSpPr>
            <p:nvPr/>
          </p:nvSpPr>
          <p:spPr bwMode="auto">
            <a:xfrm flipH="1">
              <a:off x="555" y="2010"/>
              <a:ext cx="52" cy="1"/>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4" name="Line 6">
              <a:extLst>
                <a:ext uri="{FF2B5EF4-FFF2-40B4-BE49-F238E27FC236}">
                  <a16:creationId xmlns:a16="http://schemas.microsoft.com/office/drawing/2014/main" id="{0A1B7C89-679F-4B1D-AFAB-DAE07FDF4BFD}"/>
                </a:ext>
              </a:extLst>
            </p:cNvPr>
            <p:cNvSpPr>
              <a:spLocks noChangeShapeType="1"/>
            </p:cNvSpPr>
            <p:nvPr/>
          </p:nvSpPr>
          <p:spPr bwMode="auto">
            <a:xfrm>
              <a:off x="556" y="1882"/>
              <a:ext cx="50" cy="1"/>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5" name="Line 7">
              <a:extLst>
                <a:ext uri="{FF2B5EF4-FFF2-40B4-BE49-F238E27FC236}">
                  <a16:creationId xmlns:a16="http://schemas.microsoft.com/office/drawing/2014/main" id="{B2177048-BD2E-4DB2-AD1E-84BBA3132229}"/>
                </a:ext>
              </a:extLst>
            </p:cNvPr>
            <p:cNvSpPr>
              <a:spLocks noChangeShapeType="1"/>
            </p:cNvSpPr>
            <p:nvPr/>
          </p:nvSpPr>
          <p:spPr bwMode="auto">
            <a:xfrm flipH="1">
              <a:off x="555" y="1752"/>
              <a:ext cx="52" cy="1"/>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6" name="Line 8">
              <a:extLst>
                <a:ext uri="{FF2B5EF4-FFF2-40B4-BE49-F238E27FC236}">
                  <a16:creationId xmlns:a16="http://schemas.microsoft.com/office/drawing/2014/main" id="{A527734C-E6CB-4A75-BF41-8A866EE7784C}"/>
                </a:ext>
              </a:extLst>
            </p:cNvPr>
            <p:cNvSpPr>
              <a:spLocks noChangeShapeType="1"/>
            </p:cNvSpPr>
            <p:nvPr/>
          </p:nvSpPr>
          <p:spPr bwMode="auto">
            <a:xfrm>
              <a:off x="556" y="1624"/>
              <a:ext cx="50" cy="1"/>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7" name="Line 9">
              <a:extLst>
                <a:ext uri="{FF2B5EF4-FFF2-40B4-BE49-F238E27FC236}">
                  <a16:creationId xmlns:a16="http://schemas.microsoft.com/office/drawing/2014/main" id="{64DCDF22-D8D3-437C-84E7-C548C63C201C}"/>
                </a:ext>
              </a:extLst>
            </p:cNvPr>
            <p:cNvSpPr>
              <a:spLocks noChangeShapeType="1"/>
            </p:cNvSpPr>
            <p:nvPr/>
          </p:nvSpPr>
          <p:spPr bwMode="auto">
            <a:xfrm flipH="1">
              <a:off x="555" y="1495"/>
              <a:ext cx="52" cy="1"/>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8" name="Freeform 10">
              <a:extLst>
                <a:ext uri="{FF2B5EF4-FFF2-40B4-BE49-F238E27FC236}">
                  <a16:creationId xmlns:a16="http://schemas.microsoft.com/office/drawing/2014/main" id="{1A35BC54-6480-4053-B89D-2AA25E631DA9}"/>
                </a:ext>
              </a:extLst>
            </p:cNvPr>
            <p:cNvSpPr>
              <a:spLocks noChangeArrowheads="1"/>
            </p:cNvSpPr>
            <p:nvPr/>
          </p:nvSpPr>
          <p:spPr bwMode="auto">
            <a:xfrm>
              <a:off x="607" y="1882"/>
              <a:ext cx="63" cy="128"/>
            </a:xfrm>
            <a:custGeom>
              <a:avLst/>
              <a:gdLst>
                <a:gd name="T0" fmla="*/ 0 w 280"/>
                <a:gd name="T1" fmla="*/ 0 h 566"/>
                <a:gd name="T2" fmla="*/ 39 w 280"/>
                <a:gd name="T3" fmla="*/ 0 h 566"/>
                <a:gd name="T4" fmla="*/ 84 w 280"/>
                <a:gd name="T5" fmla="*/ 8 h 566"/>
                <a:gd name="T6" fmla="*/ 128 w 280"/>
                <a:gd name="T7" fmla="*/ 26 h 566"/>
                <a:gd name="T8" fmla="*/ 164 w 280"/>
                <a:gd name="T9" fmla="*/ 53 h 566"/>
                <a:gd name="T10" fmla="*/ 195 w 280"/>
                <a:gd name="T11" fmla="*/ 79 h 566"/>
                <a:gd name="T12" fmla="*/ 226 w 280"/>
                <a:gd name="T13" fmla="*/ 110 h 566"/>
                <a:gd name="T14" fmla="*/ 248 w 280"/>
                <a:gd name="T15" fmla="*/ 154 h 566"/>
                <a:gd name="T16" fmla="*/ 266 w 280"/>
                <a:gd name="T17" fmla="*/ 194 h 566"/>
                <a:gd name="T18" fmla="*/ 275 w 280"/>
                <a:gd name="T19" fmla="*/ 238 h 566"/>
                <a:gd name="T20" fmla="*/ 279 w 280"/>
                <a:gd name="T21" fmla="*/ 278 h 566"/>
                <a:gd name="T22" fmla="*/ 275 w 280"/>
                <a:gd name="T23" fmla="*/ 326 h 566"/>
                <a:gd name="T24" fmla="*/ 266 w 280"/>
                <a:gd name="T25" fmla="*/ 371 h 566"/>
                <a:gd name="T26" fmla="*/ 248 w 280"/>
                <a:gd name="T27" fmla="*/ 410 h 566"/>
                <a:gd name="T28" fmla="*/ 226 w 280"/>
                <a:gd name="T29" fmla="*/ 450 h 566"/>
                <a:gd name="T30" fmla="*/ 195 w 280"/>
                <a:gd name="T31" fmla="*/ 481 h 566"/>
                <a:gd name="T32" fmla="*/ 164 w 280"/>
                <a:gd name="T33" fmla="*/ 512 h 566"/>
                <a:gd name="T34" fmla="*/ 128 w 280"/>
                <a:gd name="T35" fmla="*/ 534 h 566"/>
                <a:gd name="T36" fmla="*/ 84 w 280"/>
                <a:gd name="T37" fmla="*/ 552 h 566"/>
                <a:gd name="T38" fmla="*/ 39 w 280"/>
                <a:gd name="T39" fmla="*/ 561 h 566"/>
                <a:gd name="T40" fmla="*/ 0 w 280"/>
                <a:gd name="T41" fmla="*/ 565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0" h="566">
                  <a:moveTo>
                    <a:pt x="0" y="0"/>
                  </a:moveTo>
                  <a:lnTo>
                    <a:pt x="39" y="0"/>
                  </a:lnTo>
                  <a:lnTo>
                    <a:pt x="84" y="8"/>
                  </a:lnTo>
                  <a:lnTo>
                    <a:pt x="128" y="26"/>
                  </a:lnTo>
                  <a:lnTo>
                    <a:pt x="164" y="53"/>
                  </a:lnTo>
                  <a:lnTo>
                    <a:pt x="195" y="79"/>
                  </a:lnTo>
                  <a:lnTo>
                    <a:pt x="226" y="110"/>
                  </a:lnTo>
                  <a:lnTo>
                    <a:pt x="248" y="154"/>
                  </a:lnTo>
                  <a:lnTo>
                    <a:pt x="266" y="194"/>
                  </a:lnTo>
                  <a:lnTo>
                    <a:pt x="275" y="238"/>
                  </a:lnTo>
                  <a:lnTo>
                    <a:pt x="279" y="278"/>
                  </a:lnTo>
                  <a:lnTo>
                    <a:pt x="275" y="326"/>
                  </a:lnTo>
                  <a:lnTo>
                    <a:pt x="266" y="371"/>
                  </a:lnTo>
                  <a:lnTo>
                    <a:pt x="248" y="410"/>
                  </a:lnTo>
                  <a:lnTo>
                    <a:pt x="226" y="450"/>
                  </a:lnTo>
                  <a:lnTo>
                    <a:pt x="195" y="481"/>
                  </a:lnTo>
                  <a:lnTo>
                    <a:pt x="164" y="512"/>
                  </a:lnTo>
                  <a:lnTo>
                    <a:pt x="128" y="534"/>
                  </a:lnTo>
                  <a:lnTo>
                    <a:pt x="84" y="552"/>
                  </a:lnTo>
                  <a:lnTo>
                    <a:pt x="39" y="561"/>
                  </a:lnTo>
                  <a:lnTo>
                    <a:pt x="0" y="565"/>
                  </a:lnTo>
                </a:path>
              </a:pathLst>
            </a:cu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379" name="Freeform 11">
              <a:extLst>
                <a:ext uri="{FF2B5EF4-FFF2-40B4-BE49-F238E27FC236}">
                  <a16:creationId xmlns:a16="http://schemas.microsoft.com/office/drawing/2014/main" id="{A73BBF98-49BD-4CD8-ADD4-5FD46A1FE7AB}"/>
                </a:ext>
              </a:extLst>
            </p:cNvPr>
            <p:cNvSpPr>
              <a:spLocks noChangeArrowheads="1"/>
            </p:cNvSpPr>
            <p:nvPr/>
          </p:nvSpPr>
          <p:spPr bwMode="auto">
            <a:xfrm>
              <a:off x="607" y="1752"/>
              <a:ext cx="63" cy="131"/>
            </a:xfrm>
            <a:custGeom>
              <a:avLst/>
              <a:gdLst>
                <a:gd name="T0" fmla="*/ 0 w 280"/>
                <a:gd name="T1" fmla="*/ 0 h 576"/>
                <a:gd name="T2" fmla="*/ 39 w 280"/>
                <a:gd name="T3" fmla="*/ 8 h 576"/>
                <a:gd name="T4" fmla="*/ 84 w 280"/>
                <a:gd name="T5" fmla="*/ 17 h 576"/>
                <a:gd name="T6" fmla="*/ 128 w 280"/>
                <a:gd name="T7" fmla="*/ 35 h 576"/>
                <a:gd name="T8" fmla="*/ 164 w 280"/>
                <a:gd name="T9" fmla="*/ 57 h 576"/>
                <a:gd name="T10" fmla="*/ 195 w 280"/>
                <a:gd name="T11" fmla="*/ 83 h 576"/>
                <a:gd name="T12" fmla="*/ 226 w 280"/>
                <a:gd name="T13" fmla="*/ 119 h 576"/>
                <a:gd name="T14" fmla="*/ 248 w 280"/>
                <a:gd name="T15" fmla="*/ 160 h 576"/>
                <a:gd name="T16" fmla="*/ 266 w 280"/>
                <a:gd name="T17" fmla="*/ 199 h 576"/>
                <a:gd name="T18" fmla="*/ 275 w 280"/>
                <a:gd name="T19" fmla="*/ 239 h 576"/>
                <a:gd name="T20" fmla="*/ 279 w 280"/>
                <a:gd name="T21" fmla="*/ 288 h 576"/>
                <a:gd name="T22" fmla="*/ 275 w 280"/>
                <a:gd name="T23" fmla="*/ 332 h 576"/>
                <a:gd name="T24" fmla="*/ 266 w 280"/>
                <a:gd name="T25" fmla="*/ 376 h 576"/>
                <a:gd name="T26" fmla="*/ 248 w 280"/>
                <a:gd name="T27" fmla="*/ 416 h 576"/>
                <a:gd name="T28" fmla="*/ 226 w 280"/>
                <a:gd name="T29" fmla="*/ 456 h 576"/>
                <a:gd name="T30" fmla="*/ 195 w 280"/>
                <a:gd name="T31" fmla="*/ 491 h 576"/>
                <a:gd name="T32" fmla="*/ 164 w 280"/>
                <a:gd name="T33" fmla="*/ 518 h 576"/>
                <a:gd name="T34" fmla="*/ 128 w 280"/>
                <a:gd name="T35" fmla="*/ 540 h 576"/>
                <a:gd name="T36" fmla="*/ 84 w 280"/>
                <a:gd name="T37" fmla="*/ 562 h 576"/>
                <a:gd name="T38" fmla="*/ 39 w 280"/>
                <a:gd name="T39" fmla="*/ 566 h 576"/>
                <a:gd name="T40" fmla="*/ 0 w 280"/>
                <a:gd name="T41" fmla="*/ 575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0" h="576">
                  <a:moveTo>
                    <a:pt x="0" y="0"/>
                  </a:moveTo>
                  <a:lnTo>
                    <a:pt x="39" y="8"/>
                  </a:lnTo>
                  <a:lnTo>
                    <a:pt x="84" y="17"/>
                  </a:lnTo>
                  <a:lnTo>
                    <a:pt x="128" y="35"/>
                  </a:lnTo>
                  <a:lnTo>
                    <a:pt x="164" y="57"/>
                  </a:lnTo>
                  <a:lnTo>
                    <a:pt x="195" y="83"/>
                  </a:lnTo>
                  <a:lnTo>
                    <a:pt x="226" y="119"/>
                  </a:lnTo>
                  <a:lnTo>
                    <a:pt x="248" y="160"/>
                  </a:lnTo>
                  <a:lnTo>
                    <a:pt x="266" y="199"/>
                  </a:lnTo>
                  <a:lnTo>
                    <a:pt x="275" y="239"/>
                  </a:lnTo>
                  <a:lnTo>
                    <a:pt x="279" y="288"/>
                  </a:lnTo>
                  <a:lnTo>
                    <a:pt x="275" y="332"/>
                  </a:lnTo>
                  <a:lnTo>
                    <a:pt x="266" y="376"/>
                  </a:lnTo>
                  <a:lnTo>
                    <a:pt x="248" y="416"/>
                  </a:lnTo>
                  <a:lnTo>
                    <a:pt x="226" y="456"/>
                  </a:lnTo>
                  <a:lnTo>
                    <a:pt x="195" y="491"/>
                  </a:lnTo>
                  <a:lnTo>
                    <a:pt x="164" y="518"/>
                  </a:lnTo>
                  <a:lnTo>
                    <a:pt x="128" y="540"/>
                  </a:lnTo>
                  <a:lnTo>
                    <a:pt x="84" y="562"/>
                  </a:lnTo>
                  <a:lnTo>
                    <a:pt x="39" y="566"/>
                  </a:lnTo>
                  <a:lnTo>
                    <a:pt x="0" y="575"/>
                  </a:lnTo>
                </a:path>
              </a:pathLst>
            </a:cu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380" name="Freeform 12">
              <a:extLst>
                <a:ext uri="{FF2B5EF4-FFF2-40B4-BE49-F238E27FC236}">
                  <a16:creationId xmlns:a16="http://schemas.microsoft.com/office/drawing/2014/main" id="{7E4463A0-0528-4F00-963F-FFE72C1AF598}"/>
                </a:ext>
              </a:extLst>
            </p:cNvPr>
            <p:cNvSpPr>
              <a:spLocks noChangeArrowheads="1"/>
            </p:cNvSpPr>
            <p:nvPr/>
          </p:nvSpPr>
          <p:spPr bwMode="auto">
            <a:xfrm>
              <a:off x="607" y="1624"/>
              <a:ext cx="63" cy="128"/>
            </a:xfrm>
            <a:custGeom>
              <a:avLst/>
              <a:gdLst>
                <a:gd name="T0" fmla="*/ 0 w 280"/>
                <a:gd name="T1" fmla="*/ 0 h 566"/>
                <a:gd name="T2" fmla="*/ 39 w 280"/>
                <a:gd name="T3" fmla="*/ 4 h 566"/>
                <a:gd name="T4" fmla="*/ 84 w 280"/>
                <a:gd name="T5" fmla="*/ 13 h 566"/>
                <a:gd name="T6" fmla="*/ 128 w 280"/>
                <a:gd name="T7" fmla="*/ 30 h 566"/>
                <a:gd name="T8" fmla="*/ 164 w 280"/>
                <a:gd name="T9" fmla="*/ 53 h 566"/>
                <a:gd name="T10" fmla="*/ 195 w 280"/>
                <a:gd name="T11" fmla="*/ 83 h 566"/>
                <a:gd name="T12" fmla="*/ 226 w 280"/>
                <a:gd name="T13" fmla="*/ 119 h 566"/>
                <a:gd name="T14" fmla="*/ 248 w 280"/>
                <a:gd name="T15" fmla="*/ 154 h 566"/>
                <a:gd name="T16" fmla="*/ 266 w 280"/>
                <a:gd name="T17" fmla="*/ 194 h 566"/>
                <a:gd name="T18" fmla="*/ 275 w 280"/>
                <a:gd name="T19" fmla="*/ 243 h 566"/>
                <a:gd name="T20" fmla="*/ 279 w 280"/>
                <a:gd name="T21" fmla="*/ 282 h 566"/>
                <a:gd name="T22" fmla="*/ 275 w 280"/>
                <a:gd name="T23" fmla="*/ 326 h 566"/>
                <a:gd name="T24" fmla="*/ 266 w 280"/>
                <a:gd name="T25" fmla="*/ 371 h 566"/>
                <a:gd name="T26" fmla="*/ 248 w 280"/>
                <a:gd name="T27" fmla="*/ 410 h 566"/>
                <a:gd name="T28" fmla="*/ 226 w 280"/>
                <a:gd name="T29" fmla="*/ 450 h 566"/>
                <a:gd name="T30" fmla="*/ 195 w 280"/>
                <a:gd name="T31" fmla="*/ 486 h 566"/>
                <a:gd name="T32" fmla="*/ 164 w 280"/>
                <a:gd name="T33" fmla="*/ 512 h 566"/>
                <a:gd name="T34" fmla="*/ 128 w 280"/>
                <a:gd name="T35" fmla="*/ 534 h 566"/>
                <a:gd name="T36" fmla="*/ 84 w 280"/>
                <a:gd name="T37" fmla="*/ 552 h 566"/>
                <a:gd name="T38" fmla="*/ 39 w 280"/>
                <a:gd name="T39" fmla="*/ 565 h 566"/>
                <a:gd name="T40" fmla="*/ 0 w 280"/>
                <a:gd name="T41" fmla="*/ 565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0" h="566">
                  <a:moveTo>
                    <a:pt x="0" y="0"/>
                  </a:moveTo>
                  <a:lnTo>
                    <a:pt x="39" y="4"/>
                  </a:lnTo>
                  <a:lnTo>
                    <a:pt x="84" y="13"/>
                  </a:lnTo>
                  <a:lnTo>
                    <a:pt x="128" y="30"/>
                  </a:lnTo>
                  <a:lnTo>
                    <a:pt x="164" y="53"/>
                  </a:lnTo>
                  <a:lnTo>
                    <a:pt x="195" y="83"/>
                  </a:lnTo>
                  <a:lnTo>
                    <a:pt x="226" y="119"/>
                  </a:lnTo>
                  <a:lnTo>
                    <a:pt x="248" y="154"/>
                  </a:lnTo>
                  <a:lnTo>
                    <a:pt x="266" y="194"/>
                  </a:lnTo>
                  <a:lnTo>
                    <a:pt x="275" y="243"/>
                  </a:lnTo>
                  <a:lnTo>
                    <a:pt x="279" y="282"/>
                  </a:lnTo>
                  <a:lnTo>
                    <a:pt x="275" y="326"/>
                  </a:lnTo>
                  <a:lnTo>
                    <a:pt x="266" y="371"/>
                  </a:lnTo>
                  <a:lnTo>
                    <a:pt x="248" y="410"/>
                  </a:lnTo>
                  <a:lnTo>
                    <a:pt x="226" y="450"/>
                  </a:lnTo>
                  <a:lnTo>
                    <a:pt x="195" y="486"/>
                  </a:lnTo>
                  <a:lnTo>
                    <a:pt x="164" y="512"/>
                  </a:lnTo>
                  <a:lnTo>
                    <a:pt x="128" y="534"/>
                  </a:lnTo>
                  <a:lnTo>
                    <a:pt x="84" y="552"/>
                  </a:lnTo>
                  <a:lnTo>
                    <a:pt x="39" y="565"/>
                  </a:lnTo>
                  <a:lnTo>
                    <a:pt x="0" y="565"/>
                  </a:lnTo>
                </a:path>
              </a:pathLst>
            </a:cu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381" name="Freeform 13">
              <a:extLst>
                <a:ext uri="{FF2B5EF4-FFF2-40B4-BE49-F238E27FC236}">
                  <a16:creationId xmlns:a16="http://schemas.microsoft.com/office/drawing/2014/main" id="{E8DC1B67-7796-4D4C-9BA4-EFE1EDE6AB7B}"/>
                </a:ext>
              </a:extLst>
            </p:cNvPr>
            <p:cNvSpPr>
              <a:spLocks noChangeArrowheads="1"/>
            </p:cNvSpPr>
            <p:nvPr/>
          </p:nvSpPr>
          <p:spPr bwMode="auto">
            <a:xfrm>
              <a:off x="607" y="1495"/>
              <a:ext cx="63" cy="129"/>
            </a:xfrm>
            <a:custGeom>
              <a:avLst/>
              <a:gdLst>
                <a:gd name="T0" fmla="*/ 0 w 280"/>
                <a:gd name="T1" fmla="*/ 0 h 570"/>
                <a:gd name="T2" fmla="*/ 39 w 280"/>
                <a:gd name="T3" fmla="*/ 4 h 570"/>
                <a:gd name="T4" fmla="*/ 84 w 280"/>
                <a:gd name="T5" fmla="*/ 13 h 570"/>
                <a:gd name="T6" fmla="*/ 128 w 280"/>
                <a:gd name="T7" fmla="*/ 30 h 570"/>
                <a:gd name="T8" fmla="*/ 164 w 280"/>
                <a:gd name="T9" fmla="*/ 57 h 570"/>
                <a:gd name="T10" fmla="*/ 195 w 280"/>
                <a:gd name="T11" fmla="*/ 83 h 570"/>
                <a:gd name="T12" fmla="*/ 226 w 280"/>
                <a:gd name="T13" fmla="*/ 119 h 570"/>
                <a:gd name="T14" fmla="*/ 248 w 280"/>
                <a:gd name="T15" fmla="*/ 154 h 570"/>
                <a:gd name="T16" fmla="*/ 266 w 280"/>
                <a:gd name="T17" fmla="*/ 194 h 570"/>
                <a:gd name="T18" fmla="*/ 275 w 280"/>
                <a:gd name="T19" fmla="*/ 242 h 570"/>
                <a:gd name="T20" fmla="*/ 279 w 280"/>
                <a:gd name="T21" fmla="*/ 282 h 570"/>
                <a:gd name="T22" fmla="*/ 275 w 280"/>
                <a:gd name="T23" fmla="*/ 331 h 570"/>
                <a:gd name="T24" fmla="*/ 266 w 280"/>
                <a:gd name="T25" fmla="*/ 370 h 570"/>
                <a:gd name="T26" fmla="*/ 248 w 280"/>
                <a:gd name="T27" fmla="*/ 415 h 570"/>
                <a:gd name="T28" fmla="*/ 226 w 280"/>
                <a:gd name="T29" fmla="*/ 450 h 570"/>
                <a:gd name="T30" fmla="*/ 195 w 280"/>
                <a:gd name="T31" fmla="*/ 485 h 570"/>
                <a:gd name="T32" fmla="*/ 164 w 280"/>
                <a:gd name="T33" fmla="*/ 516 h 570"/>
                <a:gd name="T34" fmla="*/ 128 w 280"/>
                <a:gd name="T35" fmla="*/ 538 h 570"/>
                <a:gd name="T36" fmla="*/ 84 w 280"/>
                <a:gd name="T37" fmla="*/ 556 h 570"/>
                <a:gd name="T38" fmla="*/ 39 w 280"/>
                <a:gd name="T39" fmla="*/ 565 h 570"/>
                <a:gd name="T40" fmla="*/ 0 w 280"/>
                <a:gd name="T41" fmla="*/ 569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0" h="570">
                  <a:moveTo>
                    <a:pt x="0" y="0"/>
                  </a:moveTo>
                  <a:lnTo>
                    <a:pt x="39" y="4"/>
                  </a:lnTo>
                  <a:lnTo>
                    <a:pt x="84" y="13"/>
                  </a:lnTo>
                  <a:lnTo>
                    <a:pt x="128" y="30"/>
                  </a:lnTo>
                  <a:lnTo>
                    <a:pt x="164" y="57"/>
                  </a:lnTo>
                  <a:lnTo>
                    <a:pt x="195" y="83"/>
                  </a:lnTo>
                  <a:lnTo>
                    <a:pt x="226" y="119"/>
                  </a:lnTo>
                  <a:lnTo>
                    <a:pt x="248" y="154"/>
                  </a:lnTo>
                  <a:lnTo>
                    <a:pt x="266" y="194"/>
                  </a:lnTo>
                  <a:lnTo>
                    <a:pt x="275" y="242"/>
                  </a:lnTo>
                  <a:lnTo>
                    <a:pt x="279" y="282"/>
                  </a:lnTo>
                  <a:lnTo>
                    <a:pt x="275" y="331"/>
                  </a:lnTo>
                  <a:lnTo>
                    <a:pt x="266" y="370"/>
                  </a:lnTo>
                  <a:lnTo>
                    <a:pt x="248" y="415"/>
                  </a:lnTo>
                  <a:lnTo>
                    <a:pt x="226" y="450"/>
                  </a:lnTo>
                  <a:lnTo>
                    <a:pt x="195" y="485"/>
                  </a:lnTo>
                  <a:lnTo>
                    <a:pt x="164" y="516"/>
                  </a:lnTo>
                  <a:lnTo>
                    <a:pt x="128" y="538"/>
                  </a:lnTo>
                  <a:lnTo>
                    <a:pt x="84" y="556"/>
                  </a:lnTo>
                  <a:lnTo>
                    <a:pt x="39" y="565"/>
                  </a:lnTo>
                  <a:lnTo>
                    <a:pt x="0" y="569"/>
                  </a:lnTo>
                </a:path>
              </a:pathLst>
            </a:cu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382" name="Line 14">
              <a:extLst>
                <a:ext uri="{FF2B5EF4-FFF2-40B4-BE49-F238E27FC236}">
                  <a16:creationId xmlns:a16="http://schemas.microsoft.com/office/drawing/2014/main" id="{FCE5AB76-3B60-4FBD-966B-5B86E623A46C}"/>
                </a:ext>
              </a:extLst>
            </p:cNvPr>
            <p:cNvSpPr>
              <a:spLocks noChangeShapeType="1"/>
            </p:cNvSpPr>
            <p:nvPr/>
          </p:nvSpPr>
          <p:spPr bwMode="auto">
            <a:xfrm>
              <a:off x="740" y="1495"/>
              <a:ext cx="1" cy="515"/>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83" name="Line 15">
              <a:extLst>
                <a:ext uri="{FF2B5EF4-FFF2-40B4-BE49-F238E27FC236}">
                  <a16:creationId xmlns:a16="http://schemas.microsoft.com/office/drawing/2014/main" id="{FC4724E6-2B04-4516-90BB-AEC9E1764A35}"/>
                </a:ext>
              </a:extLst>
            </p:cNvPr>
            <p:cNvSpPr>
              <a:spLocks noChangeShapeType="1"/>
            </p:cNvSpPr>
            <p:nvPr/>
          </p:nvSpPr>
          <p:spPr bwMode="auto">
            <a:xfrm flipV="1">
              <a:off x="706" y="1494"/>
              <a:ext cx="1" cy="517"/>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58384" name="Group 16">
            <a:extLst>
              <a:ext uri="{FF2B5EF4-FFF2-40B4-BE49-F238E27FC236}">
                <a16:creationId xmlns:a16="http://schemas.microsoft.com/office/drawing/2014/main" id="{E2F1F965-E0F5-46B8-95E9-B510BC1832E1}"/>
              </a:ext>
            </a:extLst>
          </p:cNvPr>
          <p:cNvGrpSpPr>
            <a:grpSpLocks/>
          </p:cNvGrpSpPr>
          <p:nvPr/>
        </p:nvGrpSpPr>
        <p:grpSpPr bwMode="auto">
          <a:xfrm>
            <a:off x="1908175" y="2443163"/>
            <a:ext cx="949325" cy="768350"/>
            <a:chOff x="1202" y="1539"/>
            <a:chExt cx="598" cy="484"/>
          </a:xfrm>
        </p:grpSpPr>
        <p:sp>
          <p:nvSpPr>
            <p:cNvPr id="58385" name="Line 17">
              <a:extLst>
                <a:ext uri="{FF2B5EF4-FFF2-40B4-BE49-F238E27FC236}">
                  <a16:creationId xmlns:a16="http://schemas.microsoft.com/office/drawing/2014/main" id="{8E47F33C-DC12-4DE8-8C90-F5128C194958}"/>
                </a:ext>
              </a:extLst>
            </p:cNvPr>
            <p:cNvSpPr>
              <a:spLocks noChangeShapeType="1"/>
            </p:cNvSpPr>
            <p:nvPr/>
          </p:nvSpPr>
          <p:spPr bwMode="auto">
            <a:xfrm flipV="1">
              <a:off x="1564" y="1688"/>
              <a:ext cx="1" cy="190"/>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86" name="Line 18">
              <a:extLst>
                <a:ext uri="{FF2B5EF4-FFF2-40B4-BE49-F238E27FC236}">
                  <a16:creationId xmlns:a16="http://schemas.microsoft.com/office/drawing/2014/main" id="{61BB2666-393A-4AEC-B0B7-DF85B6078997}"/>
                </a:ext>
              </a:extLst>
            </p:cNvPr>
            <p:cNvSpPr>
              <a:spLocks noChangeShapeType="1"/>
            </p:cNvSpPr>
            <p:nvPr/>
          </p:nvSpPr>
          <p:spPr bwMode="auto">
            <a:xfrm flipV="1">
              <a:off x="1443" y="1537"/>
              <a:ext cx="1" cy="487"/>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87" name="Line 19">
              <a:extLst>
                <a:ext uri="{FF2B5EF4-FFF2-40B4-BE49-F238E27FC236}">
                  <a16:creationId xmlns:a16="http://schemas.microsoft.com/office/drawing/2014/main" id="{CA07D7A9-1575-4A7A-BA58-901C10967224}"/>
                </a:ext>
              </a:extLst>
            </p:cNvPr>
            <p:cNvSpPr>
              <a:spLocks noChangeShapeType="1"/>
            </p:cNvSpPr>
            <p:nvPr/>
          </p:nvSpPr>
          <p:spPr bwMode="auto">
            <a:xfrm flipH="1">
              <a:off x="1201" y="1781"/>
              <a:ext cx="237"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88" name="Line 20">
              <a:extLst>
                <a:ext uri="{FF2B5EF4-FFF2-40B4-BE49-F238E27FC236}">
                  <a16:creationId xmlns:a16="http://schemas.microsoft.com/office/drawing/2014/main" id="{4D88575A-B6D3-4893-84CD-EF6E86F13F20}"/>
                </a:ext>
              </a:extLst>
            </p:cNvPr>
            <p:cNvSpPr>
              <a:spLocks noChangeShapeType="1"/>
            </p:cNvSpPr>
            <p:nvPr/>
          </p:nvSpPr>
          <p:spPr bwMode="auto">
            <a:xfrm flipH="1">
              <a:off x="1565" y="1781"/>
              <a:ext cx="237" cy="1"/>
            </a:xfrm>
            <a:prstGeom prst="line">
              <a:avLst/>
            </a:prstGeom>
            <a:noFill/>
            <a:ln w="255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58389" name="Group 21">
            <a:extLst>
              <a:ext uri="{FF2B5EF4-FFF2-40B4-BE49-F238E27FC236}">
                <a16:creationId xmlns:a16="http://schemas.microsoft.com/office/drawing/2014/main" id="{82BCFB9A-1CD2-4430-8A6E-1FAA15274333}"/>
              </a:ext>
            </a:extLst>
          </p:cNvPr>
          <p:cNvGrpSpPr>
            <a:grpSpLocks/>
          </p:cNvGrpSpPr>
          <p:nvPr/>
        </p:nvGrpSpPr>
        <p:grpSpPr bwMode="auto">
          <a:xfrm>
            <a:off x="3489325" y="2409825"/>
            <a:ext cx="1103313" cy="831850"/>
            <a:chOff x="2198" y="1518"/>
            <a:chExt cx="695" cy="524"/>
          </a:xfrm>
        </p:grpSpPr>
        <p:sp>
          <p:nvSpPr>
            <p:cNvPr id="58390" name="Line 22">
              <a:extLst>
                <a:ext uri="{FF2B5EF4-FFF2-40B4-BE49-F238E27FC236}">
                  <a16:creationId xmlns:a16="http://schemas.microsoft.com/office/drawing/2014/main" id="{8FB5B8DD-6212-47F3-9528-9CE574971A85}"/>
                </a:ext>
              </a:extLst>
            </p:cNvPr>
            <p:cNvSpPr>
              <a:spLocks noChangeShapeType="1"/>
            </p:cNvSpPr>
            <p:nvPr/>
          </p:nvSpPr>
          <p:spPr bwMode="auto">
            <a:xfrm>
              <a:off x="2270" y="1784"/>
              <a:ext cx="259"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91" name="Line 23">
              <a:extLst>
                <a:ext uri="{FF2B5EF4-FFF2-40B4-BE49-F238E27FC236}">
                  <a16:creationId xmlns:a16="http://schemas.microsoft.com/office/drawing/2014/main" id="{9C8FAC4F-4268-4F6F-9684-01773E1DD9C4}"/>
                </a:ext>
              </a:extLst>
            </p:cNvPr>
            <p:cNvSpPr>
              <a:spLocks noChangeShapeType="1"/>
            </p:cNvSpPr>
            <p:nvPr/>
          </p:nvSpPr>
          <p:spPr bwMode="auto">
            <a:xfrm>
              <a:off x="2529" y="1842"/>
              <a:ext cx="260" cy="14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92" name="Line 24">
              <a:extLst>
                <a:ext uri="{FF2B5EF4-FFF2-40B4-BE49-F238E27FC236}">
                  <a16:creationId xmlns:a16="http://schemas.microsoft.com/office/drawing/2014/main" id="{453035D5-A503-47FE-ADCF-4705B681BB86}"/>
                </a:ext>
              </a:extLst>
            </p:cNvPr>
            <p:cNvSpPr>
              <a:spLocks noChangeShapeType="1"/>
            </p:cNvSpPr>
            <p:nvPr/>
          </p:nvSpPr>
          <p:spPr bwMode="auto">
            <a:xfrm flipH="1">
              <a:off x="2528" y="1582"/>
              <a:ext cx="262" cy="145"/>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93" name="Line 25">
              <a:extLst>
                <a:ext uri="{FF2B5EF4-FFF2-40B4-BE49-F238E27FC236}">
                  <a16:creationId xmlns:a16="http://schemas.microsoft.com/office/drawing/2014/main" id="{17EEA8AA-C89F-471A-BD89-24B3FCD4FF35}"/>
                </a:ext>
              </a:extLst>
            </p:cNvPr>
            <p:cNvSpPr>
              <a:spLocks noChangeShapeType="1"/>
            </p:cNvSpPr>
            <p:nvPr/>
          </p:nvSpPr>
          <p:spPr bwMode="auto">
            <a:xfrm>
              <a:off x="2529" y="1654"/>
              <a:ext cx="1" cy="260"/>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94" name="Freeform 26">
              <a:extLst>
                <a:ext uri="{FF2B5EF4-FFF2-40B4-BE49-F238E27FC236}">
                  <a16:creationId xmlns:a16="http://schemas.microsoft.com/office/drawing/2014/main" id="{A324D43E-1060-4C2F-AB2D-B938508EAC69}"/>
                </a:ext>
              </a:extLst>
            </p:cNvPr>
            <p:cNvSpPr>
              <a:spLocks noChangeArrowheads="1"/>
            </p:cNvSpPr>
            <p:nvPr/>
          </p:nvSpPr>
          <p:spPr bwMode="auto">
            <a:xfrm>
              <a:off x="2402" y="1566"/>
              <a:ext cx="432" cy="432"/>
            </a:xfrm>
            <a:custGeom>
              <a:avLst/>
              <a:gdLst>
                <a:gd name="T0" fmla="*/ 1888 w 1907"/>
                <a:gd name="T1" fmla="*/ 873 h 1907"/>
                <a:gd name="T2" fmla="*/ 1853 w 1907"/>
                <a:gd name="T3" fmla="*/ 706 h 1907"/>
                <a:gd name="T4" fmla="*/ 1791 w 1907"/>
                <a:gd name="T5" fmla="*/ 538 h 1907"/>
                <a:gd name="T6" fmla="*/ 1694 w 1907"/>
                <a:gd name="T7" fmla="*/ 392 h 1907"/>
                <a:gd name="T8" fmla="*/ 1584 w 1907"/>
                <a:gd name="T9" fmla="*/ 264 h 1907"/>
                <a:gd name="T10" fmla="*/ 1443 w 1907"/>
                <a:gd name="T11" fmla="*/ 158 h 1907"/>
                <a:gd name="T12" fmla="*/ 1284 w 1907"/>
                <a:gd name="T13" fmla="*/ 83 h 1907"/>
                <a:gd name="T14" fmla="*/ 1117 w 1907"/>
                <a:gd name="T15" fmla="*/ 35 h 1907"/>
                <a:gd name="T16" fmla="*/ 944 w 1907"/>
                <a:gd name="T17" fmla="*/ 17 h 1907"/>
                <a:gd name="T18" fmla="*/ 772 w 1907"/>
                <a:gd name="T19" fmla="*/ 35 h 1907"/>
                <a:gd name="T20" fmla="*/ 600 w 1907"/>
                <a:gd name="T21" fmla="*/ 83 h 1907"/>
                <a:gd name="T22" fmla="*/ 445 w 1907"/>
                <a:gd name="T23" fmla="*/ 158 h 1907"/>
                <a:gd name="T24" fmla="*/ 308 w 1907"/>
                <a:gd name="T25" fmla="*/ 264 h 1907"/>
                <a:gd name="T26" fmla="*/ 189 w 1907"/>
                <a:gd name="T27" fmla="*/ 392 h 1907"/>
                <a:gd name="T28" fmla="*/ 101 w 1907"/>
                <a:gd name="T29" fmla="*/ 538 h 1907"/>
                <a:gd name="T30" fmla="*/ 35 w 1907"/>
                <a:gd name="T31" fmla="*/ 706 h 1907"/>
                <a:gd name="T32" fmla="*/ 4 w 1907"/>
                <a:gd name="T33" fmla="*/ 873 h 1907"/>
                <a:gd name="T34" fmla="*/ 4 w 1907"/>
                <a:gd name="T35" fmla="*/ 1045 h 1907"/>
                <a:gd name="T36" fmla="*/ 35 w 1907"/>
                <a:gd name="T37" fmla="*/ 1222 h 1907"/>
                <a:gd name="T38" fmla="*/ 101 w 1907"/>
                <a:gd name="T39" fmla="*/ 1381 h 1907"/>
                <a:gd name="T40" fmla="*/ 189 w 1907"/>
                <a:gd name="T41" fmla="*/ 1531 h 1907"/>
                <a:gd name="T42" fmla="*/ 308 w 1907"/>
                <a:gd name="T43" fmla="*/ 1659 h 1907"/>
                <a:gd name="T44" fmla="*/ 445 w 1907"/>
                <a:gd name="T45" fmla="*/ 1765 h 1907"/>
                <a:gd name="T46" fmla="*/ 600 w 1907"/>
                <a:gd name="T47" fmla="*/ 1844 h 1907"/>
                <a:gd name="T48" fmla="*/ 772 w 1907"/>
                <a:gd name="T49" fmla="*/ 1893 h 1907"/>
                <a:gd name="T50" fmla="*/ 944 w 1907"/>
                <a:gd name="T51" fmla="*/ 1906 h 1907"/>
                <a:gd name="T52" fmla="*/ 1117 w 1907"/>
                <a:gd name="T53" fmla="*/ 1893 h 1907"/>
                <a:gd name="T54" fmla="*/ 1284 w 1907"/>
                <a:gd name="T55" fmla="*/ 1844 h 1907"/>
                <a:gd name="T56" fmla="*/ 1443 w 1907"/>
                <a:gd name="T57" fmla="*/ 1765 h 1907"/>
                <a:gd name="T58" fmla="*/ 1584 w 1907"/>
                <a:gd name="T59" fmla="*/ 1659 h 1907"/>
                <a:gd name="T60" fmla="*/ 1694 w 1907"/>
                <a:gd name="T61" fmla="*/ 1531 h 1907"/>
                <a:gd name="T62" fmla="*/ 1791 w 1907"/>
                <a:gd name="T63" fmla="*/ 1381 h 1907"/>
                <a:gd name="T64" fmla="*/ 1853 w 1907"/>
                <a:gd name="T65" fmla="*/ 1222 h 1907"/>
                <a:gd name="T66" fmla="*/ 1888 w 1907"/>
                <a:gd name="T67" fmla="*/ 1045 h 1907"/>
                <a:gd name="T68" fmla="*/ 1906 w 1907"/>
                <a:gd name="T69" fmla="*/ 962 h 1907"/>
                <a:gd name="T70" fmla="*/ 1888 w 1907"/>
                <a:gd name="T71" fmla="*/ 785 h 1907"/>
                <a:gd name="T72" fmla="*/ 1840 w 1907"/>
                <a:gd name="T73" fmla="*/ 613 h 1907"/>
                <a:gd name="T74" fmla="*/ 1765 w 1907"/>
                <a:gd name="T75" fmla="*/ 458 h 1907"/>
                <a:gd name="T76" fmla="*/ 1659 w 1907"/>
                <a:gd name="T77" fmla="*/ 313 h 1907"/>
                <a:gd name="T78" fmla="*/ 1527 w 1907"/>
                <a:gd name="T79" fmla="*/ 194 h 1907"/>
                <a:gd name="T80" fmla="*/ 1372 w 1907"/>
                <a:gd name="T81" fmla="*/ 101 h 1907"/>
                <a:gd name="T82" fmla="*/ 1209 w 1907"/>
                <a:gd name="T83" fmla="*/ 35 h 1907"/>
                <a:gd name="T84" fmla="*/ 1033 w 1907"/>
                <a:gd name="T85" fmla="*/ 4 h 1907"/>
                <a:gd name="T86" fmla="*/ 856 w 1907"/>
                <a:gd name="T87" fmla="*/ 4 h 1907"/>
                <a:gd name="T88" fmla="*/ 680 w 1907"/>
                <a:gd name="T89" fmla="*/ 35 h 1907"/>
                <a:gd name="T90" fmla="*/ 511 w 1907"/>
                <a:gd name="T91" fmla="*/ 101 h 1907"/>
                <a:gd name="T92" fmla="*/ 366 w 1907"/>
                <a:gd name="T93" fmla="*/ 194 h 1907"/>
                <a:gd name="T94" fmla="*/ 233 w 1907"/>
                <a:gd name="T95" fmla="*/ 313 h 1907"/>
                <a:gd name="T96" fmla="*/ 123 w 1907"/>
                <a:gd name="T97" fmla="*/ 458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07" h="1907">
                  <a:moveTo>
                    <a:pt x="1888" y="962"/>
                  </a:moveTo>
                  <a:lnTo>
                    <a:pt x="1888" y="873"/>
                  </a:lnTo>
                  <a:lnTo>
                    <a:pt x="1871" y="789"/>
                  </a:lnTo>
                  <a:lnTo>
                    <a:pt x="1853" y="706"/>
                  </a:lnTo>
                  <a:lnTo>
                    <a:pt x="1827" y="617"/>
                  </a:lnTo>
                  <a:lnTo>
                    <a:pt x="1791" y="538"/>
                  </a:lnTo>
                  <a:lnTo>
                    <a:pt x="1747" y="463"/>
                  </a:lnTo>
                  <a:lnTo>
                    <a:pt x="1694" y="392"/>
                  </a:lnTo>
                  <a:lnTo>
                    <a:pt x="1641" y="326"/>
                  </a:lnTo>
                  <a:lnTo>
                    <a:pt x="1584" y="264"/>
                  </a:lnTo>
                  <a:lnTo>
                    <a:pt x="1514" y="207"/>
                  </a:lnTo>
                  <a:lnTo>
                    <a:pt x="1443" y="158"/>
                  </a:lnTo>
                  <a:lnTo>
                    <a:pt x="1364" y="114"/>
                  </a:lnTo>
                  <a:lnTo>
                    <a:pt x="1284" y="83"/>
                  </a:lnTo>
                  <a:lnTo>
                    <a:pt x="1200" y="52"/>
                  </a:lnTo>
                  <a:lnTo>
                    <a:pt x="1117" y="35"/>
                  </a:lnTo>
                  <a:lnTo>
                    <a:pt x="1033" y="22"/>
                  </a:lnTo>
                  <a:lnTo>
                    <a:pt x="944" y="17"/>
                  </a:lnTo>
                  <a:lnTo>
                    <a:pt x="856" y="22"/>
                  </a:lnTo>
                  <a:lnTo>
                    <a:pt x="772" y="35"/>
                  </a:lnTo>
                  <a:lnTo>
                    <a:pt x="684" y="52"/>
                  </a:lnTo>
                  <a:lnTo>
                    <a:pt x="600" y="83"/>
                  </a:lnTo>
                  <a:lnTo>
                    <a:pt x="524" y="114"/>
                  </a:lnTo>
                  <a:lnTo>
                    <a:pt x="445" y="158"/>
                  </a:lnTo>
                  <a:lnTo>
                    <a:pt x="374" y="207"/>
                  </a:lnTo>
                  <a:lnTo>
                    <a:pt x="308" y="264"/>
                  </a:lnTo>
                  <a:lnTo>
                    <a:pt x="242" y="326"/>
                  </a:lnTo>
                  <a:lnTo>
                    <a:pt x="189" y="392"/>
                  </a:lnTo>
                  <a:lnTo>
                    <a:pt x="141" y="463"/>
                  </a:lnTo>
                  <a:lnTo>
                    <a:pt x="101" y="538"/>
                  </a:lnTo>
                  <a:lnTo>
                    <a:pt x="66" y="617"/>
                  </a:lnTo>
                  <a:lnTo>
                    <a:pt x="35" y="706"/>
                  </a:lnTo>
                  <a:lnTo>
                    <a:pt x="13" y="789"/>
                  </a:lnTo>
                  <a:lnTo>
                    <a:pt x="4" y="873"/>
                  </a:lnTo>
                  <a:lnTo>
                    <a:pt x="0" y="962"/>
                  </a:lnTo>
                  <a:lnTo>
                    <a:pt x="4" y="1045"/>
                  </a:lnTo>
                  <a:lnTo>
                    <a:pt x="13" y="1134"/>
                  </a:lnTo>
                  <a:lnTo>
                    <a:pt x="35" y="1222"/>
                  </a:lnTo>
                  <a:lnTo>
                    <a:pt x="66" y="1301"/>
                  </a:lnTo>
                  <a:lnTo>
                    <a:pt x="101" y="1381"/>
                  </a:lnTo>
                  <a:lnTo>
                    <a:pt x="141" y="1460"/>
                  </a:lnTo>
                  <a:lnTo>
                    <a:pt x="189" y="1531"/>
                  </a:lnTo>
                  <a:lnTo>
                    <a:pt x="242" y="1597"/>
                  </a:lnTo>
                  <a:lnTo>
                    <a:pt x="308" y="1659"/>
                  </a:lnTo>
                  <a:lnTo>
                    <a:pt x="374" y="1716"/>
                  </a:lnTo>
                  <a:lnTo>
                    <a:pt x="445" y="1765"/>
                  </a:lnTo>
                  <a:lnTo>
                    <a:pt x="524" y="1805"/>
                  </a:lnTo>
                  <a:lnTo>
                    <a:pt x="600" y="1844"/>
                  </a:lnTo>
                  <a:lnTo>
                    <a:pt x="684" y="1871"/>
                  </a:lnTo>
                  <a:lnTo>
                    <a:pt x="772" y="1893"/>
                  </a:lnTo>
                  <a:lnTo>
                    <a:pt x="856" y="1902"/>
                  </a:lnTo>
                  <a:lnTo>
                    <a:pt x="944" y="1906"/>
                  </a:lnTo>
                  <a:lnTo>
                    <a:pt x="1033" y="1902"/>
                  </a:lnTo>
                  <a:lnTo>
                    <a:pt x="1117" y="1893"/>
                  </a:lnTo>
                  <a:lnTo>
                    <a:pt x="1200" y="1871"/>
                  </a:lnTo>
                  <a:lnTo>
                    <a:pt x="1284" y="1844"/>
                  </a:lnTo>
                  <a:lnTo>
                    <a:pt x="1364" y="1805"/>
                  </a:lnTo>
                  <a:lnTo>
                    <a:pt x="1443" y="1765"/>
                  </a:lnTo>
                  <a:lnTo>
                    <a:pt x="1514" y="1716"/>
                  </a:lnTo>
                  <a:lnTo>
                    <a:pt x="1584" y="1659"/>
                  </a:lnTo>
                  <a:lnTo>
                    <a:pt x="1641" y="1597"/>
                  </a:lnTo>
                  <a:lnTo>
                    <a:pt x="1694" y="1531"/>
                  </a:lnTo>
                  <a:lnTo>
                    <a:pt x="1747" y="1460"/>
                  </a:lnTo>
                  <a:lnTo>
                    <a:pt x="1791" y="1381"/>
                  </a:lnTo>
                  <a:lnTo>
                    <a:pt x="1827" y="1301"/>
                  </a:lnTo>
                  <a:lnTo>
                    <a:pt x="1853" y="1222"/>
                  </a:lnTo>
                  <a:lnTo>
                    <a:pt x="1871" y="1134"/>
                  </a:lnTo>
                  <a:lnTo>
                    <a:pt x="1888" y="1045"/>
                  </a:lnTo>
                  <a:lnTo>
                    <a:pt x="1888" y="962"/>
                  </a:lnTo>
                  <a:lnTo>
                    <a:pt x="1906" y="962"/>
                  </a:lnTo>
                  <a:lnTo>
                    <a:pt x="1906" y="873"/>
                  </a:lnTo>
                  <a:lnTo>
                    <a:pt x="1888" y="785"/>
                  </a:lnTo>
                  <a:lnTo>
                    <a:pt x="1871" y="697"/>
                  </a:lnTo>
                  <a:lnTo>
                    <a:pt x="1840" y="613"/>
                  </a:lnTo>
                  <a:lnTo>
                    <a:pt x="1805" y="529"/>
                  </a:lnTo>
                  <a:lnTo>
                    <a:pt x="1765" y="458"/>
                  </a:lnTo>
                  <a:lnTo>
                    <a:pt x="1712" y="383"/>
                  </a:lnTo>
                  <a:lnTo>
                    <a:pt x="1659" y="313"/>
                  </a:lnTo>
                  <a:lnTo>
                    <a:pt x="1593" y="247"/>
                  </a:lnTo>
                  <a:lnTo>
                    <a:pt x="1527" y="194"/>
                  </a:lnTo>
                  <a:lnTo>
                    <a:pt x="1452" y="141"/>
                  </a:lnTo>
                  <a:lnTo>
                    <a:pt x="1372" y="101"/>
                  </a:lnTo>
                  <a:lnTo>
                    <a:pt x="1289" y="66"/>
                  </a:lnTo>
                  <a:lnTo>
                    <a:pt x="1209" y="35"/>
                  </a:lnTo>
                  <a:lnTo>
                    <a:pt x="1121" y="17"/>
                  </a:lnTo>
                  <a:lnTo>
                    <a:pt x="1033" y="4"/>
                  </a:lnTo>
                  <a:lnTo>
                    <a:pt x="944" y="0"/>
                  </a:lnTo>
                  <a:lnTo>
                    <a:pt x="856" y="4"/>
                  </a:lnTo>
                  <a:lnTo>
                    <a:pt x="768" y="17"/>
                  </a:lnTo>
                  <a:lnTo>
                    <a:pt x="680" y="35"/>
                  </a:lnTo>
                  <a:lnTo>
                    <a:pt x="596" y="66"/>
                  </a:lnTo>
                  <a:lnTo>
                    <a:pt x="511" y="101"/>
                  </a:lnTo>
                  <a:lnTo>
                    <a:pt x="436" y="141"/>
                  </a:lnTo>
                  <a:lnTo>
                    <a:pt x="366" y="194"/>
                  </a:lnTo>
                  <a:lnTo>
                    <a:pt x="295" y="247"/>
                  </a:lnTo>
                  <a:lnTo>
                    <a:pt x="233" y="313"/>
                  </a:lnTo>
                  <a:lnTo>
                    <a:pt x="176" y="383"/>
                  </a:lnTo>
                  <a:lnTo>
                    <a:pt x="123" y="458"/>
                  </a:lnTo>
                  <a:lnTo>
                    <a:pt x="83" y="52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395" name="Freeform 27">
              <a:extLst>
                <a:ext uri="{FF2B5EF4-FFF2-40B4-BE49-F238E27FC236}">
                  <a16:creationId xmlns:a16="http://schemas.microsoft.com/office/drawing/2014/main" id="{C122C97B-03E8-477F-8397-177EEDD9F4F5}"/>
                </a:ext>
              </a:extLst>
            </p:cNvPr>
            <p:cNvSpPr>
              <a:spLocks noChangeArrowheads="1"/>
            </p:cNvSpPr>
            <p:nvPr/>
          </p:nvSpPr>
          <p:spPr bwMode="auto">
            <a:xfrm>
              <a:off x="2394" y="1562"/>
              <a:ext cx="444" cy="445"/>
            </a:xfrm>
            <a:custGeom>
              <a:avLst/>
              <a:gdLst>
                <a:gd name="T0" fmla="*/ 83 w 1960"/>
                <a:gd name="T1" fmla="*/ 630 h 1963"/>
                <a:gd name="T2" fmla="*/ 30 w 1960"/>
                <a:gd name="T3" fmla="*/ 802 h 1963"/>
                <a:gd name="T4" fmla="*/ 17 w 1960"/>
                <a:gd name="T5" fmla="*/ 979 h 1963"/>
                <a:gd name="T6" fmla="*/ 30 w 1960"/>
                <a:gd name="T7" fmla="*/ 1155 h 1963"/>
                <a:gd name="T8" fmla="*/ 83 w 1960"/>
                <a:gd name="T9" fmla="*/ 1327 h 1963"/>
                <a:gd name="T10" fmla="*/ 158 w 1960"/>
                <a:gd name="T11" fmla="*/ 1486 h 1963"/>
                <a:gd name="T12" fmla="*/ 269 w 1960"/>
                <a:gd name="T13" fmla="*/ 1627 h 1963"/>
                <a:gd name="T14" fmla="*/ 401 w 1960"/>
                <a:gd name="T15" fmla="*/ 1746 h 1963"/>
                <a:gd name="T16" fmla="*/ 546 w 1960"/>
                <a:gd name="T17" fmla="*/ 1839 h 1963"/>
                <a:gd name="T18" fmla="*/ 715 w 1960"/>
                <a:gd name="T19" fmla="*/ 1905 h 1963"/>
                <a:gd name="T20" fmla="*/ 892 w 1960"/>
                <a:gd name="T21" fmla="*/ 1936 h 1963"/>
                <a:gd name="T22" fmla="*/ 1068 w 1960"/>
                <a:gd name="T23" fmla="*/ 1936 h 1963"/>
                <a:gd name="T24" fmla="*/ 1244 w 1960"/>
                <a:gd name="T25" fmla="*/ 1905 h 1963"/>
                <a:gd name="T26" fmla="*/ 1408 w 1960"/>
                <a:gd name="T27" fmla="*/ 1839 h 1963"/>
                <a:gd name="T28" fmla="*/ 1562 w 1960"/>
                <a:gd name="T29" fmla="*/ 1746 h 1963"/>
                <a:gd name="T30" fmla="*/ 1694 w 1960"/>
                <a:gd name="T31" fmla="*/ 1627 h 1963"/>
                <a:gd name="T32" fmla="*/ 1800 w 1960"/>
                <a:gd name="T33" fmla="*/ 1486 h 1963"/>
                <a:gd name="T34" fmla="*/ 1875 w 1960"/>
                <a:gd name="T35" fmla="*/ 1327 h 1963"/>
                <a:gd name="T36" fmla="*/ 1924 w 1960"/>
                <a:gd name="T37" fmla="*/ 1155 h 1963"/>
                <a:gd name="T38" fmla="*/ 1941 w 1960"/>
                <a:gd name="T39" fmla="*/ 979 h 1963"/>
                <a:gd name="T40" fmla="*/ 1959 w 1960"/>
                <a:gd name="T41" fmla="*/ 895 h 1963"/>
                <a:gd name="T42" fmla="*/ 1924 w 1960"/>
                <a:gd name="T43" fmla="*/ 727 h 1963"/>
                <a:gd name="T44" fmla="*/ 1871 w 1960"/>
                <a:gd name="T45" fmla="*/ 564 h 1963"/>
                <a:gd name="T46" fmla="*/ 1783 w 1960"/>
                <a:gd name="T47" fmla="*/ 418 h 1963"/>
                <a:gd name="T48" fmla="*/ 1672 w 1960"/>
                <a:gd name="T49" fmla="*/ 282 h 1963"/>
                <a:gd name="T50" fmla="*/ 1544 w 1960"/>
                <a:gd name="T51" fmla="*/ 176 h 1963"/>
                <a:gd name="T52" fmla="*/ 1394 w 1960"/>
                <a:gd name="T53" fmla="*/ 88 h 1963"/>
                <a:gd name="T54" fmla="*/ 1231 w 1960"/>
                <a:gd name="T55" fmla="*/ 30 h 1963"/>
                <a:gd name="T56" fmla="*/ 1064 w 1960"/>
                <a:gd name="T57" fmla="*/ 0 h 1963"/>
                <a:gd name="T58" fmla="*/ 896 w 1960"/>
                <a:gd name="T59" fmla="*/ 0 h 1963"/>
                <a:gd name="T60" fmla="*/ 724 w 1960"/>
                <a:gd name="T61" fmla="*/ 30 h 1963"/>
                <a:gd name="T62" fmla="*/ 564 w 1960"/>
                <a:gd name="T63" fmla="*/ 88 h 1963"/>
                <a:gd name="T64" fmla="*/ 419 w 1960"/>
                <a:gd name="T65" fmla="*/ 176 h 1963"/>
                <a:gd name="T66" fmla="*/ 286 w 1960"/>
                <a:gd name="T67" fmla="*/ 282 h 1963"/>
                <a:gd name="T68" fmla="*/ 172 w 1960"/>
                <a:gd name="T69" fmla="*/ 418 h 1963"/>
                <a:gd name="T70" fmla="*/ 92 w 1960"/>
                <a:gd name="T71" fmla="*/ 564 h 1963"/>
                <a:gd name="T72" fmla="*/ 30 w 1960"/>
                <a:gd name="T73" fmla="*/ 727 h 1963"/>
                <a:gd name="T74" fmla="*/ 4 w 1960"/>
                <a:gd name="T75" fmla="*/ 895 h 1963"/>
                <a:gd name="T76" fmla="*/ 4 w 1960"/>
                <a:gd name="T77" fmla="*/ 1062 h 1963"/>
                <a:gd name="T78" fmla="*/ 30 w 1960"/>
                <a:gd name="T79" fmla="*/ 1234 h 1963"/>
                <a:gd name="T80" fmla="*/ 92 w 1960"/>
                <a:gd name="T81" fmla="*/ 1393 h 1963"/>
                <a:gd name="T82" fmla="*/ 172 w 1960"/>
                <a:gd name="T83" fmla="*/ 1539 h 1963"/>
                <a:gd name="T84" fmla="*/ 286 w 1960"/>
                <a:gd name="T85" fmla="*/ 1671 h 1963"/>
                <a:gd name="T86" fmla="*/ 419 w 1960"/>
                <a:gd name="T87" fmla="*/ 1781 h 1963"/>
                <a:gd name="T88" fmla="*/ 564 w 1960"/>
                <a:gd name="T89" fmla="*/ 1869 h 1963"/>
                <a:gd name="T90" fmla="*/ 724 w 1960"/>
                <a:gd name="T91" fmla="*/ 1927 h 1963"/>
                <a:gd name="T92" fmla="*/ 896 w 1960"/>
                <a:gd name="T93" fmla="*/ 1958 h 1963"/>
                <a:gd name="T94" fmla="*/ 1064 w 1960"/>
                <a:gd name="T95" fmla="*/ 1958 h 1963"/>
                <a:gd name="T96" fmla="*/ 1231 w 1960"/>
                <a:gd name="T97" fmla="*/ 1927 h 1963"/>
                <a:gd name="T98" fmla="*/ 1394 w 1960"/>
                <a:gd name="T99" fmla="*/ 1869 h 1963"/>
                <a:gd name="T100" fmla="*/ 1544 w 1960"/>
                <a:gd name="T101" fmla="*/ 1781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60" h="1963">
                  <a:moveTo>
                    <a:pt x="119" y="546"/>
                  </a:moveTo>
                  <a:lnTo>
                    <a:pt x="83" y="630"/>
                  </a:lnTo>
                  <a:lnTo>
                    <a:pt x="52" y="714"/>
                  </a:lnTo>
                  <a:lnTo>
                    <a:pt x="30" y="802"/>
                  </a:lnTo>
                  <a:lnTo>
                    <a:pt x="22" y="890"/>
                  </a:lnTo>
                  <a:lnTo>
                    <a:pt x="17" y="979"/>
                  </a:lnTo>
                  <a:lnTo>
                    <a:pt x="22" y="1067"/>
                  </a:lnTo>
                  <a:lnTo>
                    <a:pt x="30" y="1155"/>
                  </a:lnTo>
                  <a:lnTo>
                    <a:pt x="52" y="1239"/>
                  </a:lnTo>
                  <a:lnTo>
                    <a:pt x="83" y="1327"/>
                  </a:lnTo>
                  <a:lnTo>
                    <a:pt x="119" y="1406"/>
                  </a:lnTo>
                  <a:lnTo>
                    <a:pt x="158" y="1486"/>
                  </a:lnTo>
                  <a:lnTo>
                    <a:pt x="211" y="1556"/>
                  </a:lnTo>
                  <a:lnTo>
                    <a:pt x="269" y="1627"/>
                  </a:lnTo>
                  <a:lnTo>
                    <a:pt x="330" y="1689"/>
                  </a:lnTo>
                  <a:lnTo>
                    <a:pt x="401" y="1746"/>
                  </a:lnTo>
                  <a:lnTo>
                    <a:pt x="472" y="1794"/>
                  </a:lnTo>
                  <a:lnTo>
                    <a:pt x="546" y="1839"/>
                  </a:lnTo>
                  <a:lnTo>
                    <a:pt x="631" y="1874"/>
                  </a:lnTo>
                  <a:lnTo>
                    <a:pt x="715" y="1905"/>
                  </a:lnTo>
                  <a:lnTo>
                    <a:pt x="803" y="1927"/>
                  </a:lnTo>
                  <a:lnTo>
                    <a:pt x="892" y="1936"/>
                  </a:lnTo>
                  <a:lnTo>
                    <a:pt x="980" y="1944"/>
                  </a:lnTo>
                  <a:lnTo>
                    <a:pt x="1068" y="1936"/>
                  </a:lnTo>
                  <a:lnTo>
                    <a:pt x="1156" y="1927"/>
                  </a:lnTo>
                  <a:lnTo>
                    <a:pt x="1244" y="1905"/>
                  </a:lnTo>
                  <a:lnTo>
                    <a:pt x="1324" y="1874"/>
                  </a:lnTo>
                  <a:lnTo>
                    <a:pt x="1408" y="1839"/>
                  </a:lnTo>
                  <a:lnTo>
                    <a:pt x="1487" y="1794"/>
                  </a:lnTo>
                  <a:lnTo>
                    <a:pt x="1562" y="1746"/>
                  </a:lnTo>
                  <a:lnTo>
                    <a:pt x="1628" y="1689"/>
                  </a:lnTo>
                  <a:lnTo>
                    <a:pt x="1694" y="1627"/>
                  </a:lnTo>
                  <a:lnTo>
                    <a:pt x="1747" y="1556"/>
                  </a:lnTo>
                  <a:lnTo>
                    <a:pt x="1800" y="1486"/>
                  </a:lnTo>
                  <a:lnTo>
                    <a:pt x="1840" y="1406"/>
                  </a:lnTo>
                  <a:lnTo>
                    <a:pt x="1875" y="1327"/>
                  </a:lnTo>
                  <a:lnTo>
                    <a:pt x="1906" y="1239"/>
                  </a:lnTo>
                  <a:lnTo>
                    <a:pt x="1924" y="1155"/>
                  </a:lnTo>
                  <a:lnTo>
                    <a:pt x="1941" y="1067"/>
                  </a:lnTo>
                  <a:lnTo>
                    <a:pt x="1941" y="979"/>
                  </a:lnTo>
                  <a:lnTo>
                    <a:pt x="1959" y="979"/>
                  </a:lnTo>
                  <a:lnTo>
                    <a:pt x="1959" y="895"/>
                  </a:lnTo>
                  <a:lnTo>
                    <a:pt x="1946" y="811"/>
                  </a:lnTo>
                  <a:lnTo>
                    <a:pt x="1924" y="727"/>
                  </a:lnTo>
                  <a:lnTo>
                    <a:pt x="1902" y="643"/>
                  </a:lnTo>
                  <a:lnTo>
                    <a:pt x="1871" y="564"/>
                  </a:lnTo>
                  <a:lnTo>
                    <a:pt x="1831" y="489"/>
                  </a:lnTo>
                  <a:lnTo>
                    <a:pt x="1783" y="418"/>
                  </a:lnTo>
                  <a:lnTo>
                    <a:pt x="1730" y="352"/>
                  </a:lnTo>
                  <a:lnTo>
                    <a:pt x="1672" y="282"/>
                  </a:lnTo>
                  <a:lnTo>
                    <a:pt x="1611" y="229"/>
                  </a:lnTo>
                  <a:lnTo>
                    <a:pt x="1544" y="176"/>
                  </a:lnTo>
                  <a:lnTo>
                    <a:pt x="1469" y="127"/>
                  </a:lnTo>
                  <a:lnTo>
                    <a:pt x="1394" y="88"/>
                  </a:lnTo>
                  <a:lnTo>
                    <a:pt x="1315" y="57"/>
                  </a:lnTo>
                  <a:lnTo>
                    <a:pt x="1231" y="30"/>
                  </a:lnTo>
                  <a:lnTo>
                    <a:pt x="1152" y="13"/>
                  </a:lnTo>
                  <a:lnTo>
                    <a:pt x="1064" y="0"/>
                  </a:lnTo>
                  <a:lnTo>
                    <a:pt x="980" y="0"/>
                  </a:lnTo>
                  <a:lnTo>
                    <a:pt x="896" y="0"/>
                  </a:lnTo>
                  <a:lnTo>
                    <a:pt x="808" y="13"/>
                  </a:lnTo>
                  <a:lnTo>
                    <a:pt x="724" y="30"/>
                  </a:lnTo>
                  <a:lnTo>
                    <a:pt x="645" y="57"/>
                  </a:lnTo>
                  <a:lnTo>
                    <a:pt x="564" y="88"/>
                  </a:lnTo>
                  <a:lnTo>
                    <a:pt x="489" y="127"/>
                  </a:lnTo>
                  <a:lnTo>
                    <a:pt x="419" y="176"/>
                  </a:lnTo>
                  <a:lnTo>
                    <a:pt x="348" y="229"/>
                  </a:lnTo>
                  <a:lnTo>
                    <a:pt x="286" y="282"/>
                  </a:lnTo>
                  <a:lnTo>
                    <a:pt x="224" y="352"/>
                  </a:lnTo>
                  <a:lnTo>
                    <a:pt x="172" y="418"/>
                  </a:lnTo>
                  <a:lnTo>
                    <a:pt x="127" y="489"/>
                  </a:lnTo>
                  <a:lnTo>
                    <a:pt x="92" y="564"/>
                  </a:lnTo>
                  <a:lnTo>
                    <a:pt x="57" y="643"/>
                  </a:lnTo>
                  <a:lnTo>
                    <a:pt x="30" y="727"/>
                  </a:lnTo>
                  <a:lnTo>
                    <a:pt x="13" y="811"/>
                  </a:lnTo>
                  <a:lnTo>
                    <a:pt x="4" y="895"/>
                  </a:lnTo>
                  <a:lnTo>
                    <a:pt x="0" y="979"/>
                  </a:lnTo>
                  <a:lnTo>
                    <a:pt x="4" y="1062"/>
                  </a:lnTo>
                  <a:lnTo>
                    <a:pt x="13" y="1151"/>
                  </a:lnTo>
                  <a:lnTo>
                    <a:pt x="30" y="1234"/>
                  </a:lnTo>
                  <a:lnTo>
                    <a:pt x="57" y="1314"/>
                  </a:lnTo>
                  <a:lnTo>
                    <a:pt x="92" y="1393"/>
                  </a:lnTo>
                  <a:lnTo>
                    <a:pt x="127" y="1468"/>
                  </a:lnTo>
                  <a:lnTo>
                    <a:pt x="172" y="1539"/>
                  </a:lnTo>
                  <a:lnTo>
                    <a:pt x="224" y="1609"/>
                  </a:lnTo>
                  <a:lnTo>
                    <a:pt x="286" y="1671"/>
                  </a:lnTo>
                  <a:lnTo>
                    <a:pt x="348" y="1733"/>
                  </a:lnTo>
                  <a:lnTo>
                    <a:pt x="419" y="1781"/>
                  </a:lnTo>
                  <a:lnTo>
                    <a:pt x="489" y="1825"/>
                  </a:lnTo>
                  <a:lnTo>
                    <a:pt x="564" y="1869"/>
                  </a:lnTo>
                  <a:lnTo>
                    <a:pt x="645" y="1900"/>
                  </a:lnTo>
                  <a:lnTo>
                    <a:pt x="724" y="1927"/>
                  </a:lnTo>
                  <a:lnTo>
                    <a:pt x="808" y="1944"/>
                  </a:lnTo>
                  <a:lnTo>
                    <a:pt x="896" y="1958"/>
                  </a:lnTo>
                  <a:lnTo>
                    <a:pt x="980" y="1962"/>
                  </a:lnTo>
                  <a:lnTo>
                    <a:pt x="1064" y="1958"/>
                  </a:lnTo>
                  <a:lnTo>
                    <a:pt x="1152" y="1944"/>
                  </a:lnTo>
                  <a:lnTo>
                    <a:pt x="1231" y="1927"/>
                  </a:lnTo>
                  <a:lnTo>
                    <a:pt x="1315" y="1900"/>
                  </a:lnTo>
                  <a:lnTo>
                    <a:pt x="1394" y="1869"/>
                  </a:lnTo>
                  <a:lnTo>
                    <a:pt x="1469" y="1825"/>
                  </a:lnTo>
                  <a:lnTo>
                    <a:pt x="1544" y="1781"/>
                  </a:lnTo>
                  <a:lnTo>
                    <a:pt x="1611" y="1733"/>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396" name="Freeform 28">
              <a:extLst>
                <a:ext uri="{FF2B5EF4-FFF2-40B4-BE49-F238E27FC236}">
                  <a16:creationId xmlns:a16="http://schemas.microsoft.com/office/drawing/2014/main" id="{4E8A990A-117B-413B-81DB-4B16D01805C3}"/>
                </a:ext>
              </a:extLst>
            </p:cNvPr>
            <p:cNvSpPr>
              <a:spLocks noChangeArrowheads="1"/>
            </p:cNvSpPr>
            <p:nvPr/>
          </p:nvSpPr>
          <p:spPr bwMode="auto">
            <a:xfrm>
              <a:off x="2389" y="1554"/>
              <a:ext cx="458" cy="457"/>
            </a:xfrm>
            <a:custGeom>
              <a:avLst/>
              <a:gdLst>
                <a:gd name="T0" fmla="*/ 1695 w 2018"/>
                <a:gd name="T1" fmla="*/ 1707 h 2017"/>
                <a:gd name="T2" fmla="*/ 1805 w 2018"/>
                <a:gd name="T3" fmla="*/ 1575 h 2017"/>
                <a:gd name="T4" fmla="*/ 1894 w 2018"/>
                <a:gd name="T5" fmla="*/ 1429 h 2017"/>
                <a:gd name="T6" fmla="*/ 1946 w 2018"/>
                <a:gd name="T7" fmla="*/ 1270 h 2017"/>
                <a:gd name="T8" fmla="*/ 1982 w 2018"/>
                <a:gd name="T9" fmla="*/ 1098 h 2017"/>
                <a:gd name="T10" fmla="*/ 1999 w 2018"/>
                <a:gd name="T11" fmla="*/ 1014 h 2017"/>
                <a:gd name="T12" fmla="*/ 1986 w 2018"/>
                <a:gd name="T13" fmla="*/ 842 h 2017"/>
                <a:gd name="T14" fmla="*/ 1942 w 2018"/>
                <a:gd name="T15" fmla="*/ 670 h 2017"/>
                <a:gd name="T16" fmla="*/ 1867 w 2018"/>
                <a:gd name="T17" fmla="*/ 511 h 2017"/>
                <a:gd name="T18" fmla="*/ 1770 w 2018"/>
                <a:gd name="T19" fmla="*/ 370 h 2017"/>
                <a:gd name="T20" fmla="*/ 1642 w 2018"/>
                <a:gd name="T21" fmla="*/ 247 h 2017"/>
                <a:gd name="T22" fmla="*/ 1501 w 2018"/>
                <a:gd name="T23" fmla="*/ 150 h 2017"/>
                <a:gd name="T24" fmla="*/ 1342 w 2018"/>
                <a:gd name="T25" fmla="*/ 75 h 2017"/>
                <a:gd name="T26" fmla="*/ 1174 w 2018"/>
                <a:gd name="T27" fmla="*/ 30 h 2017"/>
                <a:gd name="T28" fmla="*/ 1002 w 2018"/>
                <a:gd name="T29" fmla="*/ 17 h 2017"/>
                <a:gd name="T30" fmla="*/ 830 w 2018"/>
                <a:gd name="T31" fmla="*/ 30 h 2017"/>
                <a:gd name="T32" fmla="*/ 658 w 2018"/>
                <a:gd name="T33" fmla="*/ 75 h 2017"/>
                <a:gd name="T34" fmla="*/ 503 w 2018"/>
                <a:gd name="T35" fmla="*/ 150 h 2017"/>
                <a:gd name="T36" fmla="*/ 357 w 2018"/>
                <a:gd name="T37" fmla="*/ 247 h 2017"/>
                <a:gd name="T38" fmla="*/ 238 w 2018"/>
                <a:gd name="T39" fmla="*/ 370 h 2017"/>
                <a:gd name="T40" fmla="*/ 136 w 2018"/>
                <a:gd name="T41" fmla="*/ 511 h 2017"/>
                <a:gd name="T42" fmla="*/ 61 w 2018"/>
                <a:gd name="T43" fmla="*/ 670 h 2017"/>
                <a:gd name="T44" fmla="*/ 17 w 2018"/>
                <a:gd name="T45" fmla="*/ 842 h 2017"/>
                <a:gd name="T46" fmla="*/ 0 w 2018"/>
                <a:gd name="T47" fmla="*/ 1014 h 2017"/>
                <a:gd name="T48" fmla="*/ 17 w 2018"/>
                <a:gd name="T49" fmla="*/ 1187 h 2017"/>
                <a:gd name="T50" fmla="*/ 61 w 2018"/>
                <a:gd name="T51" fmla="*/ 1354 h 2017"/>
                <a:gd name="T52" fmla="*/ 136 w 2018"/>
                <a:gd name="T53" fmla="*/ 1513 h 2017"/>
                <a:gd name="T54" fmla="*/ 238 w 2018"/>
                <a:gd name="T55" fmla="*/ 1659 h 2017"/>
                <a:gd name="T56" fmla="*/ 357 w 2018"/>
                <a:gd name="T57" fmla="*/ 1782 h 2017"/>
                <a:gd name="T58" fmla="*/ 503 w 2018"/>
                <a:gd name="T59" fmla="*/ 1879 h 2017"/>
                <a:gd name="T60" fmla="*/ 658 w 2018"/>
                <a:gd name="T61" fmla="*/ 1950 h 2017"/>
                <a:gd name="T62" fmla="*/ 830 w 2018"/>
                <a:gd name="T63" fmla="*/ 1998 h 2017"/>
                <a:gd name="T64" fmla="*/ 1002 w 2018"/>
                <a:gd name="T65" fmla="*/ 2016 h 2017"/>
                <a:gd name="T66" fmla="*/ 1174 w 2018"/>
                <a:gd name="T67" fmla="*/ 1998 h 2017"/>
                <a:gd name="T68" fmla="*/ 1342 w 2018"/>
                <a:gd name="T69" fmla="*/ 1950 h 2017"/>
                <a:gd name="T70" fmla="*/ 1501 w 2018"/>
                <a:gd name="T71" fmla="*/ 1879 h 2017"/>
                <a:gd name="T72" fmla="*/ 1642 w 2018"/>
                <a:gd name="T73" fmla="*/ 1782 h 2017"/>
                <a:gd name="T74" fmla="*/ 1770 w 2018"/>
                <a:gd name="T75" fmla="*/ 1659 h 2017"/>
                <a:gd name="T76" fmla="*/ 1867 w 2018"/>
                <a:gd name="T77" fmla="*/ 1513 h 2017"/>
                <a:gd name="T78" fmla="*/ 1942 w 2018"/>
                <a:gd name="T79" fmla="*/ 1354 h 2017"/>
                <a:gd name="T80" fmla="*/ 1986 w 2018"/>
                <a:gd name="T81" fmla="*/ 1187 h 2017"/>
                <a:gd name="T82" fmla="*/ 1999 w 2018"/>
                <a:gd name="T83" fmla="*/ 1014 h 2017"/>
                <a:gd name="T84" fmla="*/ 2017 w 2018"/>
                <a:gd name="T85" fmla="*/ 926 h 2017"/>
                <a:gd name="T86" fmla="*/ 1982 w 2018"/>
                <a:gd name="T87" fmla="*/ 750 h 2017"/>
                <a:gd name="T88" fmla="*/ 1924 w 2018"/>
                <a:gd name="T89" fmla="*/ 582 h 2017"/>
                <a:gd name="T90" fmla="*/ 1836 w 2018"/>
                <a:gd name="T91" fmla="*/ 432 h 2017"/>
                <a:gd name="T92" fmla="*/ 1721 w 2018"/>
                <a:gd name="T93" fmla="*/ 300 h 2017"/>
                <a:gd name="T94" fmla="*/ 1585 w 2018"/>
                <a:gd name="T95" fmla="*/ 180 h 2017"/>
                <a:gd name="T96" fmla="*/ 1430 w 2018"/>
                <a:gd name="T97" fmla="*/ 92 h 2017"/>
                <a:gd name="T98" fmla="*/ 1267 w 2018"/>
                <a:gd name="T99" fmla="*/ 35 h 2017"/>
                <a:gd name="T100" fmla="*/ 1090 w 2018"/>
                <a:gd name="T101" fmla="*/ 0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18" h="2017">
                  <a:moveTo>
                    <a:pt x="1633" y="1769"/>
                  </a:moveTo>
                  <a:lnTo>
                    <a:pt x="1695" y="1707"/>
                  </a:lnTo>
                  <a:lnTo>
                    <a:pt x="1752" y="1645"/>
                  </a:lnTo>
                  <a:lnTo>
                    <a:pt x="1805" y="1575"/>
                  </a:lnTo>
                  <a:lnTo>
                    <a:pt x="1854" y="1504"/>
                  </a:lnTo>
                  <a:lnTo>
                    <a:pt x="1894" y="1429"/>
                  </a:lnTo>
                  <a:lnTo>
                    <a:pt x="1924" y="1350"/>
                  </a:lnTo>
                  <a:lnTo>
                    <a:pt x="1946" y="1270"/>
                  </a:lnTo>
                  <a:lnTo>
                    <a:pt x="1969" y="1187"/>
                  </a:lnTo>
                  <a:lnTo>
                    <a:pt x="1982" y="1098"/>
                  </a:lnTo>
                  <a:lnTo>
                    <a:pt x="1982" y="1014"/>
                  </a:lnTo>
                  <a:lnTo>
                    <a:pt x="1999" y="1014"/>
                  </a:lnTo>
                  <a:lnTo>
                    <a:pt x="1999" y="926"/>
                  </a:lnTo>
                  <a:lnTo>
                    <a:pt x="1986" y="842"/>
                  </a:lnTo>
                  <a:lnTo>
                    <a:pt x="1969" y="758"/>
                  </a:lnTo>
                  <a:lnTo>
                    <a:pt x="1942" y="670"/>
                  </a:lnTo>
                  <a:lnTo>
                    <a:pt x="1911" y="591"/>
                  </a:lnTo>
                  <a:lnTo>
                    <a:pt x="1867" y="511"/>
                  </a:lnTo>
                  <a:lnTo>
                    <a:pt x="1823" y="441"/>
                  </a:lnTo>
                  <a:lnTo>
                    <a:pt x="1770" y="370"/>
                  </a:lnTo>
                  <a:lnTo>
                    <a:pt x="1708" y="308"/>
                  </a:lnTo>
                  <a:lnTo>
                    <a:pt x="1642" y="247"/>
                  </a:lnTo>
                  <a:lnTo>
                    <a:pt x="1571" y="194"/>
                  </a:lnTo>
                  <a:lnTo>
                    <a:pt x="1501" y="150"/>
                  </a:lnTo>
                  <a:lnTo>
                    <a:pt x="1426" y="110"/>
                  </a:lnTo>
                  <a:lnTo>
                    <a:pt x="1342" y="75"/>
                  </a:lnTo>
                  <a:lnTo>
                    <a:pt x="1258" y="52"/>
                  </a:lnTo>
                  <a:lnTo>
                    <a:pt x="1174" y="30"/>
                  </a:lnTo>
                  <a:lnTo>
                    <a:pt x="1090" y="17"/>
                  </a:lnTo>
                  <a:lnTo>
                    <a:pt x="1002" y="17"/>
                  </a:lnTo>
                  <a:lnTo>
                    <a:pt x="914" y="17"/>
                  </a:lnTo>
                  <a:lnTo>
                    <a:pt x="830" y="30"/>
                  </a:lnTo>
                  <a:lnTo>
                    <a:pt x="742" y="52"/>
                  </a:lnTo>
                  <a:lnTo>
                    <a:pt x="658" y="75"/>
                  </a:lnTo>
                  <a:lnTo>
                    <a:pt x="582" y="110"/>
                  </a:lnTo>
                  <a:lnTo>
                    <a:pt x="503" y="150"/>
                  </a:lnTo>
                  <a:lnTo>
                    <a:pt x="428" y="194"/>
                  </a:lnTo>
                  <a:lnTo>
                    <a:pt x="357" y="247"/>
                  </a:lnTo>
                  <a:lnTo>
                    <a:pt x="295" y="308"/>
                  </a:lnTo>
                  <a:lnTo>
                    <a:pt x="238" y="370"/>
                  </a:lnTo>
                  <a:lnTo>
                    <a:pt x="180" y="441"/>
                  </a:lnTo>
                  <a:lnTo>
                    <a:pt x="136" y="511"/>
                  </a:lnTo>
                  <a:lnTo>
                    <a:pt x="97" y="591"/>
                  </a:lnTo>
                  <a:lnTo>
                    <a:pt x="61" y="670"/>
                  </a:lnTo>
                  <a:lnTo>
                    <a:pt x="35" y="758"/>
                  </a:lnTo>
                  <a:lnTo>
                    <a:pt x="17" y="842"/>
                  </a:lnTo>
                  <a:lnTo>
                    <a:pt x="8" y="926"/>
                  </a:lnTo>
                  <a:lnTo>
                    <a:pt x="0" y="1014"/>
                  </a:lnTo>
                  <a:lnTo>
                    <a:pt x="8" y="1098"/>
                  </a:lnTo>
                  <a:lnTo>
                    <a:pt x="17" y="1187"/>
                  </a:lnTo>
                  <a:lnTo>
                    <a:pt x="35" y="1275"/>
                  </a:lnTo>
                  <a:lnTo>
                    <a:pt x="61" y="1354"/>
                  </a:lnTo>
                  <a:lnTo>
                    <a:pt x="97" y="1438"/>
                  </a:lnTo>
                  <a:lnTo>
                    <a:pt x="136" y="1513"/>
                  </a:lnTo>
                  <a:lnTo>
                    <a:pt x="180" y="1588"/>
                  </a:lnTo>
                  <a:lnTo>
                    <a:pt x="238" y="1659"/>
                  </a:lnTo>
                  <a:lnTo>
                    <a:pt x="295" y="1720"/>
                  </a:lnTo>
                  <a:lnTo>
                    <a:pt x="357" y="1782"/>
                  </a:lnTo>
                  <a:lnTo>
                    <a:pt x="428" y="1831"/>
                  </a:lnTo>
                  <a:lnTo>
                    <a:pt x="503" y="1879"/>
                  </a:lnTo>
                  <a:lnTo>
                    <a:pt x="582" y="1919"/>
                  </a:lnTo>
                  <a:lnTo>
                    <a:pt x="658" y="1950"/>
                  </a:lnTo>
                  <a:lnTo>
                    <a:pt x="742" y="1981"/>
                  </a:lnTo>
                  <a:lnTo>
                    <a:pt x="830" y="1998"/>
                  </a:lnTo>
                  <a:lnTo>
                    <a:pt x="914" y="2012"/>
                  </a:lnTo>
                  <a:lnTo>
                    <a:pt x="1002" y="2016"/>
                  </a:lnTo>
                  <a:lnTo>
                    <a:pt x="1090" y="2012"/>
                  </a:lnTo>
                  <a:lnTo>
                    <a:pt x="1174" y="1998"/>
                  </a:lnTo>
                  <a:lnTo>
                    <a:pt x="1258" y="1981"/>
                  </a:lnTo>
                  <a:lnTo>
                    <a:pt x="1342" y="1950"/>
                  </a:lnTo>
                  <a:lnTo>
                    <a:pt x="1426" y="1919"/>
                  </a:lnTo>
                  <a:lnTo>
                    <a:pt x="1501" y="1879"/>
                  </a:lnTo>
                  <a:lnTo>
                    <a:pt x="1571" y="1831"/>
                  </a:lnTo>
                  <a:lnTo>
                    <a:pt x="1642" y="1782"/>
                  </a:lnTo>
                  <a:lnTo>
                    <a:pt x="1708" y="1720"/>
                  </a:lnTo>
                  <a:lnTo>
                    <a:pt x="1770" y="1659"/>
                  </a:lnTo>
                  <a:lnTo>
                    <a:pt x="1823" y="1588"/>
                  </a:lnTo>
                  <a:lnTo>
                    <a:pt x="1867" y="1513"/>
                  </a:lnTo>
                  <a:lnTo>
                    <a:pt x="1911" y="1438"/>
                  </a:lnTo>
                  <a:lnTo>
                    <a:pt x="1942" y="1354"/>
                  </a:lnTo>
                  <a:lnTo>
                    <a:pt x="1969" y="1275"/>
                  </a:lnTo>
                  <a:lnTo>
                    <a:pt x="1986" y="1187"/>
                  </a:lnTo>
                  <a:lnTo>
                    <a:pt x="1999" y="1098"/>
                  </a:lnTo>
                  <a:lnTo>
                    <a:pt x="1999" y="1014"/>
                  </a:lnTo>
                  <a:lnTo>
                    <a:pt x="2017" y="1014"/>
                  </a:lnTo>
                  <a:lnTo>
                    <a:pt x="2017" y="926"/>
                  </a:lnTo>
                  <a:lnTo>
                    <a:pt x="2004" y="838"/>
                  </a:lnTo>
                  <a:lnTo>
                    <a:pt x="1982" y="750"/>
                  </a:lnTo>
                  <a:lnTo>
                    <a:pt x="1960" y="666"/>
                  </a:lnTo>
                  <a:lnTo>
                    <a:pt x="1924" y="582"/>
                  </a:lnTo>
                  <a:lnTo>
                    <a:pt x="1885" y="507"/>
                  </a:lnTo>
                  <a:lnTo>
                    <a:pt x="1836" y="432"/>
                  </a:lnTo>
                  <a:lnTo>
                    <a:pt x="1783" y="361"/>
                  </a:lnTo>
                  <a:lnTo>
                    <a:pt x="1721" y="300"/>
                  </a:lnTo>
                  <a:lnTo>
                    <a:pt x="1655" y="238"/>
                  </a:lnTo>
                  <a:lnTo>
                    <a:pt x="1585" y="180"/>
                  </a:lnTo>
                  <a:lnTo>
                    <a:pt x="1510" y="136"/>
                  </a:lnTo>
                  <a:lnTo>
                    <a:pt x="1430" y="92"/>
                  </a:lnTo>
                  <a:lnTo>
                    <a:pt x="1346" y="57"/>
                  </a:lnTo>
                  <a:lnTo>
                    <a:pt x="1267" y="35"/>
                  </a:lnTo>
                  <a:lnTo>
                    <a:pt x="1179" y="13"/>
                  </a:lnTo>
                  <a:lnTo>
                    <a:pt x="1090" y="0"/>
                  </a:lnTo>
                  <a:lnTo>
                    <a:pt x="1002" y="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397" name="Freeform 29">
              <a:extLst>
                <a:ext uri="{FF2B5EF4-FFF2-40B4-BE49-F238E27FC236}">
                  <a16:creationId xmlns:a16="http://schemas.microsoft.com/office/drawing/2014/main" id="{F73C6836-462F-49C3-86E2-5CF408D294D2}"/>
                </a:ext>
              </a:extLst>
            </p:cNvPr>
            <p:cNvSpPr>
              <a:spLocks noChangeArrowheads="1"/>
            </p:cNvSpPr>
            <p:nvPr/>
          </p:nvSpPr>
          <p:spPr bwMode="auto">
            <a:xfrm>
              <a:off x="2385" y="1554"/>
              <a:ext cx="461" cy="461"/>
            </a:xfrm>
            <a:custGeom>
              <a:avLst/>
              <a:gdLst>
                <a:gd name="T0" fmla="*/ 1020 w 2035"/>
                <a:gd name="T1" fmla="*/ 0 h 2035"/>
                <a:gd name="T2" fmla="*/ 931 w 2035"/>
                <a:gd name="T3" fmla="*/ 0 h 2035"/>
                <a:gd name="T4" fmla="*/ 843 w 2035"/>
                <a:gd name="T5" fmla="*/ 13 h 2035"/>
                <a:gd name="T6" fmla="*/ 755 w 2035"/>
                <a:gd name="T7" fmla="*/ 35 h 2035"/>
                <a:gd name="T8" fmla="*/ 671 w 2035"/>
                <a:gd name="T9" fmla="*/ 57 h 2035"/>
                <a:gd name="T10" fmla="*/ 586 w 2035"/>
                <a:gd name="T11" fmla="*/ 92 h 2035"/>
                <a:gd name="T12" fmla="*/ 511 w 2035"/>
                <a:gd name="T13" fmla="*/ 136 h 2035"/>
                <a:gd name="T14" fmla="*/ 436 w 2035"/>
                <a:gd name="T15" fmla="*/ 180 h 2035"/>
                <a:gd name="T16" fmla="*/ 366 w 2035"/>
                <a:gd name="T17" fmla="*/ 238 h 2035"/>
                <a:gd name="T18" fmla="*/ 299 w 2035"/>
                <a:gd name="T19" fmla="*/ 300 h 2035"/>
                <a:gd name="T20" fmla="*/ 242 w 2035"/>
                <a:gd name="T21" fmla="*/ 361 h 2035"/>
                <a:gd name="T22" fmla="*/ 185 w 2035"/>
                <a:gd name="T23" fmla="*/ 432 h 2035"/>
                <a:gd name="T24" fmla="*/ 141 w 2035"/>
                <a:gd name="T25" fmla="*/ 507 h 2035"/>
                <a:gd name="T26" fmla="*/ 97 w 2035"/>
                <a:gd name="T27" fmla="*/ 582 h 2035"/>
                <a:gd name="T28" fmla="*/ 61 w 2035"/>
                <a:gd name="T29" fmla="*/ 666 h 2035"/>
                <a:gd name="T30" fmla="*/ 35 w 2035"/>
                <a:gd name="T31" fmla="*/ 750 h 2035"/>
                <a:gd name="T32" fmla="*/ 17 w 2035"/>
                <a:gd name="T33" fmla="*/ 838 h 2035"/>
                <a:gd name="T34" fmla="*/ 4 w 2035"/>
                <a:gd name="T35" fmla="*/ 926 h 2035"/>
                <a:gd name="T36" fmla="*/ 0 w 2035"/>
                <a:gd name="T37" fmla="*/ 1015 h 2035"/>
                <a:gd name="T38" fmla="*/ 4 w 2035"/>
                <a:gd name="T39" fmla="*/ 1103 h 2035"/>
                <a:gd name="T40" fmla="*/ 17 w 2035"/>
                <a:gd name="T41" fmla="*/ 1191 h 2035"/>
                <a:gd name="T42" fmla="*/ 35 w 2035"/>
                <a:gd name="T43" fmla="*/ 1275 h 2035"/>
                <a:gd name="T44" fmla="*/ 61 w 2035"/>
                <a:gd name="T45" fmla="*/ 1363 h 2035"/>
                <a:gd name="T46" fmla="*/ 97 w 2035"/>
                <a:gd name="T47" fmla="*/ 1443 h 2035"/>
                <a:gd name="T48" fmla="*/ 141 w 2035"/>
                <a:gd name="T49" fmla="*/ 1522 h 2035"/>
                <a:gd name="T50" fmla="*/ 185 w 2035"/>
                <a:gd name="T51" fmla="*/ 1597 h 2035"/>
                <a:gd name="T52" fmla="*/ 242 w 2035"/>
                <a:gd name="T53" fmla="*/ 1668 h 2035"/>
                <a:gd name="T54" fmla="*/ 299 w 2035"/>
                <a:gd name="T55" fmla="*/ 1734 h 2035"/>
                <a:gd name="T56" fmla="*/ 366 w 2035"/>
                <a:gd name="T57" fmla="*/ 1796 h 2035"/>
                <a:gd name="T58" fmla="*/ 436 w 2035"/>
                <a:gd name="T59" fmla="*/ 1849 h 2035"/>
                <a:gd name="T60" fmla="*/ 511 w 2035"/>
                <a:gd name="T61" fmla="*/ 1897 h 2035"/>
                <a:gd name="T62" fmla="*/ 586 w 2035"/>
                <a:gd name="T63" fmla="*/ 1937 h 2035"/>
                <a:gd name="T64" fmla="*/ 671 w 2035"/>
                <a:gd name="T65" fmla="*/ 1972 h 2035"/>
                <a:gd name="T66" fmla="*/ 755 w 2035"/>
                <a:gd name="T67" fmla="*/ 1999 h 2035"/>
                <a:gd name="T68" fmla="*/ 843 w 2035"/>
                <a:gd name="T69" fmla="*/ 2016 h 2035"/>
                <a:gd name="T70" fmla="*/ 931 w 2035"/>
                <a:gd name="T71" fmla="*/ 2030 h 2035"/>
                <a:gd name="T72" fmla="*/ 1020 w 2035"/>
                <a:gd name="T73" fmla="*/ 2034 h 2035"/>
                <a:gd name="T74" fmla="*/ 1108 w 2035"/>
                <a:gd name="T75" fmla="*/ 2030 h 2035"/>
                <a:gd name="T76" fmla="*/ 1196 w 2035"/>
                <a:gd name="T77" fmla="*/ 2016 h 2035"/>
                <a:gd name="T78" fmla="*/ 1284 w 2035"/>
                <a:gd name="T79" fmla="*/ 1999 h 2035"/>
                <a:gd name="T80" fmla="*/ 1364 w 2035"/>
                <a:gd name="T81" fmla="*/ 1972 h 2035"/>
                <a:gd name="T82" fmla="*/ 1447 w 2035"/>
                <a:gd name="T83" fmla="*/ 1937 h 2035"/>
                <a:gd name="T84" fmla="*/ 1527 w 2035"/>
                <a:gd name="T85" fmla="*/ 1897 h 2035"/>
                <a:gd name="T86" fmla="*/ 1602 w 2035"/>
                <a:gd name="T87" fmla="*/ 1849 h 2035"/>
                <a:gd name="T88" fmla="*/ 1672 w 2035"/>
                <a:gd name="T89" fmla="*/ 1796 h 2035"/>
                <a:gd name="T90" fmla="*/ 1739 w 2035"/>
                <a:gd name="T91" fmla="*/ 1734 h 2035"/>
                <a:gd name="T92" fmla="*/ 1800 w 2035"/>
                <a:gd name="T93" fmla="*/ 1668 h 2035"/>
                <a:gd name="T94" fmla="*/ 1853 w 2035"/>
                <a:gd name="T95" fmla="*/ 1597 h 2035"/>
                <a:gd name="T96" fmla="*/ 1902 w 2035"/>
                <a:gd name="T97" fmla="*/ 1522 h 2035"/>
                <a:gd name="T98" fmla="*/ 1941 w 2035"/>
                <a:gd name="T99" fmla="*/ 1443 h 2035"/>
                <a:gd name="T100" fmla="*/ 1977 w 2035"/>
                <a:gd name="T101" fmla="*/ 1363 h 2035"/>
                <a:gd name="T102" fmla="*/ 1999 w 2035"/>
                <a:gd name="T103" fmla="*/ 1275 h 2035"/>
                <a:gd name="T104" fmla="*/ 2021 w 2035"/>
                <a:gd name="T105" fmla="*/ 1191 h 2035"/>
                <a:gd name="T106" fmla="*/ 2034 w 2035"/>
                <a:gd name="T107" fmla="*/ 1103 h 2035"/>
                <a:gd name="T108" fmla="*/ 2034 w 2035"/>
                <a:gd name="T109" fmla="*/ 101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35" h="2035">
                  <a:moveTo>
                    <a:pt x="1020" y="0"/>
                  </a:moveTo>
                  <a:lnTo>
                    <a:pt x="931" y="0"/>
                  </a:lnTo>
                  <a:lnTo>
                    <a:pt x="843" y="13"/>
                  </a:lnTo>
                  <a:lnTo>
                    <a:pt x="755" y="35"/>
                  </a:lnTo>
                  <a:lnTo>
                    <a:pt x="671" y="57"/>
                  </a:lnTo>
                  <a:lnTo>
                    <a:pt x="586" y="92"/>
                  </a:lnTo>
                  <a:lnTo>
                    <a:pt x="511" y="136"/>
                  </a:lnTo>
                  <a:lnTo>
                    <a:pt x="436" y="180"/>
                  </a:lnTo>
                  <a:lnTo>
                    <a:pt x="366" y="238"/>
                  </a:lnTo>
                  <a:lnTo>
                    <a:pt x="299" y="300"/>
                  </a:lnTo>
                  <a:lnTo>
                    <a:pt x="242" y="361"/>
                  </a:lnTo>
                  <a:lnTo>
                    <a:pt x="185" y="432"/>
                  </a:lnTo>
                  <a:lnTo>
                    <a:pt x="141" y="507"/>
                  </a:lnTo>
                  <a:lnTo>
                    <a:pt x="97" y="582"/>
                  </a:lnTo>
                  <a:lnTo>
                    <a:pt x="61" y="666"/>
                  </a:lnTo>
                  <a:lnTo>
                    <a:pt x="35" y="750"/>
                  </a:lnTo>
                  <a:lnTo>
                    <a:pt x="17" y="838"/>
                  </a:lnTo>
                  <a:lnTo>
                    <a:pt x="4" y="926"/>
                  </a:lnTo>
                  <a:lnTo>
                    <a:pt x="0" y="1015"/>
                  </a:lnTo>
                  <a:lnTo>
                    <a:pt x="4" y="1103"/>
                  </a:lnTo>
                  <a:lnTo>
                    <a:pt x="17" y="1191"/>
                  </a:lnTo>
                  <a:lnTo>
                    <a:pt x="35" y="1275"/>
                  </a:lnTo>
                  <a:lnTo>
                    <a:pt x="61" y="1363"/>
                  </a:lnTo>
                  <a:lnTo>
                    <a:pt x="97" y="1443"/>
                  </a:lnTo>
                  <a:lnTo>
                    <a:pt x="141" y="1522"/>
                  </a:lnTo>
                  <a:lnTo>
                    <a:pt x="185" y="1597"/>
                  </a:lnTo>
                  <a:lnTo>
                    <a:pt x="242" y="1668"/>
                  </a:lnTo>
                  <a:lnTo>
                    <a:pt x="299" y="1734"/>
                  </a:lnTo>
                  <a:lnTo>
                    <a:pt x="366" y="1796"/>
                  </a:lnTo>
                  <a:lnTo>
                    <a:pt x="436" y="1849"/>
                  </a:lnTo>
                  <a:lnTo>
                    <a:pt x="511" y="1897"/>
                  </a:lnTo>
                  <a:lnTo>
                    <a:pt x="586" y="1937"/>
                  </a:lnTo>
                  <a:lnTo>
                    <a:pt x="671" y="1972"/>
                  </a:lnTo>
                  <a:lnTo>
                    <a:pt x="755" y="1999"/>
                  </a:lnTo>
                  <a:lnTo>
                    <a:pt x="843" y="2016"/>
                  </a:lnTo>
                  <a:lnTo>
                    <a:pt x="931" y="2030"/>
                  </a:lnTo>
                  <a:lnTo>
                    <a:pt x="1020" y="2034"/>
                  </a:lnTo>
                  <a:lnTo>
                    <a:pt x="1108" y="2030"/>
                  </a:lnTo>
                  <a:lnTo>
                    <a:pt x="1196" y="2016"/>
                  </a:lnTo>
                  <a:lnTo>
                    <a:pt x="1284" y="1999"/>
                  </a:lnTo>
                  <a:lnTo>
                    <a:pt x="1364" y="1972"/>
                  </a:lnTo>
                  <a:lnTo>
                    <a:pt x="1447" y="1937"/>
                  </a:lnTo>
                  <a:lnTo>
                    <a:pt x="1527" y="1897"/>
                  </a:lnTo>
                  <a:lnTo>
                    <a:pt x="1602" y="1849"/>
                  </a:lnTo>
                  <a:lnTo>
                    <a:pt x="1672" y="1796"/>
                  </a:lnTo>
                  <a:lnTo>
                    <a:pt x="1739" y="1734"/>
                  </a:lnTo>
                  <a:lnTo>
                    <a:pt x="1800" y="1668"/>
                  </a:lnTo>
                  <a:lnTo>
                    <a:pt x="1853" y="1597"/>
                  </a:lnTo>
                  <a:lnTo>
                    <a:pt x="1902" y="1522"/>
                  </a:lnTo>
                  <a:lnTo>
                    <a:pt x="1941" y="1443"/>
                  </a:lnTo>
                  <a:lnTo>
                    <a:pt x="1977" y="1363"/>
                  </a:lnTo>
                  <a:lnTo>
                    <a:pt x="1999" y="1275"/>
                  </a:lnTo>
                  <a:lnTo>
                    <a:pt x="2021" y="1191"/>
                  </a:lnTo>
                  <a:lnTo>
                    <a:pt x="2034" y="1103"/>
                  </a:lnTo>
                  <a:lnTo>
                    <a:pt x="2034" y="1015"/>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398" name="Line 30">
              <a:extLst>
                <a:ext uri="{FF2B5EF4-FFF2-40B4-BE49-F238E27FC236}">
                  <a16:creationId xmlns:a16="http://schemas.microsoft.com/office/drawing/2014/main" id="{924F8985-FF4B-40E8-B00C-D10E6F2DB99B}"/>
                </a:ext>
              </a:extLst>
            </p:cNvPr>
            <p:cNvSpPr>
              <a:spLocks noChangeShapeType="1"/>
            </p:cNvSpPr>
            <p:nvPr/>
          </p:nvSpPr>
          <p:spPr bwMode="auto">
            <a:xfrm flipH="1">
              <a:off x="2563" y="1927"/>
              <a:ext cx="122" cy="7"/>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99" name="Freeform 31">
              <a:extLst>
                <a:ext uri="{FF2B5EF4-FFF2-40B4-BE49-F238E27FC236}">
                  <a16:creationId xmlns:a16="http://schemas.microsoft.com/office/drawing/2014/main" id="{C97F34A5-F3EB-4DC7-91D6-99F3D6D51D63}"/>
                </a:ext>
              </a:extLst>
            </p:cNvPr>
            <p:cNvSpPr>
              <a:spLocks noChangeArrowheads="1"/>
            </p:cNvSpPr>
            <p:nvPr/>
          </p:nvSpPr>
          <p:spPr bwMode="auto">
            <a:xfrm>
              <a:off x="2564" y="1823"/>
              <a:ext cx="120" cy="111"/>
            </a:xfrm>
            <a:custGeom>
              <a:avLst/>
              <a:gdLst>
                <a:gd name="T0" fmla="*/ 530 w 531"/>
                <a:gd name="T1" fmla="*/ 458 h 490"/>
                <a:gd name="T2" fmla="*/ 274 w 531"/>
                <a:gd name="T3" fmla="*/ 0 h 490"/>
                <a:gd name="T4" fmla="*/ 0 w 531"/>
                <a:gd name="T5" fmla="*/ 489 h 490"/>
              </a:gdLst>
              <a:ahLst/>
              <a:cxnLst>
                <a:cxn ang="0">
                  <a:pos x="T0" y="T1"/>
                </a:cxn>
                <a:cxn ang="0">
                  <a:pos x="T2" y="T3"/>
                </a:cxn>
                <a:cxn ang="0">
                  <a:pos x="T4" y="T5"/>
                </a:cxn>
              </a:cxnLst>
              <a:rect l="0" t="0" r="r" b="b"/>
              <a:pathLst>
                <a:path w="531" h="490">
                  <a:moveTo>
                    <a:pt x="530" y="458"/>
                  </a:moveTo>
                  <a:lnTo>
                    <a:pt x="274" y="0"/>
                  </a:lnTo>
                  <a:lnTo>
                    <a:pt x="0" y="489"/>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400" name="Freeform 32">
              <a:extLst>
                <a:ext uri="{FF2B5EF4-FFF2-40B4-BE49-F238E27FC236}">
                  <a16:creationId xmlns:a16="http://schemas.microsoft.com/office/drawing/2014/main" id="{0302F6D4-717C-4896-A416-1311143B31E0}"/>
                </a:ext>
              </a:extLst>
            </p:cNvPr>
            <p:cNvSpPr>
              <a:spLocks noChangeArrowheads="1"/>
            </p:cNvSpPr>
            <p:nvPr/>
          </p:nvSpPr>
          <p:spPr bwMode="auto">
            <a:xfrm>
              <a:off x="2572" y="1832"/>
              <a:ext cx="105" cy="96"/>
            </a:xfrm>
            <a:custGeom>
              <a:avLst/>
              <a:gdLst>
                <a:gd name="T0" fmla="*/ 0 w 465"/>
                <a:gd name="T1" fmla="*/ 424 h 425"/>
                <a:gd name="T2" fmla="*/ 464 w 465"/>
                <a:gd name="T3" fmla="*/ 402 h 425"/>
                <a:gd name="T4" fmla="*/ 238 w 465"/>
                <a:gd name="T5" fmla="*/ 0 h 425"/>
                <a:gd name="T6" fmla="*/ 0 w 465"/>
                <a:gd name="T7" fmla="*/ 424 h 425"/>
              </a:gdLst>
              <a:ahLst/>
              <a:cxnLst>
                <a:cxn ang="0">
                  <a:pos x="T0" y="T1"/>
                </a:cxn>
                <a:cxn ang="0">
                  <a:pos x="T2" y="T3"/>
                </a:cxn>
                <a:cxn ang="0">
                  <a:pos x="T4" y="T5"/>
                </a:cxn>
                <a:cxn ang="0">
                  <a:pos x="T6" y="T7"/>
                </a:cxn>
              </a:cxnLst>
              <a:rect l="0" t="0" r="r" b="b"/>
              <a:pathLst>
                <a:path w="465" h="425">
                  <a:moveTo>
                    <a:pt x="0" y="424"/>
                  </a:moveTo>
                  <a:lnTo>
                    <a:pt x="464" y="402"/>
                  </a:lnTo>
                  <a:lnTo>
                    <a:pt x="238" y="0"/>
                  </a:lnTo>
                  <a:lnTo>
                    <a:pt x="0" y="424"/>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401" name="Freeform 33">
              <a:extLst>
                <a:ext uri="{FF2B5EF4-FFF2-40B4-BE49-F238E27FC236}">
                  <a16:creationId xmlns:a16="http://schemas.microsoft.com/office/drawing/2014/main" id="{7F3182F3-440C-456F-866C-CBE8551E4303}"/>
                </a:ext>
              </a:extLst>
            </p:cNvPr>
            <p:cNvSpPr>
              <a:spLocks noChangeArrowheads="1"/>
            </p:cNvSpPr>
            <p:nvPr/>
          </p:nvSpPr>
          <p:spPr bwMode="auto">
            <a:xfrm>
              <a:off x="2581" y="1842"/>
              <a:ext cx="88" cy="81"/>
            </a:xfrm>
            <a:custGeom>
              <a:avLst/>
              <a:gdLst>
                <a:gd name="T0" fmla="*/ 0 w 390"/>
                <a:gd name="T1" fmla="*/ 358 h 359"/>
                <a:gd name="T2" fmla="*/ 389 w 390"/>
                <a:gd name="T3" fmla="*/ 340 h 359"/>
                <a:gd name="T4" fmla="*/ 199 w 390"/>
                <a:gd name="T5" fmla="*/ 0 h 359"/>
                <a:gd name="T6" fmla="*/ 0 w 390"/>
                <a:gd name="T7" fmla="*/ 358 h 359"/>
              </a:gdLst>
              <a:ahLst/>
              <a:cxnLst>
                <a:cxn ang="0">
                  <a:pos x="T0" y="T1"/>
                </a:cxn>
                <a:cxn ang="0">
                  <a:pos x="T2" y="T3"/>
                </a:cxn>
                <a:cxn ang="0">
                  <a:pos x="T4" y="T5"/>
                </a:cxn>
                <a:cxn ang="0">
                  <a:pos x="T6" y="T7"/>
                </a:cxn>
              </a:cxnLst>
              <a:rect l="0" t="0" r="r" b="b"/>
              <a:pathLst>
                <a:path w="390" h="359">
                  <a:moveTo>
                    <a:pt x="0" y="358"/>
                  </a:moveTo>
                  <a:lnTo>
                    <a:pt x="389" y="340"/>
                  </a:lnTo>
                  <a:lnTo>
                    <a:pt x="199" y="0"/>
                  </a:lnTo>
                  <a:lnTo>
                    <a:pt x="0" y="35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402" name="Freeform 34">
              <a:extLst>
                <a:ext uri="{FF2B5EF4-FFF2-40B4-BE49-F238E27FC236}">
                  <a16:creationId xmlns:a16="http://schemas.microsoft.com/office/drawing/2014/main" id="{BF7EE264-DD77-4019-9272-85573AD2023F}"/>
                </a:ext>
              </a:extLst>
            </p:cNvPr>
            <p:cNvSpPr>
              <a:spLocks noChangeArrowheads="1"/>
            </p:cNvSpPr>
            <p:nvPr/>
          </p:nvSpPr>
          <p:spPr bwMode="auto">
            <a:xfrm>
              <a:off x="2589" y="1851"/>
              <a:ext cx="72" cy="68"/>
            </a:xfrm>
            <a:custGeom>
              <a:avLst/>
              <a:gdLst>
                <a:gd name="T0" fmla="*/ 0 w 319"/>
                <a:gd name="T1" fmla="*/ 300 h 301"/>
                <a:gd name="T2" fmla="*/ 318 w 319"/>
                <a:gd name="T3" fmla="*/ 282 h 301"/>
                <a:gd name="T4" fmla="*/ 163 w 319"/>
                <a:gd name="T5" fmla="*/ 0 h 301"/>
                <a:gd name="T6" fmla="*/ 0 w 319"/>
                <a:gd name="T7" fmla="*/ 300 h 301"/>
              </a:gdLst>
              <a:ahLst/>
              <a:cxnLst>
                <a:cxn ang="0">
                  <a:pos x="T0" y="T1"/>
                </a:cxn>
                <a:cxn ang="0">
                  <a:pos x="T2" y="T3"/>
                </a:cxn>
                <a:cxn ang="0">
                  <a:pos x="T4" y="T5"/>
                </a:cxn>
                <a:cxn ang="0">
                  <a:pos x="T6" y="T7"/>
                </a:cxn>
              </a:cxnLst>
              <a:rect l="0" t="0" r="r" b="b"/>
              <a:pathLst>
                <a:path w="319" h="301">
                  <a:moveTo>
                    <a:pt x="0" y="300"/>
                  </a:moveTo>
                  <a:lnTo>
                    <a:pt x="318" y="282"/>
                  </a:lnTo>
                  <a:lnTo>
                    <a:pt x="163" y="0"/>
                  </a:lnTo>
                  <a:lnTo>
                    <a:pt x="0" y="30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403" name="Freeform 35">
              <a:extLst>
                <a:ext uri="{FF2B5EF4-FFF2-40B4-BE49-F238E27FC236}">
                  <a16:creationId xmlns:a16="http://schemas.microsoft.com/office/drawing/2014/main" id="{AD5D8FAF-8789-47A2-8D61-4210D34C099E}"/>
                </a:ext>
              </a:extLst>
            </p:cNvPr>
            <p:cNvSpPr>
              <a:spLocks noChangeArrowheads="1"/>
            </p:cNvSpPr>
            <p:nvPr/>
          </p:nvSpPr>
          <p:spPr bwMode="auto">
            <a:xfrm>
              <a:off x="2597" y="1860"/>
              <a:ext cx="56" cy="54"/>
            </a:xfrm>
            <a:custGeom>
              <a:avLst/>
              <a:gdLst>
                <a:gd name="T0" fmla="*/ 0 w 248"/>
                <a:gd name="T1" fmla="*/ 238 h 239"/>
                <a:gd name="T2" fmla="*/ 247 w 248"/>
                <a:gd name="T3" fmla="*/ 225 h 239"/>
                <a:gd name="T4" fmla="*/ 128 w 248"/>
                <a:gd name="T5" fmla="*/ 0 h 239"/>
                <a:gd name="T6" fmla="*/ 0 w 248"/>
                <a:gd name="T7" fmla="*/ 238 h 239"/>
              </a:gdLst>
              <a:ahLst/>
              <a:cxnLst>
                <a:cxn ang="0">
                  <a:pos x="T0" y="T1"/>
                </a:cxn>
                <a:cxn ang="0">
                  <a:pos x="T2" y="T3"/>
                </a:cxn>
                <a:cxn ang="0">
                  <a:pos x="T4" y="T5"/>
                </a:cxn>
                <a:cxn ang="0">
                  <a:pos x="T6" y="T7"/>
                </a:cxn>
              </a:cxnLst>
              <a:rect l="0" t="0" r="r" b="b"/>
              <a:pathLst>
                <a:path w="248" h="239">
                  <a:moveTo>
                    <a:pt x="0" y="238"/>
                  </a:moveTo>
                  <a:lnTo>
                    <a:pt x="247" y="225"/>
                  </a:lnTo>
                  <a:lnTo>
                    <a:pt x="128" y="0"/>
                  </a:lnTo>
                  <a:lnTo>
                    <a:pt x="0" y="23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404" name="Freeform 36">
              <a:extLst>
                <a:ext uri="{FF2B5EF4-FFF2-40B4-BE49-F238E27FC236}">
                  <a16:creationId xmlns:a16="http://schemas.microsoft.com/office/drawing/2014/main" id="{CDD2A409-69D2-4F3F-9C78-875FC3E678DA}"/>
                </a:ext>
              </a:extLst>
            </p:cNvPr>
            <p:cNvSpPr>
              <a:spLocks noChangeArrowheads="1"/>
            </p:cNvSpPr>
            <p:nvPr/>
          </p:nvSpPr>
          <p:spPr bwMode="auto">
            <a:xfrm>
              <a:off x="2605" y="1870"/>
              <a:ext cx="41" cy="38"/>
            </a:xfrm>
            <a:custGeom>
              <a:avLst/>
              <a:gdLst>
                <a:gd name="T0" fmla="*/ 0 w 182"/>
                <a:gd name="T1" fmla="*/ 168 h 169"/>
                <a:gd name="T2" fmla="*/ 181 w 182"/>
                <a:gd name="T3" fmla="*/ 164 h 169"/>
                <a:gd name="T4" fmla="*/ 93 w 182"/>
                <a:gd name="T5" fmla="*/ 0 h 169"/>
                <a:gd name="T6" fmla="*/ 0 w 182"/>
                <a:gd name="T7" fmla="*/ 168 h 169"/>
              </a:gdLst>
              <a:ahLst/>
              <a:cxnLst>
                <a:cxn ang="0">
                  <a:pos x="T0" y="T1"/>
                </a:cxn>
                <a:cxn ang="0">
                  <a:pos x="T2" y="T3"/>
                </a:cxn>
                <a:cxn ang="0">
                  <a:pos x="T4" y="T5"/>
                </a:cxn>
                <a:cxn ang="0">
                  <a:pos x="T6" y="T7"/>
                </a:cxn>
              </a:cxnLst>
              <a:rect l="0" t="0" r="r" b="b"/>
              <a:pathLst>
                <a:path w="182" h="169">
                  <a:moveTo>
                    <a:pt x="0" y="168"/>
                  </a:moveTo>
                  <a:lnTo>
                    <a:pt x="181" y="164"/>
                  </a:lnTo>
                  <a:lnTo>
                    <a:pt x="93" y="0"/>
                  </a:lnTo>
                  <a:lnTo>
                    <a:pt x="0" y="168"/>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405" name="Freeform 37">
              <a:extLst>
                <a:ext uri="{FF2B5EF4-FFF2-40B4-BE49-F238E27FC236}">
                  <a16:creationId xmlns:a16="http://schemas.microsoft.com/office/drawing/2014/main" id="{306994CD-9E7D-4D95-BC0B-8E891A44BE9C}"/>
                </a:ext>
              </a:extLst>
            </p:cNvPr>
            <p:cNvSpPr>
              <a:spLocks noChangeArrowheads="1"/>
            </p:cNvSpPr>
            <p:nvPr/>
          </p:nvSpPr>
          <p:spPr bwMode="auto">
            <a:xfrm>
              <a:off x="2613" y="1879"/>
              <a:ext cx="25" cy="24"/>
            </a:xfrm>
            <a:custGeom>
              <a:avLst/>
              <a:gdLst>
                <a:gd name="T0" fmla="*/ 0 w 112"/>
                <a:gd name="T1" fmla="*/ 106 h 107"/>
                <a:gd name="T2" fmla="*/ 111 w 112"/>
                <a:gd name="T3" fmla="*/ 106 h 107"/>
                <a:gd name="T4" fmla="*/ 58 w 112"/>
                <a:gd name="T5" fmla="*/ 0 h 107"/>
                <a:gd name="T6" fmla="*/ 0 w 112"/>
                <a:gd name="T7" fmla="*/ 106 h 107"/>
              </a:gdLst>
              <a:ahLst/>
              <a:cxnLst>
                <a:cxn ang="0">
                  <a:pos x="T0" y="T1"/>
                </a:cxn>
                <a:cxn ang="0">
                  <a:pos x="T2" y="T3"/>
                </a:cxn>
                <a:cxn ang="0">
                  <a:pos x="T4" y="T5"/>
                </a:cxn>
                <a:cxn ang="0">
                  <a:pos x="T6" y="T7"/>
                </a:cxn>
              </a:cxnLst>
              <a:rect l="0" t="0" r="r" b="b"/>
              <a:pathLst>
                <a:path w="112" h="107">
                  <a:moveTo>
                    <a:pt x="0" y="106"/>
                  </a:moveTo>
                  <a:lnTo>
                    <a:pt x="111" y="106"/>
                  </a:lnTo>
                  <a:lnTo>
                    <a:pt x="58" y="0"/>
                  </a:lnTo>
                  <a:lnTo>
                    <a:pt x="0" y="10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406" name="Freeform 38">
              <a:extLst>
                <a:ext uri="{FF2B5EF4-FFF2-40B4-BE49-F238E27FC236}">
                  <a16:creationId xmlns:a16="http://schemas.microsoft.com/office/drawing/2014/main" id="{2520B33D-7C4F-44FA-9454-94C6FD5D6821}"/>
                </a:ext>
              </a:extLst>
            </p:cNvPr>
            <p:cNvSpPr>
              <a:spLocks noChangeArrowheads="1"/>
            </p:cNvSpPr>
            <p:nvPr/>
          </p:nvSpPr>
          <p:spPr bwMode="auto">
            <a:xfrm>
              <a:off x="2621" y="1889"/>
              <a:ext cx="16" cy="16"/>
            </a:xfrm>
            <a:custGeom>
              <a:avLst/>
              <a:gdLst>
                <a:gd name="T0" fmla="*/ 0 w 72"/>
                <a:gd name="T1" fmla="*/ 71 h 72"/>
                <a:gd name="T2" fmla="*/ 71 w 72"/>
                <a:gd name="T3" fmla="*/ 62 h 72"/>
                <a:gd name="T4" fmla="*/ 35 w 72"/>
                <a:gd name="T5" fmla="*/ 0 h 72"/>
                <a:gd name="T6" fmla="*/ 0 w 72"/>
                <a:gd name="T7" fmla="*/ 71 h 72"/>
              </a:gdLst>
              <a:ahLst/>
              <a:cxnLst>
                <a:cxn ang="0">
                  <a:pos x="T0" y="T1"/>
                </a:cxn>
                <a:cxn ang="0">
                  <a:pos x="T2" y="T3"/>
                </a:cxn>
                <a:cxn ang="0">
                  <a:pos x="T4" y="T5"/>
                </a:cxn>
                <a:cxn ang="0">
                  <a:pos x="T6" y="T7"/>
                </a:cxn>
              </a:cxnLst>
              <a:rect l="0" t="0" r="r" b="b"/>
              <a:pathLst>
                <a:path w="72" h="72">
                  <a:moveTo>
                    <a:pt x="0" y="71"/>
                  </a:moveTo>
                  <a:lnTo>
                    <a:pt x="71" y="62"/>
                  </a:lnTo>
                  <a:lnTo>
                    <a:pt x="35" y="0"/>
                  </a:lnTo>
                  <a:lnTo>
                    <a:pt x="0" y="71"/>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407" name="Freeform 39">
              <a:extLst>
                <a:ext uri="{FF2B5EF4-FFF2-40B4-BE49-F238E27FC236}">
                  <a16:creationId xmlns:a16="http://schemas.microsoft.com/office/drawing/2014/main" id="{63A273D5-3C38-444E-8B68-BDF1E1675DBF}"/>
                </a:ext>
              </a:extLst>
            </p:cNvPr>
            <p:cNvSpPr>
              <a:spLocks noChangeArrowheads="1"/>
            </p:cNvSpPr>
            <p:nvPr/>
          </p:nvSpPr>
          <p:spPr bwMode="auto">
            <a:xfrm>
              <a:off x="2846" y="1518"/>
              <a:ext cx="47" cy="64"/>
            </a:xfrm>
            <a:custGeom>
              <a:avLst/>
              <a:gdLst>
                <a:gd name="T0" fmla="*/ 207 w 208"/>
                <a:gd name="T1" fmla="*/ 70 h 283"/>
                <a:gd name="T2" fmla="*/ 194 w 208"/>
                <a:gd name="T3" fmla="*/ 39 h 283"/>
                <a:gd name="T4" fmla="*/ 163 w 208"/>
                <a:gd name="T5" fmla="*/ 13 h 283"/>
                <a:gd name="T6" fmla="*/ 136 w 208"/>
                <a:gd name="T7" fmla="*/ 0 h 283"/>
                <a:gd name="T8" fmla="*/ 83 w 208"/>
                <a:gd name="T9" fmla="*/ 0 h 283"/>
                <a:gd name="T10" fmla="*/ 57 w 208"/>
                <a:gd name="T11" fmla="*/ 13 h 283"/>
                <a:gd name="T12" fmla="*/ 30 w 208"/>
                <a:gd name="T13" fmla="*/ 39 h 283"/>
                <a:gd name="T14" fmla="*/ 17 w 208"/>
                <a:gd name="T15" fmla="*/ 70 h 283"/>
                <a:gd name="T16" fmla="*/ 0 w 208"/>
                <a:gd name="T17" fmla="*/ 105 h 283"/>
                <a:gd name="T18" fmla="*/ 0 w 208"/>
                <a:gd name="T19" fmla="*/ 176 h 283"/>
                <a:gd name="T20" fmla="*/ 17 w 208"/>
                <a:gd name="T21" fmla="*/ 216 h 283"/>
                <a:gd name="T22" fmla="*/ 30 w 208"/>
                <a:gd name="T23" fmla="*/ 242 h 283"/>
                <a:gd name="T24" fmla="*/ 57 w 208"/>
                <a:gd name="T25" fmla="*/ 269 h 283"/>
                <a:gd name="T26" fmla="*/ 83 w 208"/>
                <a:gd name="T27" fmla="*/ 282 h 283"/>
                <a:gd name="T28" fmla="*/ 136 w 208"/>
                <a:gd name="T29" fmla="*/ 282 h 283"/>
                <a:gd name="T30" fmla="*/ 163 w 208"/>
                <a:gd name="T31" fmla="*/ 269 h 283"/>
                <a:gd name="T32" fmla="*/ 194 w 208"/>
                <a:gd name="T33" fmla="*/ 242 h 283"/>
                <a:gd name="T34" fmla="*/ 207 w 208"/>
                <a:gd name="T35" fmla="*/ 21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8" h="283">
                  <a:moveTo>
                    <a:pt x="207" y="70"/>
                  </a:moveTo>
                  <a:lnTo>
                    <a:pt x="194" y="39"/>
                  </a:lnTo>
                  <a:lnTo>
                    <a:pt x="163" y="13"/>
                  </a:lnTo>
                  <a:lnTo>
                    <a:pt x="136" y="0"/>
                  </a:lnTo>
                  <a:lnTo>
                    <a:pt x="83" y="0"/>
                  </a:lnTo>
                  <a:lnTo>
                    <a:pt x="57" y="13"/>
                  </a:lnTo>
                  <a:lnTo>
                    <a:pt x="30" y="39"/>
                  </a:lnTo>
                  <a:lnTo>
                    <a:pt x="17" y="70"/>
                  </a:lnTo>
                  <a:lnTo>
                    <a:pt x="0" y="105"/>
                  </a:lnTo>
                  <a:lnTo>
                    <a:pt x="0" y="176"/>
                  </a:lnTo>
                  <a:lnTo>
                    <a:pt x="17" y="216"/>
                  </a:lnTo>
                  <a:lnTo>
                    <a:pt x="30" y="242"/>
                  </a:lnTo>
                  <a:lnTo>
                    <a:pt x="57" y="269"/>
                  </a:lnTo>
                  <a:lnTo>
                    <a:pt x="83" y="282"/>
                  </a:lnTo>
                  <a:lnTo>
                    <a:pt x="136" y="282"/>
                  </a:lnTo>
                  <a:lnTo>
                    <a:pt x="163" y="269"/>
                  </a:lnTo>
                  <a:lnTo>
                    <a:pt x="194" y="242"/>
                  </a:lnTo>
                  <a:lnTo>
                    <a:pt x="207" y="216"/>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408" name="Line 40">
              <a:extLst>
                <a:ext uri="{FF2B5EF4-FFF2-40B4-BE49-F238E27FC236}">
                  <a16:creationId xmlns:a16="http://schemas.microsoft.com/office/drawing/2014/main" id="{12E10805-69D9-4380-857B-A56CBE47B163}"/>
                </a:ext>
              </a:extLst>
            </p:cNvPr>
            <p:cNvSpPr>
              <a:spLocks noChangeShapeType="1"/>
            </p:cNvSpPr>
            <p:nvPr/>
          </p:nvSpPr>
          <p:spPr bwMode="auto">
            <a:xfrm>
              <a:off x="2846" y="1979"/>
              <a:ext cx="1" cy="64"/>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09" name="Line 41">
              <a:extLst>
                <a:ext uri="{FF2B5EF4-FFF2-40B4-BE49-F238E27FC236}">
                  <a16:creationId xmlns:a16="http://schemas.microsoft.com/office/drawing/2014/main" id="{B283DA65-457E-45A9-AD10-3FA2AEAE118E}"/>
                </a:ext>
              </a:extLst>
            </p:cNvPr>
            <p:cNvSpPr>
              <a:spLocks noChangeShapeType="1"/>
            </p:cNvSpPr>
            <p:nvPr/>
          </p:nvSpPr>
          <p:spPr bwMode="auto">
            <a:xfrm>
              <a:off x="2846" y="1979"/>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10" name="Line 42">
              <a:extLst>
                <a:ext uri="{FF2B5EF4-FFF2-40B4-BE49-F238E27FC236}">
                  <a16:creationId xmlns:a16="http://schemas.microsoft.com/office/drawing/2014/main" id="{52C3389A-BE2D-4D86-9E41-789FB9DF442C}"/>
                </a:ext>
              </a:extLst>
            </p:cNvPr>
            <p:cNvSpPr>
              <a:spLocks noChangeShapeType="1"/>
            </p:cNvSpPr>
            <p:nvPr/>
          </p:nvSpPr>
          <p:spPr bwMode="auto">
            <a:xfrm flipH="1">
              <a:off x="2845" y="2010"/>
              <a:ext cx="27"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11" name="Line 43">
              <a:extLst>
                <a:ext uri="{FF2B5EF4-FFF2-40B4-BE49-F238E27FC236}">
                  <a16:creationId xmlns:a16="http://schemas.microsoft.com/office/drawing/2014/main" id="{29BD40DB-2EB7-4417-82B4-10FF8DF6E9DA}"/>
                </a:ext>
              </a:extLst>
            </p:cNvPr>
            <p:cNvSpPr>
              <a:spLocks noChangeShapeType="1"/>
            </p:cNvSpPr>
            <p:nvPr/>
          </p:nvSpPr>
          <p:spPr bwMode="auto">
            <a:xfrm>
              <a:off x="2846" y="2043"/>
              <a:ext cx="40" cy="1"/>
            </a:xfrm>
            <a:prstGeom prst="line">
              <a:avLst/>
            </a:prstGeom>
            <a:noFill/>
            <a:ln w="1260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12" name="Freeform 44">
              <a:extLst>
                <a:ext uri="{FF2B5EF4-FFF2-40B4-BE49-F238E27FC236}">
                  <a16:creationId xmlns:a16="http://schemas.microsoft.com/office/drawing/2014/main" id="{20465E93-ECF0-4447-B6D6-BEC5D1BA0DC8}"/>
                </a:ext>
              </a:extLst>
            </p:cNvPr>
            <p:cNvSpPr>
              <a:spLocks noChangeArrowheads="1"/>
            </p:cNvSpPr>
            <p:nvPr/>
          </p:nvSpPr>
          <p:spPr bwMode="auto">
            <a:xfrm>
              <a:off x="2198" y="1748"/>
              <a:ext cx="43" cy="65"/>
            </a:xfrm>
            <a:custGeom>
              <a:avLst/>
              <a:gdLst>
                <a:gd name="T0" fmla="*/ 0 w 191"/>
                <a:gd name="T1" fmla="*/ 287 h 288"/>
                <a:gd name="T2" fmla="*/ 0 w 191"/>
                <a:gd name="T3" fmla="*/ 0 h 288"/>
                <a:gd name="T4" fmla="*/ 124 w 191"/>
                <a:gd name="T5" fmla="*/ 0 h 288"/>
                <a:gd name="T6" fmla="*/ 168 w 191"/>
                <a:gd name="T7" fmla="*/ 13 h 288"/>
                <a:gd name="T8" fmla="*/ 177 w 191"/>
                <a:gd name="T9" fmla="*/ 30 h 288"/>
                <a:gd name="T10" fmla="*/ 190 w 191"/>
                <a:gd name="T11" fmla="*/ 57 h 288"/>
                <a:gd name="T12" fmla="*/ 190 w 191"/>
                <a:gd name="T13" fmla="*/ 84 h 288"/>
                <a:gd name="T14" fmla="*/ 177 w 191"/>
                <a:gd name="T15" fmla="*/ 110 h 288"/>
                <a:gd name="T16" fmla="*/ 168 w 191"/>
                <a:gd name="T17" fmla="*/ 123 h 288"/>
                <a:gd name="T18" fmla="*/ 124 w 191"/>
                <a:gd name="T19" fmla="*/ 137 h 288"/>
                <a:gd name="T20" fmla="*/ 0 w 191"/>
                <a:gd name="T21" fmla="*/ 13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1" h="288">
                  <a:moveTo>
                    <a:pt x="0" y="287"/>
                  </a:moveTo>
                  <a:lnTo>
                    <a:pt x="0" y="0"/>
                  </a:lnTo>
                  <a:lnTo>
                    <a:pt x="124" y="0"/>
                  </a:lnTo>
                  <a:lnTo>
                    <a:pt x="168" y="13"/>
                  </a:lnTo>
                  <a:lnTo>
                    <a:pt x="177" y="30"/>
                  </a:lnTo>
                  <a:lnTo>
                    <a:pt x="190" y="57"/>
                  </a:lnTo>
                  <a:lnTo>
                    <a:pt x="190" y="84"/>
                  </a:lnTo>
                  <a:lnTo>
                    <a:pt x="177" y="110"/>
                  </a:lnTo>
                  <a:lnTo>
                    <a:pt x="168" y="123"/>
                  </a:lnTo>
                  <a:lnTo>
                    <a:pt x="124" y="137"/>
                  </a:lnTo>
                  <a:lnTo>
                    <a:pt x="0" y="137"/>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413" name="Freeform 45">
              <a:extLst>
                <a:ext uri="{FF2B5EF4-FFF2-40B4-BE49-F238E27FC236}">
                  <a16:creationId xmlns:a16="http://schemas.microsoft.com/office/drawing/2014/main" id="{AE0D9837-8D03-4FBC-8C9C-35C68DC77EB7}"/>
                </a:ext>
              </a:extLst>
            </p:cNvPr>
            <p:cNvSpPr>
              <a:spLocks noChangeArrowheads="1"/>
            </p:cNvSpPr>
            <p:nvPr/>
          </p:nvSpPr>
          <p:spPr bwMode="auto">
            <a:xfrm>
              <a:off x="2198" y="1779"/>
              <a:ext cx="43" cy="34"/>
            </a:xfrm>
            <a:custGeom>
              <a:avLst/>
              <a:gdLst>
                <a:gd name="T0" fmla="*/ 124 w 191"/>
                <a:gd name="T1" fmla="*/ 0 h 151"/>
                <a:gd name="T2" fmla="*/ 168 w 191"/>
                <a:gd name="T3" fmla="*/ 13 h 151"/>
                <a:gd name="T4" fmla="*/ 177 w 191"/>
                <a:gd name="T5" fmla="*/ 26 h 151"/>
                <a:gd name="T6" fmla="*/ 190 w 191"/>
                <a:gd name="T7" fmla="*/ 53 h 151"/>
                <a:gd name="T8" fmla="*/ 190 w 191"/>
                <a:gd name="T9" fmla="*/ 97 h 151"/>
                <a:gd name="T10" fmla="*/ 177 w 191"/>
                <a:gd name="T11" fmla="*/ 124 h 151"/>
                <a:gd name="T12" fmla="*/ 168 w 191"/>
                <a:gd name="T13" fmla="*/ 137 h 151"/>
                <a:gd name="T14" fmla="*/ 124 w 191"/>
                <a:gd name="T15" fmla="*/ 150 h 151"/>
                <a:gd name="T16" fmla="*/ 0 w 191"/>
                <a:gd name="T17" fmla="*/ 15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1" h="151">
                  <a:moveTo>
                    <a:pt x="124" y="0"/>
                  </a:moveTo>
                  <a:lnTo>
                    <a:pt x="168" y="13"/>
                  </a:lnTo>
                  <a:lnTo>
                    <a:pt x="177" y="26"/>
                  </a:lnTo>
                  <a:lnTo>
                    <a:pt x="190" y="53"/>
                  </a:lnTo>
                  <a:lnTo>
                    <a:pt x="190" y="97"/>
                  </a:lnTo>
                  <a:lnTo>
                    <a:pt x="177" y="124"/>
                  </a:lnTo>
                  <a:lnTo>
                    <a:pt x="168" y="137"/>
                  </a:lnTo>
                  <a:lnTo>
                    <a:pt x="124" y="150"/>
                  </a:lnTo>
                  <a:lnTo>
                    <a:pt x="0" y="150"/>
                  </a:lnTo>
                </a:path>
              </a:pathLst>
            </a:custGeom>
            <a:noFill/>
            <a:ln w="1260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58414" name="Group 46">
            <a:extLst>
              <a:ext uri="{FF2B5EF4-FFF2-40B4-BE49-F238E27FC236}">
                <a16:creationId xmlns:a16="http://schemas.microsoft.com/office/drawing/2014/main" id="{38883D2E-B5B8-451E-A04B-ACE45258A4A8}"/>
              </a:ext>
            </a:extLst>
          </p:cNvPr>
          <p:cNvGrpSpPr>
            <a:grpSpLocks/>
          </p:cNvGrpSpPr>
          <p:nvPr/>
        </p:nvGrpSpPr>
        <p:grpSpPr bwMode="auto">
          <a:xfrm>
            <a:off x="5881688" y="2265363"/>
            <a:ext cx="233362" cy="1122362"/>
            <a:chOff x="3705" y="1427"/>
            <a:chExt cx="147" cy="707"/>
          </a:xfrm>
        </p:grpSpPr>
        <p:sp>
          <p:nvSpPr>
            <p:cNvPr id="58415" name="Line 47">
              <a:extLst>
                <a:ext uri="{FF2B5EF4-FFF2-40B4-BE49-F238E27FC236}">
                  <a16:creationId xmlns:a16="http://schemas.microsoft.com/office/drawing/2014/main" id="{AFDA8E0F-8AA0-41DE-B146-3745CF99D635}"/>
                </a:ext>
              </a:extLst>
            </p:cNvPr>
            <p:cNvSpPr>
              <a:spLocks noChangeShapeType="1"/>
            </p:cNvSpPr>
            <p:nvPr/>
          </p:nvSpPr>
          <p:spPr bwMode="auto">
            <a:xfrm>
              <a:off x="3775" y="1976"/>
              <a:ext cx="1" cy="159"/>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16" name="Line 48">
              <a:extLst>
                <a:ext uri="{FF2B5EF4-FFF2-40B4-BE49-F238E27FC236}">
                  <a16:creationId xmlns:a16="http://schemas.microsoft.com/office/drawing/2014/main" id="{A87C017F-12D7-4033-B83C-FC6DA690D9F2}"/>
                </a:ext>
              </a:extLst>
            </p:cNvPr>
            <p:cNvSpPr>
              <a:spLocks noChangeShapeType="1"/>
            </p:cNvSpPr>
            <p:nvPr/>
          </p:nvSpPr>
          <p:spPr bwMode="auto">
            <a:xfrm>
              <a:off x="3775" y="1427"/>
              <a:ext cx="1" cy="159"/>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17" name="Freeform 49">
              <a:extLst>
                <a:ext uri="{FF2B5EF4-FFF2-40B4-BE49-F238E27FC236}">
                  <a16:creationId xmlns:a16="http://schemas.microsoft.com/office/drawing/2014/main" id="{6314ABD0-A7ED-4B00-9A71-50749247D27E}"/>
                </a:ext>
              </a:extLst>
            </p:cNvPr>
            <p:cNvSpPr>
              <a:spLocks noChangeArrowheads="1"/>
            </p:cNvSpPr>
            <p:nvPr/>
          </p:nvSpPr>
          <p:spPr bwMode="auto">
            <a:xfrm>
              <a:off x="3705" y="1589"/>
              <a:ext cx="148" cy="391"/>
            </a:xfrm>
            <a:custGeom>
              <a:avLst/>
              <a:gdLst>
                <a:gd name="T0" fmla="*/ 317 w 652"/>
                <a:gd name="T1" fmla="*/ 0 h 1723"/>
                <a:gd name="T2" fmla="*/ 651 w 652"/>
                <a:gd name="T3" fmla="*/ 146 h 1723"/>
                <a:gd name="T4" fmla="*/ 0 w 652"/>
                <a:gd name="T5" fmla="*/ 437 h 1723"/>
                <a:gd name="T6" fmla="*/ 651 w 652"/>
                <a:gd name="T7" fmla="*/ 728 h 1723"/>
                <a:gd name="T8" fmla="*/ 0 w 652"/>
                <a:gd name="T9" fmla="*/ 1007 h 1723"/>
                <a:gd name="T10" fmla="*/ 651 w 652"/>
                <a:gd name="T11" fmla="*/ 1299 h 1723"/>
                <a:gd name="T12" fmla="*/ 0 w 652"/>
                <a:gd name="T13" fmla="*/ 1590 h 1723"/>
                <a:gd name="T14" fmla="*/ 317 w 652"/>
                <a:gd name="T15" fmla="*/ 1722 h 17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2" h="1723">
                  <a:moveTo>
                    <a:pt x="317" y="0"/>
                  </a:moveTo>
                  <a:lnTo>
                    <a:pt x="651" y="146"/>
                  </a:lnTo>
                  <a:lnTo>
                    <a:pt x="0" y="437"/>
                  </a:lnTo>
                  <a:lnTo>
                    <a:pt x="651" y="728"/>
                  </a:lnTo>
                  <a:lnTo>
                    <a:pt x="0" y="1007"/>
                  </a:lnTo>
                  <a:lnTo>
                    <a:pt x="651" y="1299"/>
                  </a:lnTo>
                  <a:lnTo>
                    <a:pt x="0" y="1590"/>
                  </a:lnTo>
                  <a:lnTo>
                    <a:pt x="317" y="1722"/>
                  </a:lnTo>
                </a:path>
              </a:pathLst>
            </a:cu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58418" name="Group 50">
            <a:extLst>
              <a:ext uri="{FF2B5EF4-FFF2-40B4-BE49-F238E27FC236}">
                <a16:creationId xmlns:a16="http://schemas.microsoft.com/office/drawing/2014/main" id="{92CA1BC3-B67D-4CCD-A064-DA6613555C46}"/>
              </a:ext>
            </a:extLst>
          </p:cNvPr>
          <p:cNvGrpSpPr>
            <a:grpSpLocks/>
          </p:cNvGrpSpPr>
          <p:nvPr/>
        </p:nvGrpSpPr>
        <p:grpSpPr bwMode="auto">
          <a:xfrm>
            <a:off x="7078663" y="2265363"/>
            <a:ext cx="788987" cy="1122362"/>
            <a:chOff x="4459" y="1427"/>
            <a:chExt cx="497" cy="707"/>
          </a:xfrm>
        </p:grpSpPr>
        <p:sp>
          <p:nvSpPr>
            <p:cNvPr id="58419" name="Line 51">
              <a:extLst>
                <a:ext uri="{FF2B5EF4-FFF2-40B4-BE49-F238E27FC236}">
                  <a16:creationId xmlns:a16="http://schemas.microsoft.com/office/drawing/2014/main" id="{4AF312E0-304A-4181-ABF8-2BC948432074}"/>
                </a:ext>
              </a:extLst>
            </p:cNvPr>
            <p:cNvSpPr>
              <a:spLocks noChangeShapeType="1"/>
            </p:cNvSpPr>
            <p:nvPr/>
          </p:nvSpPr>
          <p:spPr bwMode="auto">
            <a:xfrm>
              <a:off x="4878" y="1976"/>
              <a:ext cx="1" cy="159"/>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20" name="Line 52">
              <a:extLst>
                <a:ext uri="{FF2B5EF4-FFF2-40B4-BE49-F238E27FC236}">
                  <a16:creationId xmlns:a16="http://schemas.microsoft.com/office/drawing/2014/main" id="{9219A27E-FA75-4050-A367-B8B441D727C1}"/>
                </a:ext>
              </a:extLst>
            </p:cNvPr>
            <p:cNvSpPr>
              <a:spLocks noChangeShapeType="1"/>
            </p:cNvSpPr>
            <p:nvPr/>
          </p:nvSpPr>
          <p:spPr bwMode="auto">
            <a:xfrm>
              <a:off x="4878" y="1427"/>
              <a:ext cx="1" cy="159"/>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21" name="Freeform 53">
              <a:extLst>
                <a:ext uri="{FF2B5EF4-FFF2-40B4-BE49-F238E27FC236}">
                  <a16:creationId xmlns:a16="http://schemas.microsoft.com/office/drawing/2014/main" id="{E5719CA5-9F57-4C6F-91F7-65E8FE07147F}"/>
                </a:ext>
              </a:extLst>
            </p:cNvPr>
            <p:cNvSpPr>
              <a:spLocks noChangeArrowheads="1"/>
            </p:cNvSpPr>
            <p:nvPr/>
          </p:nvSpPr>
          <p:spPr bwMode="auto">
            <a:xfrm>
              <a:off x="4809" y="1589"/>
              <a:ext cx="148" cy="391"/>
            </a:xfrm>
            <a:custGeom>
              <a:avLst/>
              <a:gdLst>
                <a:gd name="T0" fmla="*/ 317 w 652"/>
                <a:gd name="T1" fmla="*/ 0 h 1723"/>
                <a:gd name="T2" fmla="*/ 651 w 652"/>
                <a:gd name="T3" fmla="*/ 146 h 1723"/>
                <a:gd name="T4" fmla="*/ 0 w 652"/>
                <a:gd name="T5" fmla="*/ 437 h 1723"/>
                <a:gd name="T6" fmla="*/ 651 w 652"/>
                <a:gd name="T7" fmla="*/ 728 h 1723"/>
                <a:gd name="T8" fmla="*/ 0 w 652"/>
                <a:gd name="T9" fmla="*/ 1007 h 1723"/>
                <a:gd name="T10" fmla="*/ 651 w 652"/>
                <a:gd name="T11" fmla="*/ 1299 h 1723"/>
                <a:gd name="T12" fmla="*/ 0 w 652"/>
                <a:gd name="T13" fmla="*/ 1590 h 1723"/>
                <a:gd name="T14" fmla="*/ 317 w 652"/>
                <a:gd name="T15" fmla="*/ 1722 h 17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2" h="1723">
                  <a:moveTo>
                    <a:pt x="317" y="0"/>
                  </a:moveTo>
                  <a:lnTo>
                    <a:pt x="651" y="146"/>
                  </a:lnTo>
                  <a:lnTo>
                    <a:pt x="0" y="437"/>
                  </a:lnTo>
                  <a:lnTo>
                    <a:pt x="651" y="728"/>
                  </a:lnTo>
                  <a:lnTo>
                    <a:pt x="0" y="1007"/>
                  </a:lnTo>
                  <a:lnTo>
                    <a:pt x="651" y="1299"/>
                  </a:lnTo>
                  <a:lnTo>
                    <a:pt x="0" y="1590"/>
                  </a:lnTo>
                  <a:lnTo>
                    <a:pt x="317" y="1722"/>
                  </a:lnTo>
                </a:path>
              </a:pathLst>
            </a:cu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422" name="Line 54">
              <a:extLst>
                <a:ext uri="{FF2B5EF4-FFF2-40B4-BE49-F238E27FC236}">
                  <a16:creationId xmlns:a16="http://schemas.microsoft.com/office/drawing/2014/main" id="{778452A5-E38B-4744-B5A1-BB172177CF02}"/>
                </a:ext>
              </a:extLst>
            </p:cNvPr>
            <p:cNvSpPr>
              <a:spLocks noChangeShapeType="1"/>
            </p:cNvSpPr>
            <p:nvPr/>
          </p:nvSpPr>
          <p:spPr bwMode="auto">
            <a:xfrm>
              <a:off x="4459" y="1818"/>
              <a:ext cx="348" cy="1"/>
            </a:xfrm>
            <a:prstGeom prst="line">
              <a:avLst/>
            </a:prstGeom>
            <a:noFill/>
            <a:ln w="27360">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58423" name="Group 55">
            <a:extLst>
              <a:ext uri="{FF2B5EF4-FFF2-40B4-BE49-F238E27FC236}">
                <a16:creationId xmlns:a16="http://schemas.microsoft.com/office/drawing/2014/main" id="{88A535C1-92C8-4662-A641-44170D044FBF}"/>
              </a:ext>
            </a:extLst>
          </p:cNvPr>
          <p:cNvGrpSpPr>
            <a:grpSpLocks/>
          </p:cNvGrpSpPr>
          <p:nvPr/>
        </p:nvGrpSpPr>
        <p:grpSpPr bwMode="auto">
          <a:xfrm>
            <a:off x="693738" y="4749800"/>
            <a:ext cx="339725" cy="1098550"/>
            <a:chOff x="437" y="2992"/>
            <a:chExt cx="214" cy="692"/>
          </a:xfrm>
        </p:grpSpPr>
        <p:sp>
          <p:nvSpPr>
            <p:cNvPr id="58424" name="Line 56">
              <a:extLst>
                <a:ext uri="{FF2B5EF4-FFF2-40B4-BE49-F238E27FC236}">
                  <a16:creationId xmlns:a16="http://schemas.microsoft.com/office/drawing/2014/main" id="{7D2E568E-0260-410B-B516-9C665740711A}"/>
                </a:ext>
              </a:extLst>
            </p:cNvPr>
            <p:cNvSpPr>
              <a:spLocks noChangeShapeType="1"/>
            </p:cNvSpPr>
            <p:nvPr/>
          </p:nvSpPr>
          <p:spPr bwMode="auto">
            <a:xfrm flipH="1">
              <a:off x="543" y="2992"/>
              <a:ext cx="4" cy="315"/>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25" name="Line 57">
              <a:extLst>
                <a:ext uri="{FF2B5EF4-FFF2-40B4-BE49-F238E27FC236}">
                  <a16:creationId xmlns:a16="http://schemas.microsoft.com/office/drawing/2014/main" id="{F8BCE210-44B5-4470-875B-D003BBC48FCE}"/>
                </a:ext>
              </a:extLst>
            </p:cNvPr>
            <p:cNvSpPr>
              <a:spLocks noChangeShapeType="1"/>
            </p:cNvSpPr>
            <p:nvPr/>
          </p:nvSpPr>
          <p:spPr bwMode="auto">
            <a:xfrm>
              <a:off x="544" y="3371"/>
              <a:ext cx="2" cy="313"/>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26" name="Line 58">
              <a:extLst>
                <a:ext uri="{FF2B5EF4-FFF2-40B4-BE49-F238E27FC236}">
                  <a16:creationId xmlns:a16="http://schemas.microsoft.com/office/drawing/2014/main" id="{F1D9A2F0-F4D4-4573-83C5-752463C413DB}"/>
                </a:ext>
              </a:extLst>
            </p:cNvPr>
            <p:cNvSpPr>
              <a:spLocks noChangeShapeType="1"/>
            </p:cNvSpPr>
            <p:nvPr/>
          </p:nvSpPr>
          <p:spPr bwMode="auto">
            <a:xfrm flipH="1">
              <a:off x="436" y="3307"/>
              <a:ext cx="217" cy="1"/>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27" name="Line 59">
              <a:extLst>
                <a:ext uri="{FF2B5EF4-FFF2-40B4-BE49-F238E27FC236}">
                  <a16:creationId xmlns:a16="http://schemas.microsoft.com/office/drawing/2014/main" id="{D4F0D14E-78A2-4912-B7A5-C49819C509D5}"/>
                </a:ext>
              </a:extLst>
            </p:cNvPr>
            <p:cNvSpPr>
              <a:spLocks noChangeShapeType="1"/>
            </p:cNvSpPr>
            <p:nvPr/>
          </p:nvSpPr>
          <p:spPr bwMode="auto">
            <a:xfrm>
              <a:off x="639" y="3405"/>
              <a:ext cx="12" cy="10"/>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28" name="Freeform 60">
              <a:extLst>
                <a:ext uri="{FF2B5EF4-FFF2-40B4-BE49-F238E27FC236}">
                  <a16:creationId xmlns:a16="http://schemas.microsoft.com/office/drawing/2014/main" id="{F93C404F-6BD2-4845-8F99-3BD7E2011904}"/>
                </a:ext>
              </a:extLst>
            </p:cNvPr>
            <p:cNvSpPr>
              <a:spLocks noChangeArrowheads="1"/>
            </p:cNvSpPr>
            <p:nvPr/>
          </p:nvSpPr>
          <p:spPr bwMode="auto">
            <a:xfrm>
              <a:off x="437" y="3371"/>
              <a:ext cx="203" cy="43"/>
            </a:xfrm>
            <a:custGeom>
              <a:avLst/>
              <a:gdLst>
                <a:gd name="T0" fmla="*/ 896 w 897"/>
                <a:gd name="T1" fmla="*/ 146 h 191"/>
                <a:gd name="T2" fmla="*/ 839 w 897"/>
                <a:gd name="T3" fmla="*/ 106 h 191"/>
                <a:gd name="T4" fmla="*/ 777 w 897"/>
                <a:gd name="T5" fmla="*/ 70 h 191"/>
                <a:gd name="T6" fmla="*/ 715 w 897"/>
                <a:gd name="T7" fmla="*/ 44 h 191"/>
                <a:gd name="T8" fmla="*/ 649 w 897"/>
                <a:gd name="T9" fmla="*/ 22 h 191"/>
                <a:gd name="T10" fmla="*/ 583 w 897"/>
                <a:gd name="T11" fmla="*/ 8 h 191"/>
                <a:gd name="T12" fmla="*/ 512 w 897"/>
                <a:gd name="T13" fmla="*/ 0 h 191"/>
                <a:gd name="T14" fmla="*/ 441 w 897"/>
                <a:gd name="T15" fmla="*/ 0 h 191"/>
                <a:gd name="T16" fmla="*/ 371 w 897"/>
                <a:gd name="T17" fmla="*/ 8 h 191"/>
                <a:gd name="T18" fmla="*/ 304 w 897"/>
                <a:gd name="T19" fmla="*/ 22 h 191"/>
                <a:gd name="T20" fmla="*/ 238 w 897"/>
                <a:gd name="T21" fmla="*/ 44 h 191"/>
                <a:gd name="T22" fmla="*/ 172 w 897"/>
                <a:gd name="T23" fmla="*/ 70 h 191"/>
                <a:gd name="T24" fmla="*/ 110 w 897"/>
                <a:gd name="T25" fmla="*/ 106 h 191"/>
                <a:gd name="T26" fmla="*/ 53 w 897"/>
                <a:gd name="T27" fmla="*/ 146 h 191"/>
                <a:gd name="T28" fmla="*/ 0 w 897"/>
                <a:gd name="T29" fmla="*/ 19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7" h="191">
                  <a:moveTo>
                    <a:pt x="896" y="146"/>
                  </a:moveTo>
                  <a:lnTo>
                    <a:pt x="839" y="106"/>
                  </a:lnTo>
                  <a:lnTo>
                    <a:pt x="777" y="70"/>
                  </a:lnTo>
                  <a:lnTo>
                    <a:pt x="715" y="44"/>
                  </a:lnTo>
                  <a:lnTo>
                    <a:pt x="649" y="22"/>
                  </a:lnTo>
                  <a:lnTo>
                    <a:pt x="583" y="8"/>
                  </a:lnTo>
                  <a:lnTo>
                    <a:pt x="512" y="0"/>
                  </a:lnTo>
                  <a:lnTo>
                    <a:pt x="441" y="0"/>
                  </a:lnTo>
                  <a:lnTo>
                    <a:pt x="371" y="8"/>
                  </a:lnTo>
                  <a:lnTo>
                    <a:pt x="304" y="22"/>
                  </a:lnTo>
                  <a:lnTo>
                    <a:pt x="238" y="44"/>
                  </a:lnTo>
                  <a:lnTo>
                    <a:pt x="172" y="70"/>
                  </a:lnTo>
                  <a:lnTo>
                    <a:pt x="110" y="106"/>
                  </a:lnTo>
                  <a:lnTo>
                    <a:pt x="53" y="146"/>
                  </a:lnTo>
                  <a:lnTo>
                    <a:pt x="0" y="190"/>
                  </a:lnTo>
                </a:path>
              </a:pathLst>
            </a:cu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58429" name="Group 61">
            <a:extLst>
              <a:ext uri="{FF2B5EF4-FFF2-40B4-BE49-F238E27FC236}">
                <a16:creationId xmlns:a16="http://schemas.microsoft.com/office/drawing/2014/main" id="{7C0FDFE5-C2FB-42C6-AC6C-3090060E2891}"/>
              </a:ext>
            </a:extLst>
          </p:cNvPr>
          <p:cNvGrpSpPr>
            <a:grpSpLocks/>
          </p:cNvGrpSpPr>
          <p:nvPr/>
        </p:nvGrpSpPr>
        <p:grpSpPr bwMode="auto">
          <a:xfrm>
            <a:off x="2127250" y="4637088"/>
            <a:ext cx="531813" cy="1112837"/>
            <a:chOff x="1340" y="2921"/>
            <a:chExt cx="335" cy="701"/>
          </a:xfrm>
        </p:grpSpPr>
        <p:sp>
          <p:nvSpPr>
            <p:cNvPr id="58430" name="Line 62">
              <a:extLst>
                <a:ext uri="{FF2B5EF4-FFF2-40B4-BE49-F238E27FC236}">
                  <a16:creationId xmlns:a16="http://schemas.microsoft.com/office/drawing/2014/main" id="{CA37F605-75B4-46D4-B791-60DC1C71AA57}"/>
                </a:ext>
              </a:extLst>
            </p:cNvPr>
            <p:cNvSpPr>
              <a:spLocks noChangeShapeType="1"/>
            </p:cNvSpPr>
            <p:nvPr/>
          </p:nvSpPr>
          <p:spPr bwMode="auto">
            <a:xfrm>
              <a:off x="1504" y="2921"/>
              <a:ext cx="4" cy="702"/>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31" name="Line 63">
              <a:extLst>
                <a:ext uri="{FF2B5EF4-FFF2-40B4-BE49-F238E27FC236}">
                  <a16:creationId xmlns:a16="http://schemas.microsoft.com/office/drawing/2014/main" id="{900FC0AF-CC80-4F13-9F4E-C17ED43292BE}"/>
                </a:ext>
              </a:extLst>
            </p:cNvPr>
            <p:cNvSpPr>
              <a:spLocks noChangeShapeType="1"/>
            </p:cNvSpPr>
            <p:nvPr/>
          </p:nvSpPr>
          <p:spPr bwMode="auto">
            <a:xfrm flipV="1">
              <a:off x="1508" y="2920"/>
              <a:ext cx="168" cy="334"/>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32" name="Line 64">
              <a:extLst>
                <a:ext uri="{FF2B5EF4-FFF2-40B4-BE49-F238E27FC236}">
                  <a16:creationId xmlns:a16="http://schemas.microsoft.com/office/drawing/2014/main" id="{286148B4-667D-4ED6-87D6-4B228B943448}"/>
                </a:ext>
              </a:extLst>
            </p:cNvPr>
            <p:cNvSpPr>
              <a:spLocks noChangeShapeType="1"/>
            </p:cNvSpPr>
            <p:nvPr/>
          </p:nvSpPr>
          <p:spPr bwMode="auto">
            <a:xfrm flipH="1" flipV="1">
              <a:off x="1339" y="2920"/>
              <a:ext cx="166" cy="342"/>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58433" name="Group 65">
            <a:extLst>
              <a:ext uri="{FF2B5EF4-FFF2-40B4-BE49-F238E27FC236}">
                <a16:creationId xmlns:a16="http://schemas.microsoft.com/office/drawing/2014/main" id="{8E15D19A-2E36-412E-A0B6-358BA6EAA1C4}"/>
              </a:ext>
            </a:extLst>
          </p:cNvPr>
          <p:cNvGrpSpPr>
            <a:grpSpLocks/>
          </p:cNvGrpSpPr>
          <p:nvPr/>
        </p:nvGrpSpPr>
        <p:grpSpPr bwMode="auto">
          <a:xfrm>
            <a:off x="3937000" y="4786313"/>
            <a:ext cx="1092200" cy="598487"/>
            <a:chOff x="2480" y="3015"/>
            <a:chExt cx="688" cy="377"/>
          </a:xfrm>
        </p:grpSpPr>
        <p:sp>
          <p:nvSpPr>
            <p:cNvPr id="58434" name="Oval 66">
              <a:extLst>
                <a:ext uri="{FF2B5EF4-FFF2-40B4-BE49-F238E27FC236}">
                  <a16:creationId xmlns:a16="http://schemas.microsoft.com/office/drawing/2014/main" id="{1966019F-FF77-4A7D-9C09-B24D989398D5}"/>
                </a:ext>
              </a:extLst>
            </p:cNvPr>
            <p:cNvSpPr>
              <a:spLocks noChangeArrowheads="1"/>
            </p:cNvSpPr>
            <p:nvPr/>
          </p:nvSpPr>
          <p:spPr bwMode="auto">
            <a:xfrm>
              <a:off x="2480" y="3206"/>
              <a:ext cx="86" cy="81"/>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8435" name="Oval 67">
              <a:extLst>
                <a:ext uri="{FF2B5EF4-FFF2-40B4-BE49-F238E27FC236}">
                  <a16:creationId xmlns:a16="http://schemas.microsoft.com/office/drawing/2014/main" id="{6E85A86C-E202-4A38-ACD2-65AE39347B1A}"/>
                </a:ext>
              </a:extLst>
            </p:cNvPr>
            <p:cNvSpPr>
              <a:spLocks noChangeArrowheads="1"/>
            </p:cNvSpPr>
            <p:nvPr/>
          </p:nvSpPr>
          <p:spPr bwMode="auto">
            <a:xfrm>
              <a:off x="3040" y="3015"/>
              <a:ext cx="86" cy="81"/>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8436" name="Oval 68">
              <a:extLst>
                <a:ext uri="{FF2B5EF4-FFF2-40B4-BE49-F238E27FC236}">
                  <a16:creationId xmlns:a16="http://schemas.microsoft.com/office/drawing/2014/main" id="{7396CF25-F620-4F72-ABA3-66AF091735C7}"/>
                </a:ext>
              </a:extLst>
            </p:cNvPr>
            <p:cNvSpPr>
              <a:spLocks noChangeArrowheads="1"/>
            </p:cNvSpPr>
            <p:nvPr/>
          </p:nvSpPr>
          <p:spPr bwMode="auto">
            <a:xfrm>
              <a:off x="3030" y="3312"/>
              <a:ext cx="86" cy="81"/>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8437" name="Line 69">
              <a:extLst>
                <a:ext uri="{FF2B5EF4-FFF2-40B4-BE49-F238E27FC236}">
                  <a16:creationId xmlns:a16="http://schemas.microsoft.com/office/drawing/2014/main" id="{9DBBA8D9-F748-46E6-88A0-168F354581E7}"/>
                </a:ext>
              </a:extLst>
            </p:cNvPr>
            <p:cNvSpPr>
              <a:spLocks noChangeShapeType="1"/>
            </p:cNvSpPr>
            <p:nvPr/>
          </p:nvSpPr>
          <p:spPr bwMode="auto">
            <a:xfrm flipV="1">
              <a:off x="2569" y="3102"/>
              <a:ext cx="600" cy="130"/>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58438" name="Group 70">
            <a:extLst>
              <a:ext uri="{FF2B5EF4-FFF2-40B4-BE49-F238E27FC236}">
                <a16:creationId xmlns:a16="http://schemas.microsoft.com/office/drawing/2014/main" id="{F1A00A27-4ECE-48D8-BF66-D4CEC55C76F7}"/>
              </a:ext>
            </a:extLst>
          </p:cNvPr>
          <p:cNvGrpSpPr>
            <a:grpSpLocks/>
          </p:cNvGrpSpPr>
          <p:nvPr/>
        </p:nvGrpSpPr>
        <p:grpSpPr bwMode="auto">
          <a:xfrm>
            <a:off x="6488113" y="4711700"/>
            <a:ext cx="1106487" cy="844550"/>
            <a:chOff x="4087" y="2968"/>
            <a:chExt cx="697" cy="532"/>
          </a:xfrm>
        </p:grpSpPr>
        <p:sp>
          <p:nvSpPr>
            <p:cNvPr id="58439" name="Oval 71">
              <a:extLst>
                <a:ext uri="{FF2B5EF4-FFF2-40B4-BE49-F238E27FC236}">
                  <a16:creationId xmlns:a16="http://schemas.microsoft.com/office/drawing/2014/main" id="{78A186BE-1B76-49C5-8372-68C25D66EF81}"/>
                </a:ext>
              </a:extLst>
            </p:cNvPr>
            <p:cNvSpPr>
              <a:spLocks noChangeArrowheads="1"/>
            </p:cNvSpPr>
            <p:nvPr/>
          </p:nvSpPr>
          <p:spPr bwMode="auto">
            <a:xfrm>
              <a:off x="4104" y="3074"/>
              <a:ext cx="85" cy="86"/>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8440" name="Oval 72">
              <a:extLst>
                <a:ext uri="{FF2B5EF4-FFF2-40B4-BE49-F238E27FC236}">
                  <a16:creationId xmlns:a16="http://schemas.microsoft.com/office/drawing/2014/main" id="{9E647B5F-58F4-4DE6-9BB9-8F70CFF317B7}"/>
                </a:ext>
              </a:extLst>
            </p:cNvPr>
            <p:cNvSpPr>
              <a:spLocks noChangeArrowheads="1"/>
            </p:cNvSpPr>
            <p:nvPr/>
          </p:nvSpPr>
          <p:spPr bwMode="auto">
            <a:xfrm>
              <a:off x="4690" y="3074"/>
              <a:ext cx="85" cy="86"/>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8441" name="Line 73">
              <a:extLst>
                <a:ext uri="{FF2B5EF4-FFF2-40B4-BE49-F238E27FC236}">
                  <a16:creationId xmlns:a16="http://schemas.microsoft.com/office/drawing/2014/main" id="{F41AFC1D-8C89-432C-8236-1C6E2900A68B}"/>
                </a:ext>
              </a:extLst>
            </p:cNvPr>
            <p:cNvSpPr>
              <a:spLocks noChangeShapeType="1"/>
            </p:cNvSpPr>
            <p:nvPr/>
          </p:nvSpPr>
          <p:spPr bwMode="auto">
            <a:xfrm flipV="1">
              <a:off x="4192" y="2967"/>
              <a:ext cx="593" cy="138"/>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42" name="Oval 74">
              <a:extLst>
                <a:ext uri="{FF2B5EF4-FFF2-40B4-BE49-F238E27FC236}">
                  <a16:creationId xmlns:a16="http://schemas.microsoft.com/office/drawing/2014/main" id="{47766CB1-829B-4D4B-987E-C79686CAE922}"/>
                </a:ext>
              </a:extLst>
            </p:cNvPr>
            <p:cNvSpPr>
              <a:spLocks noChangeArrowheads="1"/>
            </p:cNvSpPr>
            <p:nvPr/>
          </p:nvSpPr>
          <p:spPr bwMode="auto">
            <a:xfrm>
              <a:off x="4088" y="3415"/>
              <a:ext cx="85" cy="86"/>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8443" name="Oval 75">
              <a:extLst>
                <a:ext uri="{FF2B5EF4-FFF2-40B4-BE49-F238E27FC236}">
                  <a16:creationId xmlns:a16="http://schemas.microsoft.com/office/drawing/2014/main" id="{518D06CB-A1EE-4FFD-BEF6-40208C7BF1D4}"/>
                </a:ext>
              </a:extLst>
            </p:cNvPr>
            <p:cNvSpPr>
              <a:spLocks noChangeArrowheads="1"/>
            </p:cNvSpPr>
            <p:nvPr/>
          </p:nvSpPr>
          <p:spPr bwMode="auto">
            <a:xfrm>
              <a:off x="4673" y="3415"/>
              <a:ext cx="85" cy="86"/>
            </a:xfrm>
            <a:prstGeom prst="ellipse">
              <a:avLst/>
            </a:prstGeom>
            <a:noFill/>
            <a:ln w="2736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8444" name="Line 76">
              <a:extLst>
                <a:ext uri="{FF2B5EF4-FFF2-40B4-BE49-F238E27FC236}">
                  <a16:creationId xmlns:a16="http://schemas.microsoft.com/office/drawing/2014/main" id="{837D295F-3DB3-4FDA-A8E4-1A5FD5A932EC}"/>
                </a:ext>
              </a:extLst>
            </p:cNvPr>
            <p:cNvSpPr>
              <a:spLocks noChangeShapeType="1"/>
            </p:cNvSpPr>
            <p:nvPr/>
          </p:nvSpPr>
          <p:spPr bwMode="auto">
            <a:xfrm flipV="1">
              <a:off x="4176" y="3308"/>
              <a:ext cx="593" cy="138"/>
            </a:xfrm>
            <a:prstGeom prst="line">
              <a:avLst/>
            </a:prstGeom>
            <a:noFill/>
            <a:ln w="27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45" name="Line 77">
              <a:extLst>
                <a:ext uri="{FF2B5EF4-FFF2-40B4-BE49-F238E27FC236}">
                  <a16:creationId xmlns:a16="http://schemas.microsoft.com/office/drawing/2014/main" id="{6EFEC3E1-29AD-45B2-853B-E989C7992F09}"/>
                </a:ext>
              </a:extLst>
            </p:cNvPr>
            <p:cNvSpPr>
              <a:spLocks noChangeShapeType="1"/>
            </p:cNvSpPr>
            <p:nvPr/>
          </p:nvSpPr>
          <p:spPr bwMode="auto">
            <a:xfrm>
              <a:off x="4388" y="3069"/>
              <a:ext cx="1" cy="330"/>
            </a:xfrm>
            <a:prstGeom prst="line">
              <a:avLst/>
            </a:prstGeom>
            <a:noFill/>
            <a:ln w="27360">
              <a:solidFill>
                <a:srgbClr val="333333"/>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8446" name="Text Box 78">
            <a:extLst>
              <a:ext uri="{FF2B5EF4-FFF2-40B4-BE49-F238E27FC236}">
                <a16:creationId xmlns:a16="http://schemas.microsoft.com/office/drawing/2014/main" id="{625FF521-49C1-47C6-9ABE-345CCDEBEC6E}"/>
              </a:ext>
            </a:extLst>
          </p:cNvPr>
          <p:cNvSpPr txBox="1">
            <a:spLocks noChangeArrowheads="1"/>
          </p:cNvSpPr>
          <p:nvPr/>
        </p:nvSpPr>
        <p:spPr bwMode="auto">
          <a:xfrm>
            <a:off x="463550" y="3736975"/>
            <a:ext cx="112395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solidFill>
                  <a:srgbClr val="333333"/>
                </a:solidFill>
                <a:latin typeface="Tahoma" panose="020B0604030504040204" pitchFamily="34" charset="0"/>
              </a:rPr>
              <a:t>Fixed-value iron-core inductor</a:t>
            </a:r>
          </a:p>
        </p:txBody>
      </p:sp>
      <p:sp>
        <p:nvSpPr>
          <p:cNvPr id="58447" name="Text Box 79">
            <a:extLst>
              <a:ext uri="{FF2B5EF4-FFF2-40B4-BE49-F238E27FC236}">
                <a16:creationId xmlns:a16="http://schemas.microsoft.com/office/drawing/2014/main" id="{18EB7294-E05C-454C-9E59-5BF76E7C2CB6}"/>
              </a:ext>
            </a:extLst>
          </p:cNvPr>
          <p:cNvSpPr txBox="1">
            <a:spLocks noChangeArrowheads="1"/>
          </p:cNvSpPr>
          <p:nvPr/>
        </p:nvSpPr>
        <p:spPr bwMode="auto">
          <a:xfrm>
            <a:off x="1905000" y="3713163"/>
            <a:ext cx="112395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solidFill>
                  <a:srgbClr val="333333"/>
                </a:solidFill>
                <a:latin typeface="Tahoma" panose="020B0604030504040204" pitchFamily="34" charset="0"/>
              </a:rPr>
              <a:t>Single-cell battery</a:t>
            </a:r>
          </a:p>
        </p:txBody>
      </p:sp>
      <p:sp>
        <p:nvSpPr>
          <p:cNvPr id="58448" name="Text Box 80">
            <a:extLst>
              <a:ext uri="{FF2B5EF4-FFF2-40B4-BE49-F238E27FC236}">
                <a16:creationId xmlns:a16="http://schemas.microsoft.com/office/drawing/2014/main" id="{9D384670-4F40-428B-B269-F2C8B93436FB}"/>
              </a:ext>
            </a:extLst>
          </p:cNvPr>
          <p:cNvSpPr txBox="1">
            <a:spLocks noChangeArrowheads="1"/>
          </p:cNvSpPr>
          <p:nvPr/>
        </p:nvSpPr>
        <p:spPr bwMode="auto">
          <a:xfrm>
            <a:off x="3640138" y="3651250"/>
            <a:ext cx="112395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solidFill>
                  <a:srgbClr val="333333"/>
                </a:solidFill>
                <a:latin typeface="Tahoma" panose="020B0604030504040204" pitchFamily="34" charset="0"/>
              </a:rPr>
              <a:t>NPN transistor</a:t>
            </a:r>
          </a:p>
        </p:txBody>
      </p:sp>
      <p:sp>
        <p:nvSpPr>
          <p:cNvPr id="58449" name="Text Box 81">
            <a:extLst>
              <a:ext uri="{FF2B5EF4-FFF2-40B4-BE49-F238E27FC236}">
                <a16:creationId xmlns:a16="http://schemas.microsoft.com/office/drawing/2014/main" id="{ECEC1ACC-154B-42F3-ABCC-BA663B6247C4}"/>
              </a:ext>
            </a:extLst>
          </p:cNvPr>
          <p:cNvSpPr txBox="1">
            <a:spLocks noChangeArrowheads="1"/>
          </p:cNvSpPr>
          <p:nvPr/>
        </p:nvSpPr>
        <p:spPr bwMode="auto">
          <a:xfrm>
            <a:off x="5410200" y="3627438"/>
            <a:ext cx="112395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solidFill>
                  <a:srgbClr val="333333"/>
                </a:solidFill>
                <a:latin typeface="Tahoma" panose="020B0604030504040204" pitchFamily="34" charset="0"/>
              </a:rPr>
              <a:t>Fixed-value resistor</a:t>
            </a:r>
          </a:p>
        </p:txBody>
      </p:sp>
      <p:sp>
        <p:nvSpPr>
          <p:cNvPr id="58450" name="Text Box 82">
            <a:extLst>
              <a:ext uri="{FF2B5EF4-FFF2-40B4-BE49-F238E27FC236}">
                <a16:creationId xmlns:a16="http://schemas.microsoft.com/office/drawing/2014/main" id="{40784E0D-67B2-475E-A616-074D384850E6}"/>
              </a:ext>
            </a:extLst>
          </p:cNvPr>
          <p:cNvSpPr txBox="1">
            <a:spLocks noChangeArrowheads="1"/>
          </p:cNvSpPr>
          <p:nvPr/>
        </p:nvSpPr>
        <p:spPr bwMode="auto">
          <a:xfrm>
            <a:off x="7132638" y="3627438"/>
            <a:ext cx="1476375"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solidFill>
                  <a:srgbClr val="333333"/>
                </a:solidFill>
                <a:latin typeface="Tahoma" panose="020B0604030504040204" pitchFamily="34" charset="0"/>
              </a:rPr>
              <a:t>Variable resistor or potentiometer</a:t>
            </a:r>
          </a:p>
        </p:txBody>
      </p:sp>
      <p:sp>
        <p:nvSpPr>
          <p:cNvPr id="58451" name="Text Box 83">
            <a:extLst>
              <a:ext uri="{FF2B5EF4-FFF2-40B4-BE49-F238E27FC236}">
                <a16:creationId xmlns:a16="http://schemas.microsoft.com/office/drawing/2014/main" id="{1259D2EE-7800-48C6-9179-6314C031955E}"/>
              </a:ext>
            </a:extLst>
          </p:cNvPr>
          <p:cNvSpPr txBox="1">
            <a:spLocks noChangeArrowheads="1"/>
          </p:cNvSpPr>
          <p:nvPr/>
        </p:nvSpPr>
        <p:spPr bwMode="auto">
          <a:xfrm>
            <a:off x="342900" y="6021388"/>
            <a:ext cx="112395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solidFill>
                  <a:srgbClr val="333333"/>
                </a:solidFill>
                <a:latin typeface="Tahoma" panose="020B0604030504040204" pitchFamily="34" charset="0"/>
              </a:rPr>
              <a:t>Fixed-value capacitor</a:t>
            </a:r>
          </a:p>
        </p:txBody>
      </p:sp>
      <p:sp>
        <p:nvSpPr>
          <p:cNvPr id="58452" name="Text Box 84">
            <a:extLst>
              <a:ext uri="{FF2B5EF4-FFF2-40B4-BE49-F238E27FC236}">
                <a16:creationId xmlns:a16="http://schemas.microsoft.com/office/drawing/2014/main" id="{BC7F446D-9F23-4FEF-9E0C-29B1E7C3C9C1}"/>
              </a:ext>
            </a:extLst>
          </p:cNvPr>
          <p:cNvSpPr txBox="1">
            <a:spLocks noChangeArrowheads="1"/>
          </p:cNvSpPr>
          <p:nvPr/>
        </p:nvSpPr>
        <p:spPr bwMode="auto">
          <a:xfrm>
            <a:off x="1795463" y="6094413"/>
            <a:ext cx="11239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solidFill>
                  <a:srgbClr val="333333"/>
                </a:solidFill>
                <a:latin typeface="Tahoma" panose="020B0604030504040204" pitchFamily="34" charset="0"/>
              </a:rPr>
              <a:t>Antenna</a:t>
            </a:r>
          </a:p>
        </p:txBody>
      </p:sp>
      <p:sp>
        <p:nvSpPr>
          <p:cNvPr id="58453" name="Text Box 85">
            <a:extLst>
              <a:ext uri="{FF2B5EF4-FFF2-40B4-BE49-F238E27FC236}">
                <a16:creationId xmlns:a16="http://schemas.microsoft.com/office/drawing/2014/main" id="{91A95EEF-FDDE-40B4-8B79-89F0E37697C8}"/>
              </a:ext>
            </a:extLst>
          </p:cNvPr>
          <p:cNvSpPr txBox="1">
            <a:spLocks noChangeArrowheads="1"/>
          </p:cNvSpPr>
          <p:nvPr/>
        </p:nvSpPr>
        <p:spPr bwMode="auto">
          <a:xfrm>
            <a:off x="3860800" y="5776913"/>
            <a:ext cx="1744663"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solidFill>
                  <a:srgbClr val="333333"/>
                </a:solidFill>
                <a:latin typeface="Tahoma" panose="020B0604030504040204" pitchFamily="34" charset="0"/>
              </a:rPr>
              <a:t>Single-pole, double-throw switch</a:t>
            </a:r>
          </a:p>
        </p:txBody>
      </p:sp>
      <p:sp>
        <p:nvSpPr>
          <p:cNvPr id="58454" name="Text Box 86">
            <a:extLst>
              <a:ext uri="{FF2B5EF4-FFF2-40B4-BE49-F238E27FC236}">
                <a16:creationId xmlns:a16="http://schemas.microsoft.com/office/drawing/2014/main" id="{AB75F1B8-B8A0-4F03-9B44-86AB3801202C}"/>
              </a:ext>
            </a:extLst>
          </p:cNvPr>
          <p:cNvSpPr txBox="1">
            <a:spLocks noChangeArrowheads="1"/>
          </p:cNvSpPr>
          <p:nvPr/>
        </p:nvSpPr>
        <p:spPr bwMode="auto">
          <a:xfrm>
            <a:off x="6327775" y="5776913"/>
            <a:ext cx="1512888"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33"/>
                </a:solidFill>
                <a:miter lim="800000"/>
                <a:headEnd/>
                <a:tailEnd/>
              </a14:hiddenLine>
            </a:ext>
          </a:extLst>
        </p:spPr>
        <p:txBody>
          <a:bodyPr lIns="0" tIns="0" rIns="0" bIns="0" anchorCtr="1">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defRPr>
            </a:lvl9pPr>
          </a:lstStyle>
          <a:p>
            <a:pPr eaLnBrk="1" hangingPunct="1">
              <a:lnSpc>
                <a:spcPct val="101000"/>
              </a:lnSpc>
              <a:buClr>
                <a:srgbClr val="FFFFCC"/>
              </a:buClr>
              <a:buSzPct val="100000"/>
              <a:buFont typeface="Times New Roman" panose="02020603050405020304" pitchFamily="18" charset="0"/>
              <a:buNone/>
            </a:pPr>
            <a:r>
              <a:rPr lang="en-GB" altLang="en-US" sz="1600">
                <a:solidFill>
                  <a:srgbClr val="333333"/>
                </a:solidFill>
                <a:latin typeface="Tahoma" panose="020B0604030504040204" pitchFamily="34" charset="0"/>
              </a:rPr>
              <a:t>Double-pole, single-throw switch</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8446"/>
                                        </p:tgtEl>
                                        <p:attrNameLst>
                                          <p:attrName>style.visibility</p:attrName>
                                        </p:attrNameLst>
                                      </p:cBhvr>
                                      <p:to>
                                        <p:strVal val="visible"/>
                                      </p:to>
                                    </p:set>
                                    <p:anim calcmode="lin" valueType="num">
                                      <p:cBhvr additive="base">
                                        <p:cTn id="7" dur="500" fill="hold"/>
                                        <p:tgtEl>
                                          <p:spTgt spid="58446"/>
                                        </p:tgtEl>
                                        <p:attrNameLst>
                                          <p:attrName>ppt_x</p:attrName>
                                        </p:attrNameLst>
                                      </p:cBhvr>
                                      <p:tavLst>
                                        <p:tav tm="0">
                                          <p:val>
                                            <p:strVal val="#ppt_x"/>
                                          </p:val>
                                        </p:tav>
                                        <p:tav tm="100000">
                                          <p:val>
                                            <p:strVal val="#ppt_x"/>
                                          </p:val>
                                        </p:tav>
                                      </p:tavLst>
                                    </p:anim>
                                    <p:anim calcmode="lin" valueType="num">
                                      <p:cBhvr additive="base">
                                        <p:cTn id="8" dur="500" fill="hold"/>
                                        <p:tgtEl>
                                          <p:spTgt spid="58446"/>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58447"/>
                                        </p:tgtEl>
                                        <p:attrNameLst>
                                          <p:attrName>style.visibility</p:attrName>
                                        </p:attrNameLst>
                                      </p:cBhvr>
                                      <p:to>
                                        <p:strVal val="visible"/>
                                      </p:to>
                                    </p:set>
                                    <p:anim calcmode="lin" valueType="num">
                                      <p:cBhvr additive="base">
                                        <p:cTn id="13" dur="500" fill="hold"/>
                                        <p:tgtEl>
                                          <p:spTgt spid="58447"/>
                                        </p:tgtEl>
                                        <p:attrNameLst>
                                          <p:attrName>ppt_x</p:attrName>
                                        </p:attrNameLst>
                                      </p:cBhvr>
                                      <p:tavLst>
                                        <p:tav tm="0">
                                          <p:val>
                                            <p:strVal val="#ppt_x"/>
                                          </p:val>
                                        </p:tav>
                                        <p:tav tm="100000">
                                          <p:val>
                                            <p:strVal val="#ppt_x"/>
                                          </p:val>
                                        </p:tav>
                                      </p:tavLst>
                                    </p:anim>
                                    <p:anim calcmode="lin" valueType="num">
                                      <p:cBhvr additive="base">
                                        <p:cTn id="14" dur="500" fill="hold"/>
                                        <p:tgtEl>
                                          <p:spTgt spid="58447"/>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58448"/>
                                        </p:tgtEl>
                                        <p:attrNameLst>
                                          <p:attrName>style.visibility</p:attrName>
                                        </p:attrNameLst>
                                      </p:cBhvr>
                                      <p:to>
                                        <p:strVal val="visible"/>
                                      </p:to>
                                    </p:set>
                                    <p:anim calcmode="lin" valueType="num">
                                      <p:cBhvr additive="base">
                                        <p:cTn id="19" dur="500" fill="hold"/>
                                        <p:tgtEl>
                                          <p:spTgt spid="58448"/>
                                        </p:tgtEl>
                                        <p:attrNameLst>
                                          <p:attrName>ppt_x</p:attrName>
                                        </p:attrNameLst>
                                      </p:cBhvr>
                                      <p:tavLst>
                                        <p:tav tm="0">
                                          <p:val>
                                            <p:strVal val="#ppt_x"/>
                                          </p:val>
                                        </p:tav>
                                        <p:tav tm="100000">
                                          <p:val>
                                            <p:strVal val="#ppt_x"/>
                                          </p:val>
                                        </p:tav>
                                      </p:tavLst>
                                    </p:anim>
                                    <p:anim calcmode="lin" valueType="num">
                                      <p:cBhvr additive="base">
                                        <p:cTn id="20" dur="500" fill="hold"/>
                                        <p:tgtEl>
                                          <p:spTgt spid="58448"/>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58449"/>
                                        </p:tgtEl>
                                        <p:attrNameLst>
                                          <p:attrName>style.visibility</p:attrName>
                                        </p:attrNameLst>
                                      </p:cBhvr>
                                      <p:to>
                                        <p:strVal val="visible"/>
                                      </p:to>
                                    </p:set>
                                    <p:anim calcmode="lin" valueType="num">
                                      <p:cBhvr additive="base">
                                        <p:cTn id="25" dur="500" fill="hold"/>
                                        <p:tgtEl>
                                          <p:spTgt spid="58449"/>
                                        </p:tgtEl>
                                        <p:attrNameLst>
                                          <p:attrName>ppt_x</p:attrName>
                                        </p:attrNameLst>
                                      </p:cBhvr>
                                      <p:tavLst>
                                        <p:tav tm="0">
                                          <p:val>
                                            <p:strVal val="#ppt_x"/>
                                          </p:val>
                                        </p:tav>
                                        <p:tav tm="100000">
                                          <p:val>
                                            <p:strVal val="#ppt_x"/>
                                          </p:val>
                                        </p:tav>
                                      </p:tavLst>
                                    </p:anim>
                                    <p:anim calcmode="lin" valueType="num">
                                      <p:cBhvr additive="base">
                                        <p:cTn id="26" dur="500" fill="hold"/>
                                        <p:tgtEl>
                                          <p:spTgt spid="58449"/>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58450"/>
                                        </p:tgtEl>
                                        <p:attrNameLst>
                                          <p:attrName>style.visibility</p:attrName>
                                        </p:attrNameLst>
                                      </p:cBhvr>
                                      <p:to>
                                        <p:strVal val="visible"/>
                                      </p:to>
                                    </p:set>
                                    <p:anim calcmode="lin" valueType="num">
                                      <p:cBhvr additive="base">
                                        <p:cTn id="31" dur="500" fill="hold"/>
                                        <p:tgtEl>
                                          <p:spTgt spid="58450"/>
                                        </p:tgtEl>
                                        <p:attrNameLst>
                                          <p:attrName>ppt_x</p:attrName>
                                        </p:attrNameLst>
                                      </p:cBhvr>
                                      <p:tavLst>
                                        <p:tav tm="0">
                                          <p:val>
                                            <p:strVal val="#ppt_x"/>
                                          </p:val>
                                        </p:tav>
                                        <p:tav tm="100000">
                                          <p:val>
                                            <p:strVal val="#ppt_x"/>
                                          </p:val>
                                        </p:tav>
                                      </p:tavLst>
                                    </p:anim>
                                    <p:anim calcmode="lin" valueType="num">
                                      <p:cBhvr additive="base">
                                        <p:cTn id="32" dur="500" fill="hold"/>
                                        <p:tgtEl>
                                          <p:spTgt spid="58450"/>
                                        </p:tgtEl>
                                        <p:attrNameLst>
                                          <p:attrName>ppt_y</p:attrName>
                                        </p:attrNameLst>
                                      </p:cBhvr>
                                      <p:tavLst>
                                        <p:tav tm="0">
                                          <p:val>
                                            <p:strVal val="0-#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58451"/>
                                        </p:tgtEl>
                                        <p:attrNameLst>
                                          <p:attrName>style.visibility</p:attrName>
                                        </p:attrNameLst>
                                      </p:cBhvr>
                                      <p:to>
                                        <p:strVal val="visible"/>
                                      </p:to>
                                    </p:set>
                                    <p:anim calcmode="lin" valueType="num">
                                      <p:cBhvr additive="base">
                                        <p:cTn id="37" dur="500" fill="hold"/>
                                        <p:tgtEl>
                                          <p:spTgt spid="58451"/>
                                        </p:tgtEl>
                                        <p:attrNameLst>
                                          <p:attrName>ppt_x</p:attrName>
                                        </p:attrNameLst>
                                      </p:cBhvr>
                                      <p:tavLst>
                                        <p:tav tm="0">
                                          <p:val>
                                            <p:strVal val="#ppt_x"/>
                                          </p:val>
                                        </p:tav>
                                        <p:tav tm="100000">
                                          <p:val>
                                            <p:strVal val="#ppt_x"/>
                                          </p:val>
                                        </p:tav>
                                      </p:tavLst>
                                    </p:anim>
                                    <p:anim calcmode="lin" valueType="num">
                                      <p:cBhvr additive="base">
                                        <p:cTn id="38" dur="500" fill="hold"/>
                                        <p:tgtEl>
                                          <p:spTgt spid="58451"/>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1" fill="hold" grpId="0" nodeType="clickEffect">
                                  <p:stCondLst>
                                    <p:cond delay="0"/>
                                  </p:stCondLst>
                                  <p:childTnLst>
                                    <p:set>
                                      <p:cBhvr>
                                        <p:cTn id="42" dur="1" fill="hold">
                                          <p:stCondLst>
                                            <p:cond delay="0"/>
                                          </p:stCondLst>
                                        </p:cTn>
                                        <p:tgtEl>
                                          <p:spTgt spid="58452"/>
                                        </p:tgtEl>
                                        <p:attrNameLst>
                                          <p:attrName>style.visibility</p:attrName>
                                        </p:attrNameLst>
                                      </p:cBhvr>
                                      <p:to>
                                        <p:strVal val="visible"/>
                                      </p:to>
                                    </p:set>
                                    <p:anim calcmode="lin" valueType="num">
                                      <p:cBhvr additive="base">
                                        <p:cTn id="43" dur="500" fill="hold"/>
                                        <p:tgtEl>
                                          <p:spTgt spid="58452"/>
                                        </p:tgtEl>
                                        <p:attrNameLst>
                                          <p:attrName>ppt_x</p:attrName>
                                        </p:attrNameLst>
                                      </p:cBhvr>
                                      <p:tavLst>
                                        <p:tav tm="0">
                                          <p:val>
                                            <p:strVal val="#ppt_x"/>
                                          </p:val>
                                        </p:tav>
                                        <p:tav tm="100000">
                                          <p:val>
                                            <p:strVal val="#ppt_x"/>
                                          </p:val>
                                        </p:tav>
                                      </p:tavLst>
                                    </p:anim>
                                    <p:anim calcmode="lin" valueType="num">
                                      <p:cBhvr additive="base">
                                        <p:cTn id="44" dur="500" fill="hold"/>
                                        <p:tgtEl>
                                          <p:spTgt spid="58452"/>
                                        </p:tgtEl>
                                        <p:attrNameLst>
                                          <p:attrName>ppt_y</p:attrName>
                                        </p:attrNameLst>
                                      </p:cBhvr>
                                      <p:tavLst>
                                        <p:tav tm="0">
                                          <p:val>
                                            <p:strVal val="0-#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1" fill="hold" grpId="0" nodeType="clickEffect">
                                  <p:stCondLst>
                                    <p:cond delay="0"/>
                                  </p:stCondLst>
                                  <p:childTnLst>
                                    <p:set>
                                      <p:cBhvr>
                                        <p:cTn id="48" dur="1" fill="hold">
                                          <p:stCondLst>
                                            <p:cond delay="0"/>
                                          </p:stCondLst>
                                        </p:cTn>
                                        <p:tgtEl>
                                          <p:spTgt spid="58453"/>
                                        </p:tgtEl>
                                        <p:attrNameLst>
                                          <p:attrName>style.visibility</p:attrName>
                                        </p:attrNameLst>
                                      </p:cBhvr>
                                      <p:to>
                                        <p:strVal val="visible"/>
                                      </p:to>
                                    </p:set>
                                    <p:anim calcmode="lin" valueType="num">
                                      <p:cBhvr additive="base">
                                        <p:cTn id="49" dur="500" fill="hold"/>
                                        <p:tgtEl>
                                          <p:spTgt spid="58453"/>
                                        </p:tgtEl>
                                        <p:attrNameLst>
                                          <p:attrName>ppt_x</p:attrName>
                                        </p:attrNameLst>
                                      </p:cBhvr>
                                      <p:tavLst>
                                        <p:tav tm="0">
                                          <p:val>
                                            <p:strVal val="#ppt_x"/>
                                          </p:val>
                                        </p:tav>
                                        <p:tav tm="100000">
                                          <p:val>
                                            <p:strVal val="#ppt_x"/>
                                          </p:val>
                                        </p:tav>
                                      </p:tavLst>
                                    </p:anim>
                                    <p:anim calcmode="lin" valueType="num">
                                      <p:cBhvr additive="base">
                                        <p:cTn id="50" dur="500" fill="hold"/>
                                        <p:tgtEl>
                                          <p:spTgt spid="58453"/>
                                        </p:tgtEl>
                                        <p:attrNameLst>
                                          <p:attrName>ppt_y</p:attrName>
                                        </p:attrNameLst>
                                      </p:cBhvr>
                                      <p:tavLst>
                                        <p:tav tm="0">
                                          <p:val>
                                            <p:strVal val="0-#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1" fill="hold" grpId="0" nodeType="clickEffect">
                                  <p:stCondLst>
                                    <p:cond delay="0"/>
                                  </p:stCondLst>
                                  <p:childTnLst>
                                    <p:set>
                                      <p:cBhvr>
                                        <p:cTn id="54" dur="1" fill="hold">
                                          <p:stCondLst>
                                            <p:cond delay="0"/>
                                          </p:stCondLst>
                                        </p:cTn>
                                        <p:tgtEl>
                                          <p:spTgt spid="58454"/>
                                        </p:tgtEl>
                                        <p:attrNameLst>
                                          <p:attrName>style.visibility</p:attrName>
                                        </p:attrNameLst>
                                      </p:cBhvr>
                                      <p:to>
                                        <p:strVal val="visible"/>
                                      </p:to>
                                    </p:set>
                                    <p:anim calcmode="lin" valueType="num">
                                      <p:cBhvr additive="base">
                                        <p:cTn id="55" dur="500" fill="hold"/>
                                        <p:tgtEl>
                                          <p:spTgt spid="58454"/>
                                        </p:tgtEl>
                                        <p:attrNameLst>
                                          <p:attrName>ppt_x</p:attrName>
                                        </p:attrNameLst>
                                      </p:cBhvr>
                                      <p:tavLst>
                                        <p:tav tm="0">
                                          <p:val>
                                            <p:strVal val="#ppt_x"/>
                                          </p:val>
                                        </p:tav>
                                        <p:tav tm="100000">
                                          <p:val>
                                            <p:strVal val="#ppt_x"/>
                                          </p:val>
                                        </p:tav>
                                      </p:tavLst>
                                    </p:anim>
                                    <p:anim calcmode="lin" valueType="num">
                                      <p:cBhvr additive="base">
                                        <p:cTn id="56" dur="500" fill="hold"/>
                                        <p:tgtEl>
                                          <p:spTgt spid="5845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46" grpId="0" autoUpdateAnimBg="0"/>
      <p:bldP spid="58447" grpId="0" autoUpdateAnimBg="0"/>
      <p:bldP spid="58448" grpId="0" autoUpdateAnimBg="0"/>
      <p:bldP spid="58449" grpId="0" autoUpdateAnimBg="0"/>
      <p:bldP spid="58450" grpId="0" autoUpdateAnimBg="0"/>
      <p:bldP spid="58451" grpId="0" autoUpdateAnimBg="0"/>
      <p:bldP spid="58452" grpId="0" autoUpdateAnimBg="0"/>
      <p:bldP spid="58453" grpId="0" autoUpdateAnimBg="0"/>
      <p:bldP spid="58454"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a:extLst>
              <a:ext uri="{FF2B5EF4-FFF2-40B4-BE49-F238E27FC236}">
                <a16:creationId xmlns:a16="http://schemas.microsoft.com/office/drawing/2014/main" id="{C7D29D5A-43DD-4DA2-AB29-5FD37A7B2EE1}"/>
              </a:ext>
            </a:extLst>
          </p:cNvPr>
          <p:cNvSpPr>
            <a:spLocks noGrp="1" noChangeArrowheads="1"/>
          </p:cNvSpPr>
          <p:nvPr>
            <p:ph type="title"/>
          </p:nvPr>
        </p:nvSpPr>
        <p:spPr>
          <a:xfrm>
            <a:off x="246063" y="930275"/>
            <a:ext cx="7772400" cy="1143000"/>
          </a:xfrm>
          <a:ln/>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t>Homework</a:t>
            </a:r>
          </a:p>
        </p:txBody>
      </p:sp>
      <p:sp>
        <p:nvSpPr>
          <p:cNvPr id="59394" name="Rectangle 2">
            <a:extLst>
              <a:ext uri="{FF2B5EF4-FFF2-40B4-BE49-F238E27FC236}">
                <a16:creationId xmlns:a16="http://schemas.microsoft.com/office/drawing/2014/main" id="{4ACC8A89-0FA0-4904-A186-BA5D87D15293}"/>
              </a:ext>
            </a:extLst>
          </p:cNvPr>
          <p:cNvSpPr>
            <a:spLocks noGrp="1" noChangeArrowheads="1"/>
          </p:cNvSpPr>
          <p:nvPr>
            <p:ph type="body" idx="1"/>
          </p:nvPr>
        </p:nvSpPr>
        <p:spPr>
          <a:xfrm>
            <a:off x="685800" y="2147888"/>
            <a:ext cx="7848600" cy="2957512"/>
          </a:xfrm>
          <a:ln/>
        </p:spPr>
        <p:txBody>
          <a:bodyPr/>
          <a:lstStyle/>
          <a:p>
            <a:pPr>
              <a:lnSpc>
                <a:spcPct val="90000"/>
              </a:lnSpc>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Study Subelements T6 &amp; T7 of the question pool.</a:t>
            </a:r>
          </a:p>
          <a:p>
            <a:pPr lvl="1">
              <a:lnSpc>
                <a:spcPct val="90000"/>
              </a:lnSpc>
              <a:buSzPct val="60000"/>
              <a:buFont typeface="StarSymbol"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900" b="1"/>
              <a:t>Read the </a:t>
            </a:r>
            <a:r>
              <a:rPr lang="en-GB" altLang="en-US" sz="2900" b="1" i="1" u="sng"/>
              <a:t>Question</a:t>
            </a:r>
            <a:r>
              <a:rPr lang="en-GB" altLang="en-US" sz="2900" b="1"/>
              <a:t> and the </a:t>
            </a:r>
            <a:r>
              <a:rPr lang="en-GB" altLang="en-US" sz="2900" b="1" i="1" u="sng"/>
              <a:t>Answer</a:t>
            </a:r>
            <a:r>
              <a:rPr lang="en-GB" altLang="en-US" sz="2900" b="1"/>
              <a:t> Three Times.</a:t>
            </a:r>
          </a:p>
          <a:p>
            <a:pPr>
              <a:lnSpc>
                <a:spcPct val="90000"/>
              </a:lnSpc>
              <a:buSzPct val="820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Read Chapters 6 &amp; 7 in “Now You're Talking”.</a:t>
            </a:r>
          </a:p>
        </p:txBody>
      </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ahoma"/>
      </a:majorFont>
      <a:minorFont>
        <a:latin typeface="Tahoma"/>
        <a:ea typeface=""/>
        <a:cs typeface="Taho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ahoma"/>
      </a:majorFont>
      <a:minorFont>
        <a:latin typeface="Tahoma"/>
        <a:ea typeface=""/>
        <a:cs typeface="Taho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1901</Words>
  <Application>Microsoft Office PowerPoint</Application>
  <PresentationFormat>On-screen Show (4:3)</PresentationFormat>
  <Paragraphs>354</Paragraphs>
  <Slides>54</Slides>
  <Notes>54</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54</vt:i4>
      </vt:variant>
    </vt:vector>
  </HeadingPairs>
  <TitlesOfParts>
    <vt:vector size="61" baseType="lpstr">
      <vt:lpstr>Times New Roman</vt:lpstr>
      <vt:lpstr>Tahoma</vt:lpstr>
      <vt:lpstr>StarSymbol</vt:lpstr>
      <vt:lpstr>Arial</vt:lpstr>
      <vt:lpstr>Default Design</vt:lpstr>
      <vt:lpstr>Default Design</vt:lpstr>
      <vt:lpstr>Microsoft Word 97 - 2003 Document</vt:lpstr>
      <vt:lpstr>Technician Licensing Class</vt:lpstr>
      <vt:lpstr>Quiz  Subelements T3, T4, &amp; T5</vt:lpstr>
      <vt:lpstr>Good Operating Practices Subelement T6</vt:lpstr>
      <vt:lpstr>PowerPoint Presentation</vt:lpstr>
      <vt:lpstr>Before you transmit.....</vt:lpstr>
      <vt:lpstr>Initiating a Contact – HF Bands</vt:lpstr>
      <vt:lpstr>Initiating a Contact – VHF/UHF FM</vt:lpstr>
      <vt:lpstr>ITU Phonetic Alphabet</vt:lpstr>
      <vt:lpstr>ITU Phonetic Alphabet</vt:lpstr>
      <vt:lpstr>Ham “lingo” you may hear.....</vt:lpstr>
      <vt:lpstr>The RST Reporting System</vt:lpstr>
      <vt:lpstr>S - Meter</vt:lpstr>
      <vt:lpstr>QSL Cards</vt:lpstr>
      <vt:lpstr>PowerPoint Presentation</vt:lpstr>
      <vt:lpstr>PowerPoint Presentation</vt:lpstr>
      <vt:lpstr>PowerPoint Presentation</vt:lpstr>
      <vt:lpstr>Harmonic Interference</vt:lpstr>
      <vt:lpstr>Splatter Interference</vt:lpstr>
      <vt:lpstr>TV Interference</vt:lpstr>
      <vt:lpstr>Low-Pass Filter</vt:lpstr>
      <vt:lpstr>Low-Pass Filter</vt:lpstr>
      <vt:lpstr>TV Interference</vt:lpstr>
      <vt:lpstr>High-Pass Filter</vt:lpstr>
      <vt:lpstr>High-Pass Filter</vt:lpstr>
      <vt:lpstr>Band Pass Filter</vt:lpstr>
      <vt:lpstr>Other Interference / Signal Problems</vt:lpstr>
      <vt:lpstr>Basic Communications Electronics Subelement T7</vt:lpstr>
      <vt:lpstr>System of Metric Units</vt:lpstr>
      <vt:lpstr>Unit Conversion Practice</vt:lpstr>
      <vt:lpstr>Voltage &amp; Current</vt:lpstr>
      <vt:lpstr>Conductors</vt:lpstr>
      <vt:lpstr>Resistance</vt:lpstr>
      <vt:lpstr>Adding Resistors</vt:lpstr>
      <vt:lpstr>Voltage and Current?</vt:lpstr>
      <vt:lpstr>Ohms Law</vt:lpstr>
      <vt:lpstr>Ohms Law</vt:lpstr>
      <vt:lpstr>Ohms Law Excercise</vt:lpstr>
      <vt:lpstr>Ohms Law Excercise</vt:lpstr>
      <vt:lpstr>Ohms Law Excercise</vt:lpstr>
      <vt:lpstr>Decibel (dB)</vt:lpstr>
      <vt:lpstr>Switches</vt:lpstr>
      <vt:lpstr>Diodes</vt:lpstr>
      <vt:lpstr>Transistors</vt:lpstr>
      <vt:lpstr>Integrated Circuits (IC's)</vt:lpstr>
      <vt:lpstr>Vacuum Tubes</vt:lpstr>
      <vt:lpstr>Inductors</vt:lpstr>
      <vt:lpstr>Inductors</vt:lpstr>
      <vt:lpstr>Capacitors</vt:lpstr>
      <vt:lpstr>Capacitors</vt:lpstr>
      <vt:lpstr>Adding Capacitors</vt:lpstr>
      <vt:lpstr>Analog Signals</vt:lpstr>
      <vt:lpstr>Digital Signals</vt:lpstr>
      <vt:lpstr>Schematic Symbols You Need to Know</vt:lpstr>
      <vt:lpstr>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Technician Licensing Class</dc:title>
  <dc:creator>Alan Sewell</dc:creator>
  <dc:description>Some graphics &amp; slides adapted from "One Day Technician Class" by David A. Heupel WE4RA, "Short Course for the Amateur Radio Technician License Element 2" by Richie Allen KC5NZR, and "Introduction to the World of Amateur Radio All You Need to Get Your Amateur Radio License" by Lilburn Smith W5KQJ.</dc:description>
  <cp:lastModifiedBy>David Morrisson</cp:lastModifiedBy>
  <cp:revision>5</cp:revision>
  <dcterms:modified xsi:type="dcterms:W3CDTF">2018-08-25T16:11:18Z</dcterms:modified>
</cp:coreProperties>
</file>